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828CB5-AAD1-4217-B3F9-1098BA983A8D}">
  <a:tblStyle styleId="{5F828CB5-AAD1-4217-B3F9-1098BA983A8D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C31864C-D10E-4BD2-97C9-21489824B708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7f4c342bb0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g7f4c342bb0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g7f4c342bb0_1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f4c342bb0_7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f4c342bb0_7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g7f4c342bb0_7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f4c342bb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f4c342bb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9" name="Google Shape;149;g7f4c342bb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7f4c342bb0_2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7f4c342bb0_2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g7f4c342bb0_2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7f4c342bb0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7f4c342bb0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g7f4c342bb0_0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GXi_9A__V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87250" y="777850"/>
            <a:ext cx="8266200" cy="11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 u="sng" dirty="0"/>
              <a:t>Structure of the Earth</a:t>
            </a:r>
            <a:endParaRPr dirty="0"/>
          </a:p>
        </p:txBody>
      </p:sp>
      <p:sp>
        <p:nvSpPr>
          <p:cNvPr id="89" name="Google Shape;89;p13"/>
          <p:cNvSpPr txBox="1">
            <a:spLocks noGrp="1"/>
          </p:cNvSpPr>
          <p:nvPr>
            <p:ph type="subTitle" idx="1"/>
          </p:nvPr>
        </p:nvSpPr>
        <p:spPr>
          <a:xfrm>
            <a:off x="680575" y="1814850"/>
            <a:ext cx="8027100" cy="46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rPr lang="en-GB" b="1" u="sng"/>
              <a:t>Aims </a:t>
            </a:r>
            <a:endParaRPr b="1"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rPr lang="en-GB" b="1">
                <a:solidFill>
                  <a:srgbClr val="000000"/>
                </a:solidFill>
              </a:rPr>
              <a:t>To name the layers of the earth</a:t>
            </a:r>
            <a:endParaRPr b="1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rPr lang="en-GB" b="1">
                <a:solidFill>
                  <a:srgbClr val="000000"/>
                </a:solidFill>
              </a:rPr>
              <a:t>To design a simple model of the earth</a:t>
            </a:r>
            <a:endParaRPr b="1"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rPr lang="en-GB" b="1">
                <a:solidFill>
                  <a:srgbClr val="000000"/>
                </a:solidFill>
              </a:rPr>
              <a:t>To read about the properties of the different layers of the Earth’s structure</a:t>
            </a:r>
            <a:endParaRPr b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 u="sng"/>
              <a:t>Starter Activity – Key words</a:t>
            </a:r>
            <a:endParaRPr/>
          </a:p>
        </p:txBody>
      </p:sp>
      <p:sp>
        <p:nvSpPr>
          <p:cNvPr id="95" name="Google Shape;95;p14"/>
          <p:cNvSpPr txBox="1">
            <a:spLocks noGrp="1"/>
          </p:cNvSpPr>
          <p:nvPr>
            <p:ph type="body" idx="1"/>
          </p:nvPr>
        </p:nvSpPr>
        <p:spPr>
          <a:xfrm>
            <a:off x="467544" y="1052737"/>
            <a:ext cx="8229600" cy="648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400"/>
              <a:t>Use the pictures to work out the key words for today’s lesson</a:t>
            </a:r>
            <a:endParaRPr/>
          </a:p>
        </p:txBody>
      </p:sp>
      <p:sp>
        <p:nvSpPr>
          <p:cNvPr id="96" name="Google Shape;96;p14"/>
          <p:cNvSpPr txBox="1"/>
          <p:nvPr/>
        </p:nvSpPr>
        <p:spPr>
          <a:xfrm>
            <a:off x="179512" y="1628800"/>
            <a:ext cx="36004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pic>
        <p:nvPicPr>
          <p:cNvPr id="97" name="Google Shape;97;p14" descr="C:\Users\Kirsten\AppData\Local\Microsoft\Windows\Temporary Internet Files\Content.IE5\GPFUT2CT\MC900383558[1].wm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44409" y="0"/>
            <a:ext cx="899592" cy="1330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 descr="C:\Users\Kirsten\AppData\Local\Microsoft\Windows\Temporary Internet Files\Content.IE5\GPFUT2CT\MC900383558[1].wmf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-1" y="0"/>
            <a:ext cx="907017" cy="1268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 descr="http://i.telegraph.co.uk/multimedia/archive/01446/crust_1446949c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9553" y="1628801"/>
            <a:ext cx="2185242" cy="1368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4" descr="http://www.smcm.edu/corecurriculum/_assets/images/Applecore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347864" y="1412776"/>
            <a:ext cx="1995625" cy="1900833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4"/>
          <p:cNvSpPr txBox="1"/>
          <p:nvPr/>
        </p:nvSpPr>
        <p:spPr>
          <a:xfrm>
            <a:off x="3275856" y="1628800"/>
            <a:ext cx="36004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pic>
        <p:nvPicPr>
          <p:cNvPr id="102" name="Google Shape;102;p14" descr="http://thumbs.dreamstime.com/thumblarge_514/12769164698461W4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724128" y="1628800"/>
            <a:ext cx="1577752" cy="1577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4" descr="http://img2.timeinc.net/health/images/gallery/living/tell-gyno-400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452320" y="1772816"/>
            <a:ext cx="1217712" cy="1217712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5580112" y="1700808"/>
            <a:ext cx="36004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05" name="Google Shape;105;p14"/>
          <p:cNvSpPr txBox="1"/>
          <p:nvPr/>
        </p:nvSpPr>
        <p:spPr>
          <a:xfrm>
            <a:off x="179512" y="4437112"/>
            <a:ext cx="345638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CHALLENGE</a:t>
            </a:r>
            <a:endParaRPr/>
          </a:p>
        </p:txBody>
      </p:sp>
      <p:pic>
        <p:nvPicPr>
          <p:cNvPr id="106" name="Google Shape;106;p14" descr="https://tps.unh.edu/sites/default/files/imceuploads/users/user3/At-Sign-Red_0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55576" y="5085184"/>
            <a:ext cx="1296566" cy="1292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4" descr="http://www.jackiemorris.co.uk/images/november2008/moss.jp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123728" y="5013176"/>
            <a:ext cx="2088232" cy="1399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4" descr="http://upload.wikimedia.org/wikipedia/commons/b/b8/Ear.jp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5220072" y="4653136"/>
            <a:ext cx="1240116" cy="1944211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4"/>
          <p:cNvSpPr/>
          <p:nvPr/>
        </p:nvSpPr>
        <p:spPr>
          <a:xfrm>
            <a:off x="4283968" y="5157192"/>
            <a:ext cx="99097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cap="none">
                <a:solidFill>
                  <a:srgbClr val="FC7876"/>
                </a:solidFill>
                <a:latin typeface="Calibri"/>
                <a:ea typeface="Calibri"/>
                <a:cs typeface="Calibri"/>
                <a:sym typeface="Calibri"/>
              </a:rPr>
              <a:t>PH</a:t>
            </a:r>
            <a:endParaRPr/>
          </a:p>
        </p:txBody>
      </p:sp>
      <p:sp>
        <p:nvSpPr>
          <p:cNvPr id="110" name="Google Shape;110;p14"/>
          <p:cNvSpPr txBox="1"/>
          <p:nvPr/>
        </p:nvSpPr>
        <p:spPr>
          <a:xfrm>
            <a:off x="395536" y="2996952"/>
            <a:ext cx="252028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CRUST</a:t>
            </a:r>
            <a:endParaRPr/>
          </a:p>
        </p:txBody>
      </p:sp>
      <p:sp>
        <p:nvSpPr>
          <p:cNvPr id="111" name="Google Shape;111;p14"/>
          <p:cNvSpPr/>
          <p:nvPr/>
        </p:nvSpPr>
        <p:spPr>
          <a:xfrm>
            <a:off x="4132937" y="3244334"/>
            <a:ext cx="87812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CORE</a:t>
            </a:r>
            <a:endParaRPr/>
          </a:p>
        </p:txBody>
      </p:sp>
      <p:sp>
        <p:nvSpPr>
          <p:cNvPr id="112" name="Google Shape;112;p14"/>
          <p:cNvSpPr/>
          <p:nvPr/>
        </p:nvSpPr>
        <p:spPr>
          <a:xfrm>
            <a:off x="6749974" y="3212976"/>
            <a:ext cx="1274708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MANTLE</a:t>
            </a:r>
            <a:endParaRPr/>
          </a:p>
        </p:txBody>
      </p:sp>
      <p:sp>
        <p:nvSpPr>
          <p:cNvPr id="113" name="Google Shape;113;p14"/>
          <p:cNvSpPr/>
          <p:nvPr/>
        </p:nvSpPr>
        <p:spPr>
          <a:xfrm>
            <a:off x="6660232" y="5445224"/>
            <a:ext cx="195438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ATMOSPHERE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5"/>
          <p:cNvSpPr txBox="1"/>
          <p:nvPr/>
        </p:nvSpPr>
        <p:spPr>
          <a:xfrm>
            <a:off x="261750" y="323925"/>
            <a:ext cx="8254200" cy="539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Watch the first 4 mins and 30 s of this clip.  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How the Earth formed and the layers of the earth</a:t>
            </a: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r>
              <a:rPr lang="en-GB" sz="2400"/>
              <a:t> </a:t>
            </a:r>
            <a:r>
              <a:rPr lang="en-GB" sz="2400" u="sng">
                <a:solidFill>
                  <a:schemeClr val="hlink"/>
                </a:solidFill>
                <a:hlinkClick r:id="rId3"/>
              </a:rPr>
              <a:t>https://www.youtube.com/watch?v=JGXi_9A__Vc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" name="Google Shape;124;p16"/>
          <p:cNvGraphicFramePr/>
          <p:nvPr/>
        </p:nvGraphicFramePr>
        <p:xfrm>
          <a:off x="3419872" y="1340768"/>
          <a:ext cx="5400600" cy="5669300"/>
        </p:xfrm>
        <a:graphic>
          <a:graphicData uri="http://schemas.openxmlformats.org/drawingml/2006/table">
            <a:tbl>
              <a:tblPr firstRow="1" bandRow="1">
                <a:noFill/>
                <a:tableStyleId>{5F828CB5-AAD1-4217-B3F9-1098BA983A8D}</a:tableStyleId>
              </a:tblPr>
              <a:tblGrid>
                <a:gridCol w="135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0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0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2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sng" strike="noStrike" cap="none">
                          <a:solidFill>
                            <a:schemeClr val="dk1"/>
                          </a:solidFill>
                        </a:rPr>
                        <a:t>Atmosphere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sng" strike="noStrike" cap="none">
                          <a:solidFill>
                            <a:schemeClr val="dk1"/>
                          </a:solidFill>
                        </a:rPr>
                        <a:t>Crust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sng" strike="noStrike" cap="none">
                          <a:solidFill>
                            <a:schemeClr val="dk1"/>
                          </a:solidFill>
                        </a:rPr>
                        <a:t>Mantle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sng" strike="noStrike" cap="none">
                          <a:solidFill>
                            <a:schemeClr val="dk1"/>
                          </a:solidFill>
                        </a:rPr>
                        <a:t>Core</a:t>
                      </a:r>
                      <a:endParaRPr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4925">
                <a:tc>
                  <a:txBody>
                    <a:bodyPr/>
                    <a:lstStyle/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80% of the air lies within 10km of the surface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Most of the rest is within 100km but it is hard to judge where our atmosphere ends and space begins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Average thickness </a:t>
                      </a:r>
                      <a:r>
                        <a:rPr lang="en-GB" sz="1800"/>
                        <a:t>50km- varies from 5-70km thick</a:t>
                      </a:r>
                      <a:endParaRPr sz="1800"/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/>
                        <a:t> </a:t>
                      </a: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under the ocean thinner </a:t>
                      </a:r>
                      <a:r>
                        <a:rPr lang="en-GB" sz="1800"/>
                        <a:t>but</a:t>
                      </a: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 the continen</a:t>
                      </a:r>
                      <a:r>
                        <a:rPr lang="en-GB" sz="1800"/>
                        <a:t>t</a:t>
                      </a: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al part is thicker.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Contains minerals and other resources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Starts underneath crust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Continues 3000km below earth’s surface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Behaves like a solid but flows slowly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Radius of about 3500km </a:t>
                      </a:r>
                      <a:endParaRPr/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Made of nickel and iron (magnetic metals)</a:t>
                      </a:r>
                      <a:endParaRPr/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Outer core is liquid</a:t>
                      </a:r>
                      <a:endParaRPr/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Char char="•"/>
                      </a:pPr>
                      <a:r>
                        <a:rPr lang="en-GB" sz="1800" u="none" strike="noStrike" cap="none">
                          <a:solidFill>
                            <a:schemeClr val="dk1"/>
                          </a:solidFill>
                        </a:rPr>
                        <a:t>Inner core is solid and has a radius of 1200</a:t>
                      </a:r>
                      <a:r>
                        <a:rPr lang="en-GB" sz="1800"/>
                        <a:t>km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-114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•"/>
                      </a:pPr>
                      <a:r>
                        <a:rPr lang="en-GB" sz="1800"/>
                        <a:t>Temp. of 6000℃</a:t>
                      </a:r>
                      <a:endParaRPr sz="1800"/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5" name="Google Shape;125;p16"/>
          <p:cNvSpPr txBox="1"/>
          <p:nvPr/>
        </p:nvSpPr>
        <p:spPr>
          <a:xfrm>
            <a:off x="467544" y="33265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70"/>
              <a:buFont typeface="Calibri"/>
              <a:buNone/>
            </a:pPr>
            <a:r>
              <a:rPr lang="en-GB" sz="407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Structure of the Earth Race</a:t>
            </a:r>
            <a:endParaRPr/>
          </a:p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237"/>
              <a:buFont typeface="Calibri"/>
              <a:buNone/>
            </a:pPr>
            <a:endParaRPr sz="3237" b="1" i="0" u="sng" strike="noStrike" cap="none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6"/>
          <p:cNvSpPr/>
          <p:nvPr/>
        </p:nvSpPr>
        <p:spPr>
          <a:xfrm>
            <a:off x="1331640" y="0"/>
            <a:ext cx="6822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be able to </a:t>
            </a:r>
            <a:r>
              <a:rPr lang="en-GB" sz="1800" b="1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recall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r>
              <a:rPr lang="en-GB" sz="1800" b="1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describe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 structure of the earth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(D Grade)</a:t>
            </a:r>
            <a:endParaRPr/>
          </a:p>
        </p:txBody>
      </p:sp>
      <p:pic>
        <p:nvPicPr>
          <p:cNvPr id="127" name="Google Shape;127;p16" descr="core_white copy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576" y="2780928"/>
            <a:ext cx="1709936" cy="170993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8" name="Google Shape;128;p16"/>
          <p:cNvCxnSpPr/>
          <p:nvPr/>
        </p:nvCxnSpPr>
        <p:spPr>
          <a:xfrm>
            <a:off x="1288480" y="1484784"/>
            <a:ext cx="115200" cy="12960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9" name="Google Shape;129;p16"/>
          <p:cNvSpPr txBox="1"/>
          <p:nvPr/>
        </p:nvSpPr>
        <p:spPr>
          <a:xfrm>
            <a:off x="251520" y="1124744"/>
            <a:ext cx="1943100" cy="4065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Atmosphere</a:t>
            </a:r>
            <a:endParaRPr/>
          </a:p>
        </p:txBody>
      </p:sp>
      <p:sp>
        <p:nvSpPr>
          <p:cNvPr id="130" name="Google Shape;130;p16"/>
          <p:cNvSpPr txBox="1"/>
          <p:nvPr/>
        </p:nvSpPr>
        <p:spPr>
          <a:xfrm>
            <a:off x="0" y="4869160"/>
            <a:ext cx="1943100" cy="4065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Outer core</a:t>
            </a:r>
            <a:endParaRPr/>
          </a:p>
        </p:txBody>
      </p:sp>
      <p:sp>
        <p:nvSpPr>
          <p:cNvPr id="131" name="Google Shape;131;p16"/>
          <p:cNvSpPr txBox="1"/>
          <p:nvPr/>
        </p:nvSpPr>
        <p:spPr>
          <a:xfrm>
            <a:off x="1403648" y="1916832"/>
            <a:ext cx="1296000" cy="4002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Crust</a:t>
            </a:r>
            <a:endParaRPr/>
          </a:p>
        </p:txBody>
      </p:sp>
      <p:sp>
        <p:nvSpPr>
          <p:cNvPr id="132" name="Google Shape;132;p16"/>
          <p:cNvSpPr txBox="1"/>
          <p:nvPr/>
        </p:nvSpPr>
        <p:spPr>
          <a:xfrm>
            <a:off x="0" y="2492896"/>
            <a:ext cx="1259700" cy="4002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Mantle</a:t>
            </a:r>
            <a:endParaRPr/>
          </a:p>
        </p:txBody>
      </p:sp>
      <p:sp>
        <p:nvSpPr>
          <p:cNvPr id="133" name="Google Shape;133;p16"/>
          <p:cNvSpPr txBox="1"/>
          <p:nvPr/>
        </p:nvSpPr>
        <p:spPr>
          <a:xfrm>
            <a:off x="1475656" y="5445224"/>
            <a:ext cx="1943100" cy="4065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Inner core</a:t>
            </a:r>
            <a:endParaRPr/>
          </a:p>
        </p:txBody>
      </p:sp>
      <p:cxnSp>
        <p:nvCxnSpPr>
          <p:cNvPr id="134" name="Google Shape;134;p16"/>
          <p:cNvCxnSpPr/>
          <p:nvPr/>
        </p:nvCxnSpPr>
        <p:spPr>
          <a:xfrm flipH="1">
            <a:off x="1835736" y="2276872"/>
            <a:ext cx="360000" cy="6480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5" name="Google Shape;135;p16"/>
          <p:cNvCxnSpPr/>
          <p:nvPr/>
        </p:nvCxnSpPr>
        <p:spPr>
          <a:xfrm>
            <a:off x="683568" y="2852936"/>
            <a:ext cx="432000" cy="5040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6" name="Google Shape;136;p16"/>
          <p:cNvCxnSpPr/>
          <p:nvPr/>
        </p:nvCxnSpPr>
        <p:spPr>
          <a:xfrm rot="10800000" flipH="1">
            <a:off x="1187624" y="3717168"/>
            <a:ext cx="72000" cy="12240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37" name="Google Shape;137;p16"/>
          <p:cNvCxnSpPr/>
          <p:nvPr/>
        </p:nvCxnSpPr>
        <p:spPr>
          <a:xfrm rot="10800000">
            <a:off x="1619776" y="3645088"/>
            <a:ext cx="936000" cy="171900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38" name="Google Shape;138;p16"/>
          <p:cNvSpPr/>
          <p:nvPr/>
        </p:nvSpPr>
        <p:spPr>
          <a:xfrm>
            <a:off x="-145032" y="260648"/>
            <a:ext cx="9288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be able to </a:t>
            </a:r>
            <a:r>
              <a:rPr lang="en-GB" sz="1800" b="1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describe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 relative sizes of each layer of the Earth’s structure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(C Grade)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7"/>
          <p:cNvSpPr txBox="1">
            <a:spLocks noGrp="1"/>
          </p:cNvSpPr>
          <p:nvPr>
            <p:ph type="title"/>
          </p:nvPr>
        </p:nvSpPr>
        <p:spPr>
          <a:xfrm>
            <a:off x="383900" y="0"/>
            <a:ext cx="8302800" cy="16002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/>
              <a:t>The next slide shows you similar information about the parts which make the Earth </a:t>
            </a:r>
            <a:endParaRPr sz="2400" dirty="0"/>
          </a:p>
        </p:txBody>
      </p:sp>
      <p:sp>
        <p:nvSpPr>
          <p:cNvPr id="145" name="Google Shape;145;p17"/>
          <p:cNvSpPr txBox="1">
            <a:spLocks noGrp="1"/>
          </p:cNvSpPr>
          <p:nvPr>
            <p:ph type="body" idx="1"/>
          </p:nvPr>
        </p:nvSpPr>
        <p:spPr>
          <a:xfrm>
            <a:off x="383900" y="2051500"/>
            <a:ext cx="8302800" cy="4074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dirty="0"/>
              <a:t>You need to complete the columns check your answers on the slide which follows it.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" name="Google Shape;151;p18"/>
          <p:cNvGraphicFramePr/>
          <p:nvPr/>
        </p:nvGraphicFramePr>
        <p:xfrm>
          <a:off x="407575" y="1336388"/>
          <a:ext cx="8328850" cy="3773745"/>
        </p:xfrm>
        <a:graphic>
          <a:graphicData uri="http://schemas.openxmlformats.org/drawingml/2006/table">
            <a:tbl>
              <a:tblPr>
                <a:noFill/>
                <a:tableStyleId>{4C31864C-D10E-4BD2-97C9-21489824B708}</a:tableStyleId>
              </a:tblPr>
              <a:tblGrid>
                <a:gridCol w="1653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5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30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Layer of Earth​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Actual size (km)​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Actual size (cm)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Multiply by 100,000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Size in model (cm)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(Divide by 100,000,000)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Inner core​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Diameter of 1216​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First one done for you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121,600,000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Diameter of 1.2​2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Outer core​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Thickness of 2240​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Mantle​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Thickness of 2880​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Crust​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Thickness of 24​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2" name="Google Shape;152;p18"/>
          <p:cNvSpPr txBox="1"/>
          <p:nvPr/>
        </p:nvSpPr>
        <p:spPr>
          <a:xfrm>
            <a:off x="1934000" y="2216200"/>
            <a:ext cx="1934100" cy="40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highlight>
                  <a:srgbClr val="EDEBE9"/>
                </a:highlight>
                <a:latin typeface="Calibri"/>
                <a:ea typeface="Calibri"/>
                <a:cs typeface="Calibri"/>
                <a:sym typeface="Calibri"/>
              </a:rPr>
              <a:t>1 km = 100,000cm​</a:t>
            </a:r>
            <a:endParaRPr sz="1800">
              <a:solidFill>
                <a:schemeClr val="dk1"/>
              </a:solidFill>
              <a:highlight>
                <a:srgbClr val="EDEBE9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8"/>
          <p:cNvSpPr txBox="1"/>
          <p:nvPr/>
        </p:nvSpPr>
        <p:spPr>
          <a:xfrm>
            <a:off x="1866450" y="122175"/>
            <a:ext cx="6596100" cy="10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scale is  1:100,000,000, which means that each 100,000,000 cm in actual measurements </a:t>
            </a:r>
            <a:r>
              <a:rPr lang="en-GB" sz="22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iis</a:t>
            </a:r>
            <a:r>
              <a:rPr lang="en-GB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represented in our model by 1 cm </a:t>
            </a:r>
            <a:r>
              <a:rPr lang="en-GB" sz="2200" dirty="0">
                <a:solidFill>
                  <a:schemeClr val="dk1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IGNORE go to next slide</a:t>
            </a:r>
            <a:endParaRPr sz="2200" dirty="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32601D-D40F-4710-AAED-D9EB85B68C0D}"/>
              </a:ext>
            </a:extLst>
          </p:cNvPr>
          <p:cNvSpPr txBox="1"/>
          <p:nvPr/>
        </p:nvSpPr>
        <p:spPr>
          <a:xfrm>
            <a:off x="817418" y="5521612"/>
            <a:ext cx="66501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 we might as well just divide by 1000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9" name="Google Shape;159;p19"/>
          <p:cNvGraphicFramePr/>
          <p:nvPr>
            <p:extLst>
              <p:ext uri="{D42A27DB-BD31-4B8C-83A1-F6EECF244321}">
                <p14:modId xmlns:p14="http://schemas.microsoft.com/office/powerpoint/2010/main" val="1771819366"/>
              </p:ext>
            </p:extLst>
          </p:nvPr>
        </p:nvGraphicFramePr>
        <p:xfrm>
          <a:off x="1980851" y="1051635"/>
          <a:ext cx="6367298" cy="4754730"/>
        </p:xfrm>
        <a:graphic>
          <a:graphicData uri="http://schemas.openxmlformats.org/drawingml/2006/table">
            <a:tbl>
              <a:tblPr>
                <a:noFill/>
                <a:tableStyleId>{4C31864C-D10E-4BD2-97C9-21489824B708}</a:tableStyleId>
              </a:tblPr>
              <a:tblGrid>
                <a:gridCol w="1264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8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06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4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Layer of Earth​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Actual size (km)​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Size in model divide the km by 1000 to get it in cm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Inner core​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Diameter of 1216​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1.2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Outer core​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Thickness of 2240​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Mantle​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Thickness of 2880​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Crust​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Thickness of 24​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88900" marR="8890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0" name="Google Shape;160;p19"/>
          <p:cNvSpPr txBox="1"/>
          <p:nvPr/>
        </p:nvSpPr>
        <p:spPr>
          <a:xfrm>
            <a:off x="1934000" y="2216200"/>
            <a:ext cx="1934100" cy="40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highlight>
                  <a:srgbClr val="EDEBE9"/>
                </a:highlight>
                <a:latin typeface="Calibri"/>
                <a:ea typeface="Calibri"/>
                <a:cs typeface="Calibri"/>
                <a:sym typeface="Calibri"/>
              </a:rPr>
              <a:t>1 km = 100,000cm​</a:t>
            </a:r>
            <a:endParaRPr sz="1800">
              <a:solidFill>
                <a:schemeClr val="dk1"/>
              </a:solidFill>
              <a:highlight>
                <a:srgbClr val="EDEBE9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6E3E099-A2E8-4A3E-BA89-838620455944}"/>
              </a:ext>
            </a:extLst>
          </p:cNvPr>
          <p:cNvSpPr/>
          <p:nvPr/>
        </p:nvSpPr>
        <p:spPr>
          <a:xfrm>
            <a:off x="6414049" y="928255"/>
            <a:ext cx="1934100" cy="512618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Fill inf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the last slide….</a:t>
            </a:r>
            <a:endParaRPr/>
          </a:p>
        </p:txBody>
      </p:sp>
      <p:sp>
        <p:nvSpPr>
          <p:cNvPr id="168" name="Google Shape;168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3600" dirty="0"/>
              <a:t>Draw a scale model of the layers of the Earth </a:t>
            </a:r>
            <a:r>
              <a:rPr lang="en-GB" sz="3600" dirty="0">
                <a:highlight>
                  <a:srgbClr val="FFFF00"/>
                </a:highlight>
              </a:rPr>
              <a:t>in your exercise book </a:t>
            </a:r>
            <a:r>
              <a:rPr lang="en-GB" sz="3600" dirty="0"/>
              <a:t>using the dimensions in the table e.g. 1.2cm</a:t>
            </a:r>
            <a:endParaRPr sz="3600"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3600" dirty="0"/>
              <a:t>If you were not able to pick up your book then please do your school work </a:t>
            </a:r>
            <a:r>
              <a:rPr lang="en-GB" sz="3600" dirty="0">
                <a:highlight>
                  <a:srgbClr val="FFFF00"/>
                </a:highlight>
              </a:rPr>
              <a:t>on paper </a:t>
            </a:r>
            <a:r>
              <a:rPr lang="en-GB" sz="3600" dirty="0"/>
              <a:t>for when we get back to school.</a:t>
            </a:r>
            <a:endParaRPr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1"/>
          <p:cNvSpPr txBox="1"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 u="sng"/>
              <a:t>What am I?</a:t>
            </a:r>
            <a:endParaRPr/>
          </a:p>
        </p:txBody>
      </p:sp>
      <p:sp>
        <p:nvSpPr>
          <p:cNvPr id="174" name="Google Shape;174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33400" lvl="0" indent="-5334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Calibri"/>
              <a:buNone/>
            </a:pPr>
            <a:endParaRPr sz="2590">
              <a:latin typeface="Arial"/>
              <a:ea typeface="Arial"/>
              <a:cs typeface="Arial"/>
              <a:sym typeface="Arial"/>
            </a:endParaRPr>
          </a:p>
          <a:p>
            <a:pPr marL="533400" lvl="0" indent="-5334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Char char="•"/>
            </a:pPr>
            <a:r>
              <a:rPr lang="en-GB" sz="2590">
                <a:latin typeface="Arial"/>
                <a:ea typeface="Arial"/>
                <a:cs typeface="Arial"/>
                <a:sym typeface="Arial"/>
              </a:rPr>
              <a:t>I am dense, very hot, made mostly of solid iron and nickel. </a:t>
            </a:r>
            <a:endParaRPr/>
          </a:p>
          <a:p>
            <a:pPr marL="533400" lvl="0" indent="-36893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2590">
              <a:latin typeface="Arial"/>
              <a:ea typeface="Arial"/>
              <a:cs typeface="Arial"/>
              <a:sym typeface="Arial"/>
            </a:endParaRPr>
          </a:p>
          <a:p>
            <a:pPr marL="533400" lvl="0" indent="-5334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Char char="•"/>
            </a:pPr>
            <a:r>
              <a:rPr lang="en-GB" sz="2590">
                <a:latin typeface="Arial"/>
                <a:ea typeface="Arial"/>
                <a:cs typeface="Arial"/>
                <a:sym typeface="Arial"/>
              </a:rPr>
              <a:t>I’m iron and  nickel too, but I’m liquid.</a:t>
            </a:r>
            <a:endParaRPr/>
          </a:p>
          <a:p>
            <a:pPr marL="533400" lvl="0" indent="-36893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2590">
              <a:latin typeface="Arial"/>
              <a:ea typeface="Arial"/>
              <a:cs typeface="Arial"/>
              <a:sym typeface="Arial"/>
            </a:endParaRPr>
          </a:p>
          <a:p>
            <a:pPr marL="533400" lvl="0" indent="-5334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Char char="•"/>
            </a:pPr>
            <a:r>
              <a:rPr lang="en-GB" sz="2590">
                <a:latin typeface="Arial"/>
                <a:ea typeface="Arial"/>
                <a:cs typeface="Arial"/>
                <a:sym typeface="Arial"/>
              </a:rPr>
              <a:t>I’m really very thin and am mostly silicon, oxygen and aluminium.</a:t>
            </a:r>
            <a:endParaRPr sz="2590">
              <a:latin typeface="Arial"/>
              <a:ea typeface="Arial"/>
              <a:cs typeface="Arial"/>
              <a:sym typeface="Arial"/>
            </a:endParaRPr>
          </a:p>
          <a:p>
            <a:pPr marL="34290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90">
                <a:latin typeface="Arial"/>
                <a:ea typeface="Arial"/>
                <a:cs typeface="Arial"/>
                <a:sym typeface="Arial"/>
              </a:rPr>
              <a:t> I contain minerals and other resources</a:t>
            </a:r>
            <a:endParaRPr/>
          </a:p>
          <a:p>
            <a:pPr marL="533400" lvl="0" indent="-36893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2590">
              <a:latin typeface="Arial"/>
              <a:ea typeface="Arial"/>
              <a:cs typeface="Arial"/>
              <a:sym typeface="Arial"/>
            </a:endParaRPr>
          </a:p>
          <a:p>
            <a:pPr marL="533400" lvl="0" indent="-5334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Char char="•"/>
            </a:pPr>
            <a:r>
              <a:rPr lang="en-GB" sz="2590">
                <a:latin typeface="Arial"/>
                <a:ea typeface="Arial"/>
                <a:cs typeface="Arial"/>
                <a:sym typeface="Arial"/>
              </a:rPr>
              <a:t>I’m a viscous semi-solid with convection currents circulating in me.</a:t>
            </a:r>
            <a:endParaRPr/>
          </a:p>
          <a:p>
            <a:pPr marL="533400" lvl="0" indent="-368935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None/>
            </a:pPr>
            <a:endParaRPr sz="2590">
              <a:latin typeface="Arial"/>
              <a:ea typeface="Arial"/>
              <a:cs typeface="Arial"/>
              <a:sym typeface="Arial"/>
            </a:endParaRPr>
          </a:p>
          <a:p>
            <a:pPr marL="533400" lvl="0" indent="-5334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90"/>
              <a:buChar char="•"/>
            </a:pPr>
            <a:r>
              <a:rPr lang="en-GB" sz="2590">
                <a:latin typeface="Arial"/>
                <a:ea typeface="Arial"/>
                <a:cs typeface="Arial"/>
                <a:sym typeface="Arial"/>
              </a:rPr>
              <a:t>I just hang around on the outside.</a:t>
            </a:r>
            <a:endParaRPr/>
          </a:p>
        </p:txBody>
      </p:sp>
      <p:sp>
        <p:nvSpPr>
          <p:cNvPr id="175" name="Google Shape;175;p21"/>
          <p:cNvSpPr txBox="1"/>
          <p:nvPr/>
        </p:nvSpPr>
        <p:spPr>
          <a:xfrm>
            <a:off x="6588224" y="5949280"/>
            <a:ext cx="1943100" cy="406400"/>
          </a:xfrm>
          <a:prstGeom prst="rect">
            <a:avLst/>
          </a:prstGeom>
          <a:solidFill>
            <a:srgbClr val="000099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Atmosphere</a:t>
            </a:r>
            <a:endParaRPr/>
          </a:p>
        </p:txBody>
      </p:sp>
      <p:sp>
        <p:nvSpPr>
          <p:cNvPr id="176" name="Google Shape;176;p21"/>
          <p:cNvSpPr txBox="1"/>
          <p:nvPr/>
        </p:nvSpPr>
        <p:spPr>
          <a:xfrm>
            <a:off x="6660232" y="2996952"/>
            <a:ext cx="1943100" cy="406400"/>
          </a:xfrm>
          <a:prstGeom prst="rect">
            <a:avLst/>
          </a:prstGeom>
          <a:solidFill>
            <a:srgbClr val="000099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Outer core</a:t>
            </a:r>
            <a:endParaRPr/>
          </a:p>
        </p:txBody>
      </p:sp>
      <p:sp>
        <p:nvSpPr>
          <p:cNvPr id="177" name="Google Shape;177;p21"/>
          <p:cNvSpPr txBox="1"/>
          <p:nvPr/>
        </p:nvSpPr>
        <p:spPr>
          <a:xfrm>
            <a:off x="6660232" y="3861048"/>
            <a:ext cx="1943100" cy="406400"/>
          </a:xfrm>
          <a:prstGeom prst="rect">
            <a:avLst/>
          </a:prstGeom>
          <a:solidFill>
            <a:srgbClr val="000099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Crust</a:t>
            </a:r>
            <a:endParaRPr/>
          </a:p>
        </p:txBody>
      </p:sp>
      <p:sp>
        <p:nvSpPr>
          <p:cNvPr id="178" name="Google Shape;178;p21"/>
          <p:cNvSpPr txBox="1"/>
          <p:nvPr/>
        </p:nvSpPr>
        <p:spPr>
          <a:xfrm>
            <a:off x="6588224" y="4941168"/>
            <a:ext cx="1943100" cy="406400"/>
          </a:xfrm>
          <a:prstGeom prst="rect">
            <a:avLst/>
          </a:prstGeom>
          <a:solidFill>
            <a:srgbClr val="000099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Mantle</a:t>
            </a:r>
            <a:endParaRPr/>
          </a:p>
        </p:txBody>
      </p:sp>
      <p:sp>
        <p:nvSpPr>
          <p:cNvPr id="179" name="Google Shape;179;p21"/>
          <p:cNvSpPr txBox="1"/>
          <p:nvPr/>
        </p:nvSpPr>
        <p:spPr>
          <a:xfrm>
            <a:off x="6660232" y="2276872"/>
            <a:ext cx="1943100" cy="406400"/>
          </a:xfrm>
          <a:prstGeom prst="rect">
            <a:avLst/>
          </a:prstGeom>
          <a:solidFill>
            <a:srgbClr val="000099"/>
          </a:solidFill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Inner core</a:t>
            </a:r>
            <a:endParaRPr/>
          </a:p>
        </p:txBody>
      </p:sp>
      <p:sp>
        <p:nvSpPr>
          <p:cNvPr id="180" name="Google Shape;180;p21"/>
          <p:cNvSpPr/>
          <p:nvPr/>
        </p:nvSpPr>
        <p:spPr>
          <a:xfrm>
            <a:off x="1259632" y="0"/>
            <a:ext cx="68945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be able to </a:t>
            </a:r>
            <a:r>
              <a:rPr lang="en-GB" sz="1800" b="1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recall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lang="en-GB" sz="1800" b="1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describe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structure of the earth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(D Grade)</a:t>
            </a:r>
            <a:endParaRPr/>
          </a:p>
        </p:txBody>
      </p:sp>
      <p:sp>
        <p:nvSpPr>
          <p:cNvPr id="181" name="Google Shape;181;p21"/>
          <p:cNvSpPr/>
          <p:nvPr/>
        </p:nvSpPr>
        <p:spPr>
          <a:xfrm>
            <a:off x="-145032" y="260648"/>
            <a:ext cx="9289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be able to </a:t>
            </a:r>
            <a:r>
              <a:rPr lang="en-GB" sz="1800" b="1" u="sng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describe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 relative sizes of each layer of the Earth’s structure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(C Grade)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2"/>
          <p:cNvSpPr txBox="1"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 u="sng"/>
              <a:t>Plenary – Fill in the gaps</a:t>
            </a:r>
            <a:endParaRPr/>
          </a:p>
        </p:txBody>
      </p:sp>
      <p:sp>
        <p:nvSpPr>
          <p:cNvPr id="187" name="Google Shape;187;p22"/>
          <p:cNvSpPr txBox="1">
            <a:spLocks noGrp="1"/>
          </p:cNvSpPr>
          <p:nvPr>
            <p:ph type="body" idx="1"/>
          </p:nvPr>
        </p:nvSpPr>
        <p:spPr>
          <a:xfrm>
            <a:off x="467544" y="1124744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360"/>
              </a:spcBef>
              <a:spcAft>
                <a:spcPts val="0"/>
              </a:spcAft>
              <a:buSzPts val="1800"/>
              <a:buChar char="•"/>
            </a:pPr>
            <a:r>
              <a:rPr lang="en-GB" dirty="0"/>
              <a:t>The structure of the earth consists of three layers the 		 in the centre, then the 		 and the outer layer of 		, with the 			 above the surface. The outer layer of the Earth is very 			 compared to the Earth’s diameter. The layer below this is 			 but can flow in parts very 		.</a:t>
            </a:r>
            <a:endParaRPr dirty="0"/>
          </a:p>
        </p:txBody>
      </p:sp>
      <p:sp>
        <p:nvSpPr>
          <p:cNvPr id="188" name="Google Shape;188;p22"/>
          <p:cNvSpPr txBox="1"/>
          <p:nvPr/>
        </p:nvSpPr>
        <p:spPr>
          <a:xfrm>
            <a:off x="2235017" y="1804671"/>
            <a:ext cx="1440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core</a:t>
            </a:r>
            <a:endParaRPr/>
          </a:p>
        </p:txBody>
      </p:sp>
      <p:sp>
        <p:nvSpPr>
          <p:cNvPr id="189" name="Google Shape;189;p22"/>
          <p:cNvSpPr txBox="1"/>
          <p:nvPr/>
        </p:nvSpPr>
        <p:spPr>
          <a:xfrm>
            <a:off x="6276109" y="2338156"/>
            <a:ext cx="2036039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mantle</a:t>
            </a:r>
            <a:endParaRPr dirty="0"/>
          </a:p>
        </p:txBody>
      </p:sp>
      <p:sp>
        <p:nvSpPr>
          <p:cNvPr id="190" name="Google Shape;190;p22"/>
          <p:cNvSpPr txBox="1"/>
          <p:nvPr/>
        </p:nvSpPr>
        <p:spPr>
          <a:xfrm>
            <a:off x="831852" y="2295266"/>
            <a:ext cx="1440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crust</a:t>
            </a:r>
            <a:endParaRPr dirty="0"/>
          </a:p>
        </p:txBody>
      </p:sp>
      <p:sp>
        <p:nvSpPr>
          <p:cNvPr id="191" name="Google Shape;191;p22"/>
          <p:cNvSpPr txBox="1"/>
          <p:nvPr/>
        </p:nvSpPr>
        <p:spPr>
          <a:xfrm flipH="1">
            <a:off x="2235016" y="2738356"/>
            <a:ext cx="2447818" cy="3624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atmosphere</a:t>
            </a:r>
            <a:endParaRPr dirty="0"/>
          </a:p>
        </p:txBody>
      </p:sp>
      <p:sp>
        <p:nvSpPr>
          <p:cNvPr id="192" name="Google Shape;192;p22"/>
          <p:cNvSpPr txBox="1"/>
          <p:nvPr/>
        </p:nvSpPr>
        <p:spPr>
          <a:xfrm>
            <a:off x="5565828" y="3302274"/>
            <a:ext cx="1728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thin</a:t>
            </a:r>
            <a:endParaRPr dirty="0"/>
          </a:p>
        </p:txBody>
      </p:sp>
      <p:sp>
        <p:nvSpPr>
          <p:cNvPr id="193" name="Google Shape;193;p22"/>
          <p:cNvSpPr txBox="1"/>
          <p:nvPr/>
        </p:nvSpPr>
        <p:spPr>
          <a:xfrm>
            <a:off x="3117273" y="4225509"/>
            <a:ext cx="2931700" cy="470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solid</a:t>
            </a:r>
            <a:endParaRPr dirty="0"/>
          </a:p>
        </p:txBody>
      </p:sp>
      <p:sp>
        <p:nvSpPr>
          <p:cNvPr id="194" name="Google Shape;194;p22"/>
          <p:cNvSpPr txBox="1"/>
          <p:nvPr/>
        </p:nvSpPr>
        <p:spPr>
          <a:xfrm>
            <a:off x="2715491" y="4696121"/>
            <a:ext cx="923825" cy="578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slowly</a:t>
            </a:r>
            <a:endParaRPr dirty="0"/>
          </a:p>
        </p:txBody>
      </p:sp>
      <p:sp>
        <p:nvSpPr>
          <p:cNvPr id="195" name="Google Shape;195;p22"/>
          <p:cNvSpPr txBox="1"/>
          <p:nvPr/>
        </p:nvSpPr>
        <p:spPr>
          <a:xfrm>
            <a:off x="683568" y="5445224"/>
            <a:ext cx="784887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Core	Crust	Mantle	   Slowly	     Solid	   Thin	Atmosphere</a:t>
            </a:r>
            <a:endParaRPr/>
          </a:p>
        </p:txBody>
      </p:sp>
      <p:sp>
        <p:nvSpPr>
          <p:cNvPr id="196" name="Google Shape;196;p22"/>
          <p:cNvSpPr txBox="1"/>
          <p:nvPr/>
        </p:nvSpPr>
        <p:spPr>
          <a:xfrm>
            <a:off x="352025" y="6015625"/>
            <a:ext cx="7043400" cy="57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D816F09-0A77-4A28-8E95-4CA97D6E90FD}"/>
</file>

<file path=customXml/itemProps2.xml><?xml version="1.0" encoding="utf-8"?>
<ds:datastoreItem xmlns:ds="http://schemas.openxmlformats.org/officeDocument/2006/customXml" ds:itemID="{3134CB3C-84FF-4CE9-AA4C-2F931278DE99}"/>
</file>

<file path=customXml/itemProps3.xml><?xml version="1.0" encoding="utf-8"?>
<ds:datastoreItem xmlns:ds="http://schemas.openxmlformats.org/officeDocument/2006/customXml" ds:itemID="{F689CC9A-BAB6-4A0B-85EF-FCFE0E59B678}"/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642</Words>
  <Application>Microsoft Office PowerPoint</Application>
  <PresentationFormat>On-screen Show (4:3)</PresentationFormat>
  <Paragraphs>127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Structure of the Earth</vt:lpstr>
      <vt:lpstr>Starter Activity – Key words</vt:lpstr>
      <vt:lpstr>PowerPoint Presentation</vt:lpstr>
      <vt:lpstr>PowerPoint Presentation</vt:lpstr>
      <vt:lpstr>The next slide shows you similar information about the parts which make the Earth </vt:lpstr>
      <vt:lpstr>PowerPoint Presentation</vt:lpstr>
      <vt:lpstr>PowerPoint Presentation</vt:lpstr>
      <vt:lpstr>Using the last slide….</vt:lpstr>
      <vt:lpstr>What am I?</vt:lpstr>
      <vt:lpstr>Plenary – Fill in the gaps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 of the Earth</dc:title>
  <cp:lastModifiedBy>J Bailey</cp:lastModifiedBy>
  <cp:revision>3</cp:revision>
  <dcterms:modified xsi:type="dcterms:W3CDTF">2020-04-22T10:04:21Z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1687400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