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58" r:id="rId6"/>
    <p:sldId id="257" r:id="rId7"/>
    <p:sldId id="259" r:id="rId8"/>
    <p:sldId id="260" r:id="rId9"/>
    <p:sldId id="265" r:id="rId10"/>
    <p:sldId id="264" r:id="rId11"/>
    <p:sldId id="263" r:id="rId12"/>
    <p:sldId id="266" r:id="rId13"/>
    <p:sldId id="272" r:id="rId14"/>
    <p:sldId id="267" r:id="rId15"/>
    <p:sldId id="268" r:id="rId16"/>
    <p:sldId id="269"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667B9-A93D-4525-B8DB-93E8E4E3D3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B1F3374-6701-43ED-A15E-E10E05B5BF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83A8C4-499A-4244-B49A-3D936D8AEEE7}"/>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5" name="Footer Placeholder 4">
            <a:extLst>
              <a:ext uri="{FF2B5EF4-FFF2-40B4-BE49-F238E27FC236}">
                <a16:creationId xmlns:a16="http://schemas.microsoft.com/office/drawing/2014/main" id="{23EAF266-3FAD-485C-996B-B61267A4BD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FF15C4-A38A-49FB-9213-88B28879CBAB}"/>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2046841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0E79E-0B7C-47B6-BA4A-3B8F6B6E16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1554E5-AAD9-4A26-833E-92518EDBE48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C7FDA3-5A23-4C04-9134-A95921F5B496}"/>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5" name="Footer Placeholder 4">
            <a:extLst>
              <a:ext uri="{FF2B5EF4-FFF2-40B4-BE49-F238E27FC236}">
                <a16:creationId xmlns:a16="http://schemas.microsoft.com/office/drawing/2014/main" id="{0A65C07C-49D0-4EE0-BAF8-13B48CFC43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9024E0-F8AA-4804-B82D-CD8A6E35F442}"/>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3968275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29170-8576-4B61-865A-11CCDCC91D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B6A23E-82D7-460C-B8D4-495FA84E90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07DD9E6-B638-4D04-952C-FB5ECDF40E6D}"/>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5" name="Footer Placeholder 4">
            <a:extLst>
              <a:ext uri="{FF2B5EF4-FFF2-40B4-BE49-F238E27FC236}">
                <a16:creationId xmlns:a16="http://schemas.microsoft.com/office/drawing/2014/main" id="{63DA6A22-2290-40D7-8891-2B9026ED04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26AA14-BBA0-4C7B-92D2-52B2E0AABD9E}"/>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1605156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A0C45-D79C-4FA2-B92D-52970E54C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15B8CD-41CD-49F5-901D-FF2B8F9512B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FD30C5-2160-4790-BD28-85E01B5095C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BFE3D4-5319-4B05-982B-C46E996C6F02}"/>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6" name="Footer Placeholder 5">
            <a:extLst>
              <a:ext uri="{FF2B5EF4-FFF2-40B4-BE49-F238E27FC236}">
                <a16:creationId xmlns:a16="http://schemas.microsoft.com/office/drawing/2014/main" id="{9989738E-E1EA-42F0-BCA4-29059941BC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BECCB1-568F-4402-A96E-E133A18292CB}"/>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3955584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EDC33-E0C6-48AD-883C-1CD76EDA806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B94969E-416E-409A-9279-CEDAF2EE9C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E182DAA-F202-496C-BA0C-19BBC88F318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6C90D60-A389-4814-B871-BC8AA49AA4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3D5C4CA-8D5B-4744-B592-81BB9F23E24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E4CA3F2-4707-4B93-B930-330DA7CBB8DE}"/>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8" name="Footer Placeholder 7">
            <a:extLst>
              <a:ext uri="{FF2B5EF4-FFF2-40B4-BE49-F238E27FC236}">
                <a16:creationId xmlns:a16="http://schemas.microsoft.com/office/drawing/2014/main" id="{BF2F96B1-2255-4896-B518-A28FAD8835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6038E0-1F0D-411F-8BFF-A403AABF5041}"/>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342680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6D75B-5680-458D-80CD-A700F28A401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1D2FA4-BFE2-40B9-BD76-82209349D3CD}"/>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4" name="Footer Placeholder 3">
            <a:extLst>
              <a:ext uri="{FF2B5EF4-FFF2-40B4-BE49-F238E27FC236}">
                <a16:creationId xmlns:a16="http://schemas.microsoft.com/office/drawing/2014/main" id="{738F232A-7557-490D-BA1D-37999E5FBAD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3C7F055-5679-42A6-89DB-A95A1218314F}"/>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697555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A26A80-9FA1-4505-B356-CEFAD96F02BB}"/>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3" name="Footer Placeholder 2">
            <a:extLst>
              <a:ext uri="{FF2B5EF4-FFF2-40B4-BE49-F238E27FC236}">
                <a16:creationId xmlns:a16="http://schemas.microsoft.com/office/drawing/2014/main" id="{52A51F63-B596-450A-8ACC-71E51A08225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6EBEB73-E421-4CFC-B686-A92967201574}"/>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452406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FEF19-E614-4276-9A4A-BA2F5AC0F1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47CE05D-4C7A-4FF4-94F4-68BD3656AB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03567AC-F8DC-4CD3-83F7-9D5D7E0E33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9269CC-33B0-4F68-9B7C-6C58AD7EC5C4}"/>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6" name="Footer Placeholder 5">
            <a:extLst>
              <a:ext uri="{FF2B5EF4-FFF2-40B4-BE49-F238E27FC236}">
                <a16:creationId xmlns:a16="http://schemas.microsoft.com/office/drawing/2014/main" id="{B18D6597-A794-4FEE-9DA3-5A7CF81C9F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255F6B-8E71-4DFD-B527-D7233D683E9A}"/>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440806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32A14-6CB2-40C0-8463-6E0E66EC5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3CB305-BDAD-422A-B70B-B3644B6BA4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25A643-DD9A-4300-9FEB-CA169F063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867739B-6FA6-45AA-8C37-6B3959771419}"/>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6" name="Footer Placeholder 5">
            <a:extLst>
              <a:ext uri="{FF2B5EF4-FFF2-40B4-BE49-F238E27FC236}">
                <a16:creationId xmlns:a16="http://schemas.microsoft.com/office/drawing/2014/main" id="{8BE44522-CEAC-455B-B5BB-D054A5C283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06D387-492E-4BDC-85A4-5602DE8A3699}"/>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2991797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B4E8C-BC92-42A7-975B-76FB5A5B4C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5A5502-7213-4B08-853E-D13B2A1A8B7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BBAA70-6F19-4AA8-BEC1-EA63DF6339CD}"/>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5" name="Footer Placeholder 4">
            <a:extLst>
              <a:ext uri="{FF2B5EF4-FFF2-40B4-BE49-F238E27FC236}">
                <a16:creationId xmlns:a16="http://schemas.microsoft.com/office/drawing/2014/main" id="{EF176E1F-1137-4942-99A5-47960F7945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0DFB04-D02C-4EAE-A32F-1EB677FDB4A8}"/>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413459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4E64CC-278D-4005-865B-7758029C51A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6BF412-94C8-4423-B86F-7D0613719A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7949AA-B161-4D0B-B214-CC506D8E93BB}"/>
              </a:ext>
            </a:extLst>
          </p:cNvPr>
          <p:cNvSpPr>
            <a:spLocks noGrp="1"/>
          </p:cNvSpPr>
          <p:nvPr>
            <p:ph type="dt" sz="half" idx="10"/>
          </p:nvPr>
        </p:nvSpPr>
        <p:spPr/>
        <p:txBody>
          <a:bodyPr/>
          <a:lstStyle/>
          <a:p>
            <a:fld id="{A6785EDC-B215-4413-96FE-149E5A180FA9}" type="datetimeFigureOut">
              <a:rPr lang="en-GB" smtClean="0"/>
              <a:t>18/10/2020</a:t>
            </a:fld>
            <a:endParaRPr lang="en-GB"/>
          </a:p>
        </p:txBody>
      </p:sp>
      <p:sp>
        <p:nvSpPr>
          <p:cNvPr id="5" name="Footer Placeholder 4">
            <a:extLst>
              <a:ext uri="{FF2B5EF4-FFF2-40B4-BE49-F238E27FC236}">
                <a16:creationId xmlns:a16="http://schemas.microsoft.com/office/drawing/2014/main" id="{A1667A77-79F8-4078-B85F-B8246FA8B9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FBE659-48B5-46DD-9C49-67996EFD7362}"/>
              </a:ext>
            </a:extLst>
          </p:cNvPr>
          <p:cNvSpPr>
            <a:spLocks noGrp="1"/>
          </p:cNvSpPr>
          <p:nvPr>
            <p:ph type="sldNum" sz="quarter" idx="12"/>
          </p:nvPr>
        </p:nvSpPr>
        <p:spPr/>
        <p:txBody>
          <a:bodyPr/>
          <a:lstStyle/>
          <a:p>
            <a:fld id="{BFC77ED0-C464-4AF3-90D1-F0CCC6EF8115}" type="slidenum">
              <a:rPr lang="en-GB" smtClean="0"/>
              <a:t>‹#›</a:t>
            </a:fld>
            <a:endParaRPr lang="en-GB"/>
          </a:p>
        </p:txBody>
      </p:sp>
    </p:spTree>
    <p:extLst>
      <p:ext uri="{BB962C8B-B14F-4D97-AF65-F5344CB8AC3E}">
        <p14:creationId xmlns:p14="http://schemas.microsoft.com/office/powerpoint/2010/main" val="1406540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9D494E-23B3-4FD4-BB92-F4B1F9F271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D5BBD8-5A10-4CDB-A23A-A312E76ED6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88DA17-9CA8-4D54-BCC6-F947E1047C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85EDC-B215-4413-96FE-149E5A180FA9}" type="datetimeFigureOut">
              <a:rPr lang="en-GB" smtClean="0"/>
              <a:t>18/10/2020</a:t>
            </a:fld>
            <a:endParaRPr lang="en-GB"/>
          </a:p>
        </p:txBody>
      </p:sp>
      <p:sp>
        <p:nvSpPr>
          <p:cNvPr id="5" name="Footer Placeholder 4">
            <a:extLst>
              <a:ext uri="{FF2B5EF4-FFF2-40B4-BE49-F238E27FC236}">
                <a16:creationId xmlns:a16="http://schemas.microsoft.com/office/drawing/2014/main" id="{4847EDB9-FC27-4843-8FAB-8E1DFEAD4E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0D9B35-B73F-4BF5-9B49-2C88A506FB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C77ED0-C464-4AF3-90D1-F0CCC6EF8115}" type="slidenum">
              <a:rPr lang="en-GB" smtClean="0"/>
              <a:t>‹#›</a:t>
            </a:fld>
            <a:endParaRPr lang="en-GB"/>
          </a:p>
        </p:txBody>
      </p:sp>
    </p:spTree>
    <p:extLst>
      <p:ext uri="{BB962C8B-B14F-4D97-AF65-F5344CB8AC3E}">
        <p14:creationId xmlns:p14="http://schemas.microsoft.com/office/powerpoint/2010/main" val="847672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D5EA2-8041-4AD8-B873-2D106F995484}"/>
              </a:ext>
            </a:extLst>
          </p:cNvPr>
          <p:cNvSpPr>
            <a:spLocks noGrp="1"/>
          </p:cNvSpPr>
          <p:nvPr>
            <p:ph type="title"/>
          </p:nvPr>
        </p:nvSpPr>
        <p:spPr/>
        <p:txBody>
          <a:bodyPr>
            <a:normAutofit/>
          </a:bodyPr>
          <a:lstStyle/>
          <a:p>
            <a:endParaRPr lang="en-GB" dirty="0"/>
          </a:p>
        </p:txBody>
      </p:sp>
      <p:sp>
        <p:nvSpPr>
          <p:cNvPr id="3" name="Content Placeholder 2">
            <a:extLst>
              <a:ext uri="{FF2B5EF4-FFF2-40B4-BE49-F238E27FC236}">
                <a16:creationId xmlns:a16="http://schemas.microsoft.com/office/drawing/2014/main" id="{763614CB-F316-428F-9BA9-DF27447C3525}"/>
              </a:ext>
            </a:extLst>
          </p:cNvPr>
          <p:cNvSpPr>
            <a:spLocks noGrp="1"/>
          </p:cNvSpPr>
          <p:nvPr>
            <p:ph idx="1"/>
          </p:nvPr>
        </p:nvSpPr>
        <p:spPr/>
        <p:txBody>
          <a:bodyPr/>
          <a:lstStyle/>
          <a:p>
            <a:r>
              <a:rPr lang="en-GB" dirty="0"/>
              <a:t>This </a:t>
            </a:r>
            <a:r>
              <a:rPr lang="en-GB" dirty="0" err="1"/>
              <a:t>Powerpoint</a:t>
            </a:r>
            <a:r>
              <a:rPr lang="en-GB" dirty="0"/>
              <a:t> outlines the mathematical requirements in the Science papers for algebra and includes the equations that need to be known for Physics, and those that will be given in the Physics papers.  </a:t>
            </a:r>
          </a:p>
          <a:p>
            <a:r>
              <a:rPr lang="en-GB" dirty="0"/>
              <a:t>It also gives the physical quantities that will need to be known and their units.</a:t>
            </a:r>
          </a:p>
          <a:p>
            <a:endParaRPr lang="en-GB" dirty="0"/>
          </a:p>
          <a:p>
            <a:r>
              <a:rPr lang="en-GB" dirty="0"/>
              <a:t>You should be wholly familiar with the contents ahead of taking your Science GCSEs.</a:t>
            </a:r>
          </a:p>
        </p:txBody>
      </p:sp>
    </p:spTree>
    <p:extLst>
      <p:ext uri="{BB962C8B-B14F-4D97-AF65-F5344CB8AC3E}">
        <p14:creationId xmlns:p14="http://schemas.microsoft.com/office/powerpoint/2010/main" val="3142495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DE3CA5D-F04C-48FB-AEAF-122020CDC84F}"/>
              </a:ext>
            </a:extLst>
          </p:cNvPr>
          <p:cNvSpPr>
            <a:spLocks noGrp="1"/>
          </p:cNvSpPr>
          <p:nvPr>
            <p:ph type="title"/>
          </p:nvPr>
        </p:nvSpPr>
        <p:spPr/>
        <p:txBody>
          <a:bodyPr/>
          <a:lstStyle/>
          <a:p>
            <a:r>
              <a:rPr lang="en-GB" dirty="0"/>
              <a:t>Combined Science – Algebra</a:t>
            </a:r>
            <a:br>
              <a:rPr lang="en-GB" dirty="0"/>
            </a:br>
            <a:r>
              <a:rPr lang="en-GB" sz="2000" dirty="0"/>
              <a:t>From the Combined Science Specification</a:t>
            </a:r>
          </a:p>
        </p:txBody>
      </p:sp>
      <p:graphicFrame>
        <p:nvGraphicFramePr>
          <p:cNvPr id="10" name="Content Placeholder 9">
            <a:extLst>
              <a:ext uri="{FF2B5EF4-FFF2-40B4-BE49-F238E27FC236}">
                <a16:creationId xmlns:a16="http://schemas.microsoft.com/office/drawing/2014/main" id="{753DCA93-152C-4FBA-BDDC-B0BAFF67D9CE}"/>
              </a:ext>
            </a:extLst>
          </p:cNvPr>
          <p:cNvGraphicFramePr>
            <a:graphicFrameLocks noGrp="1"/>
          </p:cNvGraphicFramePr>
          <p:nvPr>
            <p:ph idx="1"/>
            <p:extLst>
              <p:ext uri="{D42A27DB-BD31-4B8C-83A1-F6EECF244321}">
                <p14:modId xmlns:p14="http://schemas.microsoft.com/office/powerpoint/2010/main" val="2152315770"/>
              </p:ext>
            </p:extLst>
          </p:nvPr>
        </p:nvGraphicFramePr>
        <p:xfrm>
          <a:off x="838200" y="2629687"/>
          <a:ext cx="10200863" cy="2194560"/>
        </p:xfrm>
        <a:graphic>
          <a:graphicData uri="http://schemas.openxmlformats.org/drawingml/2006/table">
            <a:tbl>
              <a:tblPr firstRow="1" bandRow="1">
                <a:tableStyleId>{5C22544A-7EE6-4342-B048-85BDC9FD1C3A}</a:tableStyleId>
              </a:tblPr>
              <a:tblGrid>
                <a:gridCol w="458337">
                  <a:extLst>
                    <a:ext uri="{9D8B030D-6E8A-4147-A177-3AD203B41FA5}">
                      <a16:colId xmlns:a16="http://schemas.microsoft.com/office/drawing/2014/main" val="3820176069"/>
                    </a:ext>
                  </a:extLst>
                </a:gridCol>
                <a:gridCol w="9742526">
                  <a:extLst>
                    <a:ext uri="{9D8B030D-6E8A-4147-A177-3AD203B41FA5}">
                      <a16:colId xmlns:a16="http://schemas.microsoft.com/office/drawing/2014/main" val="3795221686"/>
                    </a:ext>
                  </a:extLst>
                </a:gridCol>
              </a:tblGrid>
              <a:tr h="0">
                <a:tc>
                  <a:txBody>
                    <a:bodyPr/>
                    <a:lstStyle/>
                    <a:p>
                      <a:pPr algn="l"/>
                      <a:r>
                        <a:rPr lang="en-GB" sz="2400" b="0" dirty="0">
                          <a:solidFill>
                            <a:schemeClr val="tx1"/>
                          </a:solidFill>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b="0" dirty="0">
                          <a:solidFill>
                            <a:schemeClr val="tx1"/>
                          </a:solidFill>
                        </a:rPr>
                        <a:t>Understand and use the symbols: =, &lt;, &lt;&lt;, &gt;&gt;, </a:t>
                      </a:r>
                      <a:r>
                        <a:rPr lang="el-GR" sz="2400" b="0" dirty="0">
                          <a:solidFill>
                            <a:schemeClr val="tx1"/>
                          </a:solidFill>
                        </a:rPr>
                        <a:t>α</a:t>
                      </a:r>
                      <a:r>
                        <a:rPr lang="en-GB" sz="2400" b="0" dirty="0">
                          <a:solidFill>
                            <a:schemeClr val="tx1"/>
                          </a:solidFill>
                        </a:rPr>
                        <a:t>, ≈</a:t>
                      </a:r>
                      <a:r>
                        <a:rPr lang="en-US" sz="1800" b="0" i="0" kern="1200" dirty="0">
                          <a:solidFill>
                            <a:schemeClr val="lt1"/>
                          </a:solidFill>
                          <a:effectLst/>
                          <a:latin typeface="+mn-lt"/>
                          <a:ea typeface="+mn-ea"/>
                          <a:cs typeface="+mn-cs"/>
                        </a:rPr>
                        <a:t>applying to everyday life.</a:t>
                      </a:r>
                      <a:endParaRPr lang="en-GB" sz="2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6403590"/>
                  </a:ext>
                </a:extLst>
              </a:tr>
              <a:tr h="370840">
                <a:tc>
                  <a:txBody>
                    <a:bodyPr/>
                    <a:lstStyle/>
                    <a:p>
                      <a:pPr algn="l"/>
                      <a:r>
                        <a:rPr lang="en-GB" sz="2400" b="0" dirty="0">
                          <a:solidFill>
                            <a:schemeClr val="tx1"/>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b="0" dirty="0">
                          <a:solidFill>
                            <a:schemeClr val="tx1"/>
                          </a:solidFill>
                        </a:rPr>
                        <a:t>Change the subject of an equation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1231744"/>
                  </a:ext>
                </a:extLst>
              </a:tr>
              <a:tr h="370840">
                <a:tc>
                  <a:txBody>
                    <a:bodyPr/>
                    <a:lstStyle/>
                    <a:p>
                      <a:pPr algn="l"/>
                      <a:r>
                        <a:rPr lang="en-GB" sz="2400" b="0" dirty="0">
                          <a:solidFill>
                            <a:schemeClr val="tx1"/>
                          </a:solidFill>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b="0" dirty="0">
                          <a:solidFill>
                            <a:schemeClr val="tx1"/>
                          </a:solidFill>
                        </a:rPr>
                        <a:t>Substitute numerical values into algebraic equations using appropriate units for physical quantities (chemistry and physics questions only)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58626529"/>
                  </a:ext>
                </a:extLst>
              </a:tr>
              <a:tr h="370840">
                <a:tc>
                  <a:txBody>
                    <a:bodyPr/>
                    <a:lstStyle/>
                    <a:p>
                      <a:pPr algn="l"/>
                      <a:r>
                        <a:rPr lang="en-GB" sz="2400" b="0" dirty="0">
                          <a:solidFill>
                            <a:schemeClr val="tx1"/>
                          </a:solidFill>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400" b="0" dirty="0">
                          <a:solidFill>
                            <a:schemeClr val="tx1"/>
                          </a:solidFill>
                        </a:rPr>
                        <a:t>Solve simple algebraic equations (biology and physics questions only)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00257447"/>
                  </a:ext>
                </a:extLst>
              </a:tr>
            </a:tbl>
          </a:graphicData>
        </a:graphic>
      </p:graphicFrame>
      <p:sp>
        <p:nvSpPr>
          <p:cNvPr id="2" name="TextBox 1">
            <a:extLst>
              <a:ext uri="{FF2B5EF4-FFF2-40B4-BE49-F238E27FC236}">
                <a16:creationId xmlns:a16="http://schemas.microsoft.com/office/drawing/2014/main" id="{4C167B56-109F-4521-AECD-B262638C4E82}"/>
              </a:ext>
            </a:extLst>
          </p:cNvPr>
          <p:cNvSpPr txBox="1"/>
          <p:nvPr/>
        </p:nvSpPr>
        <p:spPr>
          <a:xfrm>
            <a:off x="838201" y="1690688"/>
            <a:ext cx="9998122" cy="830997"/>
          </a:xfrm>
          <a:prstGeom prst="rect">
            <a:avLst/>
          </a:prstGeom>
          <a:noFill/>
        </p:spPr>
        <p:txBody>
          <a:bodyPr wrap="square" rtlCol="0">
            <a:spAutoFit/>
          </a:bodyPr>
          <a:lstStyle/>
          <a:p>
            <a:r>
              <a:rPr lang="en-GB" sz="2400" dirty="0"/>
              <a:t>Students will be required to demonstrate the following mathematics skills in GCSE Combined Science Assessments</a:t>
            </a:r>
          </a:p>
        </p:txBody>
      </p:sp>
    </p:spTree>
    <p:extLst>
      <p:ext uri="{BB962C8B-B14F-4D97-AF65-F5344CB8AC3E}">
        <p14:creationId xmlns:p14="http://schemas.microsoft.com/office/powerpoint/2010/main" val="2740188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CC935-2B71-4535-94DE-31212A5D0C96}"/>
              </a:ext>
            </a:extLst>
          </p:cNvPr>
          <p:cNvSpPr>
            <a:spLocks noGrp="1"/>
          </p:cNvSpPr>
          <p:nvPr>
            <p:ph type="title"/>
          </p:nvPr>
        </p:nvSpPr>
        <p:spPr/>
        <p:txBody>
          <a:bodyPr/>
          <a:lstStyle/>
          <a:p>
            <a:r>
              <a:rPr lang="en-GB" dirty="0"/>
              <a:t>Know these:</a:t>
            </a:r>
          </a:p>
        </p:txBody>
      </p:sp>
      <p:graphicFrame>
        <p:nvGraphicFramePr>
          <p:cNvPr id="4" name="Content Placeholder 3">
            <a:extLst>
              <a:ext uri="{FF2B5EF4-FFF2-40B4-BE49-F238E27FC236}">
                <a16:creationId xmlns:a16="http://schemas.microsoft.com/office/drawing/2014/main" id="{C2271C65-4BC3-4B18-BF1E-4658730B5A7F}"/>
              </a:ext>
            </a:extLst>
          </p:cNvPr>
          <p:cNvGraphicFramePr>
            <a:graphicFrameLocks noGrp="1"/>
          </p:cNvGraphicFramePr>
          <p:nvPr>
            <p:ph idx="1"/>
            <p:extLst>
              <p:ext uri="{D42A27DB-BD31-4B8C-83A1-F6EECF244321}">
                <p14:modId xmlns:p14="http://schemas.microsoft.com/office/powerpoint/2010/main" val="1786945587"/>
              </p:ext>
            </p:extLst>
          </p:nvPr>
        </p:nvGraphicFramePr>
        <p:xfrm>
          <a:off x="838200" y="1378424"/>
          <a:ext cx="10271079" cy="3477185"/>
        </p:xfrm>
        <a:graphic>
          <a:graphicData uri="http://schemas.openxmlformats.org/drawingml/2006/table">
            <a:tbl>
              <a:tblPr/>
              <a:tblGrid>
                <a:gridCol w="3423693">
                  <a:extLst>
                    <a:ext uri="{9D8B030D-6E8A-4147-A177-3AD203B41FA5}">
                      <a16:colId xmlns:a16="http://schemas.microsoft.com/office/drawing/2014/main" val="2872457176"/>
                    </a:ext>
                  </a:extLst>
                </a:gridCol>
                <a:gridCol w="3423693">
                  <a:extLst>
                    <a:ext uri="{9D8B030D-6E8A-4147-A177-3AD203B41FA5}">
                      <a16:colId xmlns:a16="http://schemas.microsoft.com/office/drawing/2014/main" val="1425782589"/>
                    </a:ext>
                  </a:extLst>
                </a:gridCol>
                <a:gridCol w="3423693">
                  <a:extLst>
                    <a:ext uri="{9D8B030D-6E8A-4147-A177-3AD203B41FA5}">
                      <a16:colId xmlns:a16="http://schemas.microsoft.com/office/drawing/2014/main" val="496347945"/>
                    </a:ext>
                  </a:extLst>
                </a:gridCol>
              </a:tblGrid>
              <a:tr h="511033">
                <a:tc>
                  <a:txBody>
                    <a:bodyPr/>
                    <a:lstStyle/>
                    <a:p>
                      <a:pPr algn="ctr"/>
                      <a:r>
                        <a:rPr lang="en-GB" b="1" dirty="0">
                          <a:effectLst/>
                        </a:rPr>
                        <a:t>symbol</a:t>
                      </a:r>
                      <a:endParaRPr lang="en-GB" dirty="0">
                        <a:effectLst/>
                      </a:endParaRP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BBEE"/>
                    </a:solidFill>
                  </a:tcPr>
                </a:tc>
                <a:tc>
                  <a:txBody>
                    <a:bodyPr/>
                    <a:lstStyle/>
                    <a:p>
                      <a:pPr algn="ctr"/>
                      <a:r>
                        <a:rPr lang="en-GB" b="1">
                          <a:effectLst/>
                        </a:rPr>
                        <a:t>Words</a:t>
                      </a:r>
                      <a:endParaRPr lang="en-GB">
                        <a:effectLst/>
                      </a:endParaRP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BBEE"/>
                    </a:solidFill>
                  </a:tcPr>
                </a:tc>
                <a:tc>
                  <a:txBody>
                    <a:bodyPr/>
                    <a:lstStyle/>
                    <a:p>
                      <a:pPr algn="ctr"/>
                      <a:r>
                        <a:rPr lang="en-GB" b="1">
                          <a:effectLst/>
                        </a:rPr>
                        <a:t>Example Use</a:t>
                      </a:r>
                      <a:endParaRPr lang="en-GB">
                        <a:effectLst/>
                      </a:endParaRP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9BBEE"/>
                    </a:solidFill>
                  </a:tcPr>
                </a:tc>
                <a:extLst>
                  <a:ext uri="{0D108BD9-81ED-4DB2-BD59-A6C34878D82A}">
                    <a16:rowId xmlns:a16="http://schemas.microsoft.com/office/drawing/2014/main" val="218741021"/>
                  </a:ext>
                </a:extLst>
              </a:tr>
              <a:tr h="511033">
                <a:tc>
                  <a:txBody>
                    <a:bodyPr/>
                    <a:lstStyle/>
                    <a:p>
                      <a:pPr algn="ctr"/>
                      <a:r>
                        <a:rPr lang="en-GB" sz="2400" dirty="0">
                          <a:effectLst/>
                        </a:rPr>
                        <a:t>=</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equals</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a:effectLst/>
                        </a:rPr>
                        <a:t>1 + 1 = 2</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extLst>
                  <a:ext uri="{0D108BD9-81ED-4DB2-BD59-A6C34878D82A}">
                    <a16:rowId xmlns:a16="http://schemas.microsoft.com/office/drawing/2014/main" val="1497748869"/>
                  </a:ext>
                </a:extLst>
              </a:tr>
              <a:tr h="255517">
                <a:tc>
                  <a:txBody>
                    <a:bodyPr/>
                    <a:lstStyle/>
                    <a:p>
                      <a:pPr algn="ctr"/>
                      <a:r>
                        <a:rPr lang="el-GR" sz="2400" dirty="0">
                          <a:effectLst/>
                        </a:rPr>
                        <a:t>α</a:t>
                      </a:r>
                      <a:endParaRPr lang="en-GB" sz="2400" dirty="0">
                        <a:effectLst/>
                      </a:endParaRP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proportional to</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effectLst/>
                        </a:rPr>
                        <a:t>current </a:t>
                      </a:r>
                      <a:r>
                        <a:rPr lang="el-GR" sz="2400" dirty="0">
                          <a:effectLst/>
                        </a:rPr>
                        <a:t>α</a:t>
                      </a:r>
                      <a:r>
                        <a:rPr lang="en-GB" sz="2400" dirty="0">
                          <a:effectLst/>
                        </a:rPr>
                        <a:t> voltage</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extLst>
                  <a:ext uri="{0D108BD9-81ED-4DB2-BD59-A6C34878D82A}">
                    <a16:rowId xmlns:a16="http://schemas.microsoft.com/office/drawing/2014/main" val="3610980334"/>
                  </a:ext>
                </a:extLst>
              </a:tr>
              <a:tr h="255517">
                <a:tc>
                  <a:txBody>
                    <a:bodyPr/>
                    <a:lstStyle/>
                    <a:p>
                      <a:pPr algn="ctr"/>
                      <a:r>
                        <a:rPr lang="en-GB" sz="2400" dirty="0">
                          <a:effectLst/>
                        </a:rPr>
                        <a:t>≈</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approximately equal to</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effectLst/>
                        </a:rPr>
                        <a:t>Mr Walker ≈ 95kg</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extLst>
                  <a:ext uri="{0D108BD9-81ED-4DB2-BD59-A6C34878D82A}">
                    <a16:rowId xmlns:a16="http://schemas.microsoft.com/office/drawing/2014/main" val="1068269889"/>
                  </a:ext>
                </a:extLst>
              </a:tr>
              <a:tr h="511033">
                <a:tc>
                  <a:txBody>
                    <a:bodyPr/>
                    <a:lstStyle/>
                    <a:p>
                      <a:pPr algn="ctr"/>
                      <a:r>
                        <a:rPr lang="en-GB" sz="2400" dirty="0">
                          <a:effectLst/>
                        </a:rPr>
                        <a:t>&gt;</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a:effectLst/>
                        </a:rPr>
                        <a:t>greater than</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5 &gt; 2</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extLst>
                  <a:ext uri="{0D108BD9-81ED-4DB2-BD59-A6C34878D82A}">
                    <a16:rowId xmlns:a16="http://schemas.microsoft.com/office/drawing/2014/main" val="1347633904"/>
                  </a:ext>
                </a:extLst>
              </a:tr>
              <a:tr h="511033">
                <a:tc>
                  <a:txBody>
                    <a:bodyPr/>
                    <a:lstStyle/>
                    <a:p>
                      <a:pPr algn="ctr"/>
                      <a:r>
                        <a:rPr lang="en-GB" sz="2400">
                          <a:effectLst/>
                        </a:rPr>
                        <a:t>&lt;</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a:effectLst/>
                        </a:rPr>
                        <a:t>less than</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7 &lt; 9</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extLst>
                  <a:ext uri="{0D108BD9-81ED-4DB2-BD59-A6C34878D82A}">
                    <a16:rowId xmlns:a16="http://schemas.microsoft.com/office/drawing/2014/main" val="421482161"/>
                  </a:ext>
                </a:extLst>
              </a:tr>
              <a:tr h="511033">
                <a:tc>
                  <a:txBody>
                    <a:bodyPr/>
                    <a:lstStyle/>
                    <a:p>
                      <a:pPr algn="ctr"/>
                      <a:r>
                        <a:rPr lang="en-GB" sz="2400" dirty="0">
                          <a:effectLst/>
                        </a:rPr>
                        <a:t>&gt;&gt;</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much greater than</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tc>
                  <a:txBody>
                    <a:bodyPr/>
                    <a:lstStyle/>
                    <a:p>
                      <a:pPr algn="ctr"/>
                      <a:r>
                        <a:rPr lang="en-GB" sz="2400" dirty="0">
                          <a:effectLst/>
                        </a:rPr>
                        <a:t>3 x 10</a:t>
                      </a:r>
                      <a:r>
                        <a:rPr lang="en-GB" sz="2400" baseline="30000" dirty="0">
                          <a:effectLst/>
                        </a:rPr>
                        <a:t>8</a:t>
                      </a:r>
                      <a:r>
                        <a:rPr lang="en-GB" sz="2400" dirty="0">
                          <a:effectLst/>
                        </a:rPr>
                        <a:t> &gt;&gt; 330</a:t>
                      </a:r>
                    </a:p>
                  </a:txBody>
                  <a:tcPr marL="47625" marR="47625" marT="47625" marB="47625"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CCEEFF"/>
                    </a:solidFill>
                  </a:tcPr>
                </a:tc>
                <a:extLst>
                  <a:ext uri="{0D108BD9-81ED-4DB2-BD59-A6C34878D82A}">
                    <a16:rowId xmlns:a16="http://schemas.microsoft.com/office/drawing/2014/main" val="4010028584"/>
                  </a:ext>
                </a:extLst>
              </a:tr>
            </a:tbl>
          </a:graphicData>
        </a:graphic>
      </p:graphicFrame>
    </p:spTree>
    <p:extLst>
      <p:ext uri="{BB962C8B-B14F-4D97-AF65-F5344CB8AC3E}">
        <p14:creationId xmlns:p14="http://schemas.microsoft.com/office/powerpoint/2010/main" val="2857559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5E66C-4217-4E9B-886F-20D7FD0CDAF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9F14C2F-BC63-45FC-A080-063A913A4B16}"/>
              </a:ext>
            </a:extLst>
          </p:cNvPr>
          <p:cNvSpPr>
            <a:spLocks noGrp="1"/>
          </p:cNvSpPr>
          <p:nvPr>
            <p:ph idx="1"/>
          </p:nvPr>
        </p:nvSpPr>
        <p:spPr/>
        <p:txBody>
          <a:bodyPr/>
          <a:lstStyle/>
          <a:p>
            <a:r>
              <a:rPr lang="en-US" dirty="0"/>
              <a:t>Example: What is x+3, when we know that x is greater than 11?</a:t>
            </a:r>
          </a:p>
          <a:p>
            <a:r>
              <a:rPr lang="en-US" i="1" dirty="0"/>
              <a:t>If</a:t>
            </a:r>
            <a:r>
              <a:rPr lang="en-US" dirty="0"/>
              <a:t> x &gt; 11 , </a:t>
            </a:r>
            <a:r>
              <a:rPr lang="en-US" i="1" dirty="0"/>
              <a:t>then</a:t>
            </a:r>
            <a:r>
              <a:rPr lang="en-US" dirty="0"/>
              <a:t> adding three to both sides:</a:t>
            </a:r>
          </a:p>
          <a:p>
            <a:r>
              <a:rPr lang="en-US" dirty="0"/>
              <a:t>x+3 &gt; 14</a:t>
            </a:r>
          </a:p>
          <a:p>
            <a:r>
              <a:rPr lang="en-US" dirty="0"/>
              <a:t>(Imagine that "x" is the number of people at your party. If there are more than 11 people at your party, and 3 more arrive, then there must be more than 14 people at your party now.)</a:t>
            </a:r>
          </a:p>
          <a:p>
            <a:endParaRPr lang="en-GB" dirty="0"/>
          </a:p>
        </p:txBody>
      </p:sp>
    </p:spTree>
    <p:extLst>
      <p:ext uri="{BB962C8B-B14F-4D97-AF65-F5344CB8AC3E}">
        <p14:creationId xmlns:p14="http://schemas.microsoft.com/office/powerpoint/2010/main" val="1272548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p:txBody>
          <a:bodyPr>
            <a:normAutofit fontScale="90000"/>
          </a:bodyPr>
          <a:lstStyle/>
          <a:p>
            <a:r>
              <a:rPr lang="en-GB" dirty="0"/>
              <a:t>Physics equations.</a:t>
            </a:r>
            <a:br>
              <a:rPr lang="en-GB" dirty="0"/>
            </a:br>
            <a:r>
              <a:rPr lang="en-GB" sz="2700" dirty="0"/>
              <a:t>In solving quantitative problems, students should be able to recall and apply the following equations, using standard SI units.</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2496913373"/>
              </p:ext>
            </p:extLst>
          </p:nvPr>
        </p:nvGraphicFramePr>
        <p:xfrm>
          <a:off x="838200" y="2276199"/>
          <a:ext cx="10515600" cy="3200400"/>
        </p:xfrm>
        <a:graphic>
          <a:graphicData uri="http://schemas.openxmlformats.org/drawingml/2006/table">
            <a:tbl>
              <a:tblPr firstRow="1" bandRow="1">
                <a:tableStyleId>{5C22544A-7EE6-4342-B048-85BDC9FD1C3A}</a:tableStyleId>
              </a:tblPr>
              <a:tblGrid>
                <a:gridCol w="460513">
                  <a:extLst>
                    <a:ext uri="{9D8B030D-6E8A-4147-A177-3AD203B41FA5}">
                      <a16:colId xmlns:a16="http://schemas.microsoft.com/office/drawing/2014/main" val="3692534283"/>
                    </a:ext>
                  </a:extLst>
                </a:gridCol>
                <a:gridCol w="8090947">
                  <a:extLst>
                    <a:ext uri="{9D8B030D-6E8A-4147-A177-3AD203B41FA5}">
                      <a16:colId xmlns:a16="http://schemas.microsoft.com/office/drawing/2014/main" val="1517000949"/>
                    </a:ext>
                  </a:extLst>
                </a:gridCol>
                <a:gridCol w="1964140">
                  <a:extLst>
                    <a:ext uri="{9D8B030D-6E8A-4147-A177-3AD203B41FA5}">
                      <a16:colId xmlns:a16="http://schemas.microsoft.com/office/drawing/2014/main" val="3060698566"/>
                    </a:ext>
                  </a:extLst>
                </a:gridCol>
              </a:tblGrid>
              <a:tr h="370840">
                <a:tc>
                  <a:txBody>
                    <a:bodyPr/>
                    <a:lstStyle/>
                    <a:p>
                      <a:r>
                        <a:rPr lang="en-GB" sz="24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weight = mass x gravitational field strength (g)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W = mg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work done = force x distance (along line of action of the force)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W = F 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r h="370840">
                <a:tc>
                  <a:txBody>
                    <a:bodyPr/>
                    <a:lstStyle/>
                    <a:p>
                      <a:r>
                        <a:rPr lang="en-GB" sz="24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force applied to a spring = spring constant x extension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F = k 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051139"/>
                  </a:ext>
                </a:extLst>
              </a:tr>
              <a:tr h="370840">
                <a:tc>
                  <a:txBody>
                    <a:bodyPr/>
                    <a:lstStyle/>
                    <a:p>
                      <a:r>
                        <a:rPr lang="en-GB" sz="2400" b="0"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distance travelled = speed x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s = v 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5141024"/>
                  </a:ext>
                </a:extLst>
              </a:tr>
              <a:tr h="370840">
                <a:tc>
                  <a:txBody>
                    <a:bodyPr/>
                    <a:lstStyle/>
                    <a:p>
                      <a:r>
                        <a:rPr lang="en-GB" sz="2400" b="0"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acceleration = </a:t>
                      </a:r>
                      <a:r>
                        <a:rPr lang="en-GB" sz="2400" b="0" baseline="30000" dirty="0">
                          <a:solidFill>
                            <a:schemeClr val="tx1"/>
                          </a:solidFill>
                        </a:rPr>
                        <a:t>change in velocity </a:t>
                      </a:r>
                      <a:r>
                        <a:rPr lang="en-GB" sz="2400" b="0" dirty="0">
                          <a:solidFill>
                            <a:schemeClr val="tx1"/>
                          </a:solidFill>
                        </a:rPr>
                        <a:t>/ </a:t>
                      </a:r>
                      <a:r>
                        <a:rPr lang="en-GB" sz="2400" b="0" baseline="-25000" dirty="0">
                          <a:solidFill>
                            <a:schemeClr val="tx1"/>
                          </a:solidFill>
                        </a:rPr>
                        <a:t>time taken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a = </a:t>
                      </a:r>
                      <a:r>
                        <a:rPr lang="el-GR" sz="2400" b="0" dirty="0">
                          <a:solidFill>
                            <a:schemeClr val="tx1"/>
                          </a:solidFill>
                        </a:rPr>
                        <a:t>Δ</a:t>
                      </a:r>
                      <a:r>
                        <a:rPr lang="en-GB" sz="2400" b="0" dirty="0">
                          <a:solidFill>
                            <a:schemeClr val="tx1"/>
                          </a:solidFill>
                        </a:rPr>
                        <a:t>v/t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0081023"/>
                  </a:ext>
                </a:extLst>
              </a:tr>
              <a:tr h="370840">
                <a:tc>
                  <a:txBody>
                    <a:bodyPr/>
                    <a:lstStyle/>
                    <a:p>
                      <a:r>
                        <a:rPr lang="en-GB" sz="2400" b="0"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resultant force = mass x acceleration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F = m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5302840"/>
                  </a:ext>
                </a:extLst>
              </a:tr>
              <a:tr h="370840">
                <a:tc>
                  <a:txBody>
                    <a:bodyPr/>
                    <a:lstStyle/>
                    <a:p>
                      <a:r>
                        <a:rPr lang="en-GB" sz="2400" b="0"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HT  momentum = mass x velocity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 = m 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50368"/>
                  </a:ext>
                </a:extLst>
              </a:tr>
            </a:tbl>
          </a:graphicData>
        </a:graphic>
      </p:graphicFrame>
    </p:spTree>
    <p:extLst>
      <p:ext uri="{BB962C8B-B14F-4D97-AF65-F5344CB8AC3E}">
        <p14:creationId xmlns:p14="http://schemas.microsoft.com/office/powerpoint/2010/main" val="510512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2EE60-1256-4B93-9850-1F1FB41A101D}"/>
              </a:ext>
            </a:extLst>
          </p:cNvPr>
          <p:cNvSpPr>
            <a:spLocks noGrp="1"/>
          </p:cNvSpPr>
          <p:nvPr>
            <p:ph type="title"/>
          </p:nvPr>
        </p:nvSpPr>
        <p:spPr/>
        <p:txBody>
          <a:bodyPr>
            <a:normAutofit/>
          </a:bodyPr>
          <a:lstStyle/>
          <a:p>
            <a:r>
              <a:rPr lang="en-GB" dirty="0"/>
              <a:t>Take time to practise using the first seven formulae by making up some questions.</a:t>
            </a:r>
          </a:p>
        </p:txBody>
      </p:sp>
      <p:sp>
        <p:nvSpPr>
          <p:cNvPr id="3" name="Content Placeholder 2">
            <a:extLst>
              <a:ext uri="{FF2B5EF4-FFF2-40B4-BE49-F238E27FC236}">
                <a16:creationId xmlns:a16="http://schemas.microsoft.com/office/drawing/2014/main" id="{1258F645-61C7-4B45-B7DF-A96B427F3F0C}"/>
              </a:ext>
            </a:extLst>
          </p:cNvPr>
          <p:cNvSpPr>
            <a:spLocks noGrp="1"/>
          </p:cNvSpPr>
          <p:nvPr>
            <p:ph sz="half" idx="1"/>
          </p:nvPr>
        </p:nvSpPr>
        <p:spPr>
          <a:xfrm>
            <a:off x="838200" y="1825625"/>
            <a:ext cx="2766391" cy="4351338"/>
          </a:xfrm>
        </p:spPr>
        <p:txBody>
          <a:bodyPr/>
          <a:lstStyle/>
          <a:p>
            <a:pPr marL="0" indent="0">
              <a:buNone/>
            </a:pPr>
            <a:r>
              <a:rPr lang="en-GB" dirty="0"/>
              <a:t>W = mg</a:t>
            </a:r>
          </a:p>
          <a:p>
            <a:pPr marL="0" indent="0">
              <a:buNone/>
            </a:pPr>
            <a:r>
              <a:rPr lang="en-GB" dirty="0"/>
              <a:t>W = Fs</a:t>
            </a:r>
          </a:p>
          <a:p>
            <a:pPr marL="0" indent="0">
              <a:buNone/>
            </a:pPr>
            <a:r>
              <a:rPr lang="en-GB" dirty="0"/>
              <a:t>F = k e</a:t>
            </a:r>
          </a:p>
          <a:p>
            <a:pPr marL="0" indent="0">
              <a:buNone/>
            </a:pPr>
            <a:r>
              <a:rPr lang="en-GB" dirty="0"/>
              <a:t>s = v t</a:t>
            </a:r>
          </a:p>
          <a:p>
            <a:pPr marL="0" indent="0">
              <a:buNone/>
            </a:pPr>
            <a:r>
              <a:rPr lang="en-GB" dirty="0"/>
              <a:t>a = </a:t>
            </a:r>
            <a:r>
              <a:rPr lang="el-GR" dirty="0"/>
              <a:t>Δ</a:t>
            </a:r>
            <a:r>
              <a:rPr lang="en-GB" dirty="0"/>
              <a:t>v/t</a:t>
            </a:r>
          </a:p>
          <a:p>
            <a:pPr marL="0" indent="0">
              <a:buNone/>
            </a:pPr>
            <a:r>
              <a:rPr lang="en-GB" dirty="0"/>
              <a:t>F = m a</a:t>
            </a:r>
          </a:p>
          <a:p>
            <a:pPr marL="0" indent="0">
              <a:buNone/>
            </a:pPr>
            <a:r>
              <a:rPr lang="en-GB" dirty="0"/>
              <a:t>p = m v</a:t>
            </a:r>
          </a:p>
          <a:p>
            <a:endParaRPr lang="en-GB" dirty="0"/>
          </a:p>
        </p:txBody>
      </p:sp>
      <p:sp>
        <p:nvSpPr>
          <p:cNvPr id="4" name="Content Placeholder 3">
            <a:extLst>
              <a:ext uri="{FF2B5EF4-FFF2-40B4-BE49-F238E27FC236}">
                <a16:creationId xmlns:a16="http://schemas.microsoft.com/office/drawing/2014/main" id="{C9E569A3-9F54-4AC8-8936-A7384847AEEF}"/>
              </a:ext>
            </a:extLst>
          </p:cNvPr>
          <p:cNvSpPr>
            <a:spLocks noGrp="1"/>
          </p:cNvSpPr>
          <p:nvPr>
            <p:ph sz="half" idx="2"/>
          </p:nvPr>
        </p:nvSpPr>
        <p:spPr>
          <a:xfrm>
            <a:off x="4373217" y="1825625"/>
            <a:ext cx="6980583" cy="4351338"/>
          </a:xfrm>
        </p:spPr>
        <p:txBody>
          <a:bodyPr/>
          <a:lstStyle/>
          <a:p>
            <a:r>
              <a:rPr lang="en-GB" dirty="0"/>
              <a:t>Now rearrange the equations to make each of the quantities on the right-hand side the subject of the equation.</a:t>
            </a:r>
          </a:p>
          <a:p>
            <a:r>
              <a:rPr lang="en-GB" dirty="0"/>
              <a:t>e.g. W = mg can be re-arranged to give:</a:t>
            </a:r>
          </a:p>
          <a:p>
            <a:r>
              <a:rPr lang="en-GB" dirty="0"/>
              <a:t>m = W/g and g = W/m</a:t>
            </a:r>
          </a:p>
          <a:p>
            <a:r>
              <a:rPr lang="en-GB" dirty="0"/>
              <a:t>We can also write the triangle formula as:</a:t>
            </a:r>
          </a:p>
        </p:txBody>
      </p:sp>
      <p:sp>
        <p:nvSpPr>
          <p:cNvPr id="5" name="Isosceles Triangle 4">
            <a:extLst>
              <a:ext uri="{FF2B5EF4-FFF2-40B4-BE49-F238E27FC236}">
                <a16:creationId xmlns:a16="http://schemas.microsoft.com/office/drawing/2014/main" id="{047C061B-9506-4712-A0EC-A853AFFD38E3}"/>
              </a:ext>
            </a:extLst>
          </p:cNvPr>
          <p:cNvSpPr/>
          <p:nvPr/>
        </p:nvSpPr>
        <p:spPr>
          <a:xfrm>
            <a:off x="6586331" y="4996069"/>
            <a:ext cx="2968486" cy="1496805"/>
          </a:xfrm>
          <a:prstGeom prst="triangle">
            <a:avLst>
              <a:gd name="adj" fmla="val 46460"/>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t>W</a:t>
            </a:r>
          </a:p>
          <a:p>
            <a:pPr algn="ctr"/>
            <a:r>
              <a:rPr lang="en-GB" sz="2800" dirty="0"/>
              <a:t>m    g</a:t>
            </a:r>
          </a:p>
        </p:txBody>
      </p:sp>
    </p:spTree>
    <p:extLst>
      <p:ext uri="{BB962C8B-B14F-4D97-AF65-F5344CB8AC3E}">
        <p14:creationId xmlns:p14="http://schemas.microsoft.com/office/powerpoint/2010/main" val="184049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p:txBody>
          <a:bodyPr>
            <a:normAutofit fontScale="90000"/>
          </a:bodyPr>
          <a:lstStyle/>
          <a:p>
            <a:r>
              <a:rPr lang="en-GB" dirty="0"/>
              <a:t>Physics equations.</a:t>
            </a:r>
            <a:br>
              <a:rPr lang="en-GB" dirty="0"/>
            </a:br>
            <a:r>
              <a:rPr lang="en-GB" sz="2700" dirty="0"/>
              <a:t>In solving quantitative problems, students should be able to recall and apply the following equations, using standard SI units.</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3713729041"/>
              </p:ext>
            </p:extLst>
          </p:nvPr>
        </p:nvGraphicFramePr>
        <p:xfrm>
          <a:off x="838200" y="2276199"/>
          <a:ext cx="10515600" cy="3200400"/>
        </p:xfrm>
        <a:graphic>
          <a:graphicData uri="http://schemas.openxmlformats.org/drawingml/2006/table">
            <a:tbl>
              <a:tblPr firstRow="1" bandRow="1">
                <a:tableStyleId>{5C22544A-7EE6-4342-B048-85BDC9FD1C3A}</a:tableStyleId>
              </a:tblPr>
              <a:tblGrid>
                <a:gridCol w="619539">
                  <a:extLst>
                    <a:ext uri="{9D8B030D-6E8A-4147-A177-3AD203B41FA5}">
                      <a16:colId xmlns:a16="http://schemas.microsoft.com/office/drawing/2014/main" val="3692534283"/>
                    </a:ext>
                  </a:extLst>
                </a:gridCol>
                <a:gridCol w="7931921">
                  <a:extLst>
                    <a:ext uri="{9D8B030D-6E8A-4147-A177-3AD203B41FA5}">
                      <a16:colId xmlns:a16="http://schemas.microsoft.com/office/drawing/2014/main" val="1517000949"/>
                    </a:ext>
                  </a:extLst>
                </a:gridCol>
                <a:gridCol w="1964140">
                  <a:extLst>
                    <a:ext uri="{9D8B030D-6E8A-4147-A177-3AD203B41FA5}">
                      <a16:colId xmlns:a16="http://schemas.microsoft.com/office/drawing/2014/main" val="3060698566"/>
                    </a:ext>
                  </a:extLst>
                </a:gridCol>
              </a:tblGrid>
              <a:tr h="370840">
                <a:tc>
                  <a:txBody>
                    <a:bodyPr/>
                    <a:lstStyle/>
                    <a:p>
                      <a:r>
                        <a:rPr lang="en-GB" sz="2400" b="0"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kinetic energy = 0.5 x mass x (speed)</a:t>
                      </a:r>
                      <a:r>
                        <a:rPr lang="en-GB" sz="2400" b="0" baseline="300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err="1">
                          <a:solidFill>
                            <a:schemeClr val="tx1"/>
                          </a:solidFill>
                        </a:rPr>
                        <a:t>E</a:t>
                      </a:r>
                      <a:r>
                        <a:rPr lang="en-GB" sz="2400" b="0" baseline="-25000" dirty="0" err="1">
                          <a:solidFill>
                            <a:schemeClr val="tx1"/>
                          </a:solidFill>
                        </a:rPr>
                        <a:t>k</a:t>
                      </a:r>
                      <a:r>
                        <a:rPr lang="en-GB" sz="2400" b="0" dirty="0">
                          <a:solidFill>
                            <a:schemeClr val="tx1"/>
                          </a:solidFill>
                        </a:rPr>
                        <a:t> = ½ mv</a:t>
                      </a:r>
                      <a:r>
                        <a:rPr lang="en-GB" sz="2400" b="0" baseline="300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err="1">
                          <a:solidFill>
                            <a:schemeClr val="tx1"/>
                          </a:solidFill>
                        </a:rPr>
                        <a:t>grav</a:t>
                      </a:r>
                      <a:r>
                        <a:rPr lang="en-GB" sz="2400" b="0" dirty="0">
                          <a:solidFill>
                            <a:schemeClr val="tx1"/>
                          </a:solidFill>
                        </a:rPr>
                        <a:t>. potential energy = mass x </a:t>
                      </a:r>
                      <a:r>
                        <a:rPr lang="en-GB" sz="2400" b="0" dirty="0" err="1">
                          <a:solidFill>
                            <a:schemeClr val="tx1"/>
                          </a:solidFill>
                        </a:rPr>
                        <a:t>grav.field</a:t>
                      </a:r>
                      <a:r>
                        <a:rPr lang="en-GB" sz="2400" b="0" dirty="0">
                          <a:solidFill>
                            <a:schemeClr val="tx1"/>
                          </a:solidFill>
                        </a:rPr>
                        <a:t> strength x height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E</a:t>
                      </a:r>
                      <a:r>
                        <a:rPr lang="en-GB" sz="2400" b="0" baseline="-25000" dirty="0">
                          <a:solidFill>
                            <a:schemeClr val="tx1"/>
                          </a:solidFill>
                        </a:rPr>
                        <a:t>p</a:t>
                      </a:r>
                      <a:r>
                        <a:rPr lang="en-GB" sz="2400" b="0" dirty="0">
                          <a:solidFill>
                            <a:schemeClr val="tx1"/>
                          </a:solidFill>
                        </a:rPr>
                        <a:t> = </a:t>
                      </a:r>
                      <a:r>
                        <a:rPr lang="en-GB" sz="2400" b="0" dirty="0" err="1">
                          <a:solidFill>
                            <a:schemeClr val="tx1"/>
                          </a:solidFill>
                        </a:rPr>
                        <a:t>mgh</a:t>
                      </a:r>
                      <a:endParaRPr lang="en-GB" sz="2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r h="370840">
                <a:tc>
                  <a:txBody>
                    <a:bodyPr/>
                    <a:lstStyle/>
                    <a:p>
                      <a:r>
                        <a:rPr lang="en-GB" sz="2400" b="0"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power = </a:t>
                      </a:r>
                      <a:r>
                        <a:rPr lang="en-GB" sz="2400" b="0" baseline="30000" dirty="0">
                          <a:solidFill>
                            <a:schemeClr val="tx1"/>
                          </a:solidFill>
                        </a:rPr>
                        <a:t>energy transferred</a:t>
                      </a:r>
                      <a:r>
                        <a:rPr lang="en-GB" sz="2400" b="0" dirty="0">
                          <a:solidFill>
                            <a:schemeClr val="tx1"/>
                          </a:solidFill>
                        </a:rPr>
                        <a:t>/ </a:t>
                      </a:r>
                      <a:r>
                        <a:rPr lang="en-GB" sz="2400" b="0" baseline="-25000" dirty="0">
                          <a:solidFill>
                            <a:schemeClr val="tx1"/>
                          </a:solidFill>
                        </a:rPr>
                        <a:t>time taken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 = 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051139"/>
                  </a:ext>
                </a:extLst>
              </a:tr>
              <a:tr h="370840">
                <a:tc>
                  <a:txBody>
                    <a:bodyPr/>
                    <a:lstStyle/>
                    <a:p>
                      <a:r>
                        <a:rPr lang="en-GB" sz="2400" b="0" dirty="0">
                          <a:solidFill>
                            <a:schemeClr val="tx1"/>
                          </a:solidFill>
                        </a:rPr>
                        <a:t>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rPr>
                        <a:t>power = </a:t>
                      </a:r>
                      <a:r>
                        <a:rPr lang="en-GB" sz="2400" b="0" baseline="30000" dirty="0">
                          <a:solidFill>
                            <a:schemeClr val="tx1"/>
                          </a:solidFill>
                        </a:rPr>
                        <a:t>work done</a:t>
                      </a:r>
                      <a:r>
                        <a:rPr lang="en-GB" sz="2400" b="0" dirty="0">
                          <a:solidFill>
                            <a:schemeClr val="tx1"/>
                          </a:solidFill>
                        </a:rPr>
                        <a:t>/ </a:t>
                      </a:r>
                      <a:r>
                        <a:rPr lang="en-GB" sz="2400" b="0" baseline="-25000" dirty="0">
                          <a:solidFill>
                            <a:schemeClr val="tx1"/>
                          </a:solidFill>
                        </a:rPr>
                        <a:t>time taken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 = W/t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5141024"/>
                  </a:ext>
                </a:extLst>
              </a:tr>
              <a:tr h="370840">
                <a:tc>
                  <a:txBody>
                    <a:bodyPr/>
                    <a:lstStyle/>
                    <a:p>
                      <a:r>
                        <a:rPr lang="en-GB" sz="2400" b="0" dirty="0">
                          <a:solidFill>
                            <a:schemeClr val="tx1"/>
                          </a:solidFill>
                        </a:rPr>
                        <a:t>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efficiency = </a:t>
                      </a:r>
                      <a:r>
                        <a:rPr lang="en-GB" sz="2400" b="0" baseline="30000" dirty="0">
                          <a:solidFill>
                            <a:schemeClr val="tx1"/>
                          </a:solidFill>
                        </a:rPr>
                        <a:t>useful output energy transfer</a:t>
                      </a:r>
                      <a:r>
                        <a:rPr lang="en-GB" sz="2400" b="0" dirty="0">
                          <a:solidFill>
                            <a:schemeClr val="tx1"/>
                          </a:solidFill>
                        </a:rPr>
                        <a:t>/ </a:t>
                      </a:r>
                      <a:r>
                        <a:rPr lang="en-GB" sz="2400" b="0" baseline="-25000" dirty="0">
                          <a:solidFill>
                            <a:schemeClr val="tx1"/>
                          </a:solidFill>
                        </a:rPr>
                        <a:t>total input energy transfer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l-GR" sz="2400" b="0" dirty="0">
                          <a:solidFill>
                            <a:schemeClr val="tx1"/>
                          </a:solidFill>
                        </a:rPr>
                        <a:t>η</a:t>
                      </a:r>
                      <a:r>
                        <a:rPr lang="en-GB" sz="2400" b="0" dirty="0">
                          <a:solidFill>
                            <a:schemeClr val="tx1"/>
                          </a:solidFill>
                        </a:rPr>
                        <a:t> = </a:t>
                      </a:r>
                      <a:r>
                        <a:rPr lang="en-GB" sz="2400" b="0" baseline="30000" dirty="0">
                          <a:solidFill>
                            <a:schemeClr val="tx1"/>
                          </a:solidFill>
                        </a:rPr>
                        <a:t>useful</a:t>
                      </a:r>
                      <a:r>
                        <a:rPr lang="en-GB" sz="2400" b="0" dirty="0">
                          <a:solidFill>
                            <a:schemeClr val="tx1"/>
                          </a:solidFill>
                        </a:rPr>
                        <a:t>/</a:t>
                      </a:r>
                      <a:r>
                        <a:rPr lang="en-GB" sz="2400" b="0" baseline="-25000" dirty="0">
                          <a:solidFill>
                            <a:schemeClr val="tx1"/>
                          </a:solidFill>
                        </a:rPr>
                        <a:t>total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0081023"/>
                  </a:ext>
                </a:extLst>
              </a:tr>
              <a:tr h="370840">
                <a:tc>
                  <a:txBody>
                    <a:bodyPr/>
                    <a:lstStyle/>
                    <a:p>
                      <a:r>
                        <a:rPr lang="en-GB" sz="2400" b="0" dirty="0">
                          <a:solidFill>
                            <a:schemeClr val="tx1"/>
                          </a:solidFill>
                        </a:rPr>
                        <a:t>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efficiency = </a:t>
                      </a:r>
                      <a:r>
                        <a:rPr lang="en-GB" sz="2400" b="0" baseline="30000" dirty="0">
                          <a:solidFill>
                            <a:schemeClr val="tx1"/>
                          </a:solidFill>
                        </a:rPr>
                        <a:t>useful power output</a:t>
                      </a:r>
                      <a:r>
                        <a:rPr lang="en-GB" sz="2400" b="0" dirty="0">
                          <a:solidFill>
                            <a:schemeClr val="tx1"/>
                          </a:solidFill>
                        </a:rPr>
                        <a:t>/ </a:t>
                      </a:r>
                      <a:r>
                        <a:rPr lang="en-GB" sz="2400" b="0" baseline="-25000" dirty="0">
                          <a:solidFill>
                            <a:schemeClr val="tx1"/>
                          </a:solidFill>
                        </a:rPr>
                        <a:t>total power input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l-GR" sz="2400" b="0" dirty="0">
                          <a:solidFill>
                            <a:schemeClr val="tx1"/>
                          </a:solidFill>
                        </a:rPr>
                        <a:t>η</a:t>
                      </a:r>
                      <a:r>
                        <a:rPr lang="en-GB" sz="2400" b="0" dirty="0">
                          <a:solidFill>
                            <a:schemeClr val="tx1"/>
                          </a:solidFill>
                        </a:rPr>
                        <a:t> = </a:t>
                      </a:r>
                      <a:r>
                        <a:rPr lang="en-GB" sz="2400" b="0" baseline="30000" dirty="0">
                          <a:solidFill>
                            <a:schemeClr val="tx1"/>
                          </a:solidFill>
                        </a:rPr>
                        <a:t>useful</a:t>
                      </a:r>
                      <a:r>
                        <a:rPr lang="en-GB" sz="2400" b="0" dirty="0">
                          <a:solidFill>
                            <a:schemeClr val="tx1"/>
                          </a:solidFill>
                        </a:rPr>
                        <a:t>/</a:t>
                      </a:r>
                      <a:r>
                        <a:rPr lang="en-GB" sz="2400" b="0" baseline="-25000" dirty="0">
                          <a:solidFill>
                            <a:schemeClr val="tx1"/>
                          </a:solidFill>
                        </a:rPr>
                        <a:t>total</a:t>
                      </a:r>
                      <a:endParaRPr lang="en-GB" sz="2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5302840"/>
                  </a:ext>
                </a:extLst>
              </a:tr>
              <a:tr h="370840">
                <a:tc>
                  <a:txBody>
                    <a:bodyPr/>
                    <a:lstStyle/>
                    <a:p>
                      <a:r>
                        <a:rPr lang="en-GB" sz="2400" b="0" dirty="0">
                          <a:solidFill>
                            <a:schemeClr val="tx1"/>
                          </a:solidFill>
                        </a:rPr>
                        <a:t>14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wave speed = frequency x wavelength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v = f </a:t>
                      </a:r>
                      <a:r>
                        <a:rPr lang="el-GR" sz="2400" b="0" dirty="0">
                          <a:solidFill>
                            <a:schemeClr val="tx1"/>
                          </a:solidFill>
                        </a:rPr>
                        <a:t>λ</a:t>
                      </a:r>
                      <a:endParaRPr lang="en-GB" sz="2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50368"/>
                  </a:ext>
                </a:extLst>
              </a:tr>
            </a:tbl>
          </a:graphicData>
        </a:graphic>
      </p:graphicFrame>
    </p:spTree>
    <p:extLst>
      <p:ext uri="{BB962C8B-B14F-4D97-AF65-F5344CB8AC3E}">
        <p14:creationId xmlns:p14="http://schemas.microsoft.com/office/powerpoint/2010/main" val="1445721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2EE60-1256-4B93-9850-1F1FB41A101D}"/>
              </a:ext>
            </a:extLst>
          </p:cNvPr>
          <p:cNvSpPr>
            <a:spLocks noGrp="1"/>
          </p:cNvSpPr>
          <p:nvPr>
            <p:ph type="title"/>
          </p:nvPr>
        </p:nvSpPr>
        <p:spPr/>
        <p:txBody>
          <a:bodyPr>
            <a:normAutofit/>
          </a:bodyPr>
          <a:lstStyle/>
          <a:p>
            <a:r>
              <a:rPr lang="en-GB" dirty="0"/>
              <a:t>Take time to practise using the second seven formulae by making up some questions.</a:t>
            </a:r>
          </a:p>
        </p:txBody>
      </p:sp>
      <p:sp>
        <p:nvSpPr>
          <p:cNvPr id="3" name="Content Placeholder 2">
            <a:extLst>
              <a:ext uri="{FF2B5EF4-FFF2-40B4-BE49-F238E27FC236}">
                <a16:creationId xmlns:a16="http://schemas.microsoft.com/office/drawing/2014/main" id="{1258F645-61C7-4B45-B7DF-A96B427F3F0C}"/>
              </a:ext>
            </a:extLst>
          </p:cNvPr>
          <p:cNvSpPr>
            <a:spLocks noGrp="1"/>
          </p:cNvSpPr>
          <p:nvPr>
            <p:ph sz="half" idx="1"/>
          </p:nvPr>
        </p:nvSpPr>
        <p:spPr/>
        <p:txBody>
          <a:bodyPr/>
          <a:lstStyle/>
          <a:p>
            <a:pPr marL="0" indent="0" fontAlgn="t">
              <a:buNone/>
            </a:pPr>
            <a:r>
              <a:rPr lang="en-GB" dirty="0" err="1"/>
              <a:t>E</a:t>
            </a:r>
            <a:r>
              <a:rPr lang="en-GB" baseline="-25000" dirty="0" err="1"/>
              <a:t>k</a:t>
            </a:r>
            <a:r>
              <a:rPr lang="en-GB" dirty="0"/>
              <a:t> = ½ mv</a:t>
            </a:r>
            <a:r>
              <a:rPr lang="en-GB" baseline="30000" dirty="0"/>
              <a:t>2</a:t>
            </a:r>
            <a:endParaRPr lang="en-GB" dirty="0"/>
          </a:p>
          <a:p>
            <a:pPr marL="0" indent="0" fontAlgn="t">
              <a:buNone/>
            </a:pPr>
            <a:r>
              <a:rPr lang="en-GB" dirty="0"/>
              <a:t>E</a:t>
            </a:r>
            <a:r>
              <a:rPr lang="en-GB" baseline="-25000" dirty="0"/>
              <a:t>p</a:t>
            </a:r>
            <a:r>
              <a:rPr lang="en-GB" dirty="0"/>
              <a:t> = </a:t>
            </a:r>
            <a:r>
              <a:rPr lang="en-GB" dirty="0" err="1"/>
              <a:t>mgh</a:t>
            </a:r>
            <a:endParaRPr lang="en-GB" dirty="0"/>
          </a:p>
          <a:p>
            <a:pPr marL="0" indent="0" fontAlgn="t">
              <a:buNone/>
            </a:pPr>
            <a:r>
              <a:rPr lang="en-GB" dirty="0"/>
              <a:t>P = E/t</a:t>
            </a:r>
          </a:p>
          <a:p>
            <a:pPr marL="0" indent="0" fontAlgn="t">
              <a:buNone/>
            </a:pPr>
            <a:r>
              <a:rPr lang="en-GB" dirty="0"/>
              <a:t>P = W/t</a:t>
            </a:r>
          </a:p>
          <a:p>
            <a:pPr marL="0" indent="0" fontAlgn="t">
              <a:buNone/>
            </a:pPr>
            <a:r>
              <a:rPr lang="el-GR" dirty="0"/>
              <a:t>η</a:t>
            </a:r>
            <a:r>
              <a:rPr lang="en-GB" dirty="0"/>
              <a:t> = </a:t>
            </a:r>
            <a:r>
              <a:rPr lang="en-GB" baseline="30000" dirty="0"/>
              <a:t>useful</a:t>
            </a:r>
            <a:r>
              <a:rPr lang="en-GB" dirty="0"/>
              <a:t>/</a:t>
            </a:r>
            <a:r>
              <a:rPr lang="en-GB" baseline="-25000" dirty="0"/>
              <a:t>total</a:t>
            </a:r>
            <a:endParaRPr lang="en-GB" dirty="0"/>
          </a:p>
          <a:p>
            <a:pPr marL="0" indent="0">
              <a:buNone/>
            </a:pPr>
            <a:r>
              <a:rPr lang="el-GR" dirty="0"/>
              <a:t>η</a:t>
            </a:r>
            <a:r>
              <a:rPr lang="en-GB" dirty="0"/>
              <a:t> = </a:t>
            </a:r>
            <a:r>
              <a:rPr lang="en-GB" baseline="30000" dirty="0"/>
              <a:t>useful</a:t>
            </a:r>
            <a:r>
              <a:rPr lang="en-GB" dirty="0"/>
              <a:t>/</a:t>
            </a:r>
            <a:r>
              <a:rPr lang="en-GB" baseline="-25000" dirty="0"/>
              <a:t>total</a:t>
            </a:r>
            <a:endParaRPr lang="en-GB" dirty="0"/>
          </a:p>
          <a:p>
            <a:pPr marL="0" indent="0" fontAlgn="t">
              <a:buNone/>
            </a:pPr>
            <a:r>
              <a:rPr lang="en-GB" dirty="0"/>
              <a:t>v = f </a:t>
            </a:r>
            <a:r>
              <a:rPr lang="el-GR" dirty="0"/>
              <a:t>λ</a:t>
            </a:r>
            <a:endParaRPr lang="en-GB" dirty="0"/>
          </a:p>
          <a:p>
            <a:pPr marL="0" indent="0">
              <a:buNone/>
            </a:pPr>
            <a:endParaRPr lang="en-GB" dirty="0"/>
          </a:p>
          <a:p>
            <a:endParaRPr lang="en-GB" dirty="0"/>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C9E569A3-9F54-4AC8-8936-A7384847AEEF}"/>
                  </a:ext>
                </a:extLst>
              </p:cNvPr>
              <p:cNvSpPr>
                <a:spLocks noGrp="1"/>
              </p:cNvSpPr>
              <p:nvPr>
                <p:ph sz="half" idx="2"/>
              </p:nvPr>
            </p:nvSpPr>
            <p:spPr>
              <a:xfrm>
                <a:off x="4373217" y="1825625"/>
                <a:ext cx="6980583" cy="4351338"/>
              </a:xfrm>
            </p:spPr>
            <p:txBody>
              <a:bodyPr/>
              <a:lstStyle/>
              <a:p>
                <a:r>
                  <a:rPr lang="en-GB" dirty="0"/>
                  <a:t>Now rearrange the equations to make each of the quantities on the right-hand side the subject of the equation.</a:t>
                </a:r>
              </a:p>
              <a:p>
                <a:r>
                  <a:rPr lang="en-GB" dirty="0"/>
                  <a:t>e.g. </a:t>
                </a:r>
                <a:r>
                  <a:rPr lang="en-GB" dirty="0" err="1"/>
                  <a:t>E</a:t>
                </a:r>
                <a:r>
                  <a:rPr lang="en-GB" baseline="-25000" dirty="0" err="1"/>
                  <a:t>k</a:t>
                </a:r>
                <a:r>
                  <a:rPr lang="en-GB" dirty="0"/>
                  <a:t> = ½ mv</a:t>
                </a:r>
                <a:r>
                  <a:rPr lang="en-GB" baseline="30000" dirty="0"/>
                  <a:t>2</a:t>
                </a:r>
                <a:r>
                  <a:rPr lang="en-GB" dirty="0"/>
                  <a:t> can be re-arranged to give:</a:t>
                </a:r>
              </a:p>
              <a:p>
                <a:r>
                  <a:rPr lang="en-GB" dirty="0"/>
                  <a:t>v = </a:t>
                </a:r>
                <a14:m>
                  <m:oMath xmlns:m="http://schemas.openxmlformats.org/officeDocument/2006/math">
                    <m:r>
                      <a:rPr lang="en-GB" i="1" smtClean="0">
                        <a:latin typeface="Cambria Math" panose="02040503050406030204" pitchFamily="18" charset="0"/>
                        <a:ea typeface="Cambria Math" panose="02040503050406030204" pitchFamily="18" charset="0"/>
                      </a:rPr>
                      <m:t>√</m:t>
                    </m:r>
                  </m:oMath>
                </a14:m>
                <a:r>
                  <a:rPr lang="en-GB" dirty="0"/>
                  <a:t>(2E</a:t>
                </a:r>
                <a:r>
                  <a:rPr lang="en-GB" baseline="-25000" dirty="0"/>
                  <a:t>k</a:t>
                </a:r>
                <a:r>
                  <a:rPr lang="en-GB" dirty="0"/>
                  <a:t>/m)….I’ve done the hard one.</a:t>
                </a:r>
              </a:p>
              <a:p>
                <a:r>
                  <a:rPr lang="en-GB" dirty="0"/>
                  <a:t>Many can also be written as a triangle formula.  </a:t>
                </a:r>
                <a:r>
                  <a:rPr lang="en-GB" dirty="0" err="1"/>
                  <a:t>e.g</a:t>
                </a:r>
                <a:r>
                  <a:rPr lang="en-GB" dirty="0"/>
                  <a:t>:</a:t>
                </a:r>
              </a:p>
            </p:txBody>
          </p:sp>
        </mc:Choice>
        <mc:Fallback xmlns="">
          <p:sp>
            <p:nvSpPr>
              <p:cNvPr id="4" name="Content Placeholder 3">
                <a:extLst>
                  <a:ext uri="{FF2B5EF4-FFF2-40B4-BE49-F238E27FC236}">
                    <a16:creationId xmlns:a16="http://schemas.microsoft.com/office/drawing/2014/main" id="{C9E569A3-9F54-4AC8-8936-A7384847AEEF}"/>
                  </a:ext>
                </a:extLst>
              </p:cNvPr>
              <p:cNvSpPr>
                <a:spLocks noGrp="1" noRot="1" noChangeAspect="1" noMove="1" noResize="1" noEditPoints="1" noAdjustHandles="1" noChangeArrowheads="1" noChangeShapeType="1" noTextEdit="1"/>
              </p:cNvSpPr>
              <p:nvPr>
                <p:ph sz="half" idx="2"/>
              </p:nvPr>
            </p:nvSpPr>
            <p:spPr>
              <a:xfrm>
                <a:off x="4373217" y="1825625"/>
                <a:ext cx="6980583" cy="4351338"/>
              </a:xfrm>
              <a:blipFill>
                <a:blip r:embed="rId2"/>
                <a:stretch>
                  <a:fillRect l="-1571" t="-2241"/>
                </a:stretch>
              </a:blipFill>
            </p:spPr>
            <p:txBody>
              <a:bodyPr/>
              <a:lstStyle/>
              <a:p>
                <a:r>
                  <a:rPr lang="en-GB">
                    <a:noFill/>
                  </a:rPr>
                  <a:t> </a:t>
                </a:r>
              </a:p>
            </p:txBody>
          </p:sp>
        </mc:Fallback>
      </mc:AlternateContent>
      <p:sp>
        <p:nvSpPr>
          <p:cNvPr id="5" name="Isosceles Triangle 4">
            <a:extLst>
              <a:ext uri="{FF2B5EF4-FFF2-40B4-BE49-F238E27FC236}">
                <a16:creationId xmlns:a16="http://schemas.microsoft.com/office/drawing/2014/main" id="{047C061B-9506-4712-A0EC-A853AFFD38E3}"/>
              </a:ext>
            </a:extLst>
          </p:cNvPr>
          <p:cNvSpPr/>
          <p:nvPr/>
        </p:nvSpPr>
        <p:spPr>
          <a:xfrm>
            <a:off x="6379265" y="4545495"/>
            <a:ext cx="2968486" cy="1496805"/>
          </a:xfrm>
          <a:prstGeom prst="triangle">
            <a:avLst>
              <a:gd name="adj" fmla="val 46460"/>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t>v</a:t>
            </a:r>
          </a:p>
          <a:p>
            <a:pPr algn="ctr"/>
            <a:r>
              <a:rPr lang="en-GB" sz="2800" dirty="0"/>
              <a:t>f        </a:t>
            </a:r>
            <a:r>
              <a:rPr lang="el-GR" sz="2800" dirty="0"/>
              <a:t>λ</a:t>
            </a:r>
            <a:endParaRPr lang="en-GB" sz="2800" dirty="0"/>
          </a:p>
        </p:txBody>
      </p:sp>
    </p:spTree>
    <p:extLst>
      <p:ext uri="{BB962C8B-B14F-4D97-AF65-F5344CB8AC3E}">
        <p14:creationId xmlns:p14="http://schemas.microsoft.com/office/powerpoint/2010/main" val="1121918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p:txBody>
          <a:bodyPr>
            <a:normAutofit fontScale="90000"/>
          </a:bodyPr>
          <a:lstStyle/>
          <a:p>
            <a:r>
              <a:rPr lang="en-GB" dirty="0"/>
              <a:t>Physics equations.</a:t>
            </a:r>
            <a:br>
              <a:rPr lang="en-GB" dirty="0"/>
            </a:br>
            <a:r>
              <a:rPr lang="en-GB" sz="2700" dirty="0"/>
              <a:t>In solving quantitative problems, students should be able to recall and apply the following equations, using standard SI units.</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3597137106"/>
              </p:ext>
            </p:extLst>
          </p:nvPr>
        </p:nvGraphicFramePr>
        <p:xfrm>
          <a:off x="838200" y="2276199"/>
          <a:ext cx="10515600" cy="3200400"/>
        </p:xfrm>
        <a:graphic>
          <a:graphicData uri="http://schemas.openxmlformats.org/drawingml/2006/table">
            <a:tbl>
              <a:tblPr firstRow="1" bandRow="1">
                <a:tableStyleId>{5C22544A-7EE6-4342-B048-85BDC9FD1C3A}</a:tableStyleId>
              </a:tblPr>
              <a:tblGrid>
                <a:gridCol w="619539">
                  <a:extLst>
                    <a:ext uri="{9D8B030D-6E8A-4147-A177-3AD203B41FA5}">
                      <a16:colId xmlns:a16="http://schemas.microsoft.com/office/drawing/2014/main" val="3692534283"/>
                    </a:ext>
                  </a:extLst>
                </a:gridCol>
                <a:gridCol w="7931921">
                  <a:extLst>
                    <a:ext uri="{9D8B030D-6E8A-4147-A177-3AD203B41FA5}">
                      <a16:colId xmlns:a16="http://schemas.microsoft.com/office/drawing/2014/main" val="1517000949"/>
                    </a:ext>
                  </a:extLst>
                </a:gridCol>
                <a:gridCol w="1964140">
                  <a:extLst>
                    <a:ext uri="{9D8B030D-6E8A-4147-A177-3AD203B41FA5}">
                      <a16:colId xmlns:a16="http://schemas.microsoft.com/office/drawing/2014/main" val="3060698566"/>
                    </a:ext>
                  </a:extLst>
                </a:gridCol>
              </a:tblGrid>
              <a:tr h="370840">
                <a:tc>
                  <a:txBody>
                    <a:bodyPr/>
                    <a:lstStyle/>
                    <a:p>
                      <a:r>
                        <a:rPr lang="en-GB" sz="2400" b="0" dirty="0">
                          <a:solidFill>
                            <a:schemeClr val="tx1"/>
                          </a:solidFill>
                        </a:rPr>
                        <a:t>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charge flow = current x time</a:t>
                      </a:r>
                      <a:endParaRPr lang="en-GB" sz="2400" b="0" baseline="30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Q = It</a:t>
                      </a:r>
                      <a:endParaRPr lang="en-GB" sz="2400" b="0" baseline="30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potential difference = current x resistance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V = IR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r h="370840">
                <a:tc>
                  <a:txBody>
                    <a:bodyPr/>
                    <a:lstStyle/>
                    <a:p>
                      <a:r>
                        <a:rPr lang="en-GB" sz="2400" b="0" dirty="0">
                          <a:solidFill>
                            <a:schemeClr val="tx1"/>
                          </a:solidFill>
                        </a:rPr>
                        <a:t>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power = current x potential difference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 = IV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051139"/>
                  </a:ext>
                </a:extLst>
              </a:tr>
              <a:tr h="370840">
                <a:tc>
                  <a:txBody>
                    <a:bodyPr/>
                    <a:lstStyle/>
                    <a:p>
                      <a:r>
                        <a:rPr lang="en-GB" sz="2400" b="0" dirty="0">
                          <a:solidFill>
                            <a:schemeClr val="tx1"/>
                          </a:solidFill>
                        </a:rPr>
                        <a:t>18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rPr>
                        <a:t>power = (current)</a:t>
                      </a:r>
                      <a:r>
                        <a:rPr lang="en-GB" sz="2400" b="0" baseline="30000" dirty="0">
                          <a:solidFill>
                            <a:schemeClr val="tx1"/>
                          </a:solidFill>
                        </a:rPr>
                        <a:t>2</a:t>
                      </a:r>
                      <a:r>
                        <a:rPr lang="en-GB" sz="2400" b="0" dirty="0">
                          <a:solidFill>
                            <a:schemeClr val="tx1"/>
                          </a:solidFill>
                        </a:rPr>
                        <a:t> x resistance</a:t>
                      </a:r>
                      <a:endParaRPr lang="en-GB" sz="2400" b="0" baseline="-25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 = I</a:t>
                      </a:r>
                      <a:r>
                        <a:rPr lang="en-GB" sz="2400" b="0" baseline="30000" dirty="0">
                          <a:solidFill>
                            <a:schemeClr val="tx1"/>
                          </a:solidFill>
                        </a:rPr>
                        <a:t>2</a:t>
                      </a:r>
                      <a:r>
                        <a:rPr lang="en-GB" sz="2400" b="0" dirty="0">
                          <a:solidFill>
                            <a:schemeClr val="tx1"/>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5141024"/>
                  </a:ext>
                </a:extLst>
              </a:tr>
              <a:tr h="370840">
                <a:tc>
                  <a:txBody>
                    <a:bodyPr/>
                    <a:lstStyle/>
                    <a:p>
                      <a:r>
                        <a:rPr lang="en-GB" sz="2400" b="0" dirty="0">
                          <a:solidFill>
                            <a:schemeClr val="tx1"/>
                          </a:solidFill>
                        </a:rPr>
                        <a:t>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energy transferred = power x time</a:t>
                      </a:r>
                      <a:endParaRPr lang="en-GB" sz="2400" b="0" baseline="-25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E = Pt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0081023"/>
                  </a:ext>
                </a:extLst>
              </a:tr>
              <a:tr h="370840">
                <a:tc>
                  <a:txBody>
                    <a:bodyPr/>
                    <a:lstStyle/>
                    <a:p>
                      <a:r>
                        <a:rPr lang="en-GB" sz="2400" b="0" dirty="0">
                          <a:solidFill>
                            <a:schemeClr val="tx1"/>
                          </a:solidFill>
                        </a:rPr>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energy transferred = charge flow x potential difference</a:t>
                      </a:r>
                      <a:endParaRPr lang="en-GB" sz="2400" b="0" baseline="-25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rPr>
                        <a:t>E = QV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5302840"/>
                  </a:ext>
                </a:extLst>
              </a:tr>
              <a:tr h="370840">
                <a:tc>
                  <a:txBody>
                    <a:bodyPr/>
                    <a:lstStyle/>
                    <a:p>
                      <a:r>
                        <a:rPr lang="en-GB" sz="2400" b="0" dirty="0">
                          <a:solidFill>
                            <a:schemeClr val="tx1"/>
                          </a:solidFill>
                        </a:rPr>
                        <a:t>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density = </a:t>
                      </a:r>
                      <a:r>
                        <a:rPr lang="en-GB" sz="2400" b="0" baseline="30000" dirty="0">
                          <a:solidFill>
                            <a:schemeClr val="tx1"/>
                          </a:solidFill>
                        </a:rPr>
                        <a:t>mass</a:t>
                      </a:r>
                      <a:r>
                        <a:rPr lang="en-GB" sz="2400" b="0" dirty="0">
                          <a:solidFill>
                            <a:schemeClr val="tx1"/>
                          </a:solidFill>
                        </a:rPr>
                        <a:t>/ </a:t>
                      </a:r>
                      <a:r>
                        <a:rPr lang="en-GB" sz="2400" b="0" baseline="-25000" dirty="0">
                          <a:solidFill>
                            <a:schemeClr val="tx1"/>
                          </a:solidFill>
                        </a:rPr>
                        <a:t>volume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l-GR" sz="2400" b="0" dirty="0">
                          <a:solidFill>
                            <a:schemeClr val="tx1"/>
                          </a:solidFill>
                        </a:rPr>
                        <a:t>ρ</a:t>
                      </a:r>
                      <a:r>
                        <a:rPr lang="en-GB" sz="2400" b="0" dirty="0">
                          <a:solidFill>
                            <a:schemeClr val="tx1"/>
                          </a:solidFill>
                        </a:rPr>
                        <a:t> = m/V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50368"/>
                  </a:ext>
                </a:extLst>
              </a:tr>
            </a:tbl>
          </a:graphicData>
        </a:graphic>
      </p:graphicFrame>
    </p:spTree>
    <p:extLst>
      <p:ext uri="{BB962C8B-B14F-4D97-AF65-F5344CB8AC3E}">
        <p14:creationId xmlns:p14="http://schemas.microsoft.com/office/powerpoint/2010/main" val="158989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p:txBody>
          <a:bodyPr>
            <a:normAutofit fontScale="90000"/>
          </a:bodyPr>
          <a:lstStyle/>
          <a:p>
            <a:r>
              <a:rPr lang="en-GB" dirty="0"/>
              <a:t>Physics equations.</a:t>
            </a:r>
            <a:br>
              <a:rPr lang="en-GB" dirty="0"/>
            </a:br>
            <a:r>
              <a:rPr lang="en-GB" sz="2700" dirty="0"/>
              <a:t>In solving quantitative problems, students should be able to recall and apply the following equations, using standard SI units.</a:t>
            </a:r>
            <a:br>
              <a:rPr lang="en-GB" sz="2700" dirty="0"/>
            </a:br>
            <a:br>
              <a:rPr lang="en-GB" sz="2700" dirty="0"/>
            </a:br>
            <a:r>
              <a:rPr lang="en-GB" sz="2700" dirty="0"/>
              <a:t>Just two additional formulae required for the separate Physics paper</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2035052689"/>
              </p:ext>
            </p:extLst>
          </p:nvPr>
        </p:nvGraphicFramePr>
        <p:xfrm>
          <a:off x="838200" y="2276199"/>
          <a:ext cx="10515600" cy="914400"/>
        </p:xfrm>
        <a:graphic>
          <a:graphicData uri="http://schemas.openxmlformats.org/drawingml/2006/table">
            <a:tbl>
              <a:tblPr firstRow="1" bandRow="1">
                <a:tableStyleId>{5C22544A-7EE6-4342-B048-85BDC9FD1C3A}</a:tableStyleId>
              </a:tblPr>
              <a:tblGrid>
                <a:gridCol w="619539">
                  <a:extLst>
                    <a:ext uri="{9D8B030D-6E8A-4147-A177-3AD203B41FA5}">
                      <a16:colId xmlns:a16="http://schemas.microsoft.com/office/drawing/2014/main" val="3692534283"/>
                    </a:ext>
                  </a:extLst>
                </a:gridCol>
                <a:gridCol w="8401878">
                  <a:extLst>
                    <a:ext uri="{9D8B030D-6E8A-4147-A177-3AD203B41FA5}">
                      <a16:colId xmlns:a16="http://schemas.microsoft.com/office/drawing/2014/main" val="1517000949"/>
                    </a:ext>
                  </a:extLst>
                </a:gridCol>
                <a:gridCol w="1494183">
                  <a:extLst>
                    <a:ext uri="{9D8B030D-6E8A-4147-A177-3AD203B41FA5}">
                      <a16:colId xmlns:a16="http://schemas.microsoft.com/office/drawing/2014/main" val="3060698566"/>
                    </a:ext>
                  </a:extLst>
                </a:gridCol>
              </a:tblGrid>
              <a:tr h="370840">
                <a:tc>
                  <a:txBody>
                    <a:bodyPr/>
                    <a:lstStyle/>
                    <a:p>
                      <a:r>
                        <a:rPr lang="en-GB" sz="2400" b="0" dirty="0">
                          <a:solidFill>
                            <a:schemeClr val="tx1"/>
                          </a:solidFill>
                        </a:rPr>
                        <a:t>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Moment of a force = force x distance (normal to direction of force)</a:t>
                      </a:r>
                      <a:endParaRPr lang="en-GB" sz="2400" b="0" baseline="30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M = </a:t>
                      </a:r>
                      <a:r>
                        <a:rPr lang="en-GB" sz="2400" b="0" dirty="0" err="1">
                          <a:solidFill>
                            <a:schemeClr val="tx1"/>
                          </a:solidFill>
                        </a:rPr>
                        <a:t>Fd</a:t>
                      </a:r>
                      <a:endParaRPr lang="en-GB" sz="2400" b="0" baseline="30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Pressure = force normal to a surface/area of that surface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 = F/A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bl>
          </a:graphicData>
        </a:graphic>
      </p:graphicFrame>
    </p:spTree>
    <p:extLst>
      <p:ext uri="{BB962C8B-B14F-4D97-AF65-F5344CB8AC3E}">
        <p14:creationId xmlns:p14="http://schemas.microsoft.com/office/powerpoint/2010/main" val="328631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a:xfrm>
            <a:off x="838200" y="139838"/>
            <a:ext cx="10515600" cy="1325563"/>
          </a:xfrm>
        </p:spPr>
        <p:txBody>
          <a:bodyPr>
            <a:normAutofit fontScale="90000"/>
          </a:bodyPr>
          <a:lstStyle/>
          <a:p>
            <a:r>
              <a:rPr lang="en-GB" dirty="0"/>
              <a:t>Physics equations.</a:t>
            </a:r>
            <a:br>
              <a:rPr lang="en-GB" dirty="0"/>
            </a:br>
            <a:r>
              <a:rPr lang="en-GB" sz="2700" dirty="0"/>
              <a:t>Students should be able to select and apply the following equations from the Physics equation sheet.  Equations required for the higher tier papers only indicated by HT.</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1300225506"/>
              </p:ext>
            </p:extLst>
          </p:nvPr>
        </p:nvGraphicFramePr>
        <p:xfrm>
          <a:off x="838200" y="1465401"/>
          <a:ext cx="10515600" cy="5029200"/>
        </p:xfrm>
        <a:graphic>
          <a:graphicData uri="http://schemas.openxmlformats.org/drawingml/2006/table">
            <a:tbl>
              <a:tblPr firstRow="1" bandRow="1">
                <a:tableStyleId>{5C22544A-7EE6-4342-B048-85BDC9FD1C3A}</a:tableStyleId>
              </a:tblPr>
              <a:tblGrid>
                <a:gridCol w="752061">
                  <a:extLst>
                    <a:ext uri="{9D8B030D-6E8A-4147-A177-3AD203B41FA5}">
                      <a16:colId xmlns:a16="http://schemas.microsoft.com/office/drawing/2014/main" val="3692534283"/>
                    </a:ext>
                  </a:extLst>
                </a:gridCol>
                <a:gridCol w="7991060">
                  <a:extLst>
                    <a:ext uri="{9D8B030D-6E8A-4147-A177-3AD203B41FA5}">
                      <a16:colId xmlns:a16="http://schemas.microsoft.com/office/drawing/2014/main" val="1517000949"/>
                    </a:ext>
                  </a:extLst>
                </a:gridCol>
                <a:gridCol w="1772479">
                  <a:extLst>
                    <a:ext uri="{9D8B030D-6E8A-4147-A177-3AD203B41FA5}">
                      <a16:colId xmlns:a16="http://schemas.microsoft.com/office/drawing/2014/main" val="3060698566"/>
                    </a:ext>
                  </a:extLst>
                </a:gridCol>
              </a:tblGrid>
              <a:tr h="370840">
                <a:tc>
                  <a:txBody>
                    <a:bodyPr/>
                    <a:lstStyle/>
                    <a:p>
                      <a:r>
                        <a:rPr lang="en-GB" sz="24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(final velocity)</a:t>
                      </a:r>
                      <a:r>
                        <a:rPr lang="en-GB" sz="2400" b="0" baseline="30000" dirty="0">
                          <a:solidFill>
                            <a:schemeClr val="tx1"/>
                          </a:solidFill>
                        </a:rPr>
                        <a:t>2</a:t>
                      </a:r>
                      <a:r>
                        <a:rPr lang="en-GB" sz="2400" b="0" baseline="0" dirty="0">
                          <a:solidFill>
                            <a:schemeClr val="tx1"/>
                          </a:solidFill>
                        </a:rPr>
                        <a:t> – (initial velocity)</a:t>
                      </a:r>
                      <a:r>
                        <a:rPr lang="en-GB" sz="2400" b="0" baseline="30000" dirty="0">
                          <a:solidFill>
                            <a:schemeClr val="tx1"/>
                          </a:solidFill>
                        </a:rPr>
                        <a:t>2</a:t>
                      </a:r>
                      <a:r>
                        <a:rPr lang="en-GB" sz="2400" b="0" baseline="0" dirty="0">
                          <a:solidFill>
                            <a:schemeClr val="tx1"/>
                          </a:solidFill>
                        </a:rPr>
                        <a:t> = 2 x acceleration x distance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v</a:t>
                      </a:r>
                      <a:r>
                        <a:rPr lang="en-GB" sz="2400" b="0" baseline="30000" dirty="0">
                          <a:solidFill>
                            <a:schemeClr val="tx1"/>
                          </a:solidFill>
                        </a:rPr>
                        <a:t>2</a:t>
                      </a:r>
                      <a:r>
                        <a:rPr lang="en-GB" sz="2400" b="0" dirty="0">
                          <a:solidFill>
                            <a:schemeClr val="tx1"/>
                          </a:solidFill>
                        </a:rPr>
                        <a:t>-u</a:t>
                      </a:r>
                      <a:r>
                        <a:rPr lang="en-GB" sz="2400" b="0" baseline="30000" dirty="0">
                          <a:solidFill>
                            <a:schemeClr val="tx1"/>
                          </a:solidFill>
                        </a:rPr>
                        <a:t>2</a:t>
                      </a:r>
                      <a:r>
                        <a:rPr lang="en-GB" sz="2400" b="0" dirty="0">
                          <a:solidFill>
                            <a:schemeClr val="tx1"/>
                          </a:solidFill>
                        </a:rPr>
                        <a:t> = 2as</a:t>
                      </a:r>
                      <a:endParaRPr lang="en-GB" sz="2400" b="0" baseline="30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elastic potential energy = 0.5 x spring constant x (extension)</a:t>
                      </a:r>
                      <a:r>
                        <a:rPr lang="en-GB" sz="2400" b="0" baseline="300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err="1">
                          <a:solidFill>
                            <a:schemeClr val="tx1"/>
                          </a:solidFill>
                        </a:rPr>
                        <a:t>E</a:t>
                      </a:r>
                      <a:r>
                        <a:rPr lang="en-GB" sz="2400" b="0" baseline="-25000" dirty="0" err="1">
                          <a:solidFill>
                            <a:schemeClr val="tx1"/>
                          </a:solidFill>
                        </a:rPr>
                        <a:t>e</a:t>
                      </a:r>
                      <a:r>
                        <a:rPr lang="en-GB" sz="2400" b="0" dirty="0">
                          <a:solidFill>
                            <a:schemeClr val="tx1"/>
                          </a:solidFill>
                        </a:rPr>
                        <a:t> = ½ k e</a:t>
                      </a:r>
                      <a:r>
                        <a:rPr lang="en-GB" sz="2400" b="0" baseline="300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r h="370840">
                <a:tc>
                  <a:txBody>
                    <a:bodyPr/>
                    <a:lstStyle/>
                    <a:p>
                      <a:r>
                        <a:rPr lang="en-GB" sz="24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change in thermal energy = </a:t>
                      </a:r>
                    </a:p>
                    <a:p>
                      <a:r>
                        <a:rPr lang="en-GB" sz="2400" b="0" dirty="0">
                          <a:solidFill>
                            <a:schemeClr val="tx1"/>
                          </a:solidFill>
                        </a:rPr>
                        <a:t>mass x specific heat capacity x temperature change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l-GR" sz="2400" b="0" dirty="0">
                          <a:solidFill>
                            <a:schemeClr val="tx1"/>
                          </a:solidFill>
                        </a:rPr>
                        <a:t>Δ</a:t>
                      </a:r>
                      <a:r>
                        <a:rPr lang="en-GB" sz="2400" b="0" dirty="0">
                          <a:solidFill>
                            <a:schemeClr val="tx1"/>
                          </a:solidFill>
                        </a:rPr>
                        <a:t>E = mc</a:t>
                      </a:r>
                      <a:r>
                        <a:rPr lang="el-GR" sz="2400" b="0" dirty="0">
                          <a:solidFill>
                            <a:schemeClr val="tx1"/>
                          </a:solidFill>
                        </a:rPr>
                        <a:t>Δθ</a:t>
                      </a:r>
                      <a:endParaRPr lang="en-GB" sz="2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051139"/>
                  </a:ext>
                </a:extLst>
              </a:tr>
              <a:tr h="370840">
                <a:tc>
                  <a:txBody>
                    <a:bodyPr/>
                    <a:lstStyle/>
                    <a:p>
                      <a:r>
                        <a:rPr lang="en-GB" sz="2400" b="0"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baseline="0" dirty="0">
                          <a:solidFill>
                            <a:schemeClr val="tx1"/>
                          </a:solidFill>
                        </a:rPr>
                        <a:t>period = </a:t>
                      </a:r>
                      <a:r>
                        <a:rPr lang="en-GB" sz="2400" b="0" baseline="30000" dirty="0">
                          <a:solidFill>
                            <a:schemeClr val="tx1"/>
                          </a:solidFill>
                        </a:rPr>
                        <a:t>1</a:t>
                      </a:r>
                      <a:r>
                        <a:rPr lang="en-GB" sz="2400" b="0" baseline="0" dirty="0">
                          <a:solidFill>
                            <a:schemeClr val="tx1"/>
                          </a:solidFill>
                        </a:rPr>
                        <a:t>/</a:t>
                      </a:r>
                      <a:r>
                        <a:rPr lang="en-GB" sz="2400" b="0" baseline="-25000" dirty="0">
                          <a:solidFill>
                            <a:schemeClr val="tx1"/>
                          </a:solidFill>
                        </a:rPr>
                        <a:t>frequency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T = 1/f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5141024"/>
                  </a:ext>
                </a:extLst>
              </a:tr>
              <a:tr h="370840">
                <a:tc>
                  <a:txBody>
                    <a:bodyPr/>
                    <a:lstStyle/>
                    <a:p>
                      <a:r>
                        <a:rPr lang="en-GB" sz="2400" b="0" dirty="0">
                          <a:solidFill>
                            <a:schemeClr val="tx1"/>
                          </a:solidFill>
                        </a:rPr>
                        <a:t>5 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Force on a conductor (at right angles to the magnetic field) carrying a current = magnetic flux density a current x length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F = BIL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0081023"/>
                  </a:ext>
                </a:extLst>
              </a:tr>
              <a:tr h="370840">
                <a:tc>
                  <a:txBody>
                    <a:bodyPr/>
                    <a:lstStyle/>
                    <a:p>
                      <a:r>
                        <a:rPr lang="en-GB" sz="2400" b="0"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Thermal energy for a change of state = </a:t>
                      </a:r>
                    </a:p>
                    <a:p>
                      <a:r>
                        <a:rPr lang="en-GB" sz="2400" b="0" baseline="0" dirty="0">
                          <a:solidFill>
                            <a:schemeClr val="tx1"/>
                          </a:solidFill>
                        </a:rPr>
                        <a:t>mass x specific latent heat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rPr>
                        <a:t>E = mL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5302840"/>
                  </a:ext>
                </a:extLst>
              </a:tr>
              <a:tr h="370840">
                <a:tc>
                  <a:txBody>
                    <a:bodyPr/>
                    <a:lstStyle/>
                    <a:p>
                      <a:r>
                        <a:rPr lang="en-GB" sz="2400" b="0" dirty="0">
                          <a:solidFill>
                            <a:schemeClr val="tx1"/>
                          </a:solidFill>
                        </a:rPr>
                        <a:t>7 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potential difference across primary coil x current in primary coil = potential difference across secondary coil x current in secondary coil   </a:t>
                      </a:r>
                      <a:r>
                        <a:rPr lang="en-GB" sz="2400" b="0" dirty="0" err="1">
                          <a:solidFill>
                            <a:schemeClr val="tx1"/>
                          </a:solidFill>
                        </a:rPr>
                        <a:t>i.e</a:t>
                      </a:r>
                      <a:r>
                        <a:rPr lang="en-GB" sz="2400" b="0" dirty="0">
                          <a:solidFill>
                            <a:schemeClr val="tx1"/>
                          </a:solidFill>
                        </a:rPr>
                        <a:t> power in = power out</a:t>
                      </a:r>
                      <a:endParaRPr lang="en-GB" sz="2400" b="0" baseline="-25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err="1">
                          <a:solidFill>
                            <a:schemeClr val="tx1"/>
                          </a:solidFill>
                        </a:rPr>
                        <a:t>V</a:t>
                      </a:r>
                      <a:r>
                        <a:rPr lang="en-GB" sz="2400" b="0" baseline="-25000" dirty="0" err="1">
                          <a:solidFill>
                            <a:schemeClr val="tx1"/>
                          </a:solidFill>
                        </a:rPr>
                        <a:t>s</a:t>
                      </a:r>
                      <a:r>
                        <a:rPr lang="en-GB" sz="2400" b="0" dirty="0" err="1">
                          <a:solidFill>
                            <a:schemeClr val="tx1"/>
                          </a:solidFill>
                        </a:rPr>
                        <a:t>I</a:t>
                      </a:r>
                      <a:r>
                        <a:rPr lang="en-GB" sz="2400" b="0" baseline="-25000" dirty="0" err="1">
                          <a:solidFill>
                            <a:schemeClr val="tx1"/>
                          </a:solidFill>
                        </a:rPr>
                        <a:t>s</a:t>
                      </a:r>
                      <a:r>
                        <a:rPr lang="en-GB" sz="2400" b="0" dirty="0">
                          <a:solidFill>
                            <a:schemeClr val="tx1"/>
                          </a:solidFill>
                        </a:rPr>
                        <a:t> = </a:t>
                      </a:r>
                      <a:r>
                        <a:rPr lang="en-GB" sz="2400" b="0" dirty="0" err="1">
                          <a:solidFill>
                            <a:schemeClr val="tx1"/>
                          </a:solidFill>
                        </a:rPr>
                        <a:t>V</a:t>
                      </a:r>
                      <a:r>
                        <a:rPr lang="en-GB" sz="2400" b="0" baseline="-25000" dirty="0" err="1">
                          <a:solidFill>
                            <a:schemeClr val="tx1"/>
                          </a:solidFill>
                        </a:rPr>
                        <a:t>p</a:t>
                      </a:r>
                      <a:r>
                        <a:rPr lang="en-GB" sz="2400" b="0" dirty="0" err="1">
                          <a:solidFill>
                            <a:schemeClr val="tx1"/>
                          </a:solidFill>
                        </a:rPr>
                        <a:t>I</a:t>
                      </a:r>
                      <a:r>
                        <a:rPr lang="en-GB" sz="2400" b="0" baseline="-25000" dirty="0" err="1">
                          <a:solidFill>
                            <a:schemeClr val="tx1"/>
                          </a:solidFill>
                        </a:rPr>
                        <a:t>p</a:t>
                      </a:r>
                      <a:endParaRPr lang="en-GB" sz="2400" b="0" baseline="-25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50368"/>
                  </a:ext>
                </a:extLst>
              </a:tr>
            </a:tbl>
          </a:graphicData>
        </a:graphic>
      </p:graphicFrame>
    </p:spTree>
    <p:extLst>
      <p:ext uri="{BB962C8B-B14F-4D97-AF65-F5344CB8AC3E}">
        <p14:creationId xmlns:p14="http://schemas.microsoft.com/office/powerpoint/2010/main" val="2443447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a:xfrm>
            <a:off x="838200" y="139838"/>
            <a:ext cx="10515600" cy="1325563"/>
          </a:xfrm>
        </p:spPr>
        <p:txBody>
          <a:bodyPr>
            <a:normAutofit/>
          </a:bodyPr>
          <a:lstStyle/>
          <a:p>
            <a:r>
              <a:rPr lang="en-GB" dirty="0"/>
              <a:t>Physical quantities and their units</a:t>
            </a:r>
            <a:br>
              <a:rPr lang="en-GB" dirty="0"/>
            </a:br>
            <a:r>
              <a:rPr lang="en-GB" sz="2700" dirty="0"/>
              <a:t>Students should be able to use appropriate units for the physical quantities</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733364423"/>
              </p:ext>
            </p:extLst>
          </p:nvPr>
        </p:nvGraphicFramePr>
        <p:xfrm>
          <a:off x="838200" y="1465401"/>
          <a:ext cx="10515600" cy="5029200"/>
        </p:xfrm>
        <a:graphic>
          <a:graphicData uri="http://schemas.openxmlformats.org/drawingml/2006/table">
            <a:tbl>
              <a:tblPr firstRow="1" bandRow="1">
                <a:tableStyleId>{5C22544A-7EE6-4342-B048-85BDC9FD1C3A}</a:tableStyleId>
              </a:tblPr>
              <a:tblGrid>
                <a:gridCol w="2700130">
                  <a:extLst>
                    <a:ext uri="{9D8B030D-6E8A-4147-A177-3AD203B41FA5}">
                      <a16:colId xmlns:a16="http://schemas.microsoft.com/office/drawing/2014/main" val="3692534283"/>
                    </a:ext>
                  </a:extLst>
                </a:gridCol>
                <a:gridCol w="2193235">
                  <a:extLst>
                    <a:ext uri="{9D8B030D-6E8A-4147-A177-3AD203B41FA5}">
                      <a16:colId xmlns:a16="http://schemas.microsoft.com/office/drawing/2014/main" val="1517000949"/>
                    </a:ext>
                  </a:extLst>
                </a:gridCol>
                <a:gridCol w="4260574">
                  <a:extLst>
                    <a:ext uri="{9D8B030D-6E8A-4147-A177-3AD203B41FA5}">
                      <a16:colId xmlns:a16="http://schemas.microsoft.com/office/drawing/2014/main" val="3645115655"/>
                    </a:ext>
                  </a:extLst>
                </a:gridCol>
                <a:gridCol w="1361661">
                  <a:extLst>
                    <a:ext uri="{9D8B030D-6E8A-4147-A177-3AD203B41FA5}">
                      <a16:colId xmlns:a16="http://schemas.microsoft.com/office/drawing/2014/main" val="3060698566"/>
                    </a:ext>
                  </a:extLst>
                </a:gridCol>
              </a:tblGrid>
              <a:tr h="370840">
                <a:tc gridSpan="2">
                  <a:txBody>
                    <a:bodyPr/>
                    <a:lstStyle/>
                    <a:p>
                      <a:r>
                        <a:rPr lang="en-GB" sz="2400" b="0" dirty="0">
                          <a:solidFill>
                            <a:schemeClr val="tx1"/>
                          </a:solidFill>
                        </a:rPr>
                        <a:t>Physical quantity</a:t>
                      </a:r>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r>
                        <a:rPr lang="en-GB" sz="2400" b="0" baseline="0" dirty="0">
                          <a:solidFill>
                            <a:schemeClr val="tx1"/>
                          </a:solidFill>
                        </a:rPr>
                        <a:t>Unit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symbol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symbol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r h="370840">
                <a:tc>
                  <a:txBody>
                    <a:bodyPr/>
                    <a:lstStyle/>
                    <a:p>
                      <a:r>
                        <a:rPr lang="en-GB" sz="2400" b="0" dirty="0">
                          <a:solidFill>
                            <a:schemeClr val="tx1"/>
                          </a:solidFill>
                        </a:rPr>
                        <a:t>acceleration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metres per second squared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dirty="0">
                          <a:solidFill>
                            <a:schemeClr val="tx1"/>
                          </a:solidFill>
                        </a:rPr>
                        <a:t>m/s</a:t>
                      </a:r>
                      <a:r>
                        <a:rPr lang="en-GB" sz="2400" b="0" baseline="300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051139"/>
                  </a:ext>
                </a:extLst>
              </a:tr>
              <a:tr h="370840">
                <a:tc>
                  <a:txBody>
                    <a:bodyPr/>
                    <a:lstStyle/>
                    <a:p>
                      <a:r>
                        <a:rPr lang="en-GB" sz="2400" b="0" dirty="0">
                          <a:solidFill>
                            <a:schemeClr val="tx1"/>
                          </a:solidFill>
                        </a:rPr>
                        <a:t>charge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baseline="0" dirty="0">
                          <a:solidFill>
                            <a:schemeClr val="tx1"/>
                          </a:solidFill>
                        </a:rPr>
                        <a:t>Q</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baseline="0" dirty="0">
                          <a:solidFill>
                            <a:schemeClr val="tx1"/>
                          </a:solidFill>
                        </a:rPr>
                        <a:t>coulomb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dirty="0">
                          <a:solidFill>
                            <a:schemeClr val="tx1"/>
                          </a:solidFill>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5141024"/>
                  </a:ext>
                </a:extLst>
              </a:tr>
              <a:tr h="370840">
                <a:tc>
                  <a:txBody>
                    <a:bodyPr/>
                    <a:lstStyle/>
                    <a:p>
                      <a:r>
                        <a:rPr lang="en-GB" sz="2400" b="0" dirty="0">
                          <a:solidFill>
                            <a:schemeClr val="tx1"/>
                          </a:solidFill>
                        </a:rPr>
                        <a:t>current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ampere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0081023"/>
                  </a:ext>
                </a:extLst>
              </a:tr>
              <a:tr h="370840">
                <a:tc>
                  <a:txBody>
                    <a:bodyPr/>
                    <a:lstStyle/>
                    <a:p>
                      <a:r>
                        <a:rPr lang="en-GB" sz="2400" b="0" dirty="0">
                          <a:solidFill>
                            <a:schemeClr val="tx1"/>
                          </a:solidFill>
                        </a:rPr>
                        <a:t>distance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metre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5302840"/>
                  </a:ext>
                </a:extLst>
              </a:tr>
              <a:tr h="152400">
                <a:tc>
                  <a:txBody>
                    <a:bodyPr/>
                    <a:lstStyle/>
                    <a:p>
                      <a:r>
                        <a:rPr lang="en-GB" sz="2400" b="0" dirty="0">
                          <a:solidFill>
                            <a:schemeClr val="tx1"/>
                          </a:solidFill>
                        </a:rPr>
                        <a:t>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joule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50368"/>
                  </a:ext>
                </a:extLst>
              </a:tr>
              <a:tr h="304800">
                <a:tc>
                  <a:txBody>
                    <a:bodyPr/>
                    <a:lstStyle/>
                    <a:p>
                      <a:r>
                        <a:rPr lang="en-GB" sz="2400" b="0" dirty="0">
                          <a:solidFill>
                            <a:schemeClr val="tx1"/>
                          </a:solidFill>
                        </a:rPr>
                        <a:t>force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newton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11388360"/>
                  </a:ext>
                </a:extLst>
              </a:tr>
              <a:tr h="152400">
                <a:tc>
                  <a:txBody>
                    <a:bodyPr/>
                    <a:lstStyle/>
                    <a:p>
                      <a:r>
                        <a:rPr lang="en-GB" sz="2400" b="0" dirty="0">
                          <a:solidFill>
                            <a:schemeClr val="tx1"/>
                          </a:solidFill>
                        </a:rPr>
                        <a:t>frequency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hertz</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Hz</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30035248"/>
                  </a:ext>
                </a:extLst>
              </a:tr>
              <a:tr h="304800">
                <a:tc>
                  <a:txBody>
                    <a:bodyPr/>
                    <a:lstStyle/>
                    <a:p>
                      <a:r>
                        <a:rPr lang="en-GB" sz="2400" b="0" dirty="0">
                          <a:solidFill>
                            <a:schemeClr val="tx1"/>
                          </a:solidFill>
                        </a:rPr>
                        <a:t>mass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kilogram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kg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82285073"/>
                  </a:ext>
                </a:extLst>
              </a:tr>
              <a:tr h="152400">
                <a:tc>
                  <a:txBody>
                    <a:bodyPr/>
                    <a:lstStyle/>
                    <a:p>
                      <a:r>
                        <a:rPr lang="en-GB" sz="2400" b="0" dirty="0">
                          <a:solidFill>
                            <a:schemeClr val="tx1"/>
                          </a:solidFill>
                        </a:rPr>
                        <a:t>momentum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kilogram metres per second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err="1">
                          <a:solidFill>
                            <a:schemeClr val="tx1"/>
                          </a:solidFill>
                        </a:rPr>
                        <a:t>kgm</a:t>
                      </a:r>
                      <a:r>
                        <a:rPr lang="en-GB" sz="2400" b="0" baseline="0" dirty="0">
                          <a:solidFill>
                            <a:schemeClr val="tx1"/>
                          </a:solidFill>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69971993"/>
                  </a:ext>
                </a:extLst>
              </a:tr>
            </a:tbl>
          </a:graphicData>
        </a:graphic>
      </p:graphicFrame>
    </p:spTree>
    <p:extLst>
      <p:ext uri="{BB962C8B-B14F-4D97-AF65-F5344CB8AC3E}">
        <p14:creationId xmlns:p14="http://schemas.microsoft.com/office/powerpoint/2010/main" val="546675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947D-0F35-4FF7-9340-2633FF84380A}"/>
              </a:ext>
            </a:extLst>
          </p:cNvPr>
          <p:cNvSpPr>
            <a:spLocks noGrp="1"/>
          </p:cNvSpPr>
          <p:nvPr>
            <p:ph type="title"/>
          </p:nvPr>
        </p:nvSpPr>
        <p:spPr>
          <a:xfrm>
            <a:off x="838200" y="139838"/>
            <a:ext cx="10515600" cy="1325563"/>
          </a:xfrm>
        </p:spPr>
        <p:txBody>
          <a:bodyPr>
            <a:normAutofit fontScale="90000"/>
          </a:bodyPr>
          <a:lstStyle/>
          <a:p>
            <a:r>
              <a:rPr lang="en-GB" dirty="0"/>
              <a:t>Physical quantities and their units</a:t>
            </a:r>
            <a:br>
              <a:rPr lang="en-GB" dirty="0"/>
            </a:br>
            <a:r>
              <a:rPr lang="en-GB" sz="2700" dirty="0"/>
              <a:t>Students should be able to use appropriate units for these physical quantities</a:t>
            </a:r>
          </a:p>
        </p:txBody>
      </p:sp>
      <p:graphicFrame>
        <p:nvGraphicFramePr>
          <p:cNvPr id="5" name="Content Placeholder 4">
            <a:extLst>
              <a:ext uri="{FF2B5EF4-FFF2-40B4-BE49-F238E27FC236}">
                <a16:creationId xmlns:a16="http://schemas.microsoft.com/office/drawing/2014/main" id="{74D895F0-5D96-44B1-8328-6AC3317A4510}"/>
              </a:ext>
            </a:extLst>
          </p:cNvPr>
          <p:cNvGraphicFramePr>
            <a:graphicFrameLocks noGrp="1"/>
          </p:cNvGraphicFramePr>
          <p:nvPr>
            <p:ph idx="1"/>
            <p:extLst>
              <p:ext uri="{D42A27DB-BD31-4B8C-83A1-F6EECF244321}">
                <p14:modId xmlns:p14="http://schemas.microsoft.com/office/powerpoint/2010/main" val="20013758"/>
              </p:ext>
            </p:extLst>
          </p:nvPr>
        </p:nvGraphicFramePr>
        <p:xfrm>
          <a:off x="838200" y="1465401"/>
          <a:ext cx="10515600" cy="5029200"/>
        </p:xfrm>
        <a:graphic>
          <a:graphicData uri="http://schemas.openxmlformats.org/drawingml/2006/table">
            <a:tbl>
              <a:tblPr firstRow="1" bandRow="1">
                <a:tableStyleId>{5C22544A-7EE6-4342-B048-85BDC9FD1C3A}</a:tableStyleId>
              </a:tblPr>
              <a:tblGrid>
                <a:gridCol w="2700130">
                  <a:extLst>
                    <a:ext uri="{9D8B030D-6E8A-4147-A177-3AD203B41FA5}">
                      <a16:colId xmlns:a16="http://schemas.microsoft.com/office/drawing/2014/main" val="3692534283"/>
                    </a:ext>
                  </a:extLst>
                </a:gridCol>
                <a:gridCol w="2193235">
                  <a:extLst>
                    <a:ext uri="{9D8B030D-6E8A-4147-A177-3AD203B41FA5}">
                      <a16:colId xmlns:a16="http://schemas.microsoft.com/office/drawing/2014/main" val="1517000949"/>
                    </a:ext>
                  </a:extLst>
                </a:gridCol>
                <a:gridCol w="4260574">
                  <a:extLst>
                    <a:ext uri="{9D8B030D-6E8A-4147-A177-3AD203B41FA5}">
                      <a16:colId xmlns:a16="http://schemas.microsoft.com/office/drawing/2014/main" val="3645115655"/>
                    </a:ext>
                  </a:extLst>
                </a:gridCol>
                <a:gridCol w="1361661">
                  <a:extLst>
                    <a:ext uri="{9D8B030D-6E8A-4147-A177-3AD203B41FA5}">
                      <a16:colId xmlns:a16="http://schemas.microsoft.com/office/drawing/2014/main" val="3060698566"/>
                    </a:ext>
                  </a:extLst>
                </a:gridCol>
              </a:tblGrid>
              <a:tr h="370840">
                <a:tc gridSpan="2">
                  <a:txBody>
                    <a:bodyPr/>
                    <a:lstStyle/>
                    <a:p>
                      <a:r>
                        <a:rPr lang="en-GB" sz="2400" b="0" dirty="0">
                          <a:solidFill>
                            <a:schemeClr val="tx1"/>
                          </a:solidFill>
                        </a:rPr>
                        <a:t>Physical quantity</a:t>
                      </a:r>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r>
                        <a:rPr lang="en-GB" sz="2400" b="0" baseline="0" dirty="0">
                          <a:solidFill>
                            <a:schemeClr val="tx1"/>
                          </a:solidFill>
                        </a:rPr>
                        <a:t>Unit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4573823"/>
                  </a:ext>
                </a:extLst>
              </a:tr>
              <a:tr h="370840">
                <a:tc>
                  <a:txBody>
                    <a:bodyPr/>
                    <a:lstStyle/>
                    <a:p>
                      <a:r>
                        <a:rPr lang="en-GB" sz="2400" b="0" dirty="0">
                          <a:solidFill>
                            <a:schemeClr val="tx1"/>
                          </a:solidFill>
                        </a:rPr>
                        <a:t>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symbol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symbol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6230771"/>
                  </a:ext>
                </a:extLst>
              </a:tr>
              <a:tr h="370840">
                <a:tc>
                  <a:txBody>
                    <a:bodyPr/>
                    <a:lstStyle/>
                    <a:p>
                      <a:r>
                        <a:rPr lang="en-GB" sz="2400" b="0" dirty="0">
                          <a:solidFill>
                            <a:schemeClr val="tx1"/>
                          </a:solidFill>
                        </a:rPr>
                        <a:t>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watt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051139"/>
                  </a:ext>
                </a:extLst>
              </a:tr>
              <a:tr h="370840">
                <a:tc>
                  <a:txBody>
                    <a:bodyPr/>
                    <a:lstStyle/>
                    <a:p>
                      <a:r>
                        <a:rPr lang="en-GB" sz="2400" b="0" dirty="0">
                          <a:solidFill>
                            <a:schemeClr val="tx1"/>
                          </a:solidFill>
                        </a:rPr>
                        <a:t>pressure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baseline="0" dirty="0">
                          <a:solidFill>
                            <a:schemeClr val="tx1"/>
                          </a:solidFill>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baseline="0" dirty="0">
                          <a:solidFill>
                            <a:schemeClr val="tx1"/>
                          </a:solidFill>
                        </a:rPr>
                        <a:t>pascal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Pa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5141024"/>
                  </a:ext>
                </a:extLst>
              </a:tr>
              <a:tr h="370840">
                <a:tc>
                  <a:txBody>
                    <a:bodyPr/>
                    <a:lstStyle/>
                    <a:p>
                      <a:r>
                        <a:rPr lang="en-GB" sz="2400" b="0" dirty="0">
                          <a:solidFill>
                            <a:schemeClr val="tx1"/>
                          </a:solidFill>
                        </a:rPr>
                        <a:t>resistance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ohm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l-GR" sz="2400" b="0" baseline="0" dirty="0">
                          <a:solidFill>
                            <a:schemeClr val="tx1"/>
                          </a:solidFill>
                        </a:rPr>
                        <a:t>Ω</a:t>
                      </a:r>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0081023"/>
                  </a:ext>
                </a:extLst>
              </a:tr>
              <a:tr h="370840">
                <a:tc>
                  <a:txBody>
                    <a:bodyPr/>
                    <a:lstStyle/>
                    <a:p>
                      <a:r>
                        <a:rPr lang="en-GB" sz="2400" b="0" dirty="0">
                          <a:solidFill>
                            <a:schemeClr val="tx1"/>
                          </a:solidFill>
                        </a:rPr>
                        <a:t>speed, velocity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metre per second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baseline="0" dirty="0">
                          <a:solidFill>
                            <a:schemeClr val="tx1"/>
                          </a:solidFill>
                        </a:rPr>
                        <a:t>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5302840"/>
                  </a:ext>
                </a:extLst>
              </a:tr>
              <a:tr h="152400">
                <a:tc>
                  <a:txBody>
                    <a:bodyPr/>
                    <a:lstStyle/>
                    <a:p>
                      <a:r>
                        <a:rPr lang="en-GB" sz="2400" b="0" dirty="0">
                          <a:solidFill>
                            <a:schemeClr val="tx1"/>
                          </a:solidFill>
                        </a:rPr>
                        <a:t>temperature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degree Celsius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30000" dirty="0" err="1">
                          <a:solidFill>
                            <a:schemeClr val="tx1"/>
                          </a:solidFill>
                        </a:rPr>
                        <a:t>o</a:t>
                      </a:r>
                      <a:r>
                        <a:rPr lang="en-GB" sz="2400" b="0" baseline="0" dirty="0" err="1">
                          <a:solidFill>
                            <a:schemeClr val="tx1"/>
                          </a:solidFill>
                        </a:rPr>
                        <a:t>C</a:t>
                      </a:r>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450368"/>
                  </a:ext>
                </a:extLst>
              </a:tr>
              <a:tr h="304800">
                <a:tc>
                  <a:txBody>
                    <a:bodyPr/>
                    <a:lstStyle/>
                    <a:p>
                      <a:r>
                        <a:rPr lang="en-GB" sz="2400" b="0" dirty="0">
                          <a:solidFill>
                            <a:schemeClr val="tx1"/>
                          </a:solidFill>
                        </a:rPr>
                        <a:t>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second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11388360"/>
                  </a:ext>
                </a:extLst>
              </a:tr>
              <a:tr h="152400">
                <a:tc>
                  <a:txBody>
                    <a:bodyPr/>
                    <a:lstStyle/>
                    <a:p>
                      <a:r>
                        <a:rPr lang="en-GB" sz="2400" b="0" dirty="0">
                          <a:solidFill>
                            <a:schemeClr val="tx1"/>
                          </a:solidFill>
                        </a:rPr>
                        <a:t>voltage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volt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30035248"/>
                  </a:ext>
                </a:extLst>
              </a:tr>
              <a:tr h="304800">
                <a:tc>
                  <a:txBody>
                    <a:bodyPr/>
                    <a:lstStyle/>
                    <a:p>
                      <a:r>
                        <a:rPr lang="en-GB" sz="2400" b="0" dirty="0">
                          <a:solidFill>
                            <a:schemeClr val="tx1"/>
                          </a:solidFill>
                        </a:rPr>
                        <a:t>wavelength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l-GR" sz="2400" b="0" baseline="0" dirty="0">
                          <a:solidFill>
                            <a:schemeClr val="tx1"/>
                          </a:solidFill>
                        </a:rPr>
                        <a:t>λ</a:t>
                      </a:r>
                      <a:endParaRPr lang="en-GB" sz="2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metre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82285073"/>
                  </a:ext>
                </a:extLst>
              </a:tr>
              <a:tr h="152400">
                <a:tc>
                  <a:txBody>
                    <a:bodyPr/>
                    <a:lstStyle/>
                    <a:p>
                      <a:r>
                        <a:rPr lang="en-GB" sz="2400" b="0" dirty="0">
                          <a:solidFill>
                            <a:schemeClr val="tx1"/>
                          </a:solidFill>
                        </a:rPr>
                        <a:t>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0" baseline="0" dirty="0">
                          <a:solidFill>
                            <a:schemeClr val="tx1"/>
                          </a:solidFill>
                        </a:rPr>
                        <a:t>joule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0" baseline="0" dirty="0">
                          <a:solidFill>
                            <a:schemeClr val="tx1"/>
                          </a:solidFill>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69971993"/>
                  </a:ext>
                </a:extLst>
              </a:tr>
            </a:tbl>
          </a:graphicData>
        </a:graphic>
      </p:graphicFrame>
    </p:spTree>
    <p:extLst>
      <p:ext uri="{BB962C8B-B14F-4D97-AF65-F5344CB8AC3E}">
        <p14:creationId xmlns:p14="http://schemas.microsoft.com/office/powerpoint/2010/main" val="2897423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14E922-E04F-4596-9C18-712AA5F9C157}"/>
              </a:ext>
            </a:extLst>
          </p:cNvPr>
          <p:cNvSpPr>
            <a:spLocks noGrp="1"/>
          </p:cNvSpPr>
          <p:nvPr>
            <p:ph sz="half" idx="1"/>
          </p:nvPr>
        </p:nvSpPr>
        <p:spPr/>
        <p:txBody>
          <a:bodyPr>
            <a:normAutofit/>
          </a:bodyPr>
          <a:lstStyle/>
          <a:p>
            <a:pPr marL="0" indent="0">
              <a:buNone/>
            </a:pPr>
            <a:r>
              <a:rPr lang="en-GB" dirty="0"/>
              <a:t>Final points to note:</a:t>
            </a:r>
          </a:p>
          <a:p>
            <a:endParaRPr lang="en-GB" dirty="0"/>
          </a:p>
          <a:p>
            <a:pPr marL="0" indent="0">
              <a:buNone/>
            </a:pPr>
            <a:r>
              <a:rPr lang="en-GB" dirty="0"/>
              <a:t>Do: </a:t>
            </a:r>
          </a:p>
          <a:p>
            <a:r>
              <a:rPr lang="en-GB" dirty="0"/>
              <a:t>state, substitute, calculate, </a:t>
            </a:r>
          </a:p>
          <a:p>
            <a:r>
              <a:rPr lang="en-GB" dirty="0"/>
              <a:t>add units &amp; boldly underline.</a:t>
            </a:r>
          </a:p>
          <a:p>
            <a:pPr marL="0" indent="0">
              <a:buNone/>
            </a:pPr>
            <a:r>
              <a:rPr lang="en-GB" dirty="0"/>
              <a:t>Do pay careful attention to:</a:t>
            </a:r>
          </a:p>
          <a:p>
            <a:r>
              <a:rPr lang="en-GB" dirty="0"/>
              <a:t>prefixes</a:t>
            </a:r>
          </a:p>
          <a:p>
            <a:r>
              <a:rPr lang="en-GB" dirty="0"/>
              <a:t>powers of ten.</a:t>
            </a:r>
          </a:p>
        </p:txBody>
      </p:sp>
      <p:graphicFrame>
        <p:nvGraphicFramePr>
          <p:cNvPr id="5" name="Content Placeholder 4">
            <a:extLst>
              <a:ext uri="{FF2B5EF4-FFF2-40B4-BE49-F238E27FC236}">
                <a16:creationId xmlns:a16="http://schemas.microsoft.com/office/drawing/2014/main" id="{7BF73008-8E1D-40F9-B35C-1DB7C9B7291C}"/>
              </a:ext>
            </a:extLst>
          </p:cNvPr>
          <p:cNvGraphicFramePr>
            <a:graphicFrameLocks noGrp="1"/>
          </p:cNvGraphicFramePr>
          <p:nvPr>
            <p:ph sz="half" idx="2"/>
            <p:extLst>
              <p:ext uri="{D42A27DB-BD31-4B8C-83A1-F6EECF244321}">
                <p14:modId xmlns:p14="http://schemas.microsoft.com/office/powerpoint/2010/main" val="3554016622"/>
              </p:ext>
            </p:extLst>
          </p:nvPr>
        </p:nvGraphicFramePr>
        <p:xfrm>
          <a:off x="6172201" y="1825625"/>
          <a:ext cx="2189922" cy="4069080"/>
        </p:xfrm>
        <a:graphic>
          <a:graphicData uri="http://schemas.openxmlformats.org/drawingml/2006/table">
            <a:tbl>
              <a:tblPr firstRow="1" bandRow="1">
                <a:tableStyleId>{5C22544A-7EE6-4342-B048-85BDC9FD1C3A}</a:tableStyleId>
              </a:tblPr>
              <a:tblGrid>
                <a:gridCol w="1169503">
                  <a:extLst>
                    <a:ext uri="{9D8B030D-6E8A-4147-A177-3AD203B41FA5}">
                      <a16:colId xmlns:a16="http://schemas.microsoft.com/office/drawing/2014/main" val="667355830"/>
                    </a:ext>
                  </a:extLst>
                </a:gridCol>
                <a:gridCol w="1020419">
                  <a:extLst>
                    <a:ext uri="{9D8B030D-6E8A-4147-A177-3AD203B41FA5}">
                      <a16:colId xmlns:a16="http://schemas.microsoft.com/office/drawing/2014/main" val="956537558"/>
                    </a:ext>
                  </a:extLst>
                </a:gridCol>
              </a:tblGrid>
              <a:tr h="370840">
                <a:tc>
                  <a:txBody>
                    <a:bodyPr/>
                    <a:lstStyle/>
                    <a:p>
                      <a:r>
                        <a:rPr lang="en-GB" dirty="0">
                          <a:solidFill>
                            <a:schemeClr val="tx1"/>
                          </a:solidFill>
                        </a:rPr>
                        <a:t>Prefix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chemeClr val="tx1"/>
                          </a:solidFill>
                        </a:rPr>
                        <a:t>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749332"/>
                  </a:ext>
                </a:extLst>
              </a:tr>
              <a:tr h="370840">
                <a:tc>
                  <a:txBody>
                    <a:bodyPr/>
                    <a:lstStyle/>
                    <a:p>
                      <a:r>
                        <a:rPr lang="en-GB" dirty="0" err="1">
                          <a:solidFill>
                            <a:schemeClr val="tx1"/>
                          </a:solidFill>
                        </a:rPr>
                        <a:t>femto</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chemeClr val="tx1"/>
                          </a:solidFill>
                        </a:rPr>
                        <a:t>x 10</a:t>
                      </a:r>
                      <a:r>
                        <a:rPr lang="en-GB" baseline="30000" dirty="0">
                          <a:solidFill>
                            <a:schemeClr val="tx1"/>
                          </a:solidFill>
                        </a:rPr>
                        <a:t>-15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4365258"/>
                  </a:ext>
                </a:extLst>
              </a:tr>
              <a:tr h="370840">
                <a:tc>
                  <a:txBody>
                    <a:bodyPr/>
                    <a:lstStyle/>
                    <a:p>
                      <a:r>
                        <a:rPr lang="en-GB" dirty="0" err="1">
                          <a:solidFill>
                            <a:schemeClr val="tx1"/>
                          </a:solidFill>
                        </a:rPr>
                        <a:t>pico</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chemeClr val="tx1"/>
                          </a:solidFill>
                        </a:rPr>
                        <a:t>x 10</a:t>
                      </a:r>
                      <a:r>
                        <a:rPr lang="en-GB" baseline="30000" dirty="0">
                          <a:solidFill>
                            <a:schemeClr val="tx1"/>
                          </a:solidFill>
                        </a:rPr>
                        <a:t>-12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43584942"/>
                  </a:ext>
                </a:extLst>
              </a:tr>
              <a:tr h="185420">
                <a:tc>
                  <a:txBody>
                    <a:bodyPr/>
                    <a:lstStyle/>
                    <a:p>
                      <a:r>
                        <a:rPr lang="en-GB" dirty="0">
                          <a:solidFill>
                            <a:schemeClr val="tx1"/>
                          </a:solidFill>
                        </a:rPr>
                        <a:t>angstrom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-10</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096601"/>
                  </a:ext>
                </a:extLst>
              </a:tr>
              <a:tr h="185420">
                <a:tc>
                  <a:txBody>
                    <a:bodyPr/>
                    <a:lstStyle/>
                    <a:p>
                      <a:r>
                        <a:rPr lang="en-GB" dirty="0" err="1">
                          <a:solidFill>
                            <a:schemeClr val="tx1"/>
                          </a:solidFill>
                        </a:rPr>
                        <a:t>nano</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-9</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1150863"/>
                  </a:ext>
                </a:extLst>
              </a:tr>
              <a:tr h="370840">
                <a:tc>
                  <a:txBody>
                    <a:bodyPr/>
                    <a:lstStyle/>
                    <a:p>
                      <a:r>
                        <a:rPr lang="en-GB" dirty="0">
                          <a:solidFill>
                            <a:schemeClr val="tx1"/>
                          </a:solidFill>
                        </a:rPr>
                        <a:t>micro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chemeClr val="tx1"/>
                          </a:solidFill>
                        </a:rPr>
                        <a:t>x 10</a:t>
                      </a:r>
                      <a:r>
                        <a:rPr lang="en-GB" baseline="30000"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09293211"/>
                  </a:ext>
                </a:extLst>
              </a:tr>
              <a:tr h="370840">
                <a:tc>
                  <a:txBody>
                    <a:bodyPr/>
                    <a:lstStyle/>
                    <a:p>
                      <a:r>
                        <a:rPr lang="en-GB" dirty="0" err="1">
                          <a:solidFill>
                            <a:schemeClr val="tx1"/>
                          </a:solidFill>
                        </a:rPr>
                        <a:t>milli</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-3</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9591225"/>
                  </a:ext>
                </a:extLst>
              </a:tr>
              <a:tr h="370840">
                <a:tc>
                  <a:txBody>
                    <a:bodyPr/>
                    <a:lstStyle/>
                    <a:p>
                      <a:r>
                        <a:rPr lang="en-GB" dirty="0">
                          <a:solidFill>
                            <a:schemeClr val="tx1"/>
                          </a:solidFill>
                        </a:rPr>
                        <a:t>kilo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3</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653727"/>
                  </a:ext>
                </a:extLst>
              </a:tr>
              <a:tr h="370840">
                <a:tc>
                  <a:txBody>
                    <a:bodyPr/>
                    <a:lstStyle/>
                    <a:p>
                      <a:r>
                        <a:rPr lang="en-GB" dirty="0">
                          <a:solidFill>
                            <a:schemeClr val="tx1"/>
                          </a:solidFill>
                        </a:rPr>
                        <a:t>mega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6</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5591054"/>
                  </a:ext>
                </a:extLst>
              </a:tr>
              <a:tr h="370840">
                <a:tc>
                  <a:txBody>
                    <a:bodyPr/>
                    <a:lstStyle/>
                    <a:p>
                      <a:r>
                        <a:rPr lang="en-GB" dirty="0">
                          <a:solidFill>
                            <a:schemeClr val="tx1"/>
                          </a:solidFill>
                        </a:rPr>
                        <a:t>giga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12238972"/>
                  </a:ext>
                </a:extLst>
              </a:tr>
              <a:tr h="370840">
                <a:tc>
                  <a:txBody>
                    <a:bodyPr/>
                    <a:lstStyle/>
                    <a:p>
                      <a:r>
                        <a:rPr lang="en-GB" dirty="0">
                          <a:solidFill>
                            <a:schemeClr val="tx1"/>
                          </a:solidFill>
                        </a:rPr>
                        <a:t>tera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x 10</a:t>
                      </a:r>
                      <a:r>
                        <a:rPr lang="en-GB" baseline="30000" dirty="0">
                          <a:solidFill>
                            <a:schemeClr val="tx1"/>
                          </a:solidFill>
                        </a:rPr>
                        <a:t>12</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6436049"/>
                  </a:ext>
                </a:extLst>
              </a:tr>
            </a:tbl>
          </a:graphicData>
        </a:graphic>
      </p:graphicFrame>
    </p:spTree>
    <p:extLst>
      <p:ext uri="{BB962C8B-B14F-4D97-AF65-F5344CB8AC3E}">
        <p14:creationId xmlns:p14="http://schemas.microsoft.com/office/powerpoint/2010/main" val="40702688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21FA33-DEC5-4170-8D99-B47A498828E8}"/>
</file>

<file path=customXml/itemProps2.xml><?xml version="1.0" encoding="utf-8"?>
<ds:datastoreItem xmlns:ds="http://schemas.openxmlformats.org/officeDocument/2006/customXml" ds:itemID="{2AE826B3-ABBA-4D9F-9F8A-8AA7E896AD3E}">
  <ds:schemaRefs>
    <ds:schemaRef ds:uri="http://www.w3.org/XML/1998/namespace"/>
    <ds:schemaRef ds:uri="http://schemas.openxmlformats.org/package/2006/metadata/core-properties"/>
    <ds:schemaRef ds:uri="http://schemas.microsoft.com/office/2006/documentManagement/types"/>
    <ds:schemaRef ds:uri="d419bd7d-8f05-4ebd-8f28-71d640d3f0c4"/>
    <ds:schemaRef ds:uri="http://purl.org/dc/terms/"/>
    <ds:schemaRef ds:uri="http://purl.org/dc/elements/1.1/"/>
    <ds:schemaRef ds:uri="http://schemas.microsoft.com/office/2006/metadata/properties"/>
    <ds:schemaRef ds:uri="http://schemas.microsoft.com/office/infopath/2007/PartnerControls"/>
    <ds:schemaRef ds:uri="f3816da7-bb01-4122-9089-84ed71b51b79"/>
    <ds:schemaRef ds:uri="http://purl.org/dc/dcmitype/"/>
  </ds:schemaRefs>
</ds:datastoreItem>
</file>

<file path=customXml/itemProps3.xml><?xml version="1.0" encoding="utf-8"?>
<ds:datastoreItem xmlns:ds="http://schemas.openxmlformats.org/officeDocument/2006/customXml" ds:itemID="{3A5B75D5-6A06-4027-A7A3-CE89059BA6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136</TotalTime>
  <Words>1298</Words>
  <Application>Microsoft Office PowerPoint</Application>
  <PresentationFormat>Widescreen</PresentationFormat>
  <Paragraphs>281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Cambria Math</vt:lpstr>
      <vt:lpstr>Office Theme</vt:lpstr>
      <vt:lpstr>PowerPoint Presentation</vt:lpstr>
      <vt:lpstr>Combined Science – Algebra From the Combined Science Specification</vt:lpstr>
      <vt:lpstr>Know these:</vt:lpstr>
      <vt:lpstr>PowerPoint Presentation</vt:lpstr>
      <vt:lpstr>Physics equations. In solving quantitative problems, students should be able to recall and apply the following equations, using standard SI units.</vt:lpstr>
      <vt:lpstr>Take time to practise using the first seven formulae by making up some questions.</vt:lpstr>
      <vt:lpstr>Physics equations. In solving quantitative problems, students should be able to recall and apply the following equations, using standard SI units.</vt:lpstr>
      <vt:lpstr>Take time to practise using the second seven formulae by making up some questions.</vt:lpstr>
      <vt:lpstr>Physics equations. In solving quantitative problems, students should be able to recall and apply the following equations, using standard SI units.</vt:lpstr>
      <vt:lpstr>Physics equations. In solving quantitative problems, students should be able to recall and apply the following equations, using standard SI units.  Just two additional formulae required for the separate Physics paper</vt:lpstr>
      <vt:lpstr>Physics equations. Students should be able to select and apply the following equations from the Physics equation sheet.  Equations required for the higher tier papers only indicated by HT.</vt:lpstr>
      <vt:lpstr>Physical quantities and their units Students should be able to use appropriate units for the physical quantities</vt:lpstr>
      <vt:lpstr>Physical quantities and their units Students should be able to use appropriate units for these physical quantities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Combined Science</dc:title>
  <dc:creator>Peter Walker</dc:creator>
  <cp:lastModifiedBy>Peter Walker</cp:lastModifiedBy>
  <cp:revision>18</cp:revision>
  <dcterms:created xsi:type="dcterms:W3CDTF">2018-01-15T21:17:56Z</dcterms:created>
  <dcterms:modified xsi:type="dcterms:W3CDTF">2020-10-18T08:11:13Z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727500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ies>
</file>