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82" r:id="rId3"/>
    <p:sldId id="283" r:id="rId4"/>
    <p:sldId id="262" r:id="rId5"/>
    <p:sldId id="264" r:id="rId6"/>
    <p:sldId id="280" r:id="rId7"/>
    <p:sldId id="265" r:id="rId8"/>
    <p:sldId id="281"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5638C-FCE9-4BC0-908E-F1CED92DE3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112A6A-2B82-4D1F-8C7A-5924374BF3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1E5D67-57AB-4D67-9EC3-B505B9708B3D}"/>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F884A65E-205C-4FB5-906F-E227724DB5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B01C34-2D57-4D93-9C28-D8EE60C70D3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2428094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C57F-D835-4CFE-990A-2B28EEE1F8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09FA93-A625-4FC8-AAD5-432CAA71BBB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84D7FB-FB4E-497B-850C-A67E1DB3BD92}"/>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41FAE313-D5C2-4B2E-A021-36843913CE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FE61C6-1C80-455E-A26D-D977DBB8870E}"/>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161992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96978-0D68-4AB5-A6B8-78376C0517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6BB31A-6F4B-47EB-AC8F-1EE6A352BA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E4F4114-CF58-46C7-B90B-BEC277A972E4}"/>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AE8F2D9F-2C0B-40B5-B49E-071550EE07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8F3E72-4894-49AB-9C08-B457F431AA0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635039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851EE-7DF6-4B16-99EE-8A8955DEE1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D185A9-69D8-4C06-8302-C33AD43959F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A45BF6-CA1F-46D3-B91D-EC3E12BB19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A4533F-D373-4690-A723-6436D60BB4A8}"/>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6" name="Footer Placeholder 5">
            <a:extLst>
              <a:ext uri="{FF2B5EF4-FFF2-40B4-BE49-F238E27FC236}">
                <a16:creationId xmlns:a16="http://schemas.microsoft.com/office/drawing/2014/main" id="{ADF04FC5-0107-4D54-9FB2-204848E109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5CE0FA-BBAB-4440-ADF9-C835C641DD91}"/>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751808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E2B0C-1BDA-4F15-9B2E-35957DFF63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96F953-B229-4F04-BA3F-6F99207AB0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6E7C1F1-8D03-4E53-B252-F84C8DA1D8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C19338-A3CC-4946-94B8-6BF313FAD6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CF87D7-65C1-4F62-B1C7-0F0E8614C65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AADF7F-7967-4263-9949-67C25DDEA5AB}"/>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8" name="Footer Placeholder 7">
            <a:extLst>
              <a:ext uri="{FF2B5EF4-FFF2-40B4-BE49-F238E27FC236}">
                <a16:creationId xmlns:a16="http://schemas.microsoft.com/office/drawing/2014/main" id="{FD3EBF15-6F4E-49E3-A23A-B22B19E6E4F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FDC617-FD27-40C1-9BCC-5E470213CCAD}"/>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2094213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E5E78-3F70-498B-99CB-710286119F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EDD18-66EB-48AA-AE54-6D6CD3337768}"/>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4" name="Footer Placeholder 3">
            <a:extLst>
              <a:ext uri="{FF2B5EF4-FFF2-40B4-BE49-F238E27FC236}">
                <a16:creationId xmlns:a16="http://schemas.microsoft.com/office/drawing/2014/main" id="{1441B0FC-404D-447D-80D4-30BCC93F0F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73608F-2320-4767-A545-B24A31CF150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1720476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23F3B5-B4B3-477E-B984-ECBA9759EECF}"/>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3" name="Footer Placeholder 2">
            <a:extLst>
              <a:ext uri="{FF2B5EF4-FFF2-40B4-BE49-F238E27FC236}">
                <a16:creationId xmlns:a16="http://schemas.microsoft.com/office/drawing/2014/main" id="{7794035B-7E4F-4E91-8D04-7FE0C62CD0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560DD9-637B-4240-AF48-2590C7FC157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831783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84724-0ED2-47B9-B23E-84B5A20256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626C9D-A2BB-4DC4-87AD-4902A4C578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E9A6AD-DE12-441C-90D3-57582212BC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76D5FB-CE48-4A5C-A370-927C231F5C66}"/>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6" name="Footer Placeholder 5">
            <a:extLst>
              <a:ext uri="{FF2B5EF4-FFF2-40B4-BE49-F238E27FC236}">
                <a16:creationId xmlns:a16="http://schemas.microsoft.com/office/drawing/2014/main" id="{5077B46F-06DB-4365-8E75-E9F6A110E3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ADAD3-4DDD-4505-B0B9-E3583878E99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948059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7CEE-279B-44E9-9A53-7C07CB126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8AEA7C9-955D-42CF-AF73-33EB07725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B26688-AF9B-4DA0-9C44-24E1E5D6D0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2DB23C-E022-49CB-A0E3-4D43F79279D2}"/>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6" name="Footer Placeholder 5">
            <a:extLst>
              <a:ext uri="{FF2B5EF4-FFF2-40B4-BE49-F238E27FC236}">
                <a16:creationId xmlns:a16="http://schemas.microsoft.com/office/drawing/2014/main" id="{AB63CFB9-0B87-44C8-AEB7-151CD43415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6DC663-0DF2-46E7-AB81-4D53D6AF4A88}"/>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666685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DA46A-C043-43D2-86F1-DBB6BFAA2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E288DE-F98A-41C1-8C9C-85A40991376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9B295C-4B89-4A51-9F82-BC7D34FCE6D6}"/>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64DE6B6C-EE0F-4208-A9E4-3C0710DF02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0F48A-8E16-4B60-8F3E-9ED1C3E1F00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537685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0D7379-38DF-44CE-8B07-61342B4BA6E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821035-461E-4D16-AA6A-1E96CFB8E85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3106FF-0A74-4A5B-A6C3-6885B6BC32D8}"/>
              </a:ext>
            </a:extLst>
          </p:cNvPr>
          <p:cNvSpPr>
            <a:spLocks noGrp="1"/>
          </p:cNvSpPr>
          <p:nvPr>
            <p:ph type="dt" sz="half" idx="10"/>
          </p:nvPr>
        </p:nvSpPr>
        <p:spPr/>
        <p:txBody>
          <a:body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1EEE22C5-7441-433C-BA73-7A70D4D85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2CCBD-3BED-44A5-A368-43F1283380CC}"/>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4073874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868ECC-CAE9-4ED6-987E-D66FEE0FE2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CFE79-B65B-4AAA-AE4A-6394905C99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4D6E97-F9C0-4A08-A6AD-B48CED854F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BEEE8-A561-4CBC-AFF0-F58A060355DD}" type="datetimeFigureOut">
              <a:rPr lang="en-GB" smtClean="0"/>
              <a:t>17/10/2020</a:t>
            </a:fld>
            <a:endParaRPr lang="en-GB"/>
          </a:p>
        </p:txBody>
      </p:sp>
      <p:sp>
        <p:nvSpPr>
          <p:cNvPr id="5" name="Footer Placeholder 4">
            <a:extLst>
              <a:ext uri="{FF2B5EF4-FFF2-40B4-BE49-F238E27FC236}">
                <a16:creationId xmlns:a16="http://schemas.microsoft.com/office/drawing/2014/main" id="{32B90314-9136-4E23-A599-BA8AADD23B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EDDCD3B-5589-4466-8805-70D9F4FBC3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450B7B-CBCD-4AF1-B08E-16F7BE8CB8BC}" type="slidenum">
              <a:rPr lang="en-GB" smtClean="0"/>
              <a:t>‹#›</a:t>
            </a:fld>
            <a:endParaRPr lang="en-GB"/>
          </a:p>
        </p:txBody>
      </p:sp>
    </p:spTree>
    <p:extLst>
      <p:ext uri="{BB962C8B-B14F-4D97-AF65-F5344CB8AC3E}">
        <p14:creationId xmlns:p14="http://schemas.microsoft.com/office/powerpoint/2010/main" val="467976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McByJeX2evM" TargetMode="External"/><Relationship Id="rId2" Type="http://schemas.openxmlformats.org/officeDocument/2006/relationships/hyperlink" Target="https://www.youtube.com/watch?v=SWiURkNnBoU" TargetMode="Externa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4.tmp"/><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8D955-EF95-402D-A8AC-7F37EC0416C6}"/>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52B1B92B-5AD7-44C4-A105-A6EE37527351}"/>
              </a:ext>
            </a:extLst>
          </p:cNvPr>
          <p:cNvSpPr>
            <a:spLocks noGrp="1"/>
          </p:cNvSpPr>
          <p:nvPr>
            <p:ph sz="half" idx="1"/>
          </p:nvPr>
        </p:nvSpPr>
        <p:spPr/>
        <p:txBody>
          <a:bodyPr>
            <a:normAutofit fontScale="92500"/>
          </a:bodyPr>
          <a:lstStyle/>
          <a:p>
            <a:pPr marL="0" indent="0">
              <a:buNone/>
            </a:pPr>
            <a:r>
              <a:rPr lang="en-GB" dirty="0"/>
              <a:t>Key points</a:t>
            </a:r>
          </a:p>
          <a:p>
            <a:r>
              <a:rPr lang="en-GB" dirty="0"/>
              <a:t>A wind turbine is an electricity generator on top of a tall tower.</a:t>
            </a:r>
          </a:p>
          <a:p>
            <a:r>
              <a:rPr lang="en-GB" dirty="0"/>
              <a:t>Waves generate electricity by turning a floating generator.</a:t>
            </a:r>
          </a:p>
          <a:p>
            <a:r>
              <a:rPr lang="en-GB" dirty="0"/>
              <a:t>Hydroelectricity generators are turned by water running downhill.</a:t>
            </a:r>
          </a:p>
          <a:p>
            <a:r>
              <a:rPr lang="en-GB" dirty="0"/>
              <a:t>A tidal power station traps each high tide and uses it to turn generators.</a:t>
            </a:r>
          </a:p>
          <a:p>
            <a:endParaRPr lang="en-GB" dirty="0"/>
          </a:p>
        </p:txBody>
      </p:sp>
      <p:sp>
        <p:nvSpPr>
          <p:cNvPr id="4" name="Content Placeholder 3">
            <a:extLst>
              <a:ext uri="{FF2B5EF4-FFF2-40B4-BE49-F238E27FC236}">
                <a16:creationId xmlns:a16="http://schemas.microsoft.com/office/drawing/2014/main" id="{D88207E9-ED78-4794-84C0-6C4F205052AB}"/>
              </a:ext>
            </a:extLst>
          </p:cNvPr>
          <p:cNvSpPr>
            <a:spLocks noGrp="1"/>
          </p:cNvSpPr>
          <p:nvPr>
            <p:ph sz="half" idx="2"/>
          </p:nvPr>
        </p:nvSpPr>
        <p:spPr/>
        <p:txBody>
          <a:bodyPr>
            <a:normAutofit fontScale="92500"/>
          </a:bodyPr>
          <a:lstStyle/>
          <a:p>
            <a:pPr marL="0" indent="0">
              <a:lnSpc>
                <a:spcPct val="107000"/>
              </a:lnSpc>
              <a:spcAft>
                <a:spcPts val="800"/>
              </a:spcAft>
              <a:buNone/>
            </a:pPr>
            <a:r>
              <a:rPr lang="en-US" sz="2800" dirty="0">
                <a:effectLst/>
                <a:latin typeface="Calibri" panose="020F0502020204030204" pitchFamily="34" charset="0"/>
                <a:ea typeface="Calibri" panose="020F0502020204030204" pitchFamily="34" charset="0"/>
                <a:cs typeface="Times New Roman" panose="02020603050405020304" pitchFamily="18" charset="0"/>
              </a:rPr>
              <a:t>Videos to support the lesson:</a:t>
            </a:r>
          </a:p>
          <a:p>
            <a:pPr marL="0" indent="0">
              <a:lnSpc>
                <a:spcPct val="107000"/>
              </a:lnSpc>
              <a:spcAft>
                <a:spcPts val="800"/>
              </a:spcAft>
              <a:buNone/>
            </a:pPr>
            <a:r>
              <a:rPr lang="en-US" sz="2600" dirty="0">
                <a:effectLst/>
                <a:latin typeface="Calibri" panose="020F0502020204030204" pitchFamily="34" charset="0"/>
                <a:ea typeface="Calibri" panose="020F0502020204030204" pitchFamily="34" charset="0"/>
                <a:cs typeface="Times New Roman" panose="02020603050405020304" pitchFamily="18" charset="0"/>
              </a:rPr>
              <a:t>Dinorwig,4:12  </a:t>
            </a:r>
            <a:r>
              <a:rPr lang="en-US" sz="2600" dirty="0" err="1">
                <a:effectLst/>
                <a:latin typeface="Calibri" panose="020F0502020204030204" pitchFamily="34" charset="0"/>
                <a:ea typeface="Calibri" panose="020F0502020204030204" pitchFamily="34" charset="0"/>
                <a:cs typeface="Times New Roman" panose="02020603050405020304" pitchFamily="18" charset="0"/>
              </a:rPr>
              <a:t>Dinorwig</a:t>
            </a:r>
            <a:r>
              <a:rPr lang="en-US" sz="2600" dirty="0">
                <a:effectLst/>
                <a:latin typeface="Calibri" panose="020F0502020204030204" pitchFamily="34" charset="0"/>
                <a:ea typeface="Calibri" panose="020F0502020204030204" pitchFamily="34" charset="0"/>
                <a:cs typeface="Times New Roman" panose="02020603050405020304" pitchFamily="18" charset="0"/>
              </a:rPr>
              <a:t> – The </a:t>
            </a:r>
            <a:r>
              <a:rPr lang="en-US" sz="2600" dirty="0" err="1">
                <a:effectLst/>
                <a:latin typeface="Calibri" panose="020F0502020204030204" pitchFamily="34" charset="0"/>
                <a:ea typeface="Calibri" panose="020F0502020204030204" pitchFamily="34" charset="0"/>
                <a:cs typeface="Times New Roman" panose="02020603050405020304" pitchFamily="18" charset="0"/>
              </a:rPr>
              <a:t>Oneshow</a:t>
            </a:r>
            <a:r>
              <a:rPr lang="en-US" sz="2600" dirty="0">
                <a:effectLst/>
                <a:latin typeface="Calibri" panose="020F0502020204030204" pitchFamily="34" charset="0"/>
                <a:ea typeface="Calibri" panose="020F0502020204030204" pitchFamily="34" charset="0"/>
                <a:cs typeface="Times New Roman" panose="02020603050405020304" pitchFamily="18" charset="0"/>
              </a:rPr>
              <a:t> </a:t>
            </a:r>
            <a:r>
              <a:rPr lang="en-US" sz="26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https://www.youtube.com/watch?v=SWiURkNnBoU</a:t>
            </a:r>
            <a:endParaRPr lang="en-US" sz="26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600" dirty="0" err="1">
                <a:latin typeface="Calibri" panose="020F0502020204030204" pitchFamily="34" charset="0"/>
                <a:ea typeface="Calibri" panose="020F0502020204030204" pitchFamily="34" charset="0"/>
                <a:cs typeface="Times New Roman" panose="02020603050405020304" pitchFamily="18" charset="0"/>
              </a:rPr>
              <a:t>Dinorwig</a:t>
            </a:r>
            <a:r>
              <a:rPr lang="en-US" sz="2600" dirty="0">
                <a:latin typeface="Calibri" panose="020F0502020204030204" pitchFamily="34" charset="0"/>
                <a:ea typeface="Calibri" panose="020F0502020204030204" pitchFamily="34" charset="0"/>
                <a:cs typeface="Times New Roman" panose="02020603050405020304" pitchFamily="18" charset="0"/>
              </a:rPr>
              <a:t>, 11:00 </a:t>
            </a:r>
            <a:r>
              <a:rPr lang="en-US" sz="2600" b="0" i="0" dirty="0">
                <a:effectLst/>
                <a:latin typeface="Roboto"/>
              </a:rPr>
              <a:t>The Electric Mountain Fully Charged</a:t>
            </a:r>
            <a:endParaRPr lang="en-US" sz="2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600" dirty="0">
                <a:latin typeface="Calibri" panose="020F0502020204030204" pitchFamily="34" charset="0"/>
                <a:ea typeface="Calibri" panose="020F0502020204030204" pitchFamily="34" charset="0"/>
                <a:cs typeface="Times New Roman" panose="02020603050405020304" pitchFamily="18" charset="0"/>
                <a:hlinkClick r:id="rId3"/>
              </a:rPr>
              <a:t>https://www.youtube.com/watch?v=McByJeX2evM</a:t>
            </a:r>
            <a:endParaRPr lang="en-US" sz="26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endParaRPr lang="en-GB" dirty="0"/>
          </a:p>
        </p:txBody>
      </p:sp>
    </p:spTree>
    <p:extLst>
      <p:ext uri="{BB962C8B-B14F-4D97-AF65-F5344CB8AC3E}">
        <p14:creationId xmlns:p14="http://schemas.microsoft.com/office/powerpoint/2010/main" val="1546183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8D955-EF95-402D-A8AC-7F37EC0416C6}"/>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52B1B92B-5AD7-44C4-A105-A6EE37527351}"/>
              </a:ext>
            </a:extLst>
          </p:cNvPr>
          <p:cNvSpPr>
            <a:spLocks noGrp="1"/>
          </p:cNvSpPr>
          <p:nvPr>
            <p:ph sz="half" idx="1"/>
          </p:nvPr>
        </p:nvSpPr>
        <p:spPr>
          <a:xfrm>
            <a:off x="308310" y="1378197"/>
            <a:ext cx="5181600" cy="4351338"/>
          </a:xfrm>
        </p:spPr>
        <p:txBody>
          <a:bodyPr>
            <a:normAutofit fontScale="92500" lnSpcReduction="20000"/>
          </a:bodyPr>
          <a:lstStyle/>
          <a:p>
            <a:pPr marL="0" indent="0">
              <a:buNone/>
            </a:pPr>
            <a:r>
              <a:rPr lang="en-GB" dirty="0"/>
              <a:t>Additional notes:</a:t>
            </a:r>
          </a:p>
        </p:txBody>
      </p:sp>
      <p:sp>
        <p:nvSpPr>
          <p:cNvPr id="4" name="Content Placeholder 3">
            <a:extLst>
              <a:ext uri="{FF2B5EF4-FFF2-40B4-BE49-F238E27FC236}">
                <a16:creationId xmlns:a16="http://schemas.microsoft.com/office/drawing/2014/main" id="{D88207E9-ED78-4794-84C0-6C4F205052AB}"/>
              </a:ext>
            </a:extLst>
          </p:cNvPr>
          <p:cNvSpPr>
            <a:spLocks noGrp="1"/>
          </p:cNvSpPr>
          <p:nvPr>
            <p:ph sz="half" idx="2"/>
          </p:nvPr>
        </p:nvSpPr>
        <p:spPr>
          <a:xfrm>
            <a:off x="6229052" y="1458252"/>
            <a:ext cx="5587810" cy="1932831"/>
          </a:xfrm>
        </p:spPr>
        <p:txBody>
          <a:bodyPr>
            <a:normAutofit fontScale="92500" lnSpcReduction="20000"/>
          </a:bodyPr>
          <a:lstStyle/>
          <a:p>
            <a:pPr>
              <a:lnSpc>
                <a:spcPct val="107000"/>
              </a:lnSpc>
              <a:spcAft>
                <a:spcPts val="800"/>
              </a:spcAft>
            </a:pPr>
            <a:r>
              <a:rPr lang="en-US" sz="2800" dirty="0">
                <a:effectLst/>
                <a:latin typeface="Calibri" panose="020F0502020204030204" pitchFamily="34" charset="0"/>
                <a:ea typeface="Calibri" panose="020F0502020204030204" pitchFamily="34" charset="0"/>
                <a:cs typeface="Times New Roman" panose="02020603050405020304" pitchFamily="18" charset="0"/>
              </a:rPr>
              <a:t>A tidal power station traps water from each high tide behind a barrage.  The high tide can then be released into the sea through turbines once the tide has dropped beyond the barrage.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A71EF436-708F-4E92-A5A4-35C34FF94ADD}"/>
              </a:ext>
            </a:extLst>
          </p:cNvPr>
          <p:cNvPicPr/>
          <p:nvPr/>
        </p:nvPicPr>
        <p:blipFill rotWithShape="1">
          <a:blip r:embed="rId2" cstate="print">
            <a:extLst>
              <a:ext uri="{28A0092B-C50C-407E-A947-70E740481C1C}">
                <a14:useLocalDpi xmlns:a14="http://schemas.microsoft.com/office/drawing/2010/main" val="0"/>
              </a:ext>
            </a:extLst>
          </a:blip>
          <a:srcRect r="22584"/>
          <a:stretch/>
        </p:blipFill>
        <p:spPr bwMode="auto">
          <a:xfrm>
            <a:off x="143263" y="1839580"/>
            <a:ext cx="2507566" cy="2552823"/>
          </a:xfrm>
          <a:prstGeom prst="rect">
            <a:avLst/>
          </a:prstGeom>
          <a:noFill/>
          <a:ln>
            <a:noFill/>
          </a:ln>
        </p:spPr>
      </p:pic>
      <p:pic>
        <p:nvPicPr>
          <p:cNvPr id="7" name="Picture 6">
            <a:extLst>
              <a:ext uri="{FF2B5EF4-FFF2-40B4-BE49-F238E27FC236}">
                <a16:creationId xmlns:a16="http://schemas.microsoft.com/office/drawing/2014/main" id="{F2AE6274-34C8-4B53-98D6-CFD02570883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1905" y="1507404"/>
            <a:ext cx="3346059" cy="2552822"/>
          </a:xfrm>
          <a:prstGeom prst="rect">
            <a:avLst/>
          </a:prstGeom>
          <a:noFill/>
          <a:ln>
            <a:noFill/>
          </a:ln>
        </p:spPr>
      </p:pic>
      <p:pic>
        <p:nvPicPr>
          <p:cNvPr id="8" name="Picture 7">
            <a:extLst>
              <a:ext uri="{FF2B5EF4-FFF2-40B4-BE49-F238E27FC236}">
                <a16:creationId xmlns:a16="http://schemas.microsoft.com/office/drawing/2014/main" id="{8C28C04D-6451-4C82-AF39-BD014575BDF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257932" y="3370529"/>
            <a:ext cx="4309953" cy="3122345"/>
          </a:xfrm>
          <a:prstGeom prst="rect">
            <a:avLst/>
          </a:prstGeom>
          <a:noFill/>
          <a:ln>
            <a:noFill/>
          </a:ln>
        </p:spPr>
      </p:pic>
      <p:pic>
        <p:nvPicPr>
          <p:cNvPr id="10" name="Picture 9" descr="Diagram&#10;&#10;Description automatically generated">
            <a:extLst>
              <a:ext uri="{FF2B5EF4-FFF2-40B4-BE49-F238E27FC236}">
                <a16:creationId xmlns:a16="http://schemas.microsoft.com/office/drawing/2014/main" id="{CD240D46-D8D4-4A0A-94D2-6F3C85523833}"/>
              </a:ext>
            </a:extLst>
          </p:cNvPr>
          <p:cNvPicPr>
            <a:picLocks noChangeAspect="1"/>
          </p:cNvPicPr>
          <p:nvPr/>
        </p:nvPicPr>
        <p:blipFill rotWithShape="1">
          <a:blip r:embed="rId5">
            <a:extLst>
              <a:ext uri="{28A0092B-C50C-407E-A947-70E740481C1C}">
                <a14:useLocalDpi xmlns:a14="http://schemas.microsoft.com/office/drawing/2010/main" val="0"/>
              </a:ext>
            </a:extLst>
          </a:blip>
          <a:srcRect l="7874" t="3912" r="22691" b="-3912"/>
          <a:stretch/>
        </p:blipFill>
        <p:spPr>
          <a:xfrm>
            <a:off x="2452913" y="4339665"/>
            <a:ext cx="4005943" cy="2473823"/>
          </a:xfrm>
          <a:prstGeom prst="rect">
            <a:avLst/>
          </a:prstGeom>
        </p:spPr>
      </p:pic>
    </p:spTree>
    <p:extLst>
      <p:ext uri="{BB962C8B-B14F-4D97-AF65-F5344CB8AC3E}">
        <p14:creationId xmlns:p14="http://schemas.microsoft.com/office/powerpoint/2010/main" val="3162362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8D955-EF95-402D-A8AC-7F37EC0416C6}"/>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52B1B92B-5AD7-44C4-A105-A6EE37527351}"/>
              </a:ext>
            </a:extLst>
          </p:cNvPr>
          <p:cNvSpPr>
            <a:spLocks noGrp="1"/>
          </p:cNvSpPr>
          <p:nvPr>
            <p:ph sz="half" idx="1"/>
          </p:nvPr>
        </p:nvSpPr>
        <p:spPr>
          <a:xfrm>
            <a:off x="838200" y="1825625"/>
            <a:ext cx="3791857" cy="3805918"/>
          </a:xfrm>
          <a:noFill/>
        </p:spPr>
        <p:txBody>
          <a:bodyPr>
            <a:normAutofit/>
          </a:bodyPr>
          <a:lstStyle/>
          <a:p>
            <a:pPr marL="0" indent="0">
              <a:buNone/>
            </a:pPr>
            <a:r>
              <a:rPr lang="en-GB" dirty="0"/>
              <a:t>Pumped storage:</a:t>
            </a:r>
          </a:p>
          <a:p>
            <a:pPr marL="0" indent="0">
              <a:buNone/>
            </a:pPr>
            <a:r>
              <a:rPr lang="en-GB" dirty="0"/>
              <a:t>Uses cheap off-peak electricity to pump water to a high level reservoir.  Released next day to produce high value electricity to cover peak in demand.</a:t>
            </a: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POWER SYSTEM ENERGY STORAGE TECHNOLOGIES:PUMPED STORAGE HYDROPOWER |  electrical power generation">
            <a:extLst>
              <a:ext uri="{FF2B5EF4-FFF2-40B4-BE49-F238E27FC236}">
                <a16:creationId xmlns:a16="http://schemas.microsoft.com/office/drawing/2014/main" id="{F8DA052C-81EF-4B71-B9E1-6596D4E8A9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429" y="1494971"/>
            <a:ext cx="7125549" cy="4843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336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1B3B0-0272-41F8-ADB0-84D43A680FB9}"/>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ED01ECC-98F9-4BA6-9127-16DA3480EE8E}"/>
              </a:ext>
            </a:extLst>
          </p:cNvPr>
          <p:cNvSpPr>
            <a:spLocks noGrp="1"/>
          </p:cNvSpPr>
          <p:nvPr>
            <p:ph sz="half" idx="1"/>
          </p:nvPr>
        </p:nvSpPr>
        <p:spPr>
          <a:xfrm>
            <a:off x="225083" y="1378634"/>
            <a:ext cx="5794717" cy="4798329"/>
          </a:xfrm>
        </p:spPr>
        <p:txBody>
          <a:bodyPr>
            <a:normAutofit fontScale="77500" lnSpcReduction="20000"/>
          </a:bodyPr>
          <a:lstStyle/>
          <a:p>
            <a:pPr marL="0" indent="0">
              <a:buNone/>
            </a:pPr>
            <a:r>
              <a:rPr lang="en-GB" dirty="0"/>
              <a:t>1  Hydroelectricity, tidal power, wave power, and wind power are all renewable energy sources.</a:t>
            </a:r>
          </a:p>
          <a:p>
            <a:pPr marL="0" indent="0">
              <a:buNone/>
            </a:pPr>
            <a:r>
              <a:rPr lang="en-GB" dirty="0"/>
              <a:t>a)  Explain what a renewable energy resource is.</a:t>
            </a:r>
          </a:p>
          <a:p>
            <a:pPr marL="0" indent="0">
              <a:buNone/>
            </a:pPr>
            <a:r>
              <a:rPr lang="en-GB" dirty="0"/>
              <a:t>b)  Name the renewable energy resource listed above that:</a:t>
            </a:r>
          </a:p>
          <a:p>
            <a:pPr marL="0" indent="0">
              <a:buNone/>
            </a:pPr>
            <a:r>
              <a:rPr lang="en-GB" dirty="0" err="1"/>
              <a:t>i</a:t>
            </a:r>
            <a:r>
              <a:rPr lang="en-GB" dirty="0"/>
              <a:t>) does not need energy from the Sun</a:t>
            </a:r>
          </a:p>
          <a:p>
            <a:pPr marL="0" indent="0">
              <a:buNone/>
            </a:pPr>
            <a:r>
              <a:rPr lang="en-GB" dirty="0"/>
              <a:t>ii)  does not need water and is unreliable.</a:t>
            </a:r>
          </a:p>
          <a:p>
            <a:pPr marL="0" indent="0">
              <a:buNone/>
            </a:pPr>
            <a:endParaRPr lang="en-GB" dirty="0"/>
          </a:p>
          <a:p>
            <a:pPr marL="0" indent="0">
              <a:buNone/>
            </a:pPr>
            <a:r>
              <a:rPr lang="en-GB" dirty="0"/>
              <a:t>2a)  Use the table for this question.  The output of each source is given in millions of watts (MW).</a:t>
            </a:r>
          </a:p>
          <a:p>
            <a:pPr marL="0" indent="0">
              <a:buNone/>
            </a:pPr>
            <a:r>
              <a:rPr lang="en-GB" dirty="0" err="1"/>
              <a:t>i</a:t>
            </a:r>
            <a:r>
              <a:rPr lang="en-GB" dirty="0"/>
              <a:t>)  Calculate how many wind turbines would give the same total power output as a tidal power station.</a:t>
            </a:r>
          </a:p>
        </p:txBody>
      </p:sp>
      <p:sp>
        <p:nvSpPr>
          <p:cNvPr id="4" name="Content Placeholder 3">
            <a:extLst>
              <a:ext uri="{FF2B5EF4-FFF2-40B4-BE49-F238E27FC236}">
                <a16:creationId xmlns:a16="http://schemas.microsoft.com/office/drawing/2014/main" id="{DA1F11D7-8D34-46E2-B55E-0B638A64CFE2}"/>
              </a:ext>
            </a:extLst>
          </p:cNvPr>
          <p:cNvSpPr>
            <a:spLocks noGrp="1"/>
          </p:cNvSpPr>
          <p:nvPr>
            <p:ph sz="half" idx="2"/>
          </p:nvPr>
        </p:nvSpPr>
        <p:spPr>
          <a:xfrm>
            <a:off x="6172200" y="1524000"/>
            <a:ext cx="5181600" cy="4652963"/>
          </a:xfrm>
        </p:spPr>
        <p:txBody>
          <a:bodyPr>
            <a:normAutofit fontScale="77500" lnSpcReduction="20000"/>
          </a:bodyPr>
          <a:lstStyle/>
          <a:p>
            <a:pPr marL="0" indent="0">
              <a:buNone/>
            </a:pPr>
            <a:r>
              <a:rPr lang="en-GB" dirty="0"/>
              <a:t>ii)  Calculate how many kilometres of wave generators would give the same output as a hydroelectric power station.</a:t>
            </a:r>
          </a:p>
          <a:p>
            <a:pPr marL="0" indent="0">
              <a:buNone/>
            </a:pPr>
            <a:r>
              <a:rPr lang="en-GB" dirty="0"/>
              <a:t>b)  Use the words below to complete the location column in the table:</a:t>
            </a:r>
          </a:p>
          <a:p>
            <a:pPr marL="0" indent="0">
              <a:buNone/>
            </a:pPr>
            <a:r>
              <a:rPr lang="en-GB" dirty="0"/>
              <a:t>Coastline, estuaries, hilly or coastal areas, mountain areas</a:t>
            </a:r>
          </a:p>
          <a:p>
            <a:endParaRPr lang="en-GB" dirty="0"/>
          </a:p>
          <a:p>
            <a:endParaRPr lang="en-GB" dirty="0"/>
          </a:p>
        </p:txBody>
      </p:sp>
      <p:graphicFrame>
        <p:nvGraphicFramePr>
          <p:cNvPr id="5" name="Table 4">
            <a:extLst>
              <a:ext uri="{FF2B5EF4-FFF2-40B4-BE49-F238E27FC236}">
                <a16:creationId xmlns:a16="http://schemas.microsoft.com/office/drawing/2014/main" id="{3B050385-8A82-4970-A45F-F8C9E3BB5C71}"/>
              </a:ext>
            </a:extLst>
          </p:cNvPr>
          <p:cNvGraphicFramePr>
            <a:graphicFrameLocks noGrp="1"/>
          </p:cNvGraphicFramePr>
          <p:nvPr>
            <p:extLst>
              <p:ext uri="{D42A27DB-BD31-4B8C-83A1-F6EECF244321}">
                <p14:modId xmlns:p14="http://schemas.microsoft.com/office/powerpoint/2010/main" val="1546612851"/>
              </p:ext>
            </p:extLst>
          </p:nvPr>
        </p:nvGraphicFramePr>
        <p:xfrm>
          <a:off x="6357178" y="3777798"/>
          <a:ext cx="4811644" cy="2377440"/>
        </p:xfrm>
        <a:graphic>
          <a:graphicData uri="http://schemas.openxmlformats.org/drawingml/2006/table">
            <a:tbl>
              <a:tblPr firstRow="1" bandRow="1">
                <a:tableStyleId>{5C22544A-7EE6-4342-B048-85BDC9FD1C3A}</a:tableStyleId>
              </a:tblPr>
              <a:tblGrid>
                <a:gridCol w="940904">
                  <a:extLst>
                    <a:ext uri="{9D8B030D-6E8A-4147-A177-3AD203B41FA5}">
                      <a16:colId xmlns:a16="http://schemas.microsoft.com/office/drawing/2014/main" val="1242097612"/>
                    </a:ext>
                  </a:extLst>
                </a:gridCol>
                <a:gridCol w="1580322">
                  <a:extLst>
                    <a:ext uri="{9D8B030D-6E8A-4147-A177-3AD203B41FA5}">
                      <a16:colId xmlns:a16="http://schemas.microsoft.com/office/drawing/2014/main" val="38088935"/>
                    </a:ext>
                  </a:extLst>
                </a:gridCol>
                <a:gridCol w="1145209">
                  <a:extLst>
                    <a:ext uri="{9D8B030D-6E8A-4147-A177-3AD203B41FA5}">
                      <a16:colId xmlns:a16="http://schemas.microsoft.com/office/drawing/2014/main" val="2139788669"/>
                    </a:ext>
                  </a:extLst>
                </a:gridCol>
                <a:gridCol w="1145209">
                  <a:extLst>
                    <a:ext uri="{9D8B030D-6E8A-4147-A177-3AD203B41FA5}">
                      <a16:colId xmlns:a16="http://schemas.microsoft.com/office/drawing/2014/main" val="756770879"/>
                    </a:ext>
                  </a:extLst>
                </a:gridCol>
              </a:tblGrid>
              <a:tr h="0">
                <a:tc>
                  <a:txBody>
                    <a:bodyPr/>
                    <a:lstStyle/>
                    <a:p>
                      <a:r>
                        <a:rPr lang="en-GB" b="0" dirty="0">
                          <a:solidFill>
                            <a:schemeClr val="tx1"/>
                          </a:solidFill>
                        </a:rPr>
                        <a:t>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Output</a:t>
                      </a:r>
                    </a:p>
                    <a:p>
                      <a:r>
                        <a:rPr lang="en-GB" b="0" dirty="0">
                          <a:solidFill>
                            <a:schemeClr val="tx1"/>
                          </a:solidFill>
                        </a:rPr>
                        <a:t>MW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Total cost in £ per MW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4985390"/>
                  </a:ext>
                </a:extLst>
              </a:tr>
              <a:tr h="212624">
                <a:tc>
                  <a:txBody>
                    <a:bodyPr/>
                    <a:lstStyle/>
                    <a:p>
                      <a:r>
                        <a:rPr lang="en-GB" b="0" dirty="0">
                          <a:solidFill>
                            <a:schemeClr val="tx1"/>
                          </a:solidFill>
                        </a:rPr>
                        <a:t>Hydro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500/station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01204996"/>
                  </a:ext>
                </a:extLst>
              </a:tr>
              <a:tr h="212624">
                <a:tc>
                  <a:txBody>
                    <a:bodyPr/>
                    <a:lstStyle/>
                    <a:p>
                      <a:r>
                        <a:rPr lang="en-GB" b="0" dirty="0">
                          <a:solidFill>
                            <a:schemeClr val="tx1"/>
                          </a:solidFill>
                        </a:rPr>
                        <a:t>Tidal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2000/station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300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542538"/>
                  </a:ext>
                </a:extLst>
              </a:tr>
              <a:tr h="212624">
                <a:tc>
                  <a:txBody>
                    <a:bodyPr/>
                    <a:lstStyle/>
                    <a:p>
                      <a:r>
                        <a:rPr lang="en-GB" b="0" dirty="0">
                          <a:solidFill>
                            <a:schemeClr val="tx1"/>
                          </a:solidFill>
                        </a:rPr>
                        <a:t>Wave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20/km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17733591"/>
                  </a:ext>
                </a:extLst>
              </a:tr>
              <a:tr h="212624">
                <a:tc>
                  <a:txBody>
                    <a:bodyPr/>
                    <a:lstStyle/>
                    <a:p>
                      <a:r>
                        <a:rPr lang="en-GB" b="0" dirty="0">
                          <a:solidFill>
                            <a:schemeClr val="tx1"/>
                          </a:solidFill>
                        </a:rPr>
                        <a:t>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80646942"/>
                  </a:ext>
                </a:extLst>
              </a:tr>
            </a:tbl>
          </a:graphicData>
        </a:graphic>
      </p:graphicFrame>
    </p:spTree>
    <p:extLst>
      <p:ext uri="{BB962C8B-B14F-4D97-AF65-F5344CB8AC3E}">
        <p14:creationId xmlns:p14="http://schemas.microsoft.com/office/powerpoint/2010/main" val="3533235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1B3B0-0272-41F8-ADB0-84D43A680FB9}"/>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ED01ECC-98F9-4BA6-9127-16DA3480EE8E}"/>
              </a:ext>
            </a:extLst>
          </p:cNvPr>
          <p:cNvSpPr>
            <a:spLocks noGrp="1"/>
          </p:cNvSpPr>
          <p:nvPr>
            <p:ph sz="half" idx="1"/>
          </p:nvPr>
        </p:nvSpPr>
        <p:spPr/>
        <p:txBody>
          <a:bodyPr>
            <a:normAutofit fontScale="62500" lnSpcReduction="20000"/>
          </a:bodyPr>
          <a:lstStyle/>
          <a:p>
            <a:pPr marL="0" indent="0">
              <a:buNone/>
            </a:pPr>
            <a:r>
              <a:rPr lang="en-GB" dirty="0"/>
              <a:t>1  Hydroelectricity, tidal power, wave power, and wind power are all renewable energy sources.</a:t>
            </a:r>
          </a:p>
          <a:p>
            <a:pPr marL="0" indent="0">
              <a:buNone/>
            </a:pPr>
            <a:r>
              <a:rPr lang="en-GB" dirty="0"/>
              <a:t>a)  Explain what a renewable energy resource is.  </a:t>
            </a:r>
            <a:r>
              <a:rPr lang="en-GB" dirty="0">
                <a:solidFill>
                  <a:srgbClr val="FF0000"/>
                </a:solidFill>
              </a:rPr>
              <a:t>A renewable resource will never run out, as replenished by natural processes at the same rate as it is used.</a:t>
            </a:r>
          </a:p>
          <a:p>
            <a:pPr marL="0" indent="0">
              <a:buNone/>
            </a:pPr>
            <a:r>
              <a:rPr lang="en-GB" dirty="0"/>
              <a:t>b)  Name the renewable energy resource listed above that:</a:t>
            </a:r>
          </a:p>
          <a:p>
            <a:pPr marL="0" indent="0">
              <a:buNone/>
            </a:pPr>
            <a:r>
              <a:rPr lang="en-GB" dirty="0" err="1"/>
              <a:t>i</a:t>
            </a:r>
            <a:r>
              <a:rPr lang="en-GB" dirty="0"/>
              <a:t>) does not need energy from the Sun.  </a:t>
            </a:r>
            <a:r>
              <a:rPr lang="en-GB" dirty="0">
                <a:solidFill>
                  <a:srgbClr val="FF0000"/>
                </a:solidFill>
              </a:rPr>
              <a:t>Tidal power (gravitational pull of the Moon-&gt;tides)</a:t>
            </a:r>
          </a:p>
          <a:p>
            <a:pPr marL="0" indent="0">
              <a:buNone/>
            </a:pPr>
            <a:r>
              <a:rPr lang="en-GB" dirty="0"/>
              <a:t>ii)  does not need water and is unreliable.  </a:t>
            </a:r>
            <a:r>
              <a:rPr lang="en-GB" dirty="0">
                <a:solidFill>
                  <a:srgbClr val="FF0000"/>
                </a:solidFill>
              </a:rPr>
              <a:t>Wind power</a:t>
            </a:r>
          </a:p>
          <a:p>
            <a:pPr marL="0" indent="0">
              <a:buNone/>
            </a:pPr>
            <a:r>
              <a:rPr lang="en-GB" dirty="0"/>
              <a:t>2a)  Use the table below for this question.  The output of each source is given in millions of watts (MW).</a:t>
            </a:r>
          </a:p>
          <a:p>
            <a:pPr marL="0" indent="0">
              <a:buNone/>
            </a:pPr>
            <a:r>
              <a:rPr lang="en-GB" dirty="0" err="1"/>
              <a:t>i</a:t>
            </a:r>
            <a:r>
              <a:rPr lang="en-GB" dirty="0"/>
              <a:t>)  Calculate how many wind turbines would give the same total power output as a tidal power station.  </a:t>
            </a:r>
          </a:p>
          <a:p>
            <a:pPr marL="0" indent="0">
              <a:buNone/>
            </a:pPr>
            <a:r>
              <a:rPr lang="en-GB" dirty="0">
                <a:solidFill>
                  <a:srgbClr val="FF0000"/>
                </a:solidFill>
              </a:rPr>
              <a:t>2000/2 = 1000 wind turbines for 1 tidal station</a:t>
            </a:r>
          </a:p>
        </p:txBody>
      </p:sp>
      <p:sp>
        <p:nvSpPr>
          <p:cNvPr id="4" name="Content Placeholder 3">
            <a:extLst>
              <a:ext uri="{FF2B5EF4-FFF2-40B4-BE49-F238E27FC236}">
                <a16:creationId xmlns:a16="http://schemas.microsoft.com/office/drawing/2014/main" id="{DA1F11D7-8D34-46E2-B55E-0B638A64CFE2}"/>
              </a:ext>
            </a:extLst>
          </p:cNvPr>
          <p:cNvSpPr>
            <a:spLocks noGrp="1"/>
          </p:cNvSpPr>
          <p:nvPr>
            <p:ph sz="half" idx="2"/>
          </p:nvPr>
        </p:nvSpPr>
        <p:spPr/>
        <p:txBody>
          <a:bodyPr>
            <a:normAutofit fontScale="62500" lnSpcReduction="20000"/>
          </a:bodyPr>
          <a:lstStyle/>
          <a:p>
            <a:pPr marL="0" indent="0">
              <a:buNone/>
            </a:pPr>
            <a:r>
              <a:rPr lang="en-GB" dirty="0"/>
              <a:t>ii)  Calculate how many kilometres of wave generators would give the same output as a hydroelectric power station.</a:t>
            </a:r>
          </a:p>
          <a:p>
            <a:pPr marL="0" indent="0">
              <a:buNone/>
            </a:pPr>
            <a:r>
              <a:rPr lang="en-GB" dirty="0">
                <a:solidFill>
                  <a:srgbClr val="FF0000"/>
                </a:solidFill>
              </a:rPr>
              <a:t>500/20 = 25km of wave turbines = 1 HEP station</a:t>
            </a:r>
          </a:p>
          <a:p>
            <a:pPr marL="0" indent="0">
              <a:buNone/>
            </a:pPr>
            <a:r>
              <a:rPr lang="en-GB" dirty="0"/>
              <a:t>b)  Use the words below to complete the location column in the table:</a:t>
            </a:r>
          </a:p>
          <a:p>
            <a:pPr marL="0" indent="0">
              <a:buNone/>
            </a:pPr>
            <a:r>
              <a:rPr lang="en-GB" dirty="0"/>
              <a:t>Coastline, estuaries, hilly or coastal areas, mountain areas</a:t>
            </a:r>
          </a:p>
          <a:p>
            <a:endParaRPr lang="en-GB" dirty="0"/>
          </a:p>
        </p:txBody>
      </p:sp>
      <p:graphicFrame>
        <p:nvGraphicFramePr>
          <p:cNvPr id="5" name="Table 4">
            <a:extLst>
              <a:ext uri="{FF2B5EF4-FFF2-40B4-BE49-F238E27FC236}">
                <a16:creationId xmlns:a16="http://schemas.microsoft.com/office/drawing/2014/main" id="{3B050385-8A82-4970-A45F-F8C9E3BB5C71}"/>
              </a:ext>
            </a:extLst>
          </p:cNvPr>
          <p:cNvGraphicFramePr>
            <a:graphicFrameLocks noGrp="1"/>
          </p:cNvGraphicFramePr>
          <p:nvPr>
            <p:extLst>
              <p:ext uri="{D42A27DB-BD31-4B8C-83A1-F6EECF244321}">
                <p14:modId xmlns:p14="http://schemas.microsoft.com/office/powerpoint/2010/main" val="284363246"/>
              </p:ext>
            </p:extLst>
          </p:nvPr>
        </p:nvGraphicFramePr>
        <p:xfrm>
          <a:off x="6096000" y="3799523"/>
          <a:ext cx="5208104" cy="2377440"/>
        </p:xfrm>
        <a:graphic>
          <a:graphicData uri="http://schemas.openxmlformats.org/drawingml/2006/table">
            <a:tbl>
              <a:tblPr firstRow="1" bandRow="1">
                <a:tableStyleId>{5C22544A-7EE6-4342-B048-85BDC9FD1C3A}</a:tableStyleId>
              </a:tblPr>
              <a:tblGrid>
                <a:gridCol w="940904">
                  <a:extLst>
                    <a:ext uri="{9D8B030D-6E8A-4147-A177-3AD203B41FA5}">
                      <a16:colId xmlns:a16="http://schemas.microsoft.com/office/drawing/2014/main" val="1242097612"/>
                    </a:ext>
                  </a:extLst>
                </a:gridCol>
                <a:gridCol w="1580322">
                  <a:extLst>
                    <a:ext uri="{9D8B030D-6E8A-4147-A177-3AD203B41FA5}">
                      <a16:colId xmlns:a16="http://schemas.microsoft.com/office/drawing/2014/main" val="38088935"/>
                    </a:ext>
                  </a:extLst>
                </a:gridCol>
                <a:gridCol w="1145209">
                  <a:extLst>
                    <a:ext uri="{9D8B030D-6E8A-4147-A177-3AD203B41FA5}">
                      <a16:colId xmlns:a16="http://schemas.microsoft.com/office/drawing/2014/main" val="2139788669"/>
                    </a:ext>
                  </a:extLst>
                </a:gridCol>
                <a:gridCol w="1541669">
                  <a:extLst>
                    <a:ext uri="{9D8B030D-6E8A-4147-A177-3AD203B41FA5}">
                      <a16:colId xmlns:a16="http://schemas.microsoft.com/office/drawing/2014/main" val="756770879"/>
                    </a:ext>
                  </a:extLst>
                </a:gridCol>
              </a:tblGrid>
              <a:tr h="212624">
                <a:tc>
                  <a:txBody>
                    <a:bodyPr/>
                    <a:lstStyle/>
                    <a:p>
                      <a:r>
                        <a:rPr lang="en-GB" b="0" dirty="0">
                          <a:solidFill>
                            <a:schemeClr val="tx1"/>
                          </a:solidFill>
                        </a:rPr>
                        <a:t>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Output</a:t>
                      </a:r>
                    </a:p>
                    <a:p>
                      <a:r>
                        <a:rPr lang="en-GB" b="0" dirty="0">
                          <a:solidFill>
                            <a:schemeClr val="tx1"/>
                          </a:solidFill>
                        </a:rPr>
                        <a:t>MW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Total cost in £ per MW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4985390"/>
                  </a:ext>
                </a:extLst>
              </a:tr>
              <a:tr h="212624">
                <a:tc>
                  <a:txBody>
                    <a:bodyPr/>
                    <a:lstStyle/>
                    <a:p>
                      <a:r>
                        <a:rPr lang="en-GB" b="0" dirty="0">
                          <a:solidFill>
                            <a:schemeClr val="tx1"/>
                          </a:solidFill>
                        </a:rPr>
                        <a:t>Hydro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500/station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rgbClr val="FF0000"/>
                          </a:solidFill>
                        </a:rPr>
                        <a:t>mountain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01204996"/>
                  </a:ext>
                </a:extLst>
              </a:tr>
              <a:tr h="212624">
                <a:tc>
                  <a:txBody>
                    <a:bodyPr/>
                    <a:lstStyle/>
                    <a:p>
                      <a:r>
                        <a:rPr lang="en-GB" b="0" dirty="0">
                          <a:solidFill>
                            <a:schemeClr val="tx1"/>
                          </a:solidFill>
                        </a:rPr>
                        <a:t>Tidal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2000/station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rgbClr val="FF0000"/>
                          </a:solidFill>
                        </a:rPr>
                        <a:t>estuary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300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542538"/>
                  </a:ext>
                </a:extLst>
              </a:tr>
              <a:tr h="212624">
                <a:tc>
                  <a:txBody>
                    <a:bodyPr/>
                    <a:lstStyle/>
                    <a:p>
                      <a:r>
                        <a:rPr lang="en-GB" b="0" dirty="0">
                          <a:solidFill>
                            <a:schemeClr val="tx1"/>
                          </a:solidFill>
                        </a:rPr>
                        <a:t>Wave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20/km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rgbClr val="FF0000"/>
                          </a:solidFill>
                        </a:rPr>
                        <a:t>coastline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17733591"/>
                  </a:ext>
                </a:extLst>
              </a:tr>
              <a:tr h="212624">
                <a:tc>
                  <a:txBody>
                    <a:bodyPr/>
                    <a:lstStyle/>
                    <a:p>
                      <a:r>
                        <a:rPr lang="en-GB" b="0" dirty="0">
                          <a:solidFill>
                            <a:schemeClr val="tx1"/>
                          </a:solidFill>
                        </a:rPr>
                        <a:t>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chemeClr val="tx1"/>
                          </a:solidFill>
                        </a:rPr>
                        <a:t>2/turbine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b="0" dirty="0">
                          <a:solidFill>
                            <a:srgbClr val="FF0000"/>
                          </a:solidFill>
                        </a:rPr>
                        <a:t>Hilly or coastline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b="0" dirty="0">
                          <a:solidFill>
                            <a:schemeClr val="tx1"/>
                          </a:solidFill>
                        </a:rPr>
                        <a:t>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80646942"/>
                  </a:ext>
                </a:extLst>
              </a:tr>
            </a:tbl>
          </a:graphicData>
        </a:graphic>
      </p:graphicFrame>
    </p:spTree>
    <p:extLst>
      <p:ext uri="{BB962C8B-B14F-4D97-AF65-F5344CB8AC3E}">
        <p14:creationId xmlns:p14="http://schemas.microsoft.com/office/powerpoint/2010/main" val="2146400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7D32-5A86-42B7-8B5F-6A14BB6C8F94}"/>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BE93C49-55BD-4EAB-9141-83292CB05643}"/>
              </a:ext>
            </a:extLst>
          </p:cNvPr>
          <p:cNvSpPr>
            <a:spLocks noGrp="1"/>
          </p:cNvSpPr>
          <p:nvPr>
            <p:ph sz="half" idx="1"/>
          </p:nvPr>
        </p:nvSpPr>
        <p:spPr/>
        <p:txBody>
          <a:bodyPr>
            <a:normAutofit fontScale="92500"/>
          </a:bodyPr>
          <a:lstStyle/>
          <a:p>
            <a:pPr marL="0" indent="0">
              <a:buNone/>
            </a:pPr>
            <a:r>
              <a:rPr lang="en-GB" dirty="0"/>
              <a:t>3  The last column in the table above shows an estimate of the total cost per MW for generating electricity using different renewable energy resources.  The total cost of each resource includes its running costs and the capital costs to set it up.</a:t>
            </a:r>
          </a:p>
          <a:p>
            <a:pPr marL="0" indent="0">
              <a:buNone/>
            </a:pPr>
            <a:r>
              <a:rPr lang="en-GB" dirty="0"/>
              <a:t>a)  The capital cost per MW of a tidal power station is much higher than that of a hydroelectric power station.  Give one reason for this difference.</a:t>
            </a:r>
          </a:p>
        </p:txBody>
      </p:sp>
      <p:sp>
        <p:nvSpPr>
          <p:cNvPr id="4" name="Content Placeholder 3">
            <a:extLst>
              <a:ext uri="{FF2B5EF4-FFF2-40B4-BE49-F238E27FC236}">
                <a16:creationId xmlns:a16="http://schemas.microsoft.com/office/drawing/2014/main" id="{C3372481-6C20-4670-9562-81DE9670606F}"/>
              </a:ext>
            </a:extLst>
          </p:cNvPr>
          <p:cNvSpPr>
            <a:spLocks noGrp="1"/>
          </p:cNvSpPr>
          <p:nvPr>
            <p:ph sz="half" idx="2"/>
          </p:nvPr>
        </p:nvSpPr>
        <p:spPr/>
        <p:txBody>
          <a:bodyPr>
            <a:normAutofit fontScale="92500"/>
          </a:bodyPr>
          <a:lstStyle/>
          <a:p>
            <a:pPr marL="0" indent="0">
              <a:buNone/>
            </a:pPr>
            <a:r>
              <a:rPr lang="en-GB" dirty="0"/>
              <a:t>b)</a:t>
            </a:r>
            <a:r>
              <a:rPr lang="en-GB" dirty="0" err="1"/>
              <a:t>i</a:t>
            </a:r>
            <a:r>
              <a:rPr lang="en-GB" dirty="0"/>
              <a:t>)  Name the energy resource that has the lowest total cost per MW.</a:t>
            </a:r>
          </a:p>
          <a:p>
            <a:pPr marL="0" indent="0">
              <a:buNone/>
            </a:pPr>
            <a:r>
              <a:rPr lang="en-GB" dirty="0"/>
              <a:t>ii)  Give two reasons why this resource might be unsuitable in many locations.</a:t>
            </a:r>
          </a:p>
        </p:txBody>
      </p:sp>
    </p:spTree>
    <p:extLst>
      <p:ext uri="{BB962C8B-B14F-4D97-AF65-F5344CB8AC3E}">
        <p14:creationId xmlns:p14="http://schemas.microsoft.com/office/powerpoint/2010/main" val="2396319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7D32-5A86-42B7-8B5F-6A14BB6C8F94}"/>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BE93C49-55BD-4EAB-9141-83292CB05643}"/>
              </a:ext>
            </a:extLst>
          </p:cNvPr>
          <p:cNvSpPr>
            <a:spLocks noGrp="1"/>
          </p:cNvSpPr>
          <p:nvPr>
            <p:ph sz="half" idx="1"/>
          </p:nvPr>
        </p:nvSpPr>
        <p:spPr/>
        <p:txBody>
          <a:bodyPr>
            <a:normAutofit fontScale="77500" lnSpcReduction="20000"/>
          </a:bodyPr>
          <a:lstStyle/>
          <a:p>
            <a:pPr marL="0" indent="0">
              <a:buNone/>
            </a:pPr>
            <a:r>
              <a:rPr lang="en-GB" dirty="0"/>
              <a:t>3  The last column in the table above shows an estimate of the total cost per MW for generating electricity using different renewable energy resources.  The total cost of each resource includes its running costs and the capital costs to set it up.</a:t>
            </a:r>
          </a:p>
          <a:p>
            <a:pPr marL="0" indent="0">
              <a:buNone/>
            </a:pPr>
            <a:r>
              <a:rPr lang="en-GB" dirty="0"/>
              <a:t>a)  The capital cost per MW of a tidal power station is much higher than that of a hydroelectric power station.  Give one reason for this difference.</a:t>
            </a:r>
          </a:p>
          <a:p>
            <a:pPr marL="0" indent="0">
              <a:buNone/>
            </a:pPr>
            <a:r>
              <a:rPr lang="en-GB" dirty="0">
                <a:solidFill>
                  <a:srgbClr val="FF0000"/>
                </a:solidFill>
              </a:rPr>
              <a:t>Coastal sites, estuaries are likely to be developed so there will be an additional cost in buying the land.  Foundations will be expensive, as there will be soft ground requiring piling – as rock could be a long way down.  </a:t>
            </a:r>
          </a:p>
        </p:txBody>
      </p:sp>
      <p:sp>
        <p:nvSpPr>
          <p:cNvPr id="4" name="Content Placeholder 3">
            <a:extLst>
              <a:ext uri="{FF2B5EF4-FFF2-40B4-BE49-F238E27FC236}">
                <a16:creationId xmlns:a16="http://schemas.microsoft.com/office/drawing/2014/main" id="{C3372481-6C20-4670-9562-81DE9670606F}"/>
              </a:ext>
            </a:extLst>
          </p:cNvPr>
          <p:cNvSpPr>
            <a:spLocks noGrp="1"/>
          </p:cNvSpPr>
          <p:nvPr>
            <p:ph sz="half" idx="2"/>
          </p:nvPr>
        </p:nvSpPr>
        <p:spPr/>
        <p:txBody>
          <a:bodyPr>
            <a:normAutofit fontScale="77500" lnSpcReduction="20000"/>
          </a:bodyPr>
          <a:lstStyle/>
          <a:p>
            <a:pPr marL="0" indent="0">
              <a:buNone/>
            </a:pPr>
            <a:r>
              <a:rPr lang="en-GB" dirty="0">
                <a:solidFill>
                  <a:srgbClr val="FF0000"/>
                </a:solidFill>
              </a:rPr>
              <a:t>Hydroelectric power stations will be built on areas of rock, and not generally heavily habituated – so not so expensive to acquire the site. </a:t>
            </a:r>
          </a:p>
          <a:p>
            <a:pPr marL="0" indent="0">
              <a:buNone/>
            </a:pPr>
            <a:r>
              <a:rPr lang="en-GB" dirty="0"/>
              <a:t>b)</a:t>
            </a:r>
            <a:r>
              <a:rPr lang="en-GB" dirty="0" err="1"/>
              <a:t>i</a:t>
            </a:r>
            <a:r>
              <a:rPr lang="en-GB" dirty="0"/>
              <a:t>)  Name the energy resource that has the lowest total cost per MW.</a:t>
            </a:r>
          </a:p>
          <a:p>
            <a:pPr marL="0" indent="0">
              <a:buNone/>
            </a:pPr>
            <a:r>
              <a:rPr lang="en-GB" dirty="0">
                <a:solidFill>
                  <a:srgbClr val="FF0000"/>
                </a:solidFill>
              </a:rPr>
              <a:t>HEP has the lowest cost in £ per MW.</a:t>
            </a:r>
          </a:p>
          <a:p>
            <a:pPr marL="0" indent="0">
              <a:buNone/>
            </a:pPr>
            <a:r>
              <a:rPr lang="en-GB" dirty="0"/>
              <a:t>ii)  Give two reasons why this resource might be unsuitable in many locations.</a:t>
            </a:r>
          </a:p>
          <a:p>
            <a:pPr marL="0" indent="0">
              <a:buNone/>
            </a:pPr>
            <a:r>
              <a:rPr lang="en-GB" dirty="0">
                <a:solidFill>
                  <a:srgbClr val="FF0000"/>
                </a:solidFill>
              </a:rPr>
              <a:t>HEP requires a regular rainfall, and a site for a high level reservoir that can be created behind a dam.  Both are needed, and not may sites can offer both.</a:t>
            </a:r>
          </a:p>
        </p:txBody>
      </p:sp>
    </p:spTree>
    <p:extLst>
      <p:ext uri="{BB962C8B-B14F-4D97-AF65-F5344CB8AC3E}">
        <p14:creationId xmlns:p14="http://schemas.microsoft.com/office/powerpoint/2010/main" val="2618032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7D32-5A86-42B7-8B5F-6A14BB6C8F94}"/>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BE93C49-55BD-4EAB-9141-83292CB05643}"/>
              </a:ext>
            </a:extLst>
          </p:cNvPr>
          <p:cNvSpPr>
            <a:spLocks noGrp="1"/>
          </p:cNvSpPr>
          <p:nvPr>
            <p:ph sz="half" idx="1"/>
          </p:nvPr>
        </p:nvSpPr>
        <p:spPr/>
        <p:txBody>
          <a:bodyPr>
            <a:normAutofit/>
          </a:bodyPr>
          <a:lstStyle/>
          <a:p>
            <a:pPr marL="0" indent="0">
              <a:buNone/>
            </a:pPr>
            <a:r>
              <a:rPr lang="en-GB" dirty="0"/>
              <a:t>4a)  Explain what a pumped storage scheme is. </a:t>
            </a:r>
          </a:p>
          <a:p>
            <a:pPr marL="0" indent="0">
              <a:buNone/>
            </a:pPr>
            <a:r>
              <a:rPr lang="en-GB" dirty="0"/>
              <a:t>b)  Describe what the main benefit to electricity users of a pumped storage scheme.</a:t>
            </a:r>
          </a:p>
          <a:p>
            <a:pPr marL="0" indent="0">
              <a:buNone/>
            </a:pPr>
            <a:endParaRPr lang="en-GB" dirty="0"/>
          </a:p>
        </p:txBody>
      </p:sp>
      <p:sp>
        <p:nvSpPr>
          <p:cNvPr id="4" name="Content Placeholder 3">
            <a:extLst>
              <a:ext uri="{FF2B5EF4-FFF2-40B4-BE49-F238E27FC236}">
                <a16:creationId xmlns:a16="http://schemas.microsoft.com/office/drawing/2014/main" id="{C3372481-6C20-4670-9562-81DE9670606F}"/>
              </a:ext>
            </a:extLst>
          </p:cNvPr>
          <p:cNvSpPr>
            <a:spLocks noGrp="1"/>
          </p:cNvSpPr>
          <p:nvPr>
            <p:ph sz="half" idx="2"/>
          </p:nvPr>
        </p:nvSpPr>
        <p:spPr/>
        <p:txBody>
          <a:bodyPr>
            <a:normAutofit/>
          </a:bodyPr>
          <a:lstStyle/>
          <a:p>
            <a:endParaRPr lang="en-GB" dirty="0">
              <a:solidFill>
                <a:srgbClr val="FF0000"/>
              </a:solidFill>
            </a:endParaRPr>
          </a:p>
        </p:txBody>
      </p:sp>
    </p:spTree>
    <p:extLst>
      <p:ext uri="{BB962C8B-B14F-4D97-AF65-F5344CB8AC3E}">
        <p14:creationId xmlns:p14="http://schemas.microsoft.com/office/powerpoint/2010/main" val="492962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7D32-5A86-42B7-8B5F-6A14BB6C8F94}"/>
              </a:ext>
            </a:extLst>
          </p:cNvPr>
          <p:cNvSpPr>
            <a:spLocks noGrp="1"/>
          </p:cNvSpPr>
          <p:nvPr>
            <p:ph type="title"/>
          </p:nvPr>
        </p:nvSpPr>
        <p:spPr/>
        <p:txBody>
          <a:bodyPr/>
          <a:lstStyle/>
          <a:p>
            <a:r>
              <a:rPr lang="en-GB" dirty="0"/>
              <a:t>P3.2   Energy from wind and water</a:t>
            </a:r>
          </a:p>
        </p:txBody>
      </p:sp>
      <p:sp>
        <p:nvSpPr>
          <p:cNvPr id="3" name="Content Placeholder 2">
            <a:extLst>
              <a:ext uri="{FF2B5EF4-FFF2-40B4-BE49-F238E27FC236}">
                <a16:creationId xmlns:a16="http://schemas.microsoft.com/office/drawing/2014/main" id="{EBE93C49-55BD-4EAB-9141-83292CB05643}"/>
              </a:ext>
            </a:extLst>
          </p:cNvPr>
          <p:cNvSpPr>
            <a:spLocks noGrp="1"/>
          </p:cNvSpPr>
          <p:nvPr>
            <p:ph sz="half" idx="1"/>
          </p:nvPr>
        </p:nvSpPr>
        <p:spPr/>
        <p:txBody>
          <a:bodyPr>
            <a:normAutofit fontScale="92500" lnSpcReduction="20000"/>
          </a:bodyPr>
          <a:lstStyle/>
          <a:p>
            <a:pPr marL="0" indent="0">
              <a:buNone/>
            </a:pPr>
            <a:r>
              <a:rPr lang="en-GB" dirty="0"/>
              <a:t>4a)  Explain what a pumped storage scheme is.</a:t>
            </a:r>
          </a:p>
          <a:p>
            <a:pPr marL="0" indent="0">
              <a:buNone/>
            </a:pPr>
            <a:r>
              <a:rPr lang="en-GB" dirty="0">
                <a:solidFill>
                  <a:srgbClr val="FF0000"/>
                </a:solidFill>
              </a:rPr>
              <a:t>A pumped storage scheme has a high level reservoir that drains through turbines to a low level reservoir.  The gravitational PE is turned into electricity.  During the night, low cost (excess electricity) from nuclear power stations is used to pump the water back up to the high level reservoir, ready to provide electricity at peak times when the gates are opened to allow water to stream back down.</a:t>
            </a:r>
          </a:p>
        </p:txBody>
      </p:sp>
      <p:sp>
        <p:nvSpPr>
          <p:cNvPr id="4" name="Content Placeholder 3">
            <a:extLst>
              <a:ext uri="{FF2B5EF4-FFF2-40B4-BE49-F238E27FC236}">
                <a16:creationId xmlns:a16="http://schemas.microsoft.com/office/drawing/2014/main" id="{C3372481-6C20-4670-9562-81DE9670606F}"/>
              </a:ext>
            </a:extLst>
          </p:cNvPr>
          <p:cNvSpPr>
            <a:spLocks noGrp="1"/>
          </p:cNvSpPr>
          <p:nvPr>
            <p:ph sz="half" idx="2"/>
          </p:nvPr>
        </p:nvSpPr>
        <p:spPr/>
        <p:txBody>
          <a:bodyPr>
            <a:normAutofit fontScale="92500" lnSpcReduction="20000"/>
          </a:bodyPr>
          <a:lstStyle/>
          <a:p>
            <a:pPr marL="0" indent="0">
              <a:buNone/>
            </a:pPr>
            <a:r>
              <a:rPr lang="en-GB" dirty="0"/>
              <a:t>b)  Describe what the main benefit to electricity users of a pumped storage scheme.</a:t>
            </a:r>
          </a:p>
          <a:p>
            <a:pPr marL="0" indent="0">
              <a:buNone/>
            </a:pPr>
            <a:r>
              <a:rPr lang="en-GB" dirty="0">
                <a:solidFill>
                  <a:srgbClr val="FF0000"/>
                </a:solidFill>
              </a:rPr>
              <a:t>The scheme obviates the need for a fossil fuel power station to cover the peaks in demand, and helps use electricity that would otherwise pass unused.</a:t>
            </a:r>
          </a:p>
          <a:p>
            <a:pPr marL="0" indent="0">
              <a:buNone/>
            </a:pPr>
            <a:r>
              <a:rPr lang="en-GB" dirty="0">
                <a:solidFill>
                  <a:srgbClr val="FF0000"/>
                </a:solidFill>
              </a:rPr>
              <a:t>Coal, oil and nuclear power stations run continuously.  They cannot be re-started quickly if the demand rises suddenly.</a:t>
            </a:r>
          </a:p>
          <a:p>
            <a:endParaRPr lang="en-GB" dirty="0">
              <a:solidFill>
                <a:srgbClr val="FF0000"/>
              </a:solidFill>
            </a:endParaRPr>
          </a:p>
        </p:txBody>
      </p:sp>
    </p:spTree>
    <p:extLst>
      <p:ext uri="{BB962C8B-B14F-4D97-AF65-F5344CB8AC3E}">
        <p14:creationId xmlns:p14="http://schemas.microsoft.com/office/powerpoint/2010/main" val="4246842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B1E803-B23E-4F29-B596-185FEC138294}"/>
</file>

<file path=customXml/itemProps2.xml><?xml version="1.0" encoding="utf-8"?>
<ds:datastoreItem xmlns:ds="http://schemas.openxmlformats.org/officeDocument/2006/customXml" ds:itemID="{669C514C-F6CE-4D46-98B5-FF8137F8D84B}"/>
</file>

<file path=customXml/itemProps3.xml><?xml version="1.0" encoding="utf-8"?>
<ds:datastoreItem xmlns:ds="http://schemas.openxmlformats.org/officeDocument/2006/customXml" ds:itemID="{C87BBE9B-E513-440A-AE2C-AA9FB4CA7426}"/>
</file>

<file path=docProps/app.xml><?xml version="1.0" encoding="utf-8"?>
<Properties xmlns="http://schemas.openxmlformats.org/officeDocument/2006/extended-properties" xmlns:vt="http://schemas.openxmlformats.org/officeDocument/2006/docPropsVTypes">
  <TotalTime>359</TotalTime>
  <Words>1140</Words>
  <Application>Microsoft Office PowerPoint</Application>
  <PresentationFormat>Widescreen</PresentationFormat>
  <Paragraphs>103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Roboto</vt:lpstr>
      <vt:lpstr>Office Theme</vt:lpstr>
      <vt:lpstr>P3.2  Energy from wind and water</vt:lpstr>
      <vt:lpstr>P3.2  Energy from wind and water</vt:lpstr>
      <vt:lpstr>P3.2  Energy from wind and water</vt:lpstr>
      <vt:lpstr>P3.2  Energy from wind and water</vt:lpstr>
      <vt:lpstr>P3.2  Energy from wind and water</vt:lpstr>
      <vt:lpstr>P3.2   Energy from wind and water</vt:lpstr>
      <vt:lpstr>P3.2   Energy from wind and water</vt:lpstr>
      <vt:lpstr>P3.2   Energy from wind and water</vt:lpstr>
      <vt:lpstr>P3.2   Energy from wind and water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P3 Energy Resources P3.1 Energy demands</dc:title>
  <dc:creator>Peter Walker</dc:creator>
  <cp:lastModifiedBy>Peter Walker</cp:lastModifiedBy>
  <cp:revision>39</cp:revision>
  <dcterms:created xsi:type="dcterms:W3CDTF">2017-11-07T18:25:36Z</dcterms:created>
  <dcterms:modified xsi:type="dcterms:W3CDTF">2020-10-17T19:50:54Z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