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65" r:id="rId2"/>
    <p:sldId id="293" r:id="rId3"/>
    <p:sldId id="263" r:id="rId4"/>
    <p:sldId id="264" r:id="rId5"/>
    <p:sldId id="295" r:id="rId6"/>
    <p:sldId id="268" r:id="rId7"/>
    <p:sldId id="277" r:id="rId8"/>
    <p:sldId id="278" r:id="rId9"/>
    <p:sldId id="279" r:id="rId10"/>
    <p:sldId id="291" r:id="rId11"/>
    <p:sldId id="292" r:id="rId12"/>
    <p:sldId id="281" r:id="rId13"/>
    <p:sldId id="280" r:id="rId14"/>
    <p:sldId id="282" r:id="rId15"/>
    <p:sldId id="283" r:id="rId16"/>
    <p:sldId id="284" r:id="rId17"/>
    <p:sldId id="285" r:id="rId18"/>
    <p:sldId id="286" r:id="rId19"/>
    <p:sldId id="289" r:id="rId20"/>
    <p:sldId id="290" r:id="rId21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CC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576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openxmlformats.org/officeDocument/2006/relationships/customXml" Target="../customXml/item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65F2EE6-80B8-4100-8DAB-F194105568EC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2F4F053-66BC-474D-8FB0-65727D6994D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fld id="{1B5898F9-2FD7-4FA0-B9F6-06F5F3EFB11E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C8BDD7B9-B4A9-4A83-86BE-32667D05025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70B5269C-CFF7-4E49-81D1-8CB260A7104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5C5D90C-B571-4195-BE8C-546C800EEF57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FBFE9C-B7E9-4CC5-A6EC-CDA2225B168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89862C08-54F3-45C9-9238-76B0FD847EDE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82F48F-974A-4CE0-9823-74CB597F68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2DE832-BC93-4747-B0A6-A7BCB93539E3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F3458D-45E6-4BB1-A511-11FA85E51C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7C2624-5B58-46E6-B1BD-155053C6FC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EFB7FB-A28C-47EF-AE88-E1F3C7455EF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339517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394D25-0C5A-4E94-BC66-3F4AD10B5D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A89200-5048-4713-9720-980021FF9135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7F4560-30D1-4A58-97B3-6945879C6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E91F29-0B8C-4272-8264-1DE496AF0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C294F-4A78-402E-80AB-ED1F89F8F380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802880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9ADBEF1-BDFD-49A0-A010-D0FAC46A4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F8968-A642-4321-8332-F8BB5CB80C08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8F4115-CF29-457E-874D-DBE3F82D98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885C82-8553-4123-9003-24DE943A20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6F2F8C-3852-4451-9775-16E4087A68E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470721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F9E4C57C-2225-4A75-80B4-2168026BAF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1C7B15-658D-4EA2-B59D-5D156F9057F8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EEFF1499-ADEB-4AC4-965B-40A9F0C53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85D61BD3-5C12-4D26-8A54-A8DBDFAC94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AC19CA-6363-400D-B0D7-C5A0CCC95D5F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04413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1627FEE-C302-49CF-ACA5-B02C32694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AE4CA-8922-47E5-A029-A72BCA0AF036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12126FB-4D5D-4CF5-8C24-B9A71F9CBA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BA62331-C5DA-4279-9157-22C5F79F2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E40A6E-F58A-486C-BA73-34E64AD99F1C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947783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0116FC90-EA1C-4EC5-ACE2-2C793D085A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A071A-39E8-4E98-8EE6-680E9536C047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4" name="Footer Placeholder 4">
            <a:extLst>
              <a:ext uri="{FF2B5EF4-FFF2-40B4-BE49-F238E27FC236}">
                <a16:creationId xmlns:a16="http://schemas.microsoft.com/office/drawing/2014/main" id="{08B33092-F94B-4F8D-9653-213D1EA6E4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65FE1CC-DFE2-49D1-9B33-C7D5B226A4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917705B-EACA-4CD1-B407-D11250BE50C1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07187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D3BF7A4A-A723-4E4D-84E0-168DDB01C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8BDB2-974E-4592-9545-89A3FC52CC5C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FFD5AB5E-1582-436B-8477-880C8D7205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56759DBD-0C89-4170-A61D-F85073F4CF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14FB36-9B6D-47E3-9104-B2E896C7FC83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12060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30C9558F-524F-49DA-AC03-D7A1294CFA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B687E5-D37A-4407-8B66-78F66A662ABB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5E5F7BF2-7CC4-45D6-A2F4-9215DDF03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DA67619-4A59-4AC7-87D3-8DCF1A41A2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6E46B1-ECA1-44C5-8BAF-D7E85A91295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930594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29DE61B1-3E77-4743-A3E0-FB3DF1C4E7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4DBEE2-422C-4B6F-BABB-D2BB8BD0D689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34AA8D34-C15C-4034-A9EA-A18F9BD2B7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E6BDF039-D206-4C2E-8781-AA7B31D53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1BCACC-EEAD-42A2-9959-3DD3BEDCDEB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623208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92B5B9-C870-4C5F-ABED-BFB654A476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D6D841-8DC2-43F9-B844-B138CE691A91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4F84004-9ECB-48A1-8244-1E8D4E709B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747517-5238-4A81-9CFF-188FE91DE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24272-B126-4B4B-8215-9688456EEEC2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82886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499F5F-D801-4745-8840-56A93E0901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57D7E0-3CE4-4FD6-A3CA-0674E16F7935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0A6759A-4DD4-420E-B24F-0AA776BE61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F54C5D5-3872-4A22-829F-A9C15E9F6A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94BE1F-FBB1-4A08-86EC-849F1D1864EE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3433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03BCC08-07A5-4FA7-8200-3AF7037048A4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BCAF396-8D51-494E-B856-A4C722BE958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69CB0C-EE64-4D87-8A30-655846C5D06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E742BF5-B76E-4710-AD03-6D53B040A9CC}" type="datetimeFigureOut">
              <a:rPr lang="en-GB"/>
              <a:pPr>
                <a:defRPr/>
              </a:pPr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36D323-FAF4-4E0B-8083-FF6DA7C33DF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9F2BAB-85BB-4470-B875-228385AACC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fld id="{3ECBE3AB-B6C1-403F-B3D9-7B5C2710ACD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fO4UWj01Gx8" TargetMode="External"/><Relationship Id="rId2" Type="http://schemas.openxmlformats.org/officeDocument/2006/relationships/hyperlink" Target="https://www.youtube.com/watch?v=RaDo_3mS0io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2">
            <a:extLst>
              <a:ext uri="{FF2B5EF4-FFF2-40B4-BE49-F238E27FC236}">
                <a16:creationId xmlns:a16="http://schemas.microsoft.com/office/drawing/2014/main" id="{29542F07-0169-4A4D-A51D-EA0EE66CE3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4488" y="620713"/>
            <a:ext cx="8426450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4800" u="sng">
                <a:solidFill>
                  <a:srgbClr val="00B0F0"/>
                </a:solidFill>
                <a:latin typeface="Century Gothic" panose="020B0502020202020204" pitchFamily="34" charset="0"/>
              </a:rPr>
              <a:t>Reproductive systems.</a:t>
            </a:r>
          </a:p>
        </p:txBody>
      </p:sp>
      <p:pic>
        <p:nvPicPr>
          <p:cNvPr id="2051" name="Picture 5" descr="http://www.readysteadybaby.org.uk/themes/readysteadybaby/images/photography/homepage/iStock_000017700683SmallWithGrad.jpg">
            <a:extLst>
              <a:ext uri="{FF2B5EF4-FFF2-40B4-BE49-F238E27FC236}">
                <a16:creationId xmlns:a16="http://schemas.microsoft.com/office/drawing/2014/main" id="{D92A1585-17C2-4305-AB17-90BDE8A844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7" y="1700808"/>
            <a:ext cx="3960813" cy="462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D1984393-A62E-4974-90F8-60DCA8E24868}"/>
              </a:ext>
            </a:extLst>
          </p:cNvPr>
          <p:cNvSpPr/>
          <p:nvPr/>
        </p:nvSpPr>
        <p:spPr>
          <a:xfrm>
            <a:off x="4837930" y="1700808"/>
            <a:ext cx="3933007" cy="4627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00" b="1" u="sng" dirty="0">
                <a:solidFill>
                  <a:schemeClr val="tx1"/>
                </a:solidFill>
              </a:rPr>
              <a:t>Starter:</a:t>
            </a:r>
          </a:p>
          <a:p>
            <a:pPr algn="ctr"/>
            <a:endParaRPr lang="en-GB" sz="2200" dirty="0">
              <a:solidFill>
                <a:schemeClr val="tx1"/>
              </a:solidFill>
            </a:endParaRPr>
          </a:p>
          <a:p>
            <a:pPr marL="342900" indent="-342900" algn="ctr">
              <a:buAutoNum type="arabicParenR"/>
            </a:pPr>
            <a:r>
              <a:rPr lang="en-GB" sz="2200" dirty="0">
                <a:solidFill>
                  <a:schemeClr val="tx1"/>
                </a:solidFill>
              </a:rPr>
              <a:t>Where did this baby come from?</a:t>
            </a:r>
          </a:p>
          <a:p>
            <a:pPr marL="342900" indent="-342900" algn="ctr">
              <a:buAutoNum type="arabicParenR"/>
            </a:pPr>
            <a:endParaRPr lang="en-GB" sz="2200" dirty="0">
              <a:solidFill>
                <a:schemeClr val="tx1"/>
              </a:solidFill>
            </a:endParaRPr>
          </a:p>
          <a:p>
            <a:pPr marL="342900" indent="-342900" algn="ctr">
              <a:buAutoNum type="arabicParenR"/>
            </a:pPr>
            <a:r>
              <a:rPr lang="en-GB" sz="2200" dirty="0">
                <a:solidFill>
                  <a:schemeClr val="tx1"/>
                </a:solidFill>
              </a:rPr>
              <a:t>What form of reproduction led to this baby being born?</a:t>
            </a:r>
          </a:p>
          <a:p>
            <a:pPr marL="342900" indent="-342900" algn="ctr">
              <a:buAutoNum type="arabicParenR"/>
            </a:pPr>
            <a:endParaRPr lang="en-GB" sz="2200" dirty="0">
              <a:solidFill>
                <a:schemeClr val="tx1"/>
              </a:solidFill>
            </a:endParaRPr>
          </a:p>
          <a:p>
            <a:pPr marL="342900" indent="-342900" algn="ctr">
              <a:buAutoNum type="arabicParenR"/>
            </a:pPr>
            <a:r>
              <a:rPr lang="en-GB" sz="2200" dirty="0">
                <a:solidFill>
                  <a:schemeClr val="tx1"/>
                </a:solidFill>
              </a:rPr>
              <a:t>What changes might happen to this baby at puberty if its:</a:t>
            </a:r>
          </a:p>
          <a:p>
            <a:pPr marL="342900" indent="-342900" algn="ctr">
              <a:buAutoNum type="alphaLcPeriod"/>
            </a:pPr>
            <a:r>
              <a:rPr lang="en-GB" sz="2200" dirty="0">
                <a:solidFill>
                  <a:schemeClr val="tx1"/>
                </a:solidFill>
              </a:rPr>
              <a:t>Female</a:t>
            </a:r>
          </a:p>
          <a:p>
            <a:pPr marL="342900" indent="-342900" algn="ctr">
              <a:buAutoNum type="alphaLcPeriod"/>
            </a:pPr>
            <a:r>
              <a:rPr lang="en-GB" sz="2200" dirty="0">
                <a:solidFill>
                  <a:schemeClr val="tx1"/>
                </a:solidFill>
              </a:rPr>
              <a:t>Male</a:t>
            </a:r>
          </a:p>
          <a:p>
            <a:pPr algn="ctr"/>
            <a:endParaRPr lang="en-GB" sz="2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4266CDF4-C8F5-4632-AE16-6B31CC29B13E}"/>
              </a:ext>
            </a:extLst>
          </p:cNvPr>
          <p:cNvCxnSpPr>
            <a:cxnSpLocks/>
          </p:cNvCxnSpPr>
          <p:nvPr/>
        </p:nvCxnSpPr>
        <p:spPr>
          <a:xfrm flipV="1">
            <a:off x="755576" y="1595227"/>
            <a:ext cx="7931224" cy="4786101"/>
          </a:xfrm>
          <a:prstGeom prst="straightConnector1">
            <a:avLst/>
          </a:prstGeom>
          <a:ln w="1206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58493D9F-8A1F-4ABA-B4C6-6A0BCD84C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Learning Objectives</a:t>
            </a:r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004AA6C5-1479-4B69-83EF-40B17A74564B}"/>
              </a:ext>
            </a:extLst>
          </p:cNvPr>
          <p:cNvCxnSpPr/>
          <p:nvPr/>
        </p:nvCxnSpPr>
        <p:spPr>
          <a:xfrm flipV="1">
            <a:off x="755576" y="1633662"/>
            <a:ext cx="0" cy="4747666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Arrow Connector 5">
            <a:extLst>
              <a:ext uri="{FF2B5EF4-FFF2-40B4-BE49-F238E27FC236}">
                <a16:creationId xmlns:a16="http://schemas.microsoft.com/office/drawing/2014/main" id="{282AFD70-0644-4614-BDC0-CCE39A96966C}"/>
              </a:ext>
            </a:extLst>
          </p:cNvPr>
          <p:cNvCxnSpPr>
            <a:cxnSpLocks/>
          </p:cNvCxnSpPr>
          <p:nvPr/>
        </p:nvCxnSpPr>
        <p:spPr>
          <a:xfrm>
            <a:off x="755576" y="6381328"/>
            <a:ext cx="7776864" cy="0"/>
          </a:xfrm>
          <a:prstGeom prst="straightConnector1">
            <a:avLst/>
          </a:prstGeom>
          <a:ln w="762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A54D26A1-E324-464D-A399-C157711FA614}"/>
              </a:ext>
            </a:extLst>
          </p:cNvPr>
          <p:cNvSpPr/>
          <p:nvPr/>
        </p:nvSpPr>
        <p:spPr>
          <a:xfrm>
            <a:off x="1331640" y="4836668"/>
            <a:ext cx="1872208" cy="1224136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 label the different reproductive systems </a:t>
            </a:r>
          </a:p>
        </p:txBody>
      </p:sp>
      <p:sp>
        <p:nvSpPr>
          <p:cNvPr id="9" name="Rectangle: Rounded Corners 8">
            <a:extLst>
              <a:ext uri="{FF2B5EF4-FFF2-40B4-BE49-F238E27FC236}">
                <a16:creationId xmlns:a16="http://schemas.microsoft.com/office/drawing/2014/main" id="{C79BCD69-06A0-44F6-A617-C491BDEAE7A1}"/>
              </a:ext>
            </a:extLst>
          </p:cNvPr>
          <p:cNvSpPr/>
          <p:nvPr/>
        </p:nvSpPr>
        <p:spPr>
          <a:xfrm>
            <a:off x="3533057" y="3292006"/>
            <a:ext cx="2376263" cy="1224137"/>
          </a:xfrm>
          <a:prstGeom prst="roundRect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 explain the functions of the different parts of the reproductive systems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C8EEC74C-A44D-4056-9D9E-1D3105BB4B83}"/>
              </a:ext>
            </a:extLst>
          </p:cNvPr>
          <p:cNvSpPr/>
          <p:nvPr/>
        </p:nvSpPr>
        <p:spPr>
          <a:xfrm>
            <a:off x="6300192" y="1957715"/>
            <a:ext cx="1872208" cy="1152117"/>
          </a:xfrm>
          <a:prstGeom prst="roundRect">
            <a:avLst>
              <a:gd name="adj" fmla="val 16667"/>
            </a:avLst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To describe the structure of different sex cells</a:t>
            </a:r>
          </a:p>
        </p:txBody>
      </p:sp>
    </p:spTree>
    <p:extLst>
      <p:ext uri="{BB962C8B-B14F-4D97-AF65-F5344CB8AC3E}">
        <p14:creationId xmlns:p14="http://schemas.microsoft.com/office/powerpoint/2010/main" val="20270970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F8A8494-9C89-4C3F-861B-E41D4C3983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23" t="25941" r="16346" b="18549"/>
          <a:stretch/>
        </p:blipFill>
        <p:spPr>
          <a:xfrm>
            <a:off x="378618" y="2060848"/>
            <a:ext cx="8386763" cy="3864497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8A4FDAD3-5071-4B06-BBED-925A8C343D76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b="1" dirty="0">
                <a:solidFill>
                  <a:srgbClr val="00B0F0"/>
                </a:solidFill>
                <a:latin typeface="Century Gothic" panose="020B0502020202020204" pitchFamily="34" charset="0"/>
              </a:rPr>
              <a:t>Label the parts of the reproductive system</a:t>
            </a:r>
          </a:p>
        </p:txBody>
      </p:sp>
    </p:spTree>
    <p:extLst>
      <p:ext uri="{BB962C8B-B14F-4D97-AF65-F5344CB8AC3E}">
        <p14:creationId xmlns:p14="http://schemas.microsoft.com/office/powerpoint/2010/main" val="19167336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619A84-003E-44AA-B0E7-CB70A8CF37C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385" t="13315" r="17384" b="18138"/>
          <a:stretch/>
        </p:blipFill>
        <p:spPr>
          <a:xfrm>
            <a:off x="481038" y="1844824"/>
            <a:ext cx="7902526" cy="4598333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0F5C8872-098F-4F8E-AA92-04F38A6D59E5}"/>
              </a:ext>
            </a:extLst>
          </p:cNvPr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en-GB" altLang="en-US" b="1" dirty="0">
                <a:solidFill>
                  <a:srgbClr val="00B0F0"/>
                </a:solidFill>
                <a:latin typeface="Century Gothic" panose="020B0502020202020204" pitchFamily="34" charset="0"/>
              </a:rPr>
              <a:t>Label the parts of the reproductive system</a:t>
            </a:r>
          </a:p>
        </p:txBody>
      </p:sp>
    </p:spTree>
    <p:extLst>
      <p:ext uri="{BB962C8B-B14F-4D97-AF65-F5344CB8AC3E}">
        <p14:creationId xmlns:p14="http://schemas.microsoft.com/office/powerpoint/2010/main" val="407102515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278B44F-E403-497F-8DE6-642C9620DF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5543" t="50000" r="26630" b="29265"/>
          <a:stretch/>
        </p:blipFill>
        <p:spPr>
          <a:xfrm>
            <a:off x="922046" y="1693758"/>
            <a:ext cx="6780564" cy="1652763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86B822A-6484-4D4C-BD57-D826B2ED2B2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5789" t="50000" r="26385" b="25732"/>
          <a:stretch/>
        </p:blipFill>
        <p:spPr>
          <a:xfrm>
            <a:off x="995458" y="3724072"/>
            <a:ext cx="6839680" cy="1951282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003D731-FF9E-4A2A-8DF5-BAB55AF8F372}"/>
              </a:ext>
            </a:extLst>
          </p:cNvPr>
          <p:cNvSpPr txBox="1"/>
          <p:nvPr/>
        </p:nvSpPr>
        <p:spPr>
          <a:xfrm>
            <a:off x="173727" y="344022"/>
            <a:ext cx="897503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latin typeface="Comic Sans MS" panose="030F0702030302020204" pitchFamily="66" charset="0"/>
              </a:rPr>
              <a:t>Task: </a:t>
            </a:r>
            <a:r>
              <a:rPr lang="en-GB" sz="2800" dirty="0">
                <a:latin typeface="Comic Sans MS" panose="030F0702030302020204" pitchFamily="66" charset="0"/>
              </a:rPr>
              <a:t>Match each reproductive structure to its function</a:t>
            </a:r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BDAF1DC-9EF6-453B-B7C5-1F80D08AA868}"/>
              </a:ext>
            </a:extLst>
          </p:cNvPr>
          <p:cNvCxnSpPr/>
          <p:nvPr/>
        </p:nvCxnSpPr>
        <p:spPr>
          <a:xfrm flipV="1">
            <a:off x="2375453" y="2099642"/>
            <a:ext cx="695739" cy="98397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8DAA87E3-412A-4362-BCA9-65B8048C3925}"/>
              </a:ext>
            </a:extLst>
          </p:cNvPr>
          <p:cNvCxnSpPr>
            <a:cxnSpLocks/>
          </p:cNvCxnSpPr>
          <p:nvPr/>
        </p:nvCxnSpPr>
        <p:spPr>
          <a:xfrm>
            <a:off x="2375453" y="2417693"/>
            <a:ext cx="695739" cy="337931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D771880D-FE76-47E9-A7CF-3CCE713E7EC5}"/>
              </a:ext>
            </a:extLst>
          </p:cNvPr>
          <p:cNvCxnSpPr>
            <a:cxnSpLocks/>
          </p:cNvCxnSpPr>
          <p:nvPr/>
        </p:nvCxnSpPr>
        <p:spPr>
          <a:xfrm>
            <a:off x="2375453" y="2099642"/>
            <a:ext cx="695739" cy="318052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85DD6296-1A7B-4AC7-AE6B-8AD4B1D6049E}"/>
              </a:ext>
            </a:extLst>
          </p:cNvPr>
          <p:cNvCxnSpPr>
            <a:cxnSpLocks/>
          </p:cNvCxnSpPr>
          <p:nvPr/>
        </p:nvCxnSpPr>
        <p:spPr>
          <a:xfrm>
            <a:off x="2375453" y="2718112"/>
            <a:ext cx="695739" cy="355564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1AC1FCF-736A-4138-B712-F68298EC7871}"/>
              </a:ext>
            </a:extLst>
          </p:cNvPr>
          <p:cNvCxnSpPr>
            <a:cxnSpLocks/>
          </p:cNvCxnSpPr>
          <p:nvPr/>
        </p:nvCxnSpPr>
        <p:spPr>
          <a:xfrm flipV="1">
            <a:off x="2445026" y="4260921"/>
            <a:ext cx="695739" cy="393077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6230E0CC-A6DC-4976-9D7D-A3073C7E417C}"/>
              </a:ext>
            </a:extLst>
          </p:cNvPr>
          <p:cNvCxnSpPr>
            <a:cxnSpLocks/>
          </p:cNvCxnSpPr>
          <p:nvPr/>
        </p:nvCxnSpPr>
        <p:spPr>
          <a:xfrm flipV="1">
            <a:off x="2445026" y="4653997"/>
            <a:ext cx="695739" cy="755375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32EFC1B3-42DF-40EA-BAF1-9BF235BDBD8A}"/>
              </a:ext>
            </a:extLst>
          </p:cNvPr>
          <p:cNvCxnSpPr>
            <a:cxnSpLocks/>
          </p:cNvCxnSpPr>
          <p:nvPr/>
        </p:nvCxnSpPr>
        <p:spPr>
          <a:xfrm>
            <a:off x="2445026" y="4260922"/>
            <a:ext cx="695739" cy="902567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BE0A459-CAC9-48EC-8DB2-DA9A65DB1EA8}"/>
              </a:ext>
            </a:extLst>
          </p:cNvPr>
          <p:cNvCxnSpPr>
            <a:cxnSpLocks/>
          </p:cNvCxnSpPr>
          <p:nvPr/>
        </p:nvCxnSpPr>
        <p:spPr>
          <a:xfrm>
            <a:off x="2445026" y="5047074"/>
            <a:ext cx="695739" cy="362298"/>
          </a:xfrm>
          <a:prstGeom prst="line">
            <a:avLst/>
          </a:prstGeom>
          <a:ln w="381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557295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babycaredaily.com/wp-content/uploads/2009/09/normal_baby_1-300x219.jpg">
            <a:extLst>
              <a:ext uri="{FF2B5EF4-FFF2-40B4-BE49-F238E27FC236}">
                <a16:creationId xmlns:a16="http://schemas.microsoft.com/office/drawing/2014/main" id="{A4A74198-6116-45F4-8992-401C6F3F1D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95"/>
          <a:stretch>
            <a:fillRect/>
          </a:stretch>
        </p:blipFill>
        <p:spPr bwMode="auto">
          <a:xfrm>
            <a:off x="539750" y="981075"/>
            <a:ext cx="8064500" cy="549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loud Callout 4">
            <a:extLst>
              <a:ext uri="{FF2B5EF4-FFF2-40B4-BE49-F238E27FC236}">
                <a16:creationId xmlns:a16="http://schemas.microsoft.com/office/drawing/2014/main" id="{76D06038-1AD0-477F-B2ED-55D98DB65F50}"/>
              </a:ext>
            </a:extLst>
          </p:cNvPr>
          <p:cNvSpPr/>
          <p:nvPr/>
        </p:nvSpPr>
        <p:spPr>
          <a:xfrm>
            <a:off x="250825" y="260350"/>
            <a:ext cx="4033838" cy="2520950"/>
          </a:xfrm>
          <a:prstGeom prst="cloudCallout">
            <a:avLst>
              <a:gd name="adj1" fmla="val 42289"/>
              <a:gd name="adj2" fmla="val 63058"/>
            </a:avLst>
          </a:prstGeom>
          <a:solidFill>
            <a:srgbClr val="FFFF00"/>
          </a:solidFill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3200" dirty="0">
                <a:solidFill>
                  <a:schemeClr val="tx1"/>
                </a:solidFill>
                <a:latin typeface="Century Gothic" panose="020B0502020202020204" pitchFamily="34" charset="0"/>
              </a:rPr>
              <a:t>What if humans laid eggs?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CBFC9812-CA69-47E5-A19F-7F159D9DB0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>
                <a:solidFill>
                  <a:srgbClr val="00B0F0"/>
                </a:solidFill>
                <a:latin typeface="Century Gothic" panose="020B0502020202020204" pitchFamily="34" charset="0"/>
              </a:rPr>
              <a:t>Sex cells</a:t>
            </a:r>
          </a:p>
        </p:txBody>
      </p:sp>
      <p:pic>
        <p:nvPicPr>
          <p:cNvPr id="14339" name="Picture 4" descr="http://www.yurtopic.com/health/diseases-conditions/images/Turner-syndrome/spermatozoon-egg.jpg">
            <a:extLst>
              <a:ext uri="{FF2B5EF4-FFF2-40B4-BE49-F238E27FC236}">
                <a16:creationId xmlns:a16="http://schemas.microsoft.com/office/drawing/2014/main" id="{66510053-81E0-4C69-8A77-CDC96049CA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92"/>
          <a:stretch>
            <a:fillRect/>
          </a:stretch>
        </p:blipFill>
        <p:spPr bwMode="auto">
          <a:xfrm>
            <a:off x="1331913" y="1358900"/>
            <a:ext cx="6264275" cy="5346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>
            <a:extLst>
              <a:ext uri="{FF2B5EF4-FFF2-40B4-BE49-F238E27FC236}">
                <a16:creationId xmlns:a16="http://schemas.microsoft.com/office/drawing/2014/main" id="{E6657BF5-9C26-42EE-BC7B-08926F6E238A}"/>
              </a:ext>
            </a:extLst>
          </p:cNvPr>
          <p:cNvSpPr/>
          <p:nvPr/>
        </p:nvSpPr>
        <p:spPr>
          <a:xfrm>
            <a:off x="5049838" y="1898650"/>
            <a:ext cx="3249612" cy="3133725"/>
          </a:xfrm>
          <a:custGeom>
            <a:avLst/>
            <a:gdLst>
              <a:gd name="connsiteX0" fmla="*/ 1060230 w 3249248"/>
              <a:gd name="connsiteY0" fmla="*/ 124691 h 3133799"/>
              <a:gd name="connsiteX1" fmla="*/ 1129502 w 3249248"/>
              <a:gd name="connsiteY1" fmla="*/ 138545 h 3133799"/>
              <a:gd name="connsiteX2" fmla="*/ 1212630 w 3249248"/>
              <a:gd name="connsiteY2" fmla="*/ 166254 h 3133799"/>
              <a:gd name="connsiteX3" fmla="*/ 1295757 w 3249248"/>
              <a:gd name="connsiteY3" fmla="*/ 152400 h 3133799"/>
              <a:gd name="connsiteX4" fmla="*/ 1365030 w 3249248"/>
              <a:gd name="connsiteY4" fmla="*/ 96982 h 3133799"/>
              <a:gd name="connsiteX5" fmla="*/ 1448157 w 3249248"/>
              <a:gd name="connsiteY5" fmla="*/ 41563 h 3133799"/>
              <a:gd name="connsiteX6" fmla="*/ 1489720 w 3249248"/>
              <a:gd name="connsiteY6" fmla="*/ 13854 h 3133799"/>
              <a:gd name="connsiteX7" fmla="*/ 1531284 w 3249248"/>
              <a:gd name="connsiteY7" fmla="*/ 0 h 3133799"/>
              <a:gd name="connsiteX8" fmla="*/ 1669830 w 3249248"/>
              <a:gd name="connsiteY8" fmla="*/ 13854 h 3133799"/>
              <a:gd name="connsiteX9" fmla="*/ 1725248 w 3249248"/>
              <a:gd name="connsiteY9" fmla="*/ 96982 h 3133799"/>
              <a:gd name="connsiteX10" fmla="*/ 1766811 w 3249248"/>
              <a:gd name="connsiteY10" fmla="*/ 124691 h 3133799"/>
              <a:gd name="connsiteX11" fmla="*/ 1933066 w 3249248"/>
              <a:gd name="connsiteY11" fmla="*/ 110836 h 3133799"/>
              <a:gd name="connsiteX12" fmla="*/ 1974630 w 3249248"/>
              <a:gd name="connsiteY12" fmla="*/ 96982 h 3133799"/>
              <a:gd name="connsiteX13" fmla="*/ 2057757 w 3249248"/>
              <a:gd name="connsiteY13" fmla="*/ 83127 h 3133799"/>
              <a:gd name="connsiteX14" fmla="*/ 2279430 w 3249248"/>
              <a:gd name="connsiteY14" fmla="*/ 124691 h 3133799"/>
              <a:gd name="connsiteX15" fmla="*/ 2307139 w 3249248"/>
              <a:gd name="connsiteY15" fmla="*/ 166254 h 3133799"/>
              <a:gd name="connsiteX16" fmla="*/ 2320993 w 3249248"/>
              <a:gd name="connsiteY16" fmla="*/ 207818 h 3133799"/>
              <a:gd name="connsiteX17" fmla="*/ 2404120 w 3249248"/>
              <a:gd name="connsiteY17" fmla="*/ 249382 h 3133799"/>
              <a:gd name="connsiteX18" fmla="*/ 2639648 w 3249248"/>
              <a:gd name="connsiteY18" fmla="*/ 290945 h 3133799"/>
              <a:gd name="connsiteX19" fmla="*/ 2722775 w 3249248"/>
              <a:gd name="connsiteY19" fmla="*/ 401782 h 3133799"/>
              <a:gd name="connsiteX20" fmla="*/ 2764339 w 3249248"/>
              <a:gd name="connsiteY20" fmla="*/ 512618 h 3133799"/>
              <a:gd name="connsiteX21" fmla="*/ 2847466 w 3249248"/>
              <a:gd name="connsiteY21" fmla="*/ 540327 h 3133799"/>
              <a:gd name="connsiteX22" fmla="*/ 2889030 w 3249248"/>
              <a:gd name="connsiteY22" fmla="*/ 554182 h 3133799"/>
              <a:gd name="connsiteX23" fmla="*/ 2930593 w 3249248"/>
              <a:gd name="connsiteY23" fmla="*/ 568036 h 3133799"/>
              <a:gd name="connsiteX24" fmla="*/ 2958302 w 3249248"/>
              <a:gd name="connsiteY24" fmla="*/ 817418 h 3133799"/>
              <a:gd name="connsiteX25" fmla="*/ 2972157 w 3249248"/>
              <a:gd name="connsiteY25" fmla="*/ 858982 h 3133799"/>
              <a:gd name="connsiteX26" fmla="*/ 3013720 w 3249248"/>
              <a:gd name="connsiteY26" fmla="*/ 886691 h 3133799"/>
              <a:gd name="connsiteX27" fmla="*/ 3096848 w 3249248"/>
              <a:gd name="connsiteY27" fmla="*/ 914400 h 3133799"/>
              <a:gd name="connsiteX28" fmla="*/ 3110702 w 3249248"/>
              <a:gd name="connsiteY28" fmla="*/ 955963 h 3133799"/>
              <a:gd name="connsiteX29" fmla="*/ 3124557 w 3249248"/>
              <a:gd name="connsiteY29" fmla="*/ 1136072 h 3133799"/>
              <a:gd name="connsiteX30" fmla="*/ 3152266 w 3249248"/>
              <a:gd name="connsiteY30" fmla="*/ 1163782 h 3133799"/>
              <a:gd name="connsiteX31" fmla="*/ 3193830 w 3249248"/>
              <a:gd name="connsiteY31" fmla="*/ 1233054 h 3133799"/>
              <a:gd name="connsiteX32" fmla="*/ 3249248 w 3249248"/>
              <a:gd name="connsiteY32" fmla="*/ 1302327 h 3133799"/>
              <a:gd name="connsiteX33" fmla="*/ 3235393 w 3249248"/>
              <a:gd name="connsiteY33" fmla="*/ 1385454 h 3133799"/>
              <a:gd name="connsiteX34" fmla="*/ 3193830 w 3249248"/>
              <a:gd name="connsiteY34" fmla="*/ 1413163 h 3133799"/>
              <a:gd name="connsiteX35" fmla="*/ 3166120 w 3249248"/>
              <a:gd name="connsiteY35" fmla="*/ 1440872 h 3133799"/>
              <a:gd name="connsiteX36" fmla="*/ 3166120 w 3249248"/>
              <a:gd name="connsiteY36" fmla="*/ 1648691 h 3133799"/>
              <a:gd name="connsiteX37" fmla="*/ 3193830 w 3249248"/>
              <a:gd name="connsiteY37" fmla="*/ 1731818 h 3133799"/>
              <a:gd name="connsiteX38" fmla="*/ 3207684 w 3249248"/>
              <a:gd name="connsiteY38" fmla="*/ 1773382 h 3133799"/>
              <a:gd name="connsiteX39" fmla="*/ 3166120 w 3249248"/>
              <a:gd name="connsiteY39" fmla="*/ 1884218 h 3133799"/>
              <a:gd name="connsiteX40" fmla="*/ 3124557 w 3249248"/>
              <a:gd name="connsiteY40" fmla="*/ 1898072 h 3133799"/>
              <a:gd name="connsiteX41" fmla="*/ 3110702 w 3249248"/>
              <a:gd name="connsiteY41" fmla="*/ 2258291 h 3133799"/>
              <a:gd name="connsiteX42" fmla="*/ 3055284 w 3249248"/>
              <a:gd name="connsiteY42" fmla="*/ 2272145 h 3133799"/>
              <a:gd name="connsiteX43" fmla="*/ 2958302 w 3249248"/>
              <a:gd name="connsiteY43" fmla="*/ 2299854 h 3133799"/>
              <a:gd name="connsiteX44" fmla="*/ 2944448 w 3249248"/>
              <a:gd name="connsiteY44" fmla="*/ 2576945 h 3133799"/>
              <a:gd name="connsiteX45" fmla="*/ 2916739 w 3249248"/>
              <a:gd name="connsiteY45" fmla="*/ 2618509 h 3133799"/>
              <a:gd name="connsiteX46" fmla="*/ 2792048 w 3249248"/>
              <a:gd name="connsiteY46" fmla="*/ 2660072 h 3133799"/>
              <a:gd name="connsiteX47" fmla="*/ 2750484 w 3249248"/>
              <a:gd name="connsiteY47" fmla="*/ 2673927 h 3133799"/>
              <a:gd name="connsiteX48" fmla="*/ 2708920 w 3249248"/>
              <a:gd name="connsiteY48" fmla="*/ 2687782 h 3133799"/>
              <a:gd name="connsiteX49" fmla="*/ 2639648 w 3249248"/>
              <a:gd name="connsiteY49" fmla="*/ 2770909 h 3133799"/>
              <a:gd name="connsiteX50" fmla="*/ 2625793 w 3249248"/>
              <a:gd name="connsiteY50" fmla="*/ 2867891 h 3133799"/>
              <a:gd name="connsiteX51" fmla="*/ 2584230 w 3249248"/>
              <a:gd name="connsiteY51" fmla="*/ 2881745 h 3133799"/>
              <a:gd name="connsiteX52" fmla="*/ 2528811 w 3249248"/>
              <a:gd name="connsiteY52" fmla="*/ 2895600 h 3133799"/>
              <a:gd name="connsiteX53" fmla="*/ 2487248 w 3249248"/>
              <a:gd name="connsiteY53" fmla="*/ 2909454 h 3133799"/>
              <a:gd name="connsiteX54" fmla="*/ 2293284 w 3249248"/>
              <a:gd name="connsiteY54" fmla="*/ 2937163 h 3133799"/>
              <a:gd name="connsiteX55" fmla="*/ 2196302 w 3249248"/>
              <a:gd name="connsiteY55" fmla="*/ 3048000 h 3133799"/>
              <a:gd name="connsiteX56" fmla="*/ 2113175 w 3249248"/>
              <a:gd name="connsiteY56" fmla="*/ 3075709 h 3133799"/>
              <a:gd name="connsiteX57" fmla="*/ 2071611 w 3249248"/>
              <a:gd name="connsiteY57" fmla="*/ 3089563 h 3133799"/>
              <a:gd name="connsiteX58" fmla="*/ 2030048 w 3249248"/>
              <a:gd name="connsiteY58" fmla="*/ 3117272 h 3133799"/>
              <a:gd name="connsiteX59" fmla="*/ 1822230 w 3249248"/>
              <a:gd name="connsiteY59" fmla="*/ 3117272 h 3133799"/>
              <a:gd name="connsiteX60" fmla="*/ 1392739 w 3249248"/>
              <a:gd name="connsiteY60" fmla="*/ 3103418 h 3133799"/>
              <a:gd name="connsiteX61" fmla="*/ 1351175 w 3249248"/>
              <a:gd name="connsiteY61" fmla="*/ 3117272 h 3133799"/>
              <a:gd name="connsiteX62" fmla="*/ 1226484 w 3249248"/>
              <a:gd name="connsiteY62" fmla="*/ 3075709 h 3133799"/>
              <a:gd name="connsiteX63" fmla="*/ 1212630 w 3249248"/>
              <a:gd name="connsiteY63" fmla="*/ 3034145 h 3133799"/>
              <a:gd name="connsiteX64" fmla="*/ 1184920 w 3249248"/>
              <a:gd name="connsiteY64" fmla="*/ 3006436 h 3133799"/>
              <a:gd name="connsiteX65" fmla="*/ 1143357 w 3249248"/>
              <a:gd name="connsiteY65" fmla="*/ 2978727 h 3133799"/>
              <a:gd name="connsiteX66" fmla="*/ 949393 w 3249248"/>
              <a:gd name="connsiteY66" fmla="*/ 2951018 h 3133799"/>
              <a:gd name="connsiteX67" fmla="*/ 866266 w 3249248"/>
              <a:gd name="connsiteY67" fmla="*/ 2937163 h 3133799"/>
              <a:gd name="connsiteX68" fmla="*/ 824702 w 3249248"/>
              <a:gd name="connsiteY68" fmla="*/ 2909454 h 3133799"/>
              <a:gd name="connsiteX69" fmla="*/ 810848 w 3249248"/>
              <a:gd name="connsiteY69" fmla="*/ 2867891 h 3133799"/>
              <a:gd name="connsiteX70" fmla="*/ 769284 w 3249248"/>
              <a:gd name="connsiteY70" fmla="*/ 2784763 h 3133799"/>
              <a:gd name="connsiteX71" fmla="*/ 727720 w 3249248"/>
              <a:gd name="connsiteY71" fmla="*/ 2687782 h 3133799"/>
              <a:gd name="connsiteX72" fmla="*/ 603030 w 3249248"/>
              <a:gd name="connsiteY72" fmla="*/ 2632363 h 3133799"/>
              <a:gd name="connsiteX73" fmla="*/ 519902 w 3249248"/>
              <a:gd name="connsiteY73" fmla="*/ 2604654 h 3133799"/>
              <a:gd name="connsiteX74" fmla="*/ 478339 w 3249248"/>
              <a:gd name="connsiteY74" fmla="*/ 2590800 h 3133799"/>
              <a:gd name="connsiteX75" fmla="*/ 436775 w 3249248"/>
              <a:gd name="connsiteY75" fmla="*/ 2576945 h 3133799"/>
              <a:gd name="connsiteX76" fmla="*/ 422920 w 3249248"/>
              <a:gd name="connsiteY76" fmla="*/ 2535382 h 3133799"/>
              <a:gd name="connsiteX77" fmla="*/ 395211 w 3249248"/>
              <a:gd name="connsiteY77" fmla="*/ 2507672 h 3133799"/>
              <a:gd name="connsiteX78" fmla="*/ 409066 w 3249248"/>
              <a:gd name="connsiteY78" fmla="*/ 2396836 h 3133799"/>
              <a:gd name="connsiteX79" fmla="*/ 395211 w 3249248"/>
              <a:gd name="connsiteY79" fmla="*/ 2327563 h 3133799"/>
              <a:gd name="connsiteX80" fmla="*/ 312084 w 3249248"/>
              <a:gd name="connsiteY80" fmla="*/ 2272145 h 3133799"/>
              <a:gd name="connsiteX81" fmla="*/ 201248 w 3249248"/>
              <a:gd name="connsiteY81" fmla="*/ 2202872 h 3133799"/>
              <a:gd name="connsiteX82" fmla="*/ 159684 w 3249248"/>
              <a:gd name="connsiteY82" fmla="*/ 2189018 h 3133799"/>
              <a:gd name="connsiteX83" fmla="*/ 104266 w 3249248"/>
              <a:gd name="connsiteY83" fmla="*/ 2161309 h 3133799"/>
              <a:gd name="connsiteX84" fmla="*/ 21139 w 3249248"/>
              <a:gd name="connsiteY84" fmla="*/ 2078182 h 3133799"/>
              <a:gd name="connsiteX85" fmla="*/ 21139 w 3249248"/>
              <a:gd name="connsiteY85" fmla="*/ 1911927 h 3133799"/>
              <a:gd name="connsiteX86" fmla="*/ 34993 w 3249248"/>
              <a:gd name="connsiteY86" fmla="*/ 1870363 h 3133799"/>
              <a:gd name="connsiteX87" fmla="*/ 90411 w 3249248"/>
              <a:gd name="connsiteY87" fmla="*/ 1842654 h 3133799"/>
              <a:gd name="connsiteX88" fmla="*/ 118120 w 3249248"/>
              <a:gd name="connsiteY88" fmla="*/ 1801091 h 3133799"/>
              <a:gd name="connsiteX89" fmla="*/ 90411 w 3249248"/>
              <a:gd name="connsiteY89" fmla="*/ 1676400 h 3133799"/>
              <a:gd name="connsiteX90" fmla="*/ 34993 w 3249248"/>
              <a:gd name="connsiteY90" fmla="*/ 1593272 h 3133799"/>
              <a:gd name="connsiteX91" fmla="*/ 21139 w 3249248"/>
              <a:gd name="connsiteY91" fmla="*/ 1385454 h 3133799"/>
              <a:gd name="connsiteX92" fmla="*/ 104266 w 3249248"/>
              <a:gd name="connsiteY92" fmla="*/ 1357745 h 3133799"/>
              <a:gd name="connsiteX93" fmla="*/ 145830 w 3249248"/>
              <a:gd name="connsiteY93" fmla="*/ 1330036 h 3133799"/>
              <a:gd name="connsiteX94" fmla="*/ 159684 w 3249248"/>
              <a:gd name="connsiteY94" fmla="*/ 955963 h 3133799"/>
              <a:gd name="connsiteX95" fmla="*/ 242811 w 3249248"/>
              <a:gd name="connsiteY95" fmla="*/ 928254 h 3133799"/>
              <a:gd name="connsiteX96" fmla="*/ 284375 w 3249248"/>
              <a:gd name="connsiteY96" fmla="*/ 914400 h 3133799"/>
              <a:gd name="connsiteX97" fmla="*/ 312084 w 3249248"/>
              <a:gd name="connsiteY97" fmla="*/ 872836 h 3133799"/>
              <a:gd name="connsiteX98" fmla="*/ 339793 w 3249248"/>
              <a:gd name="connsiteY98" fmla="*/ 775854 h 3133799"/>
              <a:gd name="connsiteX99" fmla="*/ 353648 w 3249248"/>
              <a:gd name="connsiteY99" fmla="*/ 609600 h 3133799"/>
              <a:gd name="connsiteX100" fmla="*/ 395211 w 3249248"/>
              <a:gd name="connsiteY100" fmla="*/ 581891 h 3133799"/>
              <a:gd name="connsiteX101" fmla="*/ 533757 w 3249248"/>
              <a:gd name="connsiteY101" fmla="*/ 568036 h 3133799"/>
              <a:gd name="connsiteX102" fmla="*/ 575320 w 3249248"/>
              <a:gd name="connsiteY102" fmla="*/ 554182 h 3133799"/>
              <a:gd name="connsiteX103" fmla="*/ 589175 w 3249248"/>
              <a:gd name="connsiteY103" fmla="*/ 498763 h 3133799"/>
              <a:gd name="connsiteX104" fmla="*/ 603030 w 3249248"/>
              <a:gd name="connsiteY104" fmla="*/ 360218 h 3133799"/>
              <a:gd name="connsiteX105" fmla="*/ 630739 w 3249248"/>
              <a:gd name="connsiteY105" fmla="*/ 277091 h 3133799"/>
              <a:gd name="connsiteX106" fmla="*/ 921684 w 3249248"/>
              <a:gd name="connsiteY106" fmla="*/ 249382 h 3133799"/>
              <a:gd name="connsiteX107" fmla="*/ 963248 w 3249248"/>
              <a:gd name="connsiteY107" fmla="*/ 83127 h 3133799"/>
              <a:gd name="connsiteX108" fmla="*/ 1101793 w 3249248"/>
              <a:gd name="connsiteY108" fmla="*/ 138545 h 3133799"/>
              <a:gd name="connsiteX109" fmla="*/ 1060230 w 3249248"/>
              <a:gd name="connsiteY109" fmla="*/ 124691 h 31337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</a:cxnLst>
            <a:rect l="l" t="t" r="r" b="b"/>
            <a:pathLst>
              <a:path w="3249248" h="3133799">
                <a:moveTo>
                  <a:pt x="1060230" y="124691"/>
                </a:moveTo>
                <a:cubicBezTo>
                  <a:pt x="1064848" y="124691"/>
                  <a:pt x="1106784" y="132349"/>
                  <a:pt x="1129502" y="138545"/>
                </a:cubicBezTo>
                <a:cubicBezTo>
                  <a:pt x="1157681" y="146230"/>
                  <a:pt x="1212630" y="166254"/>
                  <a:pt x="1212630" y="166254"/>
                </a:cubicBezTo>
                <a:cubicBezTo>
                  <a:pt x="1240339" y="161636"/>
                  <a:pt x="1269107" y="161283"/>
                  <a:pt x="1295757" y="152400"/>
                </a:cubicBezTo>
                <a:cubicBezTo>
                  <a:pt x="1336436" y="138840"/>
                  <a:pt x="1334765" y="119681"/>
                  <a:pt x="1365030" y="96982"/>
                </a:cubicBezTo>
                <a:cubicBezTo>
                  <a:pt x="1391672" y="77001"/>
                  <a:pt x="1420448" y="60036"/>
                  <a:pt x="1448157" y="41563"/>
                </a:cubicBezTo>
                <a:cubicBezTo>
                  <a:pt x="1462011" y="32327"/>
                  <a:pt x="1473923" y="19119"/>
                  <a:pt x="1489720" y="13854"/>
                </a:cubicBezTo>
                <a:lnTo>
                  <a:pt x="1531284" y="0"/>
                </a:lnTo>
                <a:cubicBezTo>
                  <a:pt x="1577466" y="4618"/>
                  <a:pt x="1625470" y="205"/>
                  <a:pt x="1669830" y="13854"/>
                </a:cubicBezTo>
                <a:cubicBezTo>
                  <a:pt x="1733552" y="33461"/>
                  <a:pt x="1696378" y="60894"/>
                  <a:pt x="1725248" y="96982"/>
                </a:cubicBezTo>
                <a:cubicBezTo>
                  <a:pt x="1735650" y="109984"/>
                  <a:pt x="1752957" y="115455"/>
                  <a:pt x="1766811" y="124691"/>
                </a:cubicBezTo>
                <a:cubicBezTo>
                  <a:pt x="1822229" y="120073"/>
                  <a:pt x="1877943" y="118186"/>
                  <a:pt x="1933066" y="110836"/>
                </a:cubicBezTo>
                <a:cubicBezTo>
                  <a:pt x="1947542" y="108906"/>
                  <a:pt x="1960374" y="100150"/>
                  <a:pt x="1974630" y="96982"/>
                </a:cubicBezTo>
                <a:cubicBezTo>
                  <a:pt x="2002052" y="90888"/>
                  <a:pt x="2030048" y="87745"/>
                  <a:pt x="2057757" y="83127"/>
                </a:cubicBezTo>
                <a:cubicBezTo>
                  <a:pt x="2187332" y="92383"/>
                  <a:pt x="2221486" y="52263"/>
                  <a:pt x="2279430" y="124691"/>
                </a:cubicBezTo>
                <a:cubicBezTo>
                  <a:pt x="2289832" y="137693"/>
                  <a:pt x="2297903" y="152400"/>
                  <a:pt x="2307139" y="166254"/>
                </a:cubicBezTo>
                <a:cubicBezTo>
                  <a:pt x="2311757" y="180109"/>
                  <a:pt x="2311870" y="196414"/>
                  <a:pt x="2320993" y="207818"/>
                </a:cubicBezTo>
                <a:cubicBezTo>
                  <a:pt x="2347461" y="240904"/>
                  <a:pt x="2370657" y="232650"/>
                  <a:pt x="2404120" y="249382"/>
                </a:cubicBezTo>
                <a:cubicBezTo>
                  <a:pt x="2536751" y="315698"/>
                  <a:pt x="2284521" y="265580"/>
                  <a:pt x="2639648" y="290945"/>
                </a:cubicBezTo>
                <a:cubicBezTo>
                  <a:pt x="2702312" y="384941"/>
                  <a:pt x="2671518" y="350523"/>
                  <a:pt x="2722775" y="401782"/>
                </a:cubicBezTo>
                <a:cubicBezTo>
                  <a:pt x="2728363" y="429722"/>
                  <a:pt x="2731723" y="492233"/>
                  <a:pt x="2764339" y="512618"/>
                </a:cubicBezTo>
                <a:cubicBezTo>
                  <a:pt x="2789107" y="528098"/>
                  <a:pt x="2819757" y="531091"/>
                  <a:pt x="2847466" y="540327"/>
                </a:cubicBezTo>
                <a:lnTo>
                  <a:pt x="2889030" y="554182"/>
                </a:lnTo>
                <a:lnTo>
                  <a:pt x="2930593" y="568036"/>
                </a:lnTo>
                <a:cubicBezTo>
                  <a:pt x="2969522" y="684820"/>
                  <a:pt x="2928650" y="550550"/>
                  <a:pt x="2958302" y="817418"/>
                </a:cubicBezTo>
                <a:cubicBezTo>
                  <a:pt x="2959915" y="831933"/>
                  <a:pt x="2963034" y="847578"/>
                  <a:pt x="2972157" y="858982"/>
                </a:cubicBezTo>
                <a:cubicBezTo>
                  <a:pt x="2982559" y="871984"/>
                  <a:pt x="2998504" y="879928"/>
                  <a:pt x="3013720" y="886691"/>
                </a:cubicBezTo>
                <a:cubicBezTo>
                  <a:pt x="3040411" y="898554"/>
                  <a:pt x="3096848" y="914400"/>
                  <a:pt x="3096848" y="914400"/>
                </a:cubicBezTo>
                <a:cubicBezTo>
                  <a:pt x="3101466" y="928254"/>
                  <a:pt x="3108891" y="941472"/>
                  <a:pt x="3110702" y="955963"/>
                </a:cubicBezTo>
                <a:cubicBezTo>
                  <a:pt x="3118171" y="1015712"/>
                  <a:pt x="3112748" y="1077028"/>
                  <a:pt x="3124557" y="1136072"/>
                </a:cubicBezTo>
                <a:cubicBezTo>
                  <a:pt x="3127119" y="1148881"/>
                  <a:pt x="3143030" y="1154545"/>
                  <a:pt x="3152266" y="1163782"/>
                </a:cubicBezTo>
                <a:cubicBezTo>
                  <a:pt x="3191513" y="1281525"/>
                  <a:pt x="3136775" y="1137964"/>
                  <a:pt x="3193830" y="1233054"/>
                </a:cubicBezTo>
                <a:cubicBezTo>
                  <a:pt x="3238445" y="1307411"/>
                  <a:pt x="3166463" y="1247138"/>
                  <a:pt x="3249248" y="1302327"/>
                </a:cubicBezTo>
                <a:cubicBezTo>
                  <a:pt x="3244630" y="1330036"/>
                  <a:pt x="3247956" y="1360328"/>
                  <a:pt x="3235393" y="1385454"/>
                </a:cubicBezTo>
                <a:cubicBezTo>
                  <a:pt x="3227946" y="1400347"/>
                  <a:pt x="3206832" y="1402761"/>
                  <a:pt x="3193830" y="1413163"/>
                </a:cubicBezTo>
                <a:cubicBezTo>
                  <a:pt x="3183630" y="1421323"/>
                  <a:pt x="3175357" y="1431636"/>
                  <a:pt x="3166120" y="1440872"/>
                </a:cubicBezTo>
                <a:cubicBezTo>
                  <a:pt x="3146876" y="1537097"/>
                  <a:pt x="3142608" y="1523292"/>
                  <a:pt x="3166120" y="1648691"/>
                </a:cubicBezTo>
                <a:cubicBezTo>
                  <a:pt x="3171503" y="1677399"/>
                  <a:pt x="3184594" y="1704109"/>
                  <a:pt x="3193830" y="1731818"/>
                </a:cubicBezTo>
                <a:lnTo>
                  <a:pt x="3207684" y="1773382"/>
                </a:lnTo>
                <a:cubicBezTo>
                  <a:pt x="3199260" y="1823926"/>
                  <a:pt x="3210170" y="1857788"/>
                  <a:pt x="3166120" y="1884218"/>
                </a:cubicBezTo>
                <a:cubicBezTo>
                  <a:pt x="3153597" y="1891731"/>
                  <a:pt x="3138411" y="1893454"/>
                  <a:pt x="3124557" y="1898072"/>
                </a:cubicBezTo>
                <a:cubicBezTo>
                  <a:pt x="3119939" y="2018145"/>
                  <a:pt x="3132582" y="2140138"/>
                  <a:pt x="3110702" y="2258291"/>
                </a:cubicBezTo>
                <a:cubicBezTo>
                  <a:pt x="3107235" y="2277014"/>
                  <a:pt x="3073593" y="2266914"/>
                  <a:pt x="3055284" y="2272145"/>
                </a:cubicBezTo>
                <a:cubicBezTo>
                  <a:pt x="2916153" y="2311897"/>
                  <a:pt x="3131546" y="2256545"/>
                  <a:pt x="2958302" y="2299854"/>
                </a:cubicBezTo>
                <a:cubicBezTo>
                  <a:pt x="2953684" y="2392218"/>
                  <a:pt x="2956409" y="2485243"/>
                  <a:pt x="2944448" y="2576945"/>
                </a:cubicBezTo>
                <a:cubicBezTo>
                  <a:pt x="2942294" y="2593456"/>
                  <a:pt x="2930859" y="2609684"/>
                  <a:pt x="2916739" y="2618509"/>
                </a:cubicBezTo>
                <a:cubicBezTo>
                  <a:pt x="2916737" y="2618511"/>
                  <a:pt x="2812832" y="2653144"/>
                  <a:pt x="2792048" y="2660072"/>
                </a:cubicBezTo>
                <a:lnTo>
                  <a:pt x="2750484" y="2673927"/>
                </a:lnTo>
                <a:lnTo>
                  <a:pt x="2708920" y="2687782"/>
                </a:lnTo>
                <a:cubicBezTo>
                  <a:pt x="2691248" y="2705454"/>
                  <a:pt x="2647915" y="2743353"/>
                  <a:pt x="2639648" y="2770909"/>
                </a:cubicBezTo>
                <a:cubicBezTo>
                  <a:pt x="2630264" y="2802187"/>
                  <a:pt x="2640397" y="2838683"/>
                  <a:pt x="2625793" y="2867891"/>
                </a:cubicBezTo>
                <a:cubicBezTo>
                  <a:pt x="2619262" y="2880953"/>
                  <a:pt x="2598272" y="2877733"/>
                  <a:pt x="2584230" y="2881745"/>
                </a:cubicBezTo>
                <a:cubicBezTo>
                  <a:pt x="2565921" y="2886976"/>
                  <a:pt x="2547120" y="2890369"/>
                  <a:pt x="2528811" y="2895600"/>
                </a:cubicBezTo>
                <a:cubicBezTo>
                  <a:pt x="2514769" y="2899612"/>
                  <a:pt x="2501504" y="2906286"/>
                  <a:pt x="2487248" y="2909454"/>
                </a:cubicBezTo>
                <a:cubicBezTo>
                  <a:pt x="2435873" y="2920871"/>
                  <a:pt x="2341231" y="2931170"/>
                  <a:pt x="2293284" y="2937163"/>
                </a:cubicBezTo>
                <a:cubicBezTo>
                  <a:pt x="2257796" y="2990396"/>
                  <a:pt x="2250992" y="3023693"/>
                  <a:pt x="2196302" y="3048000"/>
                </a:cubicBezTo>
                <a:cubicBezTo>
                  <a:pt x="2169612" y="3059862"/>
                  <a:pt x="2140884" y="3066473"/>
                  <a:pt x="2113175" y="3075709"/>
                </a:cubicBezTo>
                <a:lnTo>
                  <a:pt x="2071611" y="3089563"/>
                </a:lnTo>
                <a:cubicBezTo>
                  <a:pt x="2057757" y="3098799"/>
                  <a:pt x="2044941" y="3109825"/>
                  <a:pt x="2030048" y="3117272"/>
                </a:cubicBezTo>
                <a:cubicBezTo>
                  <a:pt x="1962676" y="3150959"/>
                  <a:pt x="1900425" y="3123788"/>
                  <a:pt x="1822230" y="3117272"/>
                </a:cubicBezTo>
                <a:cubicBezTo>
                  <a:pt x="1629485" y="3053024"/>
                  <a:pt x="1768287" y="3088396"/>
                  <a:pt x="1392739" y="3103418"/>
                </a:cubicBezTo>
                <a:cubicBezTo>
                  <a:pt x="1378884" y="3108036"/>
                  <a:pt x="1365779" y="3117272"/>
                  <a:pt x="1351175" y="3117272"/>
                </a:cubicBezTo>
                <a:cubicBezTo>
                  <a:pt x="1276511" y="3117272"/>
                  <a:pt x="1276669" y="3109165"/>
                  <a:pt x="1226484" y="3075709"/>
                </a:cubicBezTo>
                <a:cubicBezTo>
                  <a:pt x="1221866" y="3061854"/>
                  <a:pt x="1220144" y="3046668"/>
                  <a:pt x="1212630" y="3034145"/>
                </a:cubicBezTo>
                <a:cubicBezTo>
                  <a:pt x="1205909" y="3022944"/>
                  <a:pt x="1195120" y="3014596"/>
                  <a:pt x="1184920" y="3006436"/>
                </a:cubicBezTo>
                <a:cubicBezTo>
                  <a:pt x="1171918" y="2996034"/>
                  <a:pt x="1158250" y="2986174"/>
                  <a:pt x="1143357" y="2978727"/>
                </a:cubicBezTo>
                <a:cubicBezTo>
                  <a:pt x="1089269" y="2951683"/>
                  <a:pt x="991059" y="2955920"/>
                  <a:pt x="949393" y="2951018"/>
                </a:cubicBezTo>
                <a:cubicBezTo>
                  <a:pt x="921494" y="2947736"/>
                  <a:pt x="893975" y="2941781"/>
                  <a:pt x="866266" y="2937163"/>
                </a:cubicBezTo>
                <a:cubicBezTo>
                  <a:pt x="852411" y="2927927"/>
                  <a:pt x="835104" y="2922456"/>
                  <a:pt x="824702" y="2909454"/>
                </a:cubicBezTo>
                <a:cubicBezTo>
                  <a:pt x="815579" y="2898050"/>
                  <a:pt x="817379" y="2880953"/>
                  <a:pt x="810848" y="2867891"/>
                </a:cubicBezTo>
                <a:cubicBezTo>
                  <a:pt x="770370" y="2786933"/>
                  <a:pt x="792499" y="2866017"/>
                  <a:pt x="769284" y="2784763"/>
                </a:cubicBezTo>
                <a:cubicBezTo>
                  <a:pt x="756564" y="2740243"/>
                  <a:pt x="761469" y="2721531"/>
                  <a:pt x="727720" y="2687782"/>
                </a:cubicBezTo>
                <a:cubicBezTo>
                  <a:pt x="694784" y="2654846"/>
                  <a:pt x="644192" y="2646083"/>
                  <a:pt x="603030" y="2632363"/>
                </a:cubicBezTo>
                <a:lnTo>
                  <a:pt x="519902" y="2604654"/>
                </a:lnTo>
                <a:lnTo>
                  <a:pt x="478339" y="2590800"/>
                </a:lnTo>
                <a:lnTo>
                  <a:pt x="436775" y="2576945"/>
                </a:lnTo>
                <a:cubicBezTo>
                  <a:pt x="432157" y="2563091"/>
                  <a:pt x="430434" y="2547905"/>
                  <a:pt x="422920" y="2535382"/>
                </a:cubicBezTo>
                <a:cubicBezTo>
                  <a:pt x="416199" y="2524181"/>
                  <a:pt x="396511" y="2520670"/>
                  <a:pt x="395211" y="2507672"/>
                </a:cubicBezTo>
                <a:cubicBezTo>
                  <a:pt x="391506" y="2470624"/>
                  <a:pt x="404448" y="2433781"/>
                  <a:pt x="409066" y="2396836"/>
                </a:cubicBezTo>
                <a:cubicBezTo>
                  <a:pt x="404448" y="2373745"/>
                  <a:pt x="405742" y="2348625"/>
                  <a:pt x="395211" y="2327563"/>
                </a:cubicBezTo>
                <a:cubicBezTo>
                  <a:pt x="367227" y="2271595"/>
                  <a:pt x="354417" y="2295236"/>
                  <a:pt x="312084" y="2272145"/>
                </a:cubicBezTo>
                <a:cubicBezTo>
                  <a:pt x="273836" y="2251282"/>
                  <a:pt x="242580" y="2216649"/>
                  <a:pt x="201248" y="2202872"/>
                </a:cubicBezTo>
                <a:cubicBezTo>
                  <a:pt x="187393" y="2198254"/>
                  <a:pt x="173107" y="2194771"/>
                  <a:pt x="159684" y="2189018"/>
                </a:cubicBezTo>
                <a:cubicBezTo>
                  <a:pt x="140701" y="2180882"/>
                  <a:pt x="120393" y="2174211"/>
                  <a:pt x="104266" y="2161309"/>
                </a:cubicBezTo>
                <a:cubicBezTo>
                  <a:pt x="73667" y="2136829"/>
                  <a:pt x="21139" y="2078182"/>
                  <a:pt x="21139" y="2078182"/>
                </a:cubicBezTo>
                <a:cubicBezTo>
                  <a:pt x="-4140" y="2002346"/>
                  <a:pt x="516" y="2035667"/>
                  <a:pt x="21139" y="1911927"/>
                </a:cubicBezTo>
                <a:cubicBezTo>
                  <a:pt x="23540" y="1897522"/>
                  <a:pt x="24666" y="1880690"/>
                  <a:pt x="34993" y="1870363"/>
                </a:cubicBezTo>
                <a:cubicBezTo>
                  <a:pt x="49597" y="1855759"/>
                  <a:pt x="71938" y="1851890"/>
                  <a:pt x="90411" y="1842654"/>
                </a:cubicBezTo>
                <a:cubicBezTo>
                  <a:pt x="99647" y="1828800"/>
                  <a:pt x="116281" y="1817640"/>
                  <a:pt x="118120" y="1801091"/>
                </a:cubicBezTo>
                <a:cubicBezTo>
                  <a:pt x="119582" y="1787930"/>
                  <a:pt x="103939" y="1700751"/>
                  <a:pt x="90411" y="1676400"/>
                </a:cubicBezTo>
                <a:cubicBezTo>
                  <a:pt x="74238" y="1647289"/>
                  <a:pt x="34993" y="1593272"/>
                  <a:pt x="34993" y="1593272"/>
                </a:cubicBezTo>
                <a:cubicBezTo>
                  <a:pt x="13444" y="1528626"/>
                  <a:pt x="-23696" y="1455910"/>
                  <a:pt x="21139" y="1385454"/>
                </a:cubicBezTo>
                <a:cubicBezTo>
                  <a:pt x="36820" y="1360812"/>
                  <a:pt x="79964" y="1373946"/>
                  <a:pt x="104266" y="1357745"/>
                </a:cubicBezTo>
                <a:lnTo>
                  <a:pt x="145830" y="1330036"/>
                </a:lnTo>
                <a:cubicBezTo>
                  <a:pt x="150448" y="1205345"/>
                  <a:pt x="130407" y="1077256"/>
                  <a:pt x="159684" y="955963"/>
                </a:cubicBezTo>
                <a:cubicBezTo>
                  <a:pt x="166537" y="927571"/>
                  <a:pt x="215102" y="937490"/>
                  <a:pt x="242811" y="928254"/>
                </a:cubicBezTo>
                <a:lnTo>
                  <a:pt x="284375" y="914400"/>
                </a:lnTo>
                <a:cubicBezTo>
                  <a:pt x="293611" y="900545"/>
                  <a:pt x="304637" y="887729"/>
                  <a:pt x="312084" y="872836"/>
                </a:cubicBezTo>
                <a:cubicBezTo>
                  <a:pt x="322024" y="852957"/>
                  <a:pt x="335353" y="793615"/>
                  <a:pt x="339793" y="775854"/>
                </a:cubicBezTo>
                <a:cubicBezTo>
                  <a:pt x="344411" y="720436"/>
                  <a:pt x="338371" y="663070"/>
                  <a:pt x="353648" y="609600"/>
                </a:cubicBezTo>
                <a:cubicBezTo>
                  <a:pt x="358222" y="593590"/>
                  <a:pt x="378987" y="585635"/>
                  <a:pt x="395211" y="581891"/>
                </a:cubicBezTo>
                <a:cubicBezTo>
                  <a:pt x="440435" y="571455"/>
                  <a:pt x="487575" y="572654"/>
                  <a:pt x="533757" y="568036"/>
                </a:cubicBezTo>
                <a:cubicBezTo>
                  <a:pt x="547611" y="563418"/>
                  <a:pt x="566197" y="565586"/>
                  <a:pt x="575320" y="554182"/>
                </a:cubicBezTo>
                <a:cubicBezTo>
                  <a:pt x="587215" y="539313"/>
                  <a:pt x="586482" y="517613"/>
                  <a:pt x="589175" y="498763"/>
                </a:cubicBezTo>
                <a:cubicBezTo>
                  <a:pt x="595739" y="452817"/>
                  <a:pt x="594477" y="405835"/>
                  <a:pt x="603030" y="360218"/>
                </a:cubicBezTo>
                <a:cubicBezTo>
                  <a:pt x="608413" y="331510"/>
                  <a:pt x="602098" y="282819"/>
                  <a:pt x="630739" y="277091"/>
                </a:cubicBezTo>
                <a:cubicBezTo>
                  <a:pt x="772608" y="248716"/>
                  <a:pt x="676509" y="264705"/>
                  <a:pt x="921684" y="249382"/>
                </a:cubicBezTo>
                <a:cubicBezTo>
                  <a:pt x="958276" y="139604"/>
                  <a:pt x="944591" y="195065"/>
                  <a:pt x="963248" y="83127"/>
                </a:cubicBezTo>
                <a:cubicBezTo>
                  <a:pt x="1082513" y="96379"/>
                  <a:pt x="1081678" y="58082"/>
                  <a:pt x="1101793" y="138545"/>
                </a:cubicBezTo>
                <a:cubicBezTo>
                  <a:pt x="1102913" y="143025"/>
                  <a:pt x="1055612" y="124691"/>
                  <a:pt x="1060230" y="124691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276F3F26-5EC8-4F4B-A4C3-45DEF95A8DFF}"/>
              </a:ext>
            </a:extLst>
          </p:cNvPr>
          <p:cNvSpPr/>
          <p:nvPr/>
        </p:nvSpPr>
        <p:spPr>
          <a:xfrm>
            <a:off x="1944688" y="3143250"/>
            <a:ext cx="2281237" cy="3005138"/>
          </a:xfrm>
          <a:custGeom>
            <a:avLst/>
            <a:gdLst>
              <a:gd name="connsiteX0" fmla="*/ 216574 w 2281686"/>
              <a:gd name="connsiteY0" fmla="*/ 28688 h 3003824"/>
              <a:gd name="connsiteX1" fmla="*/ 812320 w 2281686"/>
              <a:gd name="connsiteY1" fmla="*/ 638288 h 3003824"/>
              <a:gd name="connsiteX2" fmla="*/ 1186392 w 2281686"/>
              <a:gd name="connsiteY2" fmla="*/ 1386433 h 3003824"/>
              <a:gd name="connsiteX3" fmla="*/ 1200247 w 2281686"/>
              <a:gd name="connsiteY3" fmla="*/ 2217706 h 3003824"/>
              <a:gd name="connsiteX4" fmla="*/ 1477338 w 2281686"/>
              <a:gd name="connsiteY4" fmla="*/ 2730324 h 3003824"/>
              <a:gd name="connsiteX5" fmla="*/ 2280901 w 2281686"/>
              <a:gd name="connsiteY5" fmla="*/ 2979706 h 3003824"/>
              <a:gd name="connsiteX6" fmla="*/ 1615883 w 2281686"/>
              <a:gd name="connsiteY6" fmla="*/ 2965852 h 3003824"/>
              <a:gd name="connsiteX7" fmla="*/ 1103265 w 2281686"/>
              <a:gd name="connsiteY7" fmla="*/ 2730324 h 3003824"/>
              <a:gd name="connsiteX8" fmla="*/ 992429 w 2281686"/>
              <a:gd name="connsiteY8" fmla="*/ 2009888 h 3003824"/>
              <a:gd name="connsiteX9" fmla="*/ 992429 w 2281686"/>
              <a:gd name="connsiteY9" fmla="*/ 1455706 h 3003824"/>
              <a:gd name="connsiteX10" fmla="*/ 659920 w 2281686"/>
              <a:gd name="connsiteY10" fmla="*/ 762979 h 3003824"/>
              <a:gd name="connsiteX11" fmla="*/ 22610 w 2281686"/>
              <a:gd name="connsiteY11" fmla="*/ 167233 h 3003824"/>
              <a:gd name="connsiteX12" fmla="*/ 216574 w 2281686"/>
              <a:gd name="connsiteY12" fmla="*/ 28688 h 3003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2281686" h="3003824">
                <a:moveTo>
                  <a:pt x="216574" y="28688"/>
                </a:moveTo>
                <a:cubicBezTo>
                  <a:pt x="348192" y="107197"/>
                  <a:pt x="650684" y="411997"/>
                  <a:pt x="812320" y="638288"/>
                </a:cubicBezTo>
                <a:cubicBezTo>
                  <a:pt x="973956" y="864579"/>
                  <a:pt x="1121738" y="1123197"/>
                  <a:pt x="1186392" y="1386433"/>
                </a:cubicBezTo>
                <a:cubicBezTo>
                  <a:pt x="1251046" y="1649669"/>
                  <a:pt x="1151756" y="1993724"/>
                  <a:pt x="1200247" y="2217706"/>
                </a:cubicBezTo>
                <a:cubicBezTo>
                  <a:pt x="1248738" y="2441688"/>
                  <a:pt x="1297229" y="2603324"/>
                  <a:pt x="1477338" y="2730324"/>
                </a:cubicBezTo>
                <a:cubicBezTo>
                  <a:pt x="1657447" y="2857324"/>
                  <a:pt x="2257810" y="2940451"/>
                  <a:pt x="2280901" y="2979706"/>
                </a:cubicBezTo>
                <a:cubicBezTo>
                  <a:pt x="2303992" y="3018961"/>
                  <a:pt x="1812156" y="3007416"/>
                  <a:pt x="1615883" y="2965852"/>
                </a:cubicBezTo>
                <a:cubicBezTo>
                  <a:pt x="1419610" y="2924288"/>
                  <a:pt x="1207174" y="2889651"/>
                  <a:pt x="1103265" y="2730324"/>
                </a:cubicBezTo>
                <a:cubicBezTo>
                  <a:pt x="999356" y="2570997"/>
                  <a:pt x="1010902" y="2222324"/>
                  <a:pt x="992429" y="2009888"/>
                </a:cubicBezTo>
                <a:cubicBezTo>
                  <a:pt x="973956" y="1797452"/>
                  <a:pt x="1047847" y="1663524"/>
                  <a:pt x="992429" y="1455706"/>
                </a:cubicBezTo>
                <a:cubicBezTo>
                  <a:pt x="937011" y="1247888"/>
                  <a:pt x="821556" y="977724"/>
                  <a:pt x="659920" y="762979"/>
                </a:cubicBezTo>
                <a:cubicBezTo>
                  <a:pt x="498284" y="548234"/>
                  <a:pt x="101119" y="289615"/>
                  <a:pt x="22610" y="167233"/>
                </a:cubicBezTo>
                <a:cubicBezTo>
                  <a:pt x="-55899" y="44851"/>
                  <a:pt x="84956" y="-49821"/>
                  <a:pt x="216574" y="28688"/>
                </a:cubicBezTo>
                <a:close/>
              </a:path>
            </a:pathLst>
          </a:cu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5364" name="Title 1">
            <a:extLst>
              <a:ext uri="{FF2B5EF4-FFF2-40B4-BE49-F238E27FC236}">
                <a16:creationId xmlns:a16="http://schemas.microsoft.com/office/drawing/2014/main" id="{7A379B24-9008-4139-AF5B-DBD0E1F429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288" y="260350"/>
            <a:ext cx="8229600" cy="1143000"/>
          </a:xfrm>
        </p:spPr>
        <p:txBody>
          <a:bodyPr/>
          <a:lstStyle/>
          <a:p>
            <a:r>
              <a:rPr lang="en-GB" altLang="en-US" b="1">
                <a:solidFill>
                  <a:srgbClr val="00B0F0"/>
                </a:solidFill>
                <a:latin typeface="Century Gothic" panose="020B0502020202020204" pitchFamily="34" charset="0"/>
              </a:rPr>
              <a:t>Sex cell diagrams</a:t>
            </a:r>
          </a:p>
        </p:txBody>
      </p:sp>
      <p:sp>
        <p:nvSpPr>
          <p:cNvPr id="2" name="Oval 1">
            <a:extLst>
              <a:ext uri="{FF2B5EF4-FFF2-40B4-BE49-F238E27FC236}">
                <a16:creationId xmlns:a16="http://schemas.microsoft.com/office/drawing/2014/main" id="{7B72B705-015B-4321-8F50-EEFFDC8C5E96}"/>
              </a:ext>
            </a:extLst>
          </p:cNvPr>
          <p:cNvSpPr/>
          <p:nvPr/>
        </p:nvSpPr>
        <p:spPr>
          <a:xfrm rot="19318100">
            <a:off x="960438" y="1709738"/>
            <a:ext cx="936625" cy="142240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88AFCC8C-C418-467D-8CB6-780181279EF8}"/>
              </a:ext>
            </a:extLst>
          </p:cNvPr>
          <p:cNvSpPr/>
          <p:nvPr/>
        </p:nvSpPr>
        <p:spPr>
          <a:xfrm rot="19318100">
            <a:off x="1022350" y="1884363"/>
            <a:ext cx="935038" cy="1223962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EB7D019-3ED6-4C2F-89A8-0AA90BCBE5AB}"/>
              </a:ext>
            </a:extLst>
          </p:cNvPr>
          <p:cNvSpPr/>
          <p:nvPr/>
        </p:nvSpPr>
        <p:spPr>
          <a:xfrm rot="19227757">
            <a:off x="1201738" y="2024063"/>
            <a:ext cx="576262" cy="944562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B18CDE1E-D916-44C6-9B94-FCDA7DD98837}"/>
              </a:ext>
            </a:extLst>
          </p:cNvPr>
          <p:cNvSpPr/>
          <p:nvPr/>
        </p:nvSpPr>
        <p:spPr>
          <a:xfrm rot="19318100">
            <a:off x="1622425" y="2651125"/>
            <a:ext cx="503238" cy="647700"/>
          </a:xfrm>
          <a:prstGeom prst="round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6EF5E291-D115-4DFA-AF05-421B0E16F110}"/>
              </a:ext>
            </a:extLst>
          </p:cNvPr>
          <p:cNvCxnSpPr/>
          <p:nvPr/>
        </p:nvCxnSpPr>
        <p:spPr>
          <a:xfrm flipV="1">
            <a:off x="1489075" y="1844675"/>
            <a:ext cx="1211263" cy="5762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C40B8EFA-22CB-4C48-AF6F-FB3CBA38823B}"/>
              </a:ext>
            </a:extLst>
          </p:cNvPr>
          <p:cNvCxnSpPr/>
          <p:nvPr/>
        </p:nvCxnSpPr>
        <p:spPr>
          <a:xfrm flipV="1">
            <a:off x="1397000" y="5292725"/>
            <a:ext cx="1541463" cy="14287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981D679C-56A1-4484-8CA2-9D6771860BB8}"/>
              </a:ext>
            </a:extLst>
          </p:cNvPr>
          <p:cNvCxnSpPr/>
          <p:nvPr/>
        </p:nvCxnSpPr>
        <p:spPr>
          <a:xfrm>
            <a:off x="744538" y="836613"/>
            <a:ext cx="465137" cy="10763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FAABC089-DFC6-4DC5-A150-95667F073450}"/>
              </a:ext>
            </a:extLst>
          </p:cNvPr>
          <p:cNvCxnSpPr/>
          <p:nvPr/>
        </p:nvCxnSpPr>
        <p:spPr>
          <a:xfrm>
            <a:off x="1944688" y="2543175"/>
            <a:ext cx="1141412" cy="309563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5D0C9165-3BF2-46DF-A080-9FF38D76621E}"/>
              </a:ext>
            </a:extLst>
          </p:cNvPr>
          <p:cNvCxnSpPr/>
          <p:nvPr/>
        </p:nvCxnSpPr>
        <p:spPr>
          <a:xfrm flipV="1">
            <a:off x="622300" y="2855913"/>
            <a:ext cx="587375" cy="1220787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Oval 16">
            <a:extLst>
              <a:ext uri="{FF2B5EF4-FFF2-40B4-BE49-F238E27FC236}">
                <a16:creationId xmlns:a16="http://schemas.microsoft.com/office/drawing/2014/main" id="{D8554E95-4FC7-44BE-AF91-6B87CCFEF54C}"/>
              </a:ext>
            </a:extLst>
          </p:cNvPr>
          <p:cNvSpPr/>
          <p:nvPr/>
        </p:nvSpPr>
        <p:spPr>
          <a:xfrm>
            <a:off x="5364163" y="2171700"/>
            <a:ext cx="2663825" cy="2589213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EC7AFD6-A408-422B-BCB9-43184DBFD695}"/>
              </a:ext>
            </a:extLst>
          </p:cNvPr>
          <p:cNvSpPr/>
          <p:nvPr/>
        </p:nvSpPr>
        <p:spPr>
          <a:xfrm rot="19227757">
            <a:off x="6529388" y="2487613"/>
            <a:ext cx="576262" cy="56197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15376" name="TextBox 20">
            <a:extLst>
              <a:ext uri="{FF2B5EF4-FFF2-40B4-BE49-F238E27FC236}">
                <a16:creationId xmlns:a16="http://schemas.microsoft.com/office/drawing/2014/main" id="{EDA61C75-157A-4E52-9DDE-D92FB15B69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188913"/>
            <a:ext cx="223520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Acrosome containing enzymes</a:t>
            </a:r>
          </a:p>
        </p:txBody>
      </p:sp>
      <p:sp>
        <p:nvSpPr>
          <p:cNvPr id="15377" name="TextBox 25">
            <a:extLst>
              <a:ext uri="{FF2B5EF4-FFF2-40B4-BE49-F238E27FC236}">
                <a16:creationId xmlns:a16="http://schemas.microsoft.com/office/drawing/2014/main" id="{9A434306-0FB7-435C-8059-65F397391A0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400" y="4035425"/>
            <a:ext cx="223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Cell membrane</a:t>
            </a:r>
          </a:p>
        </p:txBody>
      </p:sp>
      <p:sp>
        <p:nvSpPr>
          <p:cNvPr id="15378" name="TextBox 26">
            <a:extLst>
              <a:ext uri="{FF2B5EF4-FFF2-40B4-BE49-F238E27FC236}">
                <a16:creationId xmlns:a16="http://schemas.microsoft.com/office/drawing/2014/main" id="{12CE2065-6A4E-4973-8B77-D8AC2B6EF48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338" y="1590675"/>
            <a:ext cx="22352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Nucleus</a:t>
            </a:r>
          </a:p>
        </p:txBody>
      </p:sp>
      <p:sp>
        <p:nvSpPr>
          <p:cNvPr id="15379" name="TextBox 27">
            <a:extLst>
              <a:ext uri="{FF2B5EF4-FFF2-40B4-BE49-F238E27FC236}">
                <a16:creationId xmlns:a16="http://schemas.microsoft.com/office/drawing/2014/main" id="{EEB62253-C8F0-4244-B52A-35F7A17483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00388" y="2593975"/>
            <a:ext cx="14509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Cytoplasm</a:t>
            </a:r>
          </a:p>
        </p:txBody>
      </p:sp>
      <p:sp>
        <p:nvSpPr>
          <p:cNvPr id="15380" name="TextBox 28">
            <a:extLst>
              <a:ext uri="{FF2B5EF4-FFF2-40B4-BE49-F238E27FC236}">
                <a16:creationId xmlns:a16="http://schemas.microsoft.com/office/drawing/2014/main" id="{07F7EE3A-2172-4A5E-A719-B26BDC3C9B0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9400" y="5251450"/>
            <a:ext cx="22352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Flagellum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01C8B7C9-46DB-4F1C-BDDF-4FDA5FCBA66D}"/>
              </a:ext>
            </a:extLst>
          </p:cNvPr>
          <p:cNvCxnSpPr/>
          <p:nvPr/>
        </p:nvCxnSpPr>
        <p:spPr>
          <a:xfrm flipV="1">
            <a:off x="4551363" y="2879725"/>
            <a:ext cx="2178050" cy="105410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82" name="TextBox 32">
            <a:extLst>
              <a:ext uri="{FF2B5EF4-FFF2-40B4-BE49-F238E27FC236}">
                <a16:creationId xmlns:a16="http://schemas.microsoft.com/office/drawing/2014/main" id="{64269411-9D31-4BE9-B535-EDC852F928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563938" y="3748088"/>
            <a:ext cx="11176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Nucleus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085874C7-DCF3-4FA6-A6E4-C7FD953E653D}"/>
              </a:ext>
            </a:extLst>
          </p:cNvPr>
          <p:cNvCxnSpPr/>
          <p:nvPr/>
        </p:nvCxnSpPr>
        <p:spPr>
          <a:xfrm flipV="1">
            <a:off x="7112000" y="4837113"/>
            <a:ext cx="0" cy="7842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84" name="TextBox 35">
            <a:extLst>
              <a:ext uri="{FF2B5EF4-FFF2-40B4-BE49-F238E27FC236}">
                <a16:creationId xmlns:a16="http://schemas.microsoft.com/office/drawing/2014/main" id="{296FFED2-3647-4C88-A88D-CCFD29B54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53200" y="5621338"/>
            <a:ext cx="14747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Jelly coat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982E9F38-B1E7-450E-8D20-9833BD75BFD7}"/>
              </a:ext>
            </a:extLst>
          </p:cNvPr>
          <p:cNvCxnSpPr/>
          <p:nvPr/>
        </p:nvCxnSpPr>
        <p:spPr>
          <a:xfrm flipV="1">
            <a:off x="7291388" y="1725613"/>
            <a:ext cx="520700" cy="13938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86" name="TextBox 39">
            <a:extLst>
              <a:ext uri="{FF2B5EF4-FFF2-40B4-BE49-F238E27FC236}">
                <a16:creationId xmlns:a16="http://schemas.microsoft.com/office/drawing/2014/main" id="{CEB070DE-F0FA-4524-9FA0-75A6DB92AD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18363" y="1355725"/>
            <a:ext cx="14747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Cytoplasm</a:t>
            </a:r>
          </a:p>
        </p:txBody>
      </p: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6A91B0CE-3DDF-474D-84F7-97E819CF4E35}"/>
              </a:ext>
            </a:extLst>
          </p:cNvPr>
          <p:cNvCxnSpPr/>
          <p:nvPr/>
        </p:nvCxnSpPr>
        <p:spPr>
          <a:xfrm flipV="1">
            <a:off x="5397500" y="4532313"/>
            <a:ext cx="520700" cy="1393825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88" name="TextBox 41">
            <a:extLst>
              <a:ext uri="{FF2B5EF4-FFF2-40B4-BE49-F238E27FC236}">
                <a16:creationId xmlns:a16="http://schemas.microsoft.com/office/drawing/2014/main" id="{93E5A2A5-39F8-493C-9ACC-D7EC5C55EE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51363" y="5926138"/>
            <a:ext cx="1825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1800">
                <a:latin typeface="Arial" panose="020B0604020202020204" pitchFamily="34" charset="0"/>
              </a:rPr>
              <a:t>Cell membrane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>
            <a:extLst>
              <a:ext uri="{FF2B5EF4-FFF2-40B4-BE49-F238E27FC236}">
                <a16:creationId xmlns:a16="http://schemas.microsoft.com/office/drawing/2014/main" id="{B323CF00-7D7C-4CE7-8E21-5748B21FF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>
                <a:solidFill>
                  <a:srgbClr val="00B0F0"/>
                </a:solidFill>
                <a:latin typeface="Century Gothic" panose="020B0502020202020204" pitchFamily="34" charset="0"/>
              </a:rPr>
              <a:t>Microscopy of sex cells</a:t>
            </a:r>
          </a:p>
        </p:txBody>
      </p:sp>
      <p:sp>
        <p:nvSpPr>
          <p:cNvPr id="16387" name="Content Placeholder 2">
            <a:extLst>
              <a:ext uri="{FF2B5EF4-FFF2-40B4-BE49-F238E27FC236}">
                <a16:creationId xmlns:a16="http://schemas.microsoft.com/office/drawing/2014/main" id="{5060DDBC-71A0-4EA0-8736-94B9673B3E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1108075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en-GB" altLang="en-US">
                <a:latin typeface="Century Gothic" panose="020B0502020202020204" pitchFamily="34" charset="0"/>
                <a:hlinkClick r:id="rId2"/>
              </a:rPr>
              <a:t>Sperm cells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GB" altLang="en-US">
              <a:latin typeface="Century Gothic" panose="020B0502020202020204" pitchFamily="34" charset="0"/>
              <a:hlinkClick r:id="rId2"/>
            </a:endParaRPr>
          </a:p>
        </p:txBody>
      </p:sp>
      <p:sp>
        <p:nvSpPr>
          <p:cNvPr id="16388" name="TextBox 3">
            <a:hlinkClick r:id="rId3"/>
            <a:extLst>
              <a:ext uri="{FF2B5EF4-FFF2-40B4-BE49-F238E27FC236}">
                <a16:creationId xmlns:a16="http://schemas.microsoft.com/office/drawing/2014/main" id="{BD6214DE-4825-4CCA-A4F0-123715E6E5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3500438"/>
            <a:ext cx="388778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u="sng">
                <a:solidFill>
                  <a:srgbClr val="0070C0"/>
                </a:solidFill>
                <a:latin typeface="Century Gothic" panose="020B0502020202020204" pitchFamily="34" charset="0"/>
              </a:rPr>
              <a:t>Egg cell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u="sng">
              <a:latin typeface="Century Gothic" panose="020B0502020202020204" pitchFamily="34" charset="0"/>
            </a:endParaRPr>
          </a:p>
        </p:txBody>
      </p:sp>
      <p:pic>
        <p:nvPicPr>
          <p:cNvPr id="16389" name="Picture 2" descr="http://static.guim.co.uk/sys-images/Guardian/Pix/pictures/2010/9/8/1283953772525/Egg-and-sperm-022.jpg">
            <a:extLst>
              <a:ext uri="{FF2B5EF4-FFF2-40B4-BE49-F238E27FC236}">
                <a16:creationId xmlns:a16="http://schemas.microsoft.com/office/drawing/2014/main" id="{842E1E78-D859-44AA-BFFB-9E24DFED9C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221163"/>
            <a:ext cx="3482975" cy="2293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4" descr="http://www.wellcome.ac.uk/stellent/groups/corporatesite/@msh_publishing_group/documents/image/wtdv030811.jpg">
            <a:extLst>
              <a:ext uri="{FF2B5EF4-FFF2-40B4-BE49-F238E27FC236}">
                <a16:creationId xmlns:a16="http://schemas.microsoft.com/office/drawing/2014/main" id="{F7289456-6113-4653-8393-418636329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1368425"/>
            <a:ext cx="3482975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le 1">
            <a:extLst>
              <a:ext uri="{FF2B5EF4-FFF2-40B4-BE49-F238E27FC236}">
                <a16:creationId xmlns:a16="http://schemas.microsoft.com/office/drawing/2014/main" id="{62F6E2DB-6246-4AE1-82CD-8AAB930B04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>
                <a:solidFill>
                  <a:srgbClr val="00B0F0"/>
                </a:solidFill>
                <a:latin typeface="Century Gothic" panose="020B0502020202020204" pitchFamily="34" charset="0"/>
              </a:rPr>
              <a:t>Summary questions</a:t>
            </a:r>
          </a:p>
        </p:txBody>
      </p:sp>
      <p:sp>
        <p:nvSpPr>
          <p:cNvPr id="17411" name="Content Placeholder 2">
            <a:extLst>
              <a:ext uri="{FF2B5EF4-FFF2-40B4-BE49-F238E27FC236}">
                <a16:creationId xmlns:a16="http://schemas.microsoft.com/office/drawing/2014/main" id="{644BFA28-61CA-484D-A3B3-483C6273F5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68313" y="1773238"/>
            <a:ext cx="8229600" cy="4525962"/>
          </a:xfrm>
        </p:spPr>
        <p:txBody>
          <a:bodyPr/>
          <a:lstStyle/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altLang="en-US" sz="2800">
                <a:latin typeface="Century Gothic" panose="020B0502020202020204" pitchFamily="34" charset="0"/>
              </a:rPr>
              <a:t>Why does the sperm cell have a flagellum?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altLang="en-US" sz="2800">
              <a:latin typeface="Century Gothic" panose="020B0502020202020204" pitchFamily="34" charset="0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altLang="en-US" sz="2800">
                <a:latin typeface="Century Gothic" panose="020B0502020202020204" pitchFamily="34" charset="0"/>
              </a:rPr>
              <a:t>What is the function of the uterus?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altLang="en-US" sz="2800">
              <a:latin typeface="Century Gothic" panose="020B0502020202020204" pitchFamily="34" charset="0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altLang="en-US" sz="2800">
                <a:latin typeface="Century Gothic" panose="020B0502020202020204" pitchFamily="34" charset="0"/>
              </a:rPr>
              <a:t>What is the function of the scrotum?</a:t>
            </a:r>
          </a:p>
          <a:p>
            <a:pPr marL="514350" indent="-514350">
              <a:buFont typeface="Arial" panose="020B0604020202020204" pitchFamily="34" charset="0"/>
              <a:buAutoNum type="arabicPeriod"/>
            </a:pPr>
            <a:endParaRPr lang="en-GB" altLang="en-US" sz="2800">
              <a:latin typeface="Century Gothic" panose="020B0502020202020204" pitchFamily="34" charset="0"/>
            </a:endParaRPr>
          </a:p>
          <a:p>
            <a:pPr marL="514350" indent="-514350">
              <a:buFont typeface="Arial" panose="020B0604020202020204" pitchFamily="34" charset="0"/>
              <a:buAutoNum type="arabicPeriod"/>
            </a:pPr>
            <a:r>
              <a:rPr lang="en-GB" altLang="en-US" sz="2800">
                <a:latin typeface="Century Gothic" panose="020B0502020202020204" pitchFamily="34" charset="0"/>
              </a:rPr>
              <a:t>Where do the sperm and egg cells usually meet?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2A1A73-6901-49AD-9129-460B49108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276475"/>
            <a:ext cx="7488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i="1">
                <a:solidFill>
                  <a:srgbClr val="00B0F0"/>
                </a:solidFill>
                <a:latin typeface="Arial" panose="020B0604020202020204" pitchFamily="34" charset="0"/>
              </a:rPr>
              <a:t>The flagellum or tail enables it to swim towards the egg cell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FE24A90-7DA7-40A2-88E3-D88B9EAFC2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3357563"/>
            <a:ext cx="8893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i="1">
                <a:solidFill>
                  <a:srgbClr val="00B0F0"/>
                </a:solidFill>
                <a:latin typeface="Arial" panose="020B0604020202020204" pitchFamily="34" charset="0"/>
              </a:rPr>
              <a:t>To provide a protected, nutrient rich environment for a fetus to develop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CB8962B-3F5A-44BA-9F6B-BC403022D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0825" y="4292600"/>
            <a:ext cx="8893175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i="1">
                <a:solidFill>
                  <a:srgbClr val="00B0F0"/>
                </a:solidFill>
                <a:latin typeface="Arial" panose="020B0604020202020204" pitchFamily="34" charset="0"/>
              </a:rPr>
              <a:t>To regulate the temperature of the testis making sure the sperm are protected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85999A-42B3-4A1E-B43A-958749C8BC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63713" y="5949950"/>
            <a:ext cx="732631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000" b="1" i="1">
                <a:solidFill>
                  <a:srgbClr val="00B0F0"/>
                </a:solidFill>
                <a:latin typeface="Arial" panose="020B0604020202020204" pitchFamily="34" charset="0"/>
              </a:rPr>
              <a:t>In the oviduct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le 1">
            <a:extLst>
              <a:ext uri="{FF2B5EF4-FFF2-40B4-BE49-F238E27FC236}">
                <a16:creationId xmlns:a16="http://schemas.microsoft.com/office/drawing/2014/main" id="{5D2544E8-F12B-476D-8492-90F8C77CD1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 u="sng">
                <a:solidFill>
                  <a:srgbClr val="00B0F0"/>
                </a:solidFill>
                <a:latin typeface="Century Gothic" panose="020B0502020202020204" pitchFamily="34" charset="0"/>
              </a:rPr>
              <a:t>Key words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7F8501AE-7675-4F6D-9A51-734C3FA2A2F7}"/>
              </a:ext>
            </a:extLst>
          </p:cNvPr>
          <p:cNvSpPr/>
          <p:nvPr/>
        </p:nvSpPr>
        <p:spPr>
          <a:xfrm>
            <a:off x="376971" y="1412777"/>
            <a:ext cx="244009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Sperm tube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523E2B7-A8D6-478E-A329-6F1359E96669}"/>
              </a:ext>
            </a:extLst>
          </p:cNvPr>
          <p:cNvSpPr/>
          <p:nvPr/>
        </p:nvSpPr>
        <p:spPr>
          <a:xfrm>
            <a:off x="742456" y="2348881"/>
            <a:ext cx="1709122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Oviduct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C71184D-2DB6-4105-9B09-F97483F5A7C2}"/>
              </a:ext>
            </a:extLst>
          </p:cNvPr>
          <p:cNvSpPr/>
          <p:nvPr/>
        </p:nvSpPr>
        <p:spPr>
          <a:xfrm>
            <a:off x="928405" y="3284985"/>
            <a:ext cx="1337226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Testis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E9464C1F-BCE6-48D5-A149-174305E6BD8A}"/>
              </a:ext>
            </a:extLst>
          </p:cNvPr>
          <p:cNvSpPr/>
          <p:nvPr/>
        </p:nvSpPr>
        <p:spPr>
          <a:xfrm>
            <a:off x="672726" y="4221089"/>
            <a:ext cx="184858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Scrotum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CF9DD5C-982A-4A0D-826F-C5E3EF3706CB}"/>
              </a:ext>
            </a:extLst>
          </p:cNvPr>
          <p:cNvSpPr/>
          <p:nvPr/>
        </p:nvSpPr>
        <p:spPr>
          <a:xfrm>
            <a:off x="6065603" y="1412776"/>
            <a:ext cx="2962671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Semen glands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021AE7E-7635-4021-BC8C-DE01B2A15F6C}"/>
              </a:ext>
            </a:extLst>
          </p:cNvPr>
          <p:cNvSpPr/>
          <p:nvPr/>
        </p:nvSpPr>
        <p:spPr>
          <a:xfrm>
            <a:off x="3743551" y="2348881"/>
            <a:ext cx="175560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Egg cell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F735D0A-4A96-450A-ACF0-0351C8B2B09C}"/>
              </a:ext>
            </a:extLst>
          </p:cNvPr>
          <p:cNvSpPr/>
          <p:nvPr/>
        </p:nvSpPr>
        <p:spPr>
          <a:xfrm>
            <a:off x="3491880" y="3284984"/>
            <a:ext cx="2258953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Sperm cell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077542C-DF04-48BE-854D-B233AD51E17C}"/>
              </a:ext>
            </a:extLst>
          </p:cNvPr>
          <p:cNvSpPr/>
          <p:nvPr/>
        </p:nvSpPr>
        <p:spPr>
          <a:xfrm>
            <a:off x="6645088" y="3683688"/>
            <a:ext cx="1643400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Urethra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E2F22768-A4E8-4CC0-9B44-3E78447A52A5}"/>
              </a:ext>
            </a:extLst>
          </p:cNvPr>
          <p:cNvSpPr/>
          <p:nvPr/>
        </p:nvSpPr>
        <p:spPr>
          <a:xfrm>
            <a:off x="3716937" y="4268463"/>
            <a:ext cx="168828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Ovaries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26636D7-DFEF-4966-9B7F-8C86CE62B0D4}"/>
              </a:ext>
            </a:extLst>
          </p:cNvPr>
          <p:cNvSpPr/>
          <p:nvPr/>
        </p:nvSpPr>
        <p:spPr>
          <a:xfrm>
            <a:off x="6805389" y="2641268"/>
            <a:ext cx="1483099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Uterus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0CD3CFB5-7128-452B-B91C-C709F7509D91}"/>
              </a:ext>
            </a:extLst>
          </p:cNvPr>
          <p:cNvSpPr/>
          <p:nvPr/>
        </p:nvSpPr>
        <p:spPr>
          <a:xfrm>
            <a:off x="6596573" y="5085185"/>
            <a:ext cx="1438215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Cervix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CFF093-600D-402B-B91D-70374158B252}"/>
              </a:ext>
            </a:extLst>
          </p:cNvPr>
          <p:cNvSpPr/>
          <p:nvPr/>
        </p:nvSpPr>
        <p:spPr>
          <a:xfrm>
            <a:off x="3982399" y="5377572"/>
            <a:ext cx="127791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Penis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E3D6D39-42B1-4DAD-9FA8-3C5C0D1D0057}"/>
              </a:ext>
            </a:extLst>
          </p:cNvPr>
          <p:cNvSpPr/>
          <p:nvPr/>
        </p:nvSpPr>
        <p:spPr>
          <a:xfrm>
            <a:off x="996744" y="5377571"/>
            <a:ext cx="150534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en-US" sz="32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Vagina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B3CDC2B0-7FF6-4C77-999A-F0132B77EB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altLang="en-US" b="1">
                <a:solidFill>
                  <a:srgbClr val="00B0F0"/>
                </a:solidFill>
                <a:latin typeface="Century Gothic" panose="020B0502020202020204" pitchFamily="34" charset="0"/>
              </a:rPr>
              <a:t>Reproductive system quiz</a:t>
            </a:r>
          </a:p>
        </p:txBody>
      </p:sp>
      <p:pic>
        <p:nvPicPr>
          <p:cNvPr id="19459" name="Picture 2" descr="http://abcomuae.com/images/WHITE%20BOARD%20MARKER.jpg">
            <a:extLst>
              <a:ext uri="{FF2B5EF4-FFF2-40B4-BE49-F238E27FC236}">
                <a16:creationId xmlns:a16="http://schemas.microsoft.com/office/drawing/2014/main" id="{4DBFBEC5-4061-4A46-A2A4-A2173CCDAD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1557338"/>
            <a:ext cx="6265862" cy="501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940DE9FF-D2DF-4A80-98FB-56EA1122DDCB}"/>
              </a:ext>
            </a:extLst>
          </p:cNvPr>
          <p:cNvSpPr txBox="1"/>
          <p:nvPr/>
        </p:nvSpPr>
        <p:spPr>
          <a:xfrm>
            <a:off x="323850" y="836613"/>
            <a:ext cx="8424863" cy="5016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000" b="1" i="1" dirty="0">
                <a:solidFill>
                  <a:srgbClr val="00B0F0"/>
                </a:solidFill>
                <a:latin typeface="Century Gothic" panose="020B0502020202020204" pitchFamily="34" charset="0"/>
              </a:rPr>
              <a:t>Which of the following is not a part of the male reproductive system?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penis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testes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uterus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D8C9D54C-CF0D-49F4-8A80-9D1B10685BDB}"/>
              </a:ext>
            </a:extLst>
          </p:cNvPr>
          <p:cNvSpPr/>
          <p:nvPr/>
        </p:nvSpPr>
        <p:spPr>
          <a:xfrm>
            <a:off x="107950" y="44450"/>
            <a:ext cx="863600" cy="792163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FF0000"/>
                </a:solidFill>
              </a:rPr>
              <a:t>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10EAEA69-1E34-4ACC-9E9B-C9B92A3EA185}"/>
              </a:ext>
            </a:extLst>
          </p:cNvPr>
          <p:cNvSpPr txBox="1"/>
          <p:nvPr/>
        </p:nvSpPr>
        <p:spPr>
          <a:xfrm>
            <a:off x="323850" y="981075"/>
            <a:ext cx="8424863" cy="50165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000" b="1" i="1" dirty="0">
                <a:solidFill>
                  <a:srgbClr val="00B0F0"/>
                </a:solidFill>
                <a:latin typeface="Century Gothic" panose="020B0502020202020204" pitchFamily="34" charset="0"/>
              </a:rPr>
              <a:t>Which of the following is not a part of the female reproductive system?</a:t>
            </a:r>
          </a:p>
          <a:p>
            <a:pPr eaLnBrk="1" hangingPunct="1">
              <a:defRPr/>
            </a:pPr>
            <a:endParaRPr lang="en-GB" sz="4000" b="1" i="1" dirty="0">
              <a:latin typeface="Century Gothic" panose="020B0502020202020204" pitchFamily="34" charset="0"/>
            </a:endParaRP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ovary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vagina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sperm duct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7ED3E7E-4B82-4D9C-864A-3E7D5348F024}"/>
              </a:ext>
            </a:extLst>
          </p:cNvPr>
          <p:cNvSpPr/>
          <p:nvPr/>
        </p:nvSpPr>
        <p:spPr>
          <a:xfrm>
            <a:off x="107950" y="44450"/>
            <a:ext cx="863600" cy="792163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FF0000"/>
                </a:solidFill>
              </a:rPr>
              <a:t>2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B0BB8A4-0F6D-4ADD-8375-F8A244B45B3C}"/>
              </a:ext>
            </a:extLst>
          </p:cNvPr>
          <p:cNvSpPr txBox="1"/>
          <p:nvPr/>
        </p:nvSpPr>
        <p:spPr>
          <a:xfrm>
            <a:off x="287338" y="884238"/>
            <a:ext cx="8424862" cy="4400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000" b="1" i="1" dirty="0">
                <a:solidFill>
                  <a:srgbClr val="00B0F0"/>
                </a:solidFill>
                <a:latin typeface="Century Gothic" panose="020B0502020202020204" pitchFamily="34" charset="0"/>
              </a:rPr>
              <a:t>What are the male sex cells called?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sperm cells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sperm ducts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scrotum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71106D2A-AB56-4F2E-A65A-1C6752143423}"/>
              </a:ext>
            </a:extLst>
          </p:cNvPr>
          <p:cNvSpPr/>
          <p:nvPr/>
        </p:nvSpPr>
        <p:spPr>
          <a:xfrm>
            <a:off x="107950" y="44450"/>
            <a:ext cx="863600" cy="792163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FF0000"/>
                </a:solidFill>
              </a:rPr>
              <a:t>3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2431236-0DF3-468C-AEC0-BE26110D0117}"/>
              </a:ext>
            </a:extLst>
          </p:cNvPr>
          <p:cNvSpPr txBox="1"/>
          <p:nvPr/>
        </p:nvSpPr>
        <p:spPr>
          <a:xfrm>
            <a:off x="323850" y="981075"/>
            <a:ext cx="8424863" cy="4400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000" b="1" i="1" dirty="0">
                <a:solidFill>
                  <a:srgbClr val="00B0F0"/>
                </a:solidFill>
                <a:latin typeface="Century Gothic" panose="020B0502020202020204" pitchFamily="34" charset="0"/>
              </a:rPr>
              <a:t>Where are the male sex cells made?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In the testes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In the sperm ducts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In the penis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3BEE9FA8-9425-4BC0-B40A-1B31283CD63C}"/>
              </a:ext>
            </a:extLst>
          </p:cNvPr>
          <p:cNvSpPr/>
          <p:nvPr/>
        </p:nvSpPr>
        <p:spPr>
          <a:xfrm>
            <a:off x="107950" y="44450"/>
            <a:ext cx="863600" cy="792163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FF0000"/>
                </a:solidFill>
              </a:rPr>
              <a:t>4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933B11A-BDF5-4AE1-B44E-B55C27177D4C}"/>
              </a:ext>
            </a:extLst>
          </p:cNvPr>
          <p:cNvSpPr txBox="1"/>
          <p:nvPr/>
        </p:nvSpPr>
        <p:spPr>
          <a:xfrm>
            <a:off x="323850" y="1052513"/>
            <a:ext cx="8424863" cy="440213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000" b="1" i="1" dirty="0">
                <a:solidFill>
                  <a:srgbClr val="00B0F0"/>
                </a:solidFill>
                <a:latin typeface="Century Gothic" panose="020B0502020202020204" pitchFamily="34" charset="0"/>
              </a:rPr>
              <a:t>What are the female sex cells called?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cilia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egg cells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cervix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4581568-6B79-4B75-9008-F77FB6D82364}"/>
              </a:ext>
            </a:extLst>
          </p:cNvPr>
          <p:cNvSpPr/>
          <p:nvPr/>
        </p:nvSpPr>
        <p:spPr>
          <a:xfrm>
            <a:off x="107950" y="44450"/>
            <a:ext cx="863600" cy="792163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FF0000"/>
                </a:solidFill>
              </a:rPr>
              <a:t>5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6DEF692-095E-4D98-8668-308962A027A0}"/>
              </a:ext>
            </a:extLst>
          </p:cNvPr>
          <p:cNvSpPr txBox="1"/>
          <p:nvPr/>
        </p:nvSpPr>
        <p:spPr>
          <a:xfrm>
            <a:off x="307975" y="1341438"/>
            <a:ext cx="8424863" cy="44005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000" b="1" i="1" dirty="0">
                <a:solidFill>
                  <a:srgbClr val="00B0F0"/>
                </a:solidFill>
                <a:latin typeface="Century Gothic" panose="020B0502020202020204" pitchFamily="34" charset="0"/>
              </a:rPr>
              <a:t>Where are the female sex cells made?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in the ova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in the ovaries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in the uterus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AE82B498-26D8-4754-813B-B21C29275944}"/>
              </a:ext>
            </a:extLst>
          </p:cNvPr>
          <p:cNvSpPr/>
          <p:nvPr/>
        </p:nvSpPr>
        <p:spPr>
          <a:xfrm>
            <a:off x="107950" y="44450"/>
            <a:ext cx="863600" cy="792163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FF0000"/>
                </a:solidFill>
              </a:rPr>
              <a:t>6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7DDDFCA-4309-4A2A-B8B2-B8CE931C6576}"/>
              </a:ext>
            </a:extLst>
          </p:cNvPr>
          <p:cNvSpPr txBox="1"/>
          <p:nvPr/>
        </p:nvSpPr>
        <p:spPr>
          <a:xfrm>
            <a:off x="323850" y="908050"/>
            <a:ext cx="8424863" cy="5018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000" b="1" i="1" dirty="0">
                <a:solidFill>
                  <a:srgbClr val="00B0F0"/>
                </a:solidFill>
                <a:latin typeface="Century Gothic" panose="020B0502020202020204" pitchFamily="34" charset="0"/>
              </a:rPr>
              <a:t>What is a change that happens to both boys and girls at puberty?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underarm hair grows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the penis gets bigger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the breasts develop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43D0F45F-E300-4DF0-BBC8-BBD47AE38296}"/>
              </a:ext>
            </a:extLst>
          </p:cNvPr>
          <p:cNvSpPr/>
          <p:nvPr/>
        </p:nvSpPr>
        <p:spPr>
          <a:xfrm>
            <a:off x="107950" y="44450"/>
            <a:ext cx="863600" cy="792163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FF0000"/>
                </a:solidFill>
              </a:rPr>
              <a:t>7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1FCD178-2AF8-4958-8B8A-1D7A78748326}"/>
              </a:ext>
            </a:extLst>
          </p:cNvPr>
          <p:cNvSpPr txBox="1"/>
          <p:nvPr/>
        </p:nvSpPr>
        <p:spPr>
          <a:xfrm>
            <a:off x="323850" y="908050"/>
            <a:ext cx="8424863" cy="37861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hangingPunct="1">
              <a:defRPr/>
            </a:pPr>
            <a:r>
              <a:rPr lang="en-GB" sz="4000" b="1" i="1" dirty="0">
                <a:solidFill>
                  <a:srgbClr val="00B0F0"/>
                </a:solidFill>
                <a:latin typeface="Century Gothic" panose="020B0502020202020204" pitchFamily="34" charset="0"/>
              </a:rPr>
              <a:t>What is the function of the semen glands?</a:t>
            </a:r>
          </a:p>
          <a:p>
            <a:pPr eaLnBrk="1" hangingPunct="1">
              <a:defRPr/>
            </a:pPr>
            <a:endParaRPr lang="en-GB" sz="4000" dirty="0">
              <a:latin typeface="Century Gothic" panose="020B0502020202020204" pitchFamily="34" charset="0"/>
            </a:endParaRP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To release eggs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To add fluid to the sperm</a:t>
            </a:r>
          </a:p>
          <a:p>
            <a:pPr marL="742950" indent="-742950" eaLnBrk="1" hangingPunct="1">
              <a:buFont typeface="+mj-lt"/>
              <a:buAutoNum type="alphaLcParenR"/>
              <a:defRPr/>
            </a:pPr>
            <a:r>
              <a:rPr lang="en-GB" sz="4000" dirty="0">
                <a:latin typeface="Century Gothic" panose="020B0502020202020204" pitchFamily="34" charset="0"/>
              </a:rPr>
              <a:t>To produce sperm</a:t>
            </a:r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8A44BE41-C618-4B27-862F-A1A75C9FFF6F}"/>
              </a:ext>
            </a:extLst>
          </p:cNvPr>
          <p:cNvSpPr/>
          <p:nvPr/>
        </p:nvSpPr>
        <p:spPr>
          <a:xfrm>
            <a:off x="107950" y="44450"/>
            <a:ext cx="1008063" cy="1008063"/>
          </a:xfrm>
          <a:prstGeom prst="ellipse">
            <a:avLst/>
          </a:prstGeom>
          <a:solidFill>
            <a:srgbClr val="FFFF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r>
              <a:rPr lang="en-GB" sz="4000" dirty="0">
                <a:solidFill>
                  <a:srgbClr val="FF0000"/>
                </a:solidFill>
              </a:rPr>
              <a:t>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1" ma:contentTypeDescription="Create a new document." ma:contentTypeScope="" ma:versionID="3614cf6d68dbd1cef2e5c115b6f78753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4e556f5c084d7ae4238e16eb104e2cd0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417BFA3-D28C-4385-B266-192D88B75FFD}"/>
</file>

<file path=customXml/itemProps2.xml><?xml version="1.0" encoding="utf-8"?>
<ds:datastoreItem xmlns:ds="http://schemas.openxmlformats.org/officeDocument/2006/customXml" ds:itemID="{5AB56828-8B42-4D98-80F5-3F89C9CF1EDE}"/>
</file>

<file path=customXml/itemProps3.xml><?xml version="1.0" encoding="utf-8"?>
<ds:datastoreItem xmlns:ds="http://schemas.openxmlformats.org/officeDocument/2006/customXml" ds:itemID="{C332AB4C-C06C-4A44-8A6F-D9A74AA336D8}"/>
</file>

<file path=docProps/app.xml><?xml version="1.0" encoding="utf-8"?>
<Properties xmlns="http://schemas.openxmlformats.org/officeDocument/2006/extended-properties" xmlns:vt="http://schemas.openxmlformats.org/officeDocument/2006/docPropsVTypes">
  <TotalTime>1018</TotalTime>
  <Words>369</Words>
  <Application>Microsoft Office PowerPoint</Application>
  <PresentationFormat>On-screen Show (4:3)</PresentationFormat>
  <Paragraphs>107</Paragraphs>
  <Slides>20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Century Gothic</vt:lpstr>
      <vt:lpstr>Comic Sans MS</vt:lpstr>
      <vt:lpstr>Office Theme</vt:lpstr>
      <vt:lpstr>PowerPoint Presentation</vt:lpstr>
      <vt:lpstr>Learning Objectives</vt:lpstr>
      <vt:lpstr>PowerPoint Presentation</vt:lpstr>
      <vt:lpstr>PowerPoint Presentation</vt:lpstr>
      <vt:lpstr>PowerPoint Presentation</vt:lpstr>
      <vt:lpstr>PowerPoint Presentation</vt:lpstr>
      <vt:lpstr>Sex cells</vt:lpstr>
      <vt:lpstr>Sex cell diagrams</vt:lpstr>
      <vt:lpstr>Microscopy of sex cells</vt:lpstr>
      <vt:lpstr>Summary questions</vt:lpstr>
      <vt:lpstr>Key words</vt:lpstr>
      <vt:lpstr>Reproductive system quiz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Bryn</dc:creator>
  <cp:lastModifiedBy>J Sidhu</cp:lastModifiedBy>
  <cp:revision>64</cp:revision>
  <dcterms:created xsi:type="dcterms:W3CDTF">2010-12-04T18:45:29Z</dcterms:created>
  <dcterms:modified xsi:type="dcterms:W3CDTF">2020-09-23T11:35:07Z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