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7" r:id="rId5"/>
    <p:sldId id="267" r:id="rId6"/>
    <p:sldId id="260" r:id="rId7"/>
    <p:sldId id="261" r:id="rId8"/>
    <p:sldId id="263" r:id="rId9"/>
    <p:sldId id="262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C4F6F6-4926-4131-A592-44B2DEDD5FEC}" v="6" dt="2021-02-22T10:07:29.2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Medium Style 4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2838BEF-8BB2-4498-84A7-C5851F593DF1}" styleName="Medium Style 4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–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815"/>
    <p:restoredTop sz="96327"/>
  </p:normalViewPr>
  <p:slideViewPr>
    <p:cSldViewPr snapToGrid="0" snapToObjects="1">
      <p:cViewPr varScale="1">
        <p:scale>
          <a:sx n="94" d="100"/>
          <a:sy n="94" d="100"/>
        </p:scale>
        <p:origin x="216" y="9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 Beale" userId="S::gebeale@highdown.reading.sch.uk::0a989f15-d29a-4383-ae4c-337a12a227c8" providerId="AD" clId="Web-{A3C4F6F6-4926-4131-A592-44B2DEDD5FEC}"/>
    <pc:docChg chg="addSld modSld">
      <pc:chgData name="G Beale" userId="S::gebeale@highdown.reading.sch.uk::0a989f15-d29a-4383-ae4c-337a12a227c8" providerId="AD" clId="Web-{A3C4F6F6-4926-4131-A592-44B2DEDD5FEC}" dt="2021-02-22T10:07:29.216" v="4" actId="14100"/>
      <pc:docMkLst>
        <pc:docMk/>
      </pc:docMkLst>
      <pc:sldChg chg="addSp modSp new">
        <pc:chgData name="G Beale" userId="S::gebeale@highdown.reading.sch.uk::0a989f15-d29a-4383-ae4c-337a12a227c8" providerId="AD" clId="Web-{A3C4F6F6-4926-4131-A592-44B2DEDD5FEC}" dt="2021-02-22T10:07:29.216" v="4" actId="14100"/>
        <pc:sldMkLst>
          <pc:docMk/>
          <pc:sldMk cId="3159116952" sldId="267"/>
        </pc:sldMkLst>
        <pc:picChg chg="add mod">
          <ac:chgData name="G Beale" userId="S::gebeale@highdown.reading.sch.uk::0a989f15-d29a-4383-ae4c-337a12a227c8" providerId="AD" clId="Web-{A3C4F6F6-4926-4131-A592-44B2DEDD5FEC}" dt="2021-02-22T10:07:29.216" v="4" actId="14100"/>
          <ac:picMkLst>
            <pc:docMk/>
            <pc:sldMk cId="3159116952" sldId="267"/>
            <ac:picMk id="2" creationId="{885418AC-20B3-436E-801C-1B52984BC22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75FBB-174F-0346-9DC7-6934EB1540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C4FD5-D491-6246-A989-37B0379020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FDC246-4E63-F54F-8312-75F66AD99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18AB4-A82A-1048-9528-6FA515B1924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B4D20B-0568-0C42-B8EF-9B2E55123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F9AEC-46A1-5646-B85F-807604195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110E-749C-FD40-BB96-33FC6E605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730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E782F-28EE-1C4C-9AD9-C4548EAE8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676153-CC5C-DD49-ADBA-35669F2FFA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D51A96-F89F-754D-BEBB-1098D7FE8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18AB4-A82A-1048-9528-6FA515B1924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3801CE-B190-1644-813B-51FFD4C0A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45C0FA-089D-7A47-92E2-DD7309E89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110E-749C-FD40-BB96-33FC6E605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389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AABD6-22AF-1143-9EB6-D31C1F2973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8842DC-CBF0-8B4D-BDC6-CABDFFE295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6D20E9-17E7-A04C-B5E1-C94BD48DF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18AB4-A82A-1048-9528-6FA515B1924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44747A-9101-904E-A5E3-283785D39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79A55F-81EF-EF43-A3A5-92A88A79E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110E-749C-FD40-BB96-33FC6E605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672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B95A5-DBC9-7149-8DC4-67C7A5F48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8B255A-9B32-634C-8FD1-427A718297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EA0AEF-8811-B34F-8CE3-3D072DF148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94FE8F-5777-9D47-87F2-BEA0778DD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18AB4-A82A-1048-9528-6FA515B1924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274FAD-4249-234F-94C5-51072E33B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22CFF2-FEC6-F545-8E53-746BB946BF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110E-749C-FD40-BB96-33FC6E605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471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342EF-0FD4-504A-B7E3-64B5531B7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94F511-6912-DB46-9AF5-55AFE4D42E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B2A5A6-5054-254C-9C52-125ED44698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523C0D-FC1E-C947-8299-866FAACD94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02087DB-4961-9346-82D4-9F84A7B39F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5C78EF-D7DC-1445-945E-E8D86B05F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18AB4-A82A-1048-9528-6FA515B1924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F87FBB-8AE1-E94B-8BAC-566EB61D1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AD417D-01DD-914D-A1B8-E5BC3D899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110E-749C-FD40-BB96-33FC6E605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77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AA8B16-2355-8241-A950-E06F275C1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A71134-8E8E-B940-BF8E-FFF340FD0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18AB4-A82A-1048-9528-6FA515B1924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061A8D-CFDC-EC4E-9D05-6E53599D4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3C445C-FC2D-694F-AFE4-3166B9857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110E-749C-FD40-BB96-33FC6E605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056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F1675D-B683-284D-8B80-C0242EB1D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18AB4-A82A-1048-9528-6FA515B1924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A86263-98F4-5240-BAA0-27B75FEBE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486AC2-D2B4-F147-9710-90A47A991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110E-749C-FD40-BB96-33FC6E605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928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CBA673-DF84-E942-BA91-EE53C8BFB9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B9C8DF-F3ED-1D46-AB64-CE23F17826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D045D1-5A1E-9442-A8CE-88D9FB27E3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A164D9-E7FD-7646-AAC2-1DEE4894C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18AB4-A82A-1048-9528-6FA515B1924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D1B84C-2553-984E-AE8A-68C03B50C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B2D28-C810-234D-98F3-0491B8B23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110E-749C-FD40-BB96-33FC6E605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909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E77D4-3AB2-2B48-86E1-368CB8123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C32E9C-DF0B-984C-A339-D38BEE1F86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9148F6-DD4E-BC49-9389-77DDDA02BF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EFE341-37F0-074C-A627-1B733A828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18AB4-A82A-1048-9528-6FA515B1924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E8FEBC-75C0-2842-991E-5E9C717B4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F43194-DA8D-424A-A143-1145C2A13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110E-749C-FD40-BB96-33FC6E605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484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92241-A551-D34A-8771-88FBEACA2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72445A-0B34-D246-8BC6-D2BC172064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57F4F-BC91-5641-8791-92A09D285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18AB4-A82A-1048-9528-6FA515B1924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FA1492-D9C9-7446-BDAE-1BC5DB10D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DC8843-23C6-5246-9BBA-41241723C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110E-749C-FD40-BB96-33FC6E605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679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41BAD08-4D6E-9B4C-97BF-204DBAC695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17503E-9A70-4C4D-B451-776D59CB49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FA1186-37F4-4548-8CE6-D94B4AC3F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18AB4-A82A-1048-9528-6FA515B1924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2A2CAC-0796-A54D-B8E7-2A0B1CE68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272F6A-D21E-3641-98A0-C881A429F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110E-749C-FD40-BB96-33FC6E605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881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162C79-86F8-5345-B473-160892F0F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2FE598-7B10-4541-9DAF-D1E75D32E5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137B6F-A944-B546-8DC5-1C9B9C8AD0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718AB4-A82A-1048-9528-6FA515B1924B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2786CF-7F5B-C549-BAEC-C9EDBABF5D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5634C8-C57F-874E-8446-64FC6E2D2C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A110E-749C-FD40-BB96-33FC6E605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593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tiff"/><Relationship Id="rId5" Type="http://schemas.openxmlformats.org/officeDocument/2006/relationships/image" Target="../media/image9.tiff"/><Relationship Id="rId4" Type="http://schemas.openxmlformats.org/officeDocument/2006/relationships/image" Target="../media/image8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tionary.org/wiki/popcorn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group of people on a stage&#10;&#10;Description automatically generated">
            <a:extLst>
              <a:ext uri="{FF2B5EF4-FFF2-40B4-BE49-F238E27FC236}">
                <a16:creationId xmlns:a16="http://schemas.microsoft.com/office/drawing/2014/main" id="{0364E63B-A003-F94E-B41D-B9D4491A09E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2070627-69F3-CA44-977D-BE2FD465A3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907023"/>
            <a:ext cx="9144000" cy="290051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latin typeface="Herculanum" panose="02000505000000020004" pitchFamily="2" charset="77"/>
              </a:rPr>
              <a:t>MUSICALS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7FFFBF-4947-DB4F-99F7-7E51872FEC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85177"/>
            <a:ext cx="9144000" cy="109839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latin typeface="Herculanum" panose="02000505000000020004" pitchFamily="2" charset="77"/>
              </a:rPr>
              <a:t>Lesson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1A937B-BF93-A74D-A99C-A2F3E9CFAA7C}"/>
              </a:ext>
            </a:extLst>
          </p:cNvPr>
          <p:cNvSpPr txBox="1"/>
          <p:nvPr/>
        </p:nvSpPr>
        <p:spPr>
          <a:xfrm>
            <a:off x="1" y="0"/>
            <a:ext cx="38765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L.O. To identify the key features of Musicals</a:t>
            </a:r>
          </a:p>
          <a:p>
            <a:r>
              <a:rPr lang="en-GB" sz="1600" dirty="0"/>
              <a:t>L.O. To identify types of songs in Musicals</a:t>
            </a:r>
          </a:p>
          <a:p>
            <a:r>
              <a:rPr lang="en-GB" sz="1600" dirty="0"/>
              <a:t>L.O. To identify specific songs from Musicals</a:t>
            </a:r>
          </a:p>
        </p:txBody>
      </p:sp>
    </p:spTree>
    <p:extLst>
      <p:ext uri="{BB962C8B-B14F-4D97-AF65-F5344CB8AC3E}">
        <p14:creationId xmlns:p14="http://schemas.microsoft.com/office/powerpoint/2010/main" val="29029295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885418AC-20B3-436E-801C-1B52984BC2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91" y="2182"/>
            <a:ext cx="12060381" cy="6856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116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C269E-14A9-BC46-8395-723CB7DDED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Herculanum" panose="02000505000000020004" pitchFamily="2" charset="77"/>
              </a:rPr>
              <a:t>Key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31D5C2-EB47-2049-9CD1-03CEC0F023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0782" y="1825624"/>
            <a:ext cx="9533017" cy="503237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If you see the </a:t>
            </a:r>
            <a:r>
              <a:rPr lang="en-GB" b="1" dirty="0"/>
              <a:t>sun</a:t>
            </a:r>
            <a:r>
              <a:rPr lang="en-GB" dirty="0"/>
              <a:t>, it means you are to complete a short written task.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If you see the </a:t>
            </a:r>
            <a:r>
              <a:rPr lang="en-GB" b="1" dirty="0"/>
              <a:t>hedgehog</a:t>
            </a:r>
            <a:r>
              <a:rPr lang="en-GB" dirty="0"/>
              <a:t>, it means you are to listen to a snippet of a song.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If you see the </a:t>
            </a:r>
            <a:r>
              <a:rPr lang="en-GB" b="1" dirty="0"/>
              <a:t>worm</a:t>
            </a:r>
            <a:r>
              <a:rPr lang="en-GB" dirty="0"/>
              <a:t>, it means you need to read the info and take note of the important information.</a:t>
            </a:r>
          </a:p>
        </p:txBody>
      </p:sp>
      <p:sp>
        <p:nvSpPr>
          <p:cNvPr id="4" name="Sun 3">
            <a:extLst>
              <a:ext uri="{FF2B5EF4-FFF2-40B4-BE49-F238E27FC236}">
                <a16:creationId xmlns:a16="http://schemas.microsoft.com/office/drawing/2014/main" id="{89C67F59-F58E-6347-9F83-0E66B2919283}"/>
              </a:ext>
            </a:extLst>
          </p:cNvPr>
          <p:cNvSpPr/>
          <p:nvPr/>
        </p:nvSpPr>
        <p:spPr>
          <a:xfrm rot="20678339">
            <a:off x="70854" y="1803154"/>
            <a:ext cx="1587376" cy="1441343"/>
          </a:xfrm>
          <a:prstGeom prst="sun">
            <a:avLst>
              <a:gd name="adj" fmla="val 24024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TASK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26F0D7-A2B1-F64E-A77D-C2FC2D77AB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389" y="3665107"/>
            <a:ext cx="1478392" cy="147839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BA1A251-0698-EA4E-81C7-97B769F491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156" y="5482082"/>
            <a:ext cx="1018179" cy="1375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124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0575F9-63CD-B44B-9CD5-F5E26DE77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Herculanum" panose="02000505000000020004" pitchFamily="2" charset="77"/>
              </a:rPr>
              <a:t>STARTER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E0972C-D2C0-2846-87E4-F1C1DBD73B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6537" y="2076391"/>
            <a:ext cx="10366420" cy="466725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Name the 4 types of song in musicals</a:t>
            </a:r>
          </a:p>
          <a:p>
            <a:pPr lvl="1">
              <a:lnSpc>
                <a:spcPct val="110000"/>
              </a:lnSpc>
            </a:pPr>
            <a:r>
              <a:rPr lang="en-GB" dirty="0"/>
              <a:t>THESE ARE THE </a:t>
            </a:r>
            <a:r>
              <a:rPr lang="en-GB" b="1" u="sng" dirty="0"/>
              <a:t>KEYWORDS</a:t>
            </a:r>
            <a:r>
              <a:rPr lang="en-GB" dirty="0"/>
              <a:t> YOU LEARNED LAST LESSON.</a:t>
            </a:r>
          </a:p>
          <a:p>
            <a:pPr lvl="1">
              <a:lnSpc>
                <a:spcPct val="110000"/>
              </a:lnSpc>
            </a:pPr>
            <a:r>
              <a:rPr lang="en-GB" dirty="0"/>
              <a:t>Avoid looking at your notes from last lesson. Surprise yourself and see what you can remember.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>
                <a:latin typeface="Herculanum" panose="02000505000000020004" pitchFamily="2" charset="77"/>
              </a:rPr>
              <a:t>EXTENSION</a:t>
            </a:r>
            <a:r>
              <a:rPr lang="en-GB" dirty="0"/>
              <a:t>:</a:t>
            </a:r>
          </a:p>
          <a:p>
            <a:pPr lvl="1"/>
            <a:r>
              <a:rPr lang="en-GB" dirty="0"/>
              <a:t>List 3 examples of each type of song</a:t>
            </a:r>
          </a:p>
          <a:p>
            <a:pPr lvl="2"/>
            <a:r>
              <a:rPr lang="en-GB" dirty="0"/>
              <a:t>I.e. 3 songs from one type, 3 songs from another type, 3 songs from another type, 3 songs from the final type.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ADDITIONAL NOTE</a:t>
            </a:r>
            <a:r>
              <a:rPr lang="en-GB" dirty="0"/>
              <a:t>: Add the musical each of the songs is from!</a:t>
            </a:r>
          </a:p>
        </p:txBody>
      </p:sp>
      <p:sp>
        <p:nvSpPr>
          <p:cNvPr id="4" name="Sun 3">
            <a:extLst>
              <a:ext uri="{FF2B5EF4-FFF2-40B4-BE49-F238E27FC236}">
                <a16:creationId xmlns:a16="http://schemas.microsoft.com/office/drawing/2014/main" id="{0AECD0DF-D61E-E048-81F8-F7ED3E82221E}"/>
              </a:ext>
            </a:extLst>
          </p:cNvPr>
          <p:cNvSpPr/>
          <p:nvPr/>
        </p:nvSpPr>
        <p:spPr>
          <a:xfrm rot="20678339">
            <a:off x="162552" y="2010126"/>
            <a:ext cx="1587376" cy="1441343"/>
          </a:xfrm>
          <a:prstGeom prst="sun">
            <a:avLst>
              <a:gd name="adj" fmla="val 24024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TASK</a:t>
            </a:r>
          </a:p>
        </p:txBody>
      </p:sp>
      <p:sp>
        <p:nvSpPr>
          <p:cNvPr id="5" name="Sun 4">
            <a:extLst>
              <a:ext uri="{FF2B5EF4-FFF2-40B4-BE49-F238E27FC236}">
                <a16:creationId xmlns:a16="http://schemas.microsoft.com/office/drawing/2014/main" id="{B9CC691A-DE4E-514D-95F5-BD5095CA95E8}"/>
              </a:ext>
            </a:extLst>
          </p:cNvPr>
          <p:cNvSpPr/>
          <p:nvPr/>
        </p:nvSpPr>
        <p:spPr>
          <a:xfrm rot="20678339">
            <a:off x="174660" y="5215822"/>
            <a:ext cx="892236" cy="867454"/>
          </a:xfrm>
          <a:prstGeom prst="sun">
            <a:avLst>
              <a:gd name="adj" fmla="val 24896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00" dirty="0"/>
              <a:t>TASK</a:t>
            </a:r>
            <a:endParaRPr lang="en-GB" sz="16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93B0AC-757A-D949-8EF3-5205215DA5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601" y="5278086"/>
            <a:ext cx="907873" cy="9078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FB8CA4E-2615-5D4D-8228-0B8216C79F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5808" y="0"/>
            <a:ext cx="4516192" cy="2540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012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1559B-E186-BC49-960C-71D834775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 b="1" u="sng" dirty="0">
                <a:latin typeface="Herculanum" panose="02000505000000020004" pitchFamily="2" charset="77"/>
              </a:rPr>
              <a:t>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D6D2C4-EAEE-B345-BCBF-6BC342791C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2" y="2209279"/>
            <a:ext cx="6586489" cy="3785419"/>
          </a:xfrm>
        </p:spPr>
        <p:txBody>
          <a:bodyPr>
            <a:normAutofit/>
          </a:bodyPr>
          <a:lstStyle/>
          <a:p>
            <a:r>
              <a:rPr lang="en-GB" sz="2000" dirty="0"/>
              <a:t>The four types of songs from musicals are:</a:t>
            </a:r>
          </a:p>
          <a:p>
            <a:pPr lvl="1"/>
            <a:r>
              <a:rPr lang="en-GB" sz="2000" b="1" dirty="0"/>
              <a:t>SOLO</a:t>
            </a:r>
          </a:p>
          <a:p>
            <a:pPr lvl="1"/>
            <a:r>
              <a:rPr lang="en-GB" sz="2000" b="1" dirty="0"/>
              <a:t>DUET</a:t>
            </a:r>
          </a:p>
          <a:p>
            <a:pPr lvl="1"/>
            <a:r>
              <a:rPr lang="en-GB" sz="2000" b="1" dirty="0"/>
              <a:t>CHORUS</a:t>
            </a:r>
          </a:p>
          <a:p>
            <a:pPr lvl="1"/>
            <a:r>
              <a:rPr lang="en-GB" sz="2000" b="1" dirty="0"/>
              <a:t>ENSEMBLE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FA8A21-F724-6849-86DA-6DAAF59EC5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67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00A34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D55CA6FC-4EA6-8C4D-A280-44FB95A46E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7420" y="3902299"/>
            <a:ext cx="5254580" cy="2955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1953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B5CBE9-89A2-3549-9EA8-9C10C44E7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9751"/>
            <a:ext cx="10515600" cy="1325563"/>
          </a:xfrm>
        </p:spPr>
        <p:txBody>
          <a:bodyPr/>
          <a:lstStyle/>
          <a:p>
            <a:r>
              <a:rPr lang="en-GB" b="1" u="sng" dirty="0">
                <a:latin typeface="Herculanum" panose="02000505000000020004" pitchFamily="2" charset="77"/>
              </a:rPr>
              <a:t>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E4253E-6953-6343-8FAB-D18EBA7AD0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562"/>
            <a:ext cx="10515600" cy="5532437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If you did not do the extension from the previous slide, do it now.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600" dirty="0"/>
              <a:t>Find 3 examples of each type of song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>
              <a:lnSpc>
                <a:spcPct val="120000"/>
              </a:lnSpc>
            </a:pPr>
            <a:r>
              <a:rPr lang="en-GB" dirty="0"/>
              <a:t>This means that under </a:t>
            </a:r>
            <a:r>
              <a:rPr lang="en-GB" b="1" dirty="0"/>
              <a:t>SOLO</a:t>
            </a:r>
            <a:r>
              <a:rPr lang="en-GB" dirty="0"/>
              <a:t>, you need to find 3 songs that are </a:t>
            </a:r>
            <a:r>
              <a:rPr lang="en-GB" b="1" dirty="0"/>
              <a:t>SOLO</a:t>
            </a:r>
            <a:r>
              <a:rPr lang="en-GB" dirty="0"/>
              <a:t> songs from a musical or </a:t>
            </a:r>
            <a:r>
              <a:rPr lang="en-GB" dirty="0" err="1"/>
              <a:t>musicalS</a:t>
            </a:r>
            <a:r>
              <a:rPr lang="en-GB" dirty="0"/>
              <a:t>.</a:t>
            </a:r>
          </a:p>
          <a:p>
            <a:pPr>
              <a:lnSpc>
                <a:spcPct val="120000"/>
              </a:lnSpc>
            </a:pPr>
            <a:r>
              <a:rPr lang="en-GB" dirty="0"/>
              <a:t>This means that under </a:t>
            </a:r>
            <a:r>
              <a:rPr lang="en-GB" b="1" dirty="0"/>
              <a:t>DUET</a:t>
            </a:r>
            <a:r>
              <a:rPr lang="en-GB" dirty="0"/>
              <a:t>, you need to find 3 songs that are </a:t>
            </a:r>
            <a:r>
              <a:rPr lang="en-GB" b="1" dirty="0"/>
              <a:t>DUET</a:t>
            </a:r>
            <a:r>
              <a:rPr lang="en-GB" dirty="0"/>
              <a:t> songs from a musical or </a:t>
            </a:r>
            <a:r>
              <a:rPr lang="en-GB" dirty="0" err="1"/>
              <a:t>musicalS</a:t>
            </a:r>
            <a:r>
              <a:rPr lang="en-GB" dirty="0"/>
              <a:t>.</a:t>
            </a:r>
          </a:p>
          <a:p>
            <a:pPr>
              <a:lnSpc>
                <a:spcPct val="120000"/>
              </a:lnSpc>
            </a:pPr>
            <a:r>
              <a:rPr lang="en-GB" dirty="0"/>
              <a:t>This means that under </a:t>
            </a:r>
            <a:r>
              <a:rPr lang="en-GB" b="1" dirty="0"/>
              <a:t>CHORUS</a:t>
            </a:r>
            <a:r>
              <a:rPr lang="en-GB" dirty="0"/>
              <a:t>, you need to find 3 songs that are </a:t>
            </a:r>
            <a:r>
              <a:rPr lang="en-GB" b="1" dirty="0"/>
              <a:t>CHORUS</a:t>
            </a:r>
            <a:r>
              <a:rPr lang="en-GB" dirty="0"/>
              <a:t> songs from a musical or </a:t>
            </a:r>
            <a:r>
              <a:rPr lang="en-GB" dirty="0" err="1"/>
              <a:t>musicalS</a:t>
            </a:r>
            <a:r>
              <a:rPr lang="en-GB" dirty="0"/>
              <a:t>.</a:t>
            </a:r>
          </a:p>
          <a:p>
            <a:pPr>
              <a:lnSpc>
                <a:spcPct val="120000"/>
              </a:lnSpc>
            </a:pPr>
            <a:r>
              <a:rPr lang="en-GB" dirty="0"/>
              <a:t>This means that under </a:t>
            </a:r>
            <a:r>
              <a:rPr lang="en-GB" b="1" dirty="0"/>
              <a:t>ENSEMBLE</a:t>
            </a:r>
            <a:r>
              <a:rPr lang="en-GB" dirty="0"/>
              <a:t>, you need to find 3 songs that are </a:t>
            </a:r>
            <a:r>
              <a:rPr lang="en-GB" b="1" dirty="0"/>
              <a:t>ENSEMBLE</a:t>
            </a:r>
            <a:r>
              <a:rPr lang="en-GB" dirty="0"/>
              <a:t> songs from a musical or </a:t>
            </a:r>
            <a:r>
              <a:rPr lang="en-GB" dirty="0" err="1"/>
              <a:t>musicalS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b="1" dirty="0"/>
              <a:t>You should include the musical that the song comes from as well!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Sun 3">
            <a:extLst>
              <a:ext uri="{FF2B5EF4-FFF2-40B4-BE49-F238E27FC236}">
                <a16:creationId xmlns:a16="http://schemas.microsoft.com/office/drawing/2014/main" id="{AF081CD9-12CA-304F-9781-E85AF9F63853}"/>
              </a:ext>
            </a:extLst>
          </p:cNvPr>
          <p:cNvSpPr/>
          <p:nvPr/>
        </p:nvSpPr>
        <p:spPr>
          <a:xfrm rot="20678339">
            <a:off x="162553" y="1639816"/>
            <a:ext cx="1587376" cy="1441343"/>
          </a:xfrm>
          <a:prstGeom prst="sun">
            <a:avLst>
              <a:gd name="adj" fmla="val 24024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TASK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B88818-3BBC-264D-AD4A-F59A9DC266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849" y="1797709"/>
            <a:ext cx="1029833" cy="10298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8E04819-DF39-ED45-B91A-03E6CA57B7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9752" y="2827542"/>
            <a:ext cx="1332248" cy="99502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79D0D1E-DE00-BE4A-A3EC-5071F2E69A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9752" y="3822565"/>
            <a:ext cx="1339566" cy="8395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2F2D3CF-585E-AB47-BCDE-B19187CE2E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9752" y="4881586"/>
            <a:ext cx="1332248" cy="66612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C1D02B2-621B-BE46-9494-ED3FB4BEF5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59751" y="5547710"/>
            <a:ext cx="1332249" cy="888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51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81E7530-396C-45F0-92F4-A885648D16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group of people in front of a crowd&#10;&#10;Description automatically generated">
            <a:extLst>
              <a:ext uri="{FF2B5EF4-FFF2-40B4-BE49-F238E27FC236}">
                <a16:creationId xmlns:a16="http://schemas.microsoft.com/office/drawing/2014/main" id="{5C1974AA-DE9B-B744-BD56-08CB84406F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312" r="1" b="1"/>
          <a:stretch/>
        </p:blipFill>
        <p:spPr>
          <a:xfrm>
            <a:off x="603671" y="-1"/>
            <a:ext cx="11588329" cy="685799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316481C-0A49-4796-812B-0D64F063B7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419898" cy="6858000"/>
          </a:xfrm>
          <a:prstGeom prst="rect">
            <a:avLst/>
          </a:prstGeom>
          <a:solidFill>
            <a:schemeClr val="tx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6BD29E-84CD-E945-A3E3-F42C95A3E5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607" y="465598"/>
            <a:ext cx="4647292" cy="2147520"/>
          </a:xfrm>
        </p:spPr>
        <p:txBody>
          <a:bodyPr>
            <a:noAutofit/>
          </a:bodyPr>
          <a:lstStyle/>
          <a:p>
            <a:pPr algn="ctr"/>
            <a:r>
              <a:rPr lang="en-GB" sz="4800" b="1" u="sng" dirty="0">
                <a:solidFill>
                  <a:schemeClr val="bg1"/>
                </a:solidFill>
                <a:latin typeface="Herculanum" panose="02000505000000020004" pitchFamily="2" charset="77"/>
              </a:rPr>
              <a:t>QUICK RESEARCH TASK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5271697-90F1-4A23-8EF2-0179F2EAF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"/>
            <a:ext cx="606972" cy="323398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81DE8B58-F373-409E-A253-4380A66091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88720" y="73152"/>
            <a:ext cx="1178966" cy="232963"/>
            <a:chOff x="1188720" y="73152"/>
            <a:chExt cx="1178966" cy="232963"/>
          </a:xfrm>
        </p:grpSpPr>
        <p:sp>
          <p:nvSpPr>
            <p:cNvPr id="18" name="Rectangle 64">
              <a:extLst>
                <a:ext uri="{FF2B5EF4-FFF2-40B4-BE49-F238E27FC236}">
                  <a16:creationId xmlns:a16="http://schemas.microsoft.com/office/drawing/2014/main" id="{F5ACE265-D22D-48CC-99DE-EB81AE922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88541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66">
              <a:extLst>
                <a:ext uri="{FF2B5EF4-FFF2-40B4-BE49-F238E27FC236}">
                  <a16:creationId xmlns:a16="http://schemas.microsoft.com/office/drawing/2014/main" id="{6FE80EEA-F4ED-4436-8861-0BEAAEFE76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88541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64">
              <a:extLst>
                <a:ext uri="{FF2B5EF4-FFF2-40B4-BE49-F238E27FC236}">
                  <a16:creationId xmlns:a16="http://schemas.microsoft.com/office/drawing/2014/main" id="{C3642BC8-86E8-47D0-8846-3E4D49E4B4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3586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66">
              <a:extLst>
                <a:ext uri="{FF2B5EF4-FFF2-40B4-BE49-F238E27FC236}">
                  <a16:creationId xmlns:a16="http://schemas.microsoft.com/office/drawing/2014/main" id="{82D35214-3634-4180-BF0E-45B614516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3586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64">
              <a:extLst>
                <a:ext uri="{FF2B5EF4-FFF2-40B4-BE49-F238E27FC236}">
                  <a16:creationId xmlns:a16="http://schemas.microsoft.com/office/drawing/2014/main" id="{15BE89E6-3D1C-42B5-A950-E72889F8BB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38631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66">
              <a:extLst>
                <a:ext uri="{FF2B5EF4-FFF2-40B4-BE49-F238E27FC236}">
                  <a16:creationId xmlns:a16="http://schemas.microsoft.com/office/drawing/2014/main" id="{473771CC-5097-4E08-9606-24B0BC9A0D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38631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64">
              <a:extLst>
                <a:ext uri="{FF2B5EF4-FFF2-40B4-BE49-F238E27FC236}">
                  <a16:creationId xmlns:a16="http://schemas.microsoft.com/office/drawing/2014/main" id="{BE872634-00DA-47BD-880D-5C05FFADCC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3675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66">
              <a:extLst>
                <a:ext uri="{FF2B5EF4-FFF2-40B4-BE49-F238E27FC236}">
                  <a16:creationId xmlns:a16="http://schemas.microsoft.com/office/drawing/2014/main" id="{4F151F5C-DE9B-460E-BC51-471F4A8A5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3675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64">
              <a:extLst>
                <a:ext uri="{FF2B5EF4-FFF2-40B4-BE49-F238E27FC236}">
                  <a16:creationId xmlns:a16="http://schemas.microsoft.com/office/drawing/2014/main" id="{34557B8A-4D2F-4D0D-B746-59EA85318C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8720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66">
              <a:extLst>
                <a:ext uri="{FF2B5EF4-FFF2-40B4-BE49-F238E27FC236}">
                  <a16:creationId xmlns:a16="http://schemas.microsoft.com/office/drawing/2014/main" id="{C764CD8E-E409-4E9B-8E87-746DDE36D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8720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64">
              <a:extLst>
                <a:ext uri="{FF2B5EF4-FFF2-40B4-BE49-F238E27FC236}">
                  <a16:creationId xmlns:a16="http://schemas.microsoft.com/office/drawing/2014/main" id="{8E27A01D-2F01-4286-9453-3FBF6E848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13318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66">
              <a:extLst>
                <a:ext uri="{FF2B5EF4-FFF2-40B4-BE49-F238E27FC236}">
                  <a16:creationId xmlns:a16="http://schemas.microsoft.com/office/drawing/2014/main" id="{460487A5-12EB-422E-9588-8FF06FAF73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13318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64">
              <a:extLst>
                <a:ext uri="{FF2B5EF4-FFF2-40B4-BE49-F238E27FC236}">
                  <a16:creationId xmlns:a16="http://schemas.microsoft.com/office/drawing/2014/main" id="{7D522D20-C9F7-4B34-9066-4B43ADAABD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188363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66">
              <a:extLst>
                <a:ext uri="{FF2B5EF4-FFF2-40B4-BE49-F238E27FC236}">
                  <a16:creationId xmlns:a16="http://schemas.microsoft.com/office/drawing/2014/main" id="{97B04F2C-295B-447A-8941-0AD4F55516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188363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64">
              <a:extLst>
                <a:ext uri="{FF2B5EF4-FFF2-40B4-BE49-F238E27FC236}">
                  <a16:creationId xmlns:a16="http://schemas.microsoft.com/office/drawing/2014/main" id="{17D7FF91-B366-4534-B9B4-5710926EE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63408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66">
              <a:extLst>
                <a:ext uri="{FF2B5EF4-FFF2-40B4-BE49-F238E27FC236}">
                  <a16:creationId xmlns:a16="http://schemas.microsoft.com/office/drawing/2014/main" id="{B5B8116C-ADD9-4826-9C37-270377E8FF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63408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64">
              <a:extLst>
                <a:ext uri="{FF2B5EF4-FFF2-40B4-BE49-F238E27FC236}">
                  <a16:creationId xmlns:a16="http://schemas.microsoft.com/office/drawing/2014/main" id="{22D01D96-8DB8-40BF-83AC-4CA49EC263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8452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66">
              <a:extLst>
                <a:ext uri="{FF2B5EF4-FFF2-40B4-BE49-F238E27FC236}">
                  <a16:creationId xmlns:a16="http://schemas.microsoft.com/office/drawing/2014/main" id="{44B584CD-5E60-4B15-847C-B30D15DA1A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8452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64">
              <a:extLst>
                <a:ext uri="{FF2B5EF4-FFF2-40B4-BE49-F238E27FC236}">
                  <a16:creationId xmlns:a16="http://schemas.microsoft.com/office/drawing/2014/main" id="{CF2BB7DC-B968-4F0B-9748-BF0E6E297C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13497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66">
              <a:extLst>
                <a:ext uri="{FF2B5EF4-FFF2-40B4-BE49-F238E27FC236}">
                  <a16:creationId xmlns:a16="http://schemas.microsoft.com/office/drawing/2014/main" id="{CF12C159-3F09-4861-9450-ECD5DB310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13497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D9F5512A-48E1-4C07-B75E-3CCC517B6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3233984"/>
            <a:ext cx="606972" cy="36240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31967A-B1B7-A54F-878C-96856E0BC5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607" y="2158201"/>
            <a:ext cx="4507731" cy="4626647"/>
          </a:xfrm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Using the internet, find out…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</a:rPr>
              <a:t>What is a ‘</a:t>
            </a:r>
            <a:r>
              <a:rPr lang="en-GB" sz="4000" b="1" i="1" dirty="0">
                <a:solidFill>
                  <a:schemeClr val="bg1"/>
                </a:solidFill>
              </a:rPr>
              <a:t>finale</a:t>
            </a:r>
            <a:r>
              <a:rPr lang="en-GB" sz="4000" dirty="0">
                <a:solidFill>
                  <a:schemeClr val="bg1"/>
                </a:solidFill>
              </a:rPr>
              <a:t>’ in a musical? </a:t>
            </a:r>
          </a:p>
          <a:p>
            <a:pPr marL="0" indent="0">
              <a:buNone/>
            </a:pPr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I want to know what is used in the finale of a musical.</a:t>
            </a:r>
          </a:p>
        </p:txBody>
      </p:sp>
      <p:sp>
        <p:nvSpPr>
          <p:cNvPr id="4" name="Sun 3">
            <a:extLst>
              <a:ext uri="{FF2B5EF4-FFF2-40B4-BE49-F238E27FC236}">
                <a16:creationId xmlns:a16="http://schemas.microsoft.com/office/drawing/2014/main" id="{26627DCB-A0EB-144A-9997-CA0819238E9B}"/>
              </a:ext>
            </a:extLst>
          </p:cNvPr>
          <p:cNvSpPr/>
          <p:nvPr/>
        </p:nvSpPr>
        <p:spPr>
          <a:xfrm rot="20678339">
            <a:off x="59363" y="4125086"/>
            <a:ext cx="1230054" cy="1220943"/>
          </a:xfrm>
          <a:prstGeom prst="sun">
            <a:avLst>
              <a:gd name="adj" fmla="val 24024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sz="1000" dirty="0"/>
              <a:t>TASK</a:t>
            </a:r>
            <a:endParaRPr lang="en-GB" sz="10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24D10C-D6AC-C047-9D70-79C5073015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048" y="2069602"/>
            <a:ext cx="1018179" cy="1375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140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081598-FB8A-984A-B5EB-F0177639FC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343" y="352205"/>
            <a:ext cx="10515600" cy="1325563"/>
          </a:xfrm>
        </p:spPr>
        <p:txBody>
          <a:bodyPr/>
          <a:lstStyle/>
          <a:p>
            <a:r>
              <a:rPr lang="en-GB" b="1" u="sng" dirty="0">
                <a:latin typeface="Herculanum" panose="02000505000000020004" pitchFamily="2" charset="77"/>
              </a:rPr>
              <a:t>FINAL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C7FBA5-426E-3D40-BD23-6BD8A7AEBC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r>
              <a:rPr lang="en-GB" dirty="0"/>
              <a:t>Below is a list of 20 different musicals: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Put them in order on a timeline showing oldest to newest of their FIRST performance date.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B68B870-61C7-4B4B-B62D-5A8F489944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8821599"/>
              </p:ext>
            </p:extLst>
          </p:nvPr>
        </p:nvGraphicFramePr>
        <p:xfrm>
          <a:off x="223770" y="2406797"/>
          <a:ext cx="11744460" cy="3446689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909600">
                  <a:extLst>
                    <a:ext uri="{9D8B030D-6E8A-4147-A177-3AD203B41FA5}">
                      <a16:colId xmlns:a16="http://schemas.microsoft.com/office/drawing/2014/main" val="2170241819"/>
                    </a:ext>
                  </a:extLst>
                </a:gridCol>
                <a:gridCol w="1904725">
                  <a:extLst>
                    <a:ext uri="{9D8B030D-6E8A-4147-A177-3AD203B41FA5}">
                      <a16:colId xmlns:a16="http://schemas.microsoft.com/office/drawing/2014/main" val="3799780922"/>
                    </a:ext>
                  </a:extLst>
                </a:gridCol>
                <a:gridCol w="4086341">
                  <a:extLst>
                    <a:ext uri="{9D8B030D-6E8A-4147-A177-3AD203B41FA5}">
                      <a16:colId xmlns:a16="http://schemas.microsoft.com/office/drawing/2014/main" val="1033088652"/>
                    </a:ext>
                  </a:extLst>
                </a:gridCol>
                <a:gridCol w="2843794">
                  <a:extLst>
                    <a:ext uri="{9D8B030D-6E8A-4147-A177-3AD203B41FA5}">
                      <a16:colId xmlns:a16="http://schemas.microsoft.com/office/drawing/2014/main" val="3839283748"/>
                    </a:ext>
                  </a:extLst>
                </a:gridCol>
              </a:tblGrid>
              <a:tr h="63016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PHANTOM OF THE OPERA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SIX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CAROUSEL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OKLAHOMA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5607855"/>
                  </a:ext>
                </a:extLst>
              </a:tr>
              <a:tr h="63016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LES MISÉRABLES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WICKED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EVERYBODY’S TALKING ABOUT JAMIE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WEST SIDE STORY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5074874"/>
                  </a:ext>
                </a:extLst>
              </a:tr>
              <a:tr h="63016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COME FROM AWAY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42</a:t>
                      </a:r>
                      <a:r>
                        <a:rPr lang="en-GB" sz="2000" b="1" baseline="300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nd</a:t>
                      </a:r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STREET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JERSEY BOYS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ANNIE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4900290"/>
                  </a:ext>
                </a:extLst>
              </a:tr>
              <a:tr h="85515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FROZEN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SWEET CHARITY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EVITA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CINDERELLA </a:t>
                      </a: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(Andrew Lloyd Webber)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2305527"/>
                  </a:ext>
                </a:extLst>
              </a:tr>
              <a:tr h="63016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HAMILTON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THE LION 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CHICAGO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HAIRSPRAY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0514824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25AFA2E9-2588-844E-B5B6-6602D64B817A}"/>
              </a:ext>
            </a:extLst>
          </p:cNvPr>
          <p:cNvSpPr txBox="1"/>
          <p:nvPr/>
        </p:nvSpPr>
        <p:spPr>
          <a:xfrm>
            <a:off x="8783392" y="0"/>
            <a:ext cx="3408608" cy="135421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Herculanum" panose="02000505000000020004" pitchFamily="2" charset="77"/>
              </a:rPr>
              <a:t>EXTENSION</a:t>
            </a:r>
            <a:r>
              <a:rPr lang="en-GB" dirty="0"/>
              <a:t>: </a:t>
            </a:r>
          </a:p>
          <a:p>
            <a:pPr algn="ctr"/>
            <a:endParaRPr lang="en-GB" sz="1000" dirty="0"/>
          </a:p>
          <a:p>
            <a:pPr algn="ctr"/>
            <a:r>
              <a:rPr lang="en-GB" dirty="0"/>
              <a:t>By each musical, write down at least </a:t>
            </a:r>
            <a:r>
              <a:rPr lang="en-GB" b="1" dirty="0"/>
              <a:t>one</a:t>
            </a:r>
            <a:r>
              <a:rPr lang="en-GB" dirty="0"/>
              <a:t> song from each musical.</a:t>
            </a:r>
          </a:p>
          <a:p>
            <a:pPr algn="ctr"/>
            <a:r>
              <a:rPr lang="en-GB" dirty="0"/>
              <a:t>Give it a listen – you may love it!</a:t>
            </a:r>
          </a:p>
        </p:txBody>
      </p:sp>
      <p:sp>
        <p:nvSpPr>
          <p:cNvPr id="6" name="Sun 5">
            <a:extLst>
              <a:ext uri="{FF2B5EF4-FFF2-40B4-BE49-F238E27FC236}">
                <a16:creationId xmlns:a16="http://schemas.microsoft.com/office/drawing/2014/main" id="{43A4FD6A-36EB-0440-9C16-F5BC4D51518A}"/>
              </a:ext>
            </a:extLst>
          </p:cNvPr>
          <p:cNvSpPr/>
          <p:nvPr/>
        </p:nvSpPr>
        <p:spPr>
          <a:xfrm rot="20678339">
            <a:off x="5430895" y="51922"/>
            <a:ext cx="1587376" cy="1441343"/>
          </a:xfrm>
          <a:prstGeom prst="sun">
            <a:avLst>
              <a:gd name="adj" fmla="val 24024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TASK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887D168-0B7D-564B-AE58-CACF456575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6267" y="26366"/>
            <a:ext cx="1354217" cy="135421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E970DE1-0D2F-3D4D-8786-BEA5623754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2285" y="5788"/>
            <a:ext cx="1018179" cy="1375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227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le of rice with different toppings&#10;&#10;Description automatically generated">
            <a:extLst>
              <a:ext uri="{FF2B5EF4-FFF2-40B4-BE49-F238E27FC236}">
                <a16:creationId xmlns:a16="http://schemas.microsoft.com/office/drawing/2014/main" id="{C4E1B226-A76C-EF4D-BDB5-4DBBF5BA93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9927" r="9091" b="346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77FE458-3D3B-4741-BEEE-BDB540145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805" y="640263"/>
            <a:ext cx="3759240" cy="1344975"/>
          </a:xfrm>
        </p:spPr>
        <p:txBody>
          <a:bodyPr>
            <a:normAutofit/>
          </a:bodyPr>
          <a:lstStyle/>
          <a:p>
            <a:pPr algn="ctr"/>
            <a:r>
              <a:rPr lang="en-GB" sz="3700" u="sng" dirty="0">
                <a:solidFill>
                  <a:schemeClr val="bg1"/>
                </a:solidFill>
                <a:latin typeface="Bauhaus 93" pitchFamily="82" charset="77"/>
              </a:rPr>
              <a:t>OPTIONAL BUT FUN 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E91007-DBE0-614D-9F78-613ADC19FB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110" y="2121763"/>
            <a:ext cx="3764826" cy="3773010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800" dirty="0"/>
              <a:t>GRAB THE POPCORN</a:t>
            </a:r>
          </a:p>
          <a:p>
            <a:pPr marL="0" indent="0" algn="ctr">
              <a:buNone/>
            </a:pPr>
            <a:endParaRPr lang="en-GB" sz="1800" dirty="0"/>
          </a:p>
          <a:p>
            <a:pPr marL="0" indent="0" algn="ctr">
              <a:buNone/>
            </a:pPr>
            <a:r>
              <a:rPr lang="en-GB" sz="1800" dirty="0"/>
              <a:t>GRAB YOUR DUVET</a:t>
            </a:r>
          </a:p>
          <a:p>
            <a:pPr marL="0" indent="0" algn="ctr">
              <a:buNone/>
            </a:pPr>
            <a:endParaRPr lang="en-GB" sz="1800" dirty="0"/>
          </a:p>
          <a:p>
            <a:pPr marL="0" indent="0" algn="ctr">
              <a:buNone/>
            </a:pPr>
            <a:r>
              <a:rPr lang="en-GB" sz="1800" dirty="0"/>
              <a:t>Watch a musical on YouTube!</a:t>
            </a:r>
          </a:p>
          <a:p>
            <a:pPr algn="ctr"/>
            <a:endParaRPr lang="en-GB" sz="1800" dirty="0"/>
          </a:p>
          <a:p>
            <a:pPr marL="0" indent="0" algn="ctr">
              <a:buNone/>
            </a:pPr>
            <a:r>
              <a:rPr lang="en-GB" sz="1800" dirty="0"/>
              <a:t>ENJOY </a:t>
            </a:r>
            <a:r>
              <a:rPr lang="en-GB" sz="1800" dirty="0">
                <a:sym typeface="Wingdings" pitchFamily="2" charset="2"/>
              </a:rPr>
              <a:t></a:t>
            </a:r>
            <a:endParaRPr lang="en-GB" sz="1800" dirty="0"/>
          </a:p>
        </p:txBody>
      </p:sp>
      <p:sp>
        <p:nvSpPr>
          <p:cNvPr id="10" name="Sun 9">
            <a:extLst>
              <a:ext uri="{FF2B5EF4-FFF2-40B4-BE49-F238E27FC236}">
                <a16:creationId xmlns:a16="http://schemas.microsoft.com/office/drawing/2014/main" id="{AAB88337-B91E-794C-91B8-EC57CAF49674}"/>
              </a:ext>
            </a:extLst>
          </p:cNvPr>
          <p:cNvSpPr/>
          <p:nvPr/>
        </p:nvSpPr>
        <p:spPr>
          <a:xfrm rot="20678339">
            <a:off x="692909" y="4958841"/>
            <a:ext cx="981328" cy="878277"/>
          </a:xfrm>
          <a:prstGeom prst="sun">
            <a:avLst>
              <a:gd name="adj" fmla="val 24024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" dirty="0"/>
              <a:t>TASK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3CAA98-8A71-2A49-890F-A299BB4CCEC5}"/>
              </a:ext>
            </a:extLst>
          </p:cNvPr>
          <p:cNvSpPr txBox="1"/>
          <p:nvPr/>
        </p:nvSpPr>
        <p:spPr>
          <a:xfrm>
            <a:off x="2994957" y="5101568"/>
            <a:ext cx="13590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400" dirty="0"/>
              <a:t>Let me know which one you watch!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C785745-6C56-9249-9603-1640A65555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1994" y="4893958"/>
            <a:ext cx="946274" cy="946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951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E2BB81D-ECA6-4D6C-8FD8-9F37AA055ADD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29EA470F-556E-4FD8-84DE-5B0A2C6CE00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507963F-6161-4D1B-92C3-D39A9277B98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484</Words>
  <Application>Microsoft Office PowerPoint</Application>
  <PresentationFormat>Widescreen</PresentationFormat>
  <Paragraphs>100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MUSICALS</vt:lpstr>
      <vt:lpstr>PowerPoint Presentation</vt:lpstr>
      <vt:lpstr>Key</vt:lpstr>
      <vt:lpstr>STARTER</vt:lpstr>
      <vt:lpstr>ANSWERS</vt:lpstr>
      <vt:lpstr>Task</vt:lpstr>
      <vt:lpstr>QUICK RESEARCH TASK</vt:lpstr>
      <vt:lpstr>FINAL TASK</vt:lpstr>
      <vt:lpstr>OPTIONAL BUT FUN HOMEWORK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MUSICALS</dc:title>
  <dc:creator>G. Beale</dc:creator>
  <cp:lastModifiedBy>G. Beale</cp:lastModifiedBy>
  <cp:revision>4</cp:revision>
  <dcterms:created xsi:type="dcterms:W3CDTF">2020-04-26T19:42:13Z</dcterms:created>
  <dcterms:modified xsi:type="dcterms:W3CDTF">2021-02-22T10:07:29Z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