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56" r:id="rId3"/>
    <p:sldId id="277" r:id="rId4"/>
    <p:sldId id="262" r:id="rId5"/>
    <p:sldId id="261" r:id="rId6"/>
    <p:sldId id="264" r:id="rId7"/>
    <p:sldId id="265" r:id="rId8"/>
    <p:sldId id="268" r:id="rId9"/>
    <p:sldId id="269" r:id="rId10"/>
    <p:sldId id="266" r:id="rId11"/>
    <p:sldId id="267" r:id="rId12"/>
    <p:sldId id="270" r:id="rId13"/>
    <p:sldId id="271" r:id="rId14"/>
    <p:sldId id="272" r:id="rId15"/>
    <p:sldId id="273" r:id="rId16"/>
    <p:sldId id="275" r:id="rId17"/>
    <p:sldId id="276" r:id="rId18"/>
    <p:sldId id="274" r:id="rId19"/>
    <p:sldId id="278" r:id="rId20"/>
    <p:sldId id="281" r:id="rId21"/>
    <p:sldId id="257" r:id="rId22"/>
    <p:sldId id="280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804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032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50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267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1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83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77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515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815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894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087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208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739F9-38D5-4167-B804-36934226B67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AE46F-5B70-4C30-8B0B-F301A6047C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346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.uk/url?sa=i&amp;rct=j&amp;q=long+eaton+school&amp;source=images&amp;cd=&amp;cad=rja&amp;docid=EAbN9Qy2ZFG0FM&amp;tbnid=aMNreV2PIfB-xM:&amp;ved=0CAUQjRw&amp;url=http://www.schools-plus.org/longeaton/index.php&amp;ei=WPLLUYzfK8iZ0QXOwYEg&amp;bvm=bv.48340889,d.d2k&amp;psig=AFQjCNEsYVzoLL3dysBFQg6esX5Z4IDr-g&amp;ust=1372406741021838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.uk/url?sa=i&amp;rct=j&amp;q=school&amp;source=images&amp;cd=&amp;cad=rja&amp;docid=M05oplhljcmPRM&amp;tbnid=tqS-BbBM-UlApM:&amp;ved=0CAUQjRw&amp;url=http://www.whoberleyhall-coventry.org.uk/parents/school-times.php&amp;ei=IPLLUefzIKem0QXC5YHoDg&amp;bvm=bv.48340889,d.d2k&amp;psig=AFQjCNFUc5wF8qw_0GK3dwZ2kSbWd6ASTQ&amp;ust=1372406678643080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uk/url?sa=i&amp;rct=j&amp;q=finish+school&amp;source=images&amp;cd=&amp;cad=rja&amp;docid=hW-0r72AqHAlMM&amp;tbnid=2dcGRbfZHYJ0yM:&amp;ved=0CAUQjRw&amp;url=http://www.cglearn.it/mysite/vocabulary/daily-routine/&amp;ei=s_LLUfr_CcPP0AXj7IDwAQ&amp;bvm=bv.48340889,d.d2k&amp;psig=AFQjCNFA9kvitHGlDV7em_xOPNZkWNo7hQ&amp;ust=1372406812652493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.uk/url?sa=i&amp;rct=j&amp;q=class&amp;source=images&amp;cd=&amp;cad=rja&amp;docid=_dhKh8AG4D2WZM&amp;tbnid=KOU3wIMYiPgVxM:&amp;ved=0CAUQjRw&amp;url=http://dancollier.org/2008/12/20/jaxons-kindergarten-class-photo/&amp;ei=Q_PLUZTJIsXP0AX_uoHIBQ&amp;psig=AFQjCNHSBpWZb1t76o_2fEOZV-0WqLWoLQ&amp;ust=1372406922098983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.uk/url?sa=i&amp;rct=j&amp;q=teacher&amp;source=images&amp;cd=&amp;cad=rja&amp;docid=YeL6ZF5aTbqJZM&amp;tbnid=Ns7PIBkNtQNU4M:&amp;ved=0CAUQjRw&amp;url=http://www.careerealism.com/becoming-teacher/&amp;ei=mPbLUYT7MqS40QWo34DYDA&amp;psig=AFQjCNF58owAz-CTK103tr-QQri-kBEFng&amp;ust=1372407805109979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.uk/url?sa=i&amp;rct=j&amp;q=school+boy+cartoon&amp;source=images&amp;cd=&amp;cad=rja&amp;docid=qQYvWV-pqT5xyM&amp;tbnid=ZbiSjkW2-j5JvM:&amp;ved=0CAUQjRw&amp;url=http://feudallord0170.wordpress.com/&amp;ei=bvXLUYXcNOO60QWv3oCIDA&amp;psig=AFQjCNFH68SuEZeqtV0rJaFm_4vYBImjhg&amp;ust=1372407526834829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hyperlink" Target="http://www.google.co.uk/url?sa=i&amp;rct=j&amp;q=school+girl+cartoon&amp;source=images&amp;cd=&amp;cad=rja&amp;docid=TmmX_N4dBxABmM&amp;tbnid=p0mjEf00k5lr9M:&amp;ved=0CAUQjRw&amp;url=http://depositphotos.com/6453812/stock-illustration-Cartoon-girl-walking-to-school.html&amp;ei=zvXLUeTqKo6V0QWn1IBg&amp;psig=AFQjCNGMPLBOUDrtpuuDb7mW8MscSTheag&amp;ust=1372407567012927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.uk/url?sa=i&amp;rct=j&amp;q=school+boy+cartoon&amp;source=images&amp;cd=&amp;cad=rja&amp;docid=qQYvWV-pqT5xyM&amp;tbnid=ZbiSjkW2-j5JvM:&amp;ved=0CAUQjRw&amp;url=http://feudallord0170.wordpress.com/&amp;ei=bvXLUYXcNOO60QWv3oCIDA&amp;psig=AFQjCNFH68SuEZeqtV0rJaFm_4vYBImjhg&amp;ust=1372407526834829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.uk/url?sa=i&amp;rct=j&amp;q=school+girl+cartoon&amp;source=images&amp;cd=&amp;cad=rja&amp;docid=TmmX_N4dBxABmM&amp;tbnid=p0mjEf00k5lr9M:&amp;ved=0CAUQjRw&amp;url=http://depositphotos.com/6453812/stock-illustration-Cartoon-girl-walking-to-school.html&amp;ei=zvXLUeTqKo6V0QWn1IBg&amp;psig=AFQjCNGMPLBOUDrtpuuDb7mW8MscSTheag&amp;ust=1372407567012927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class&amp;source=images&amp;cd=&amp;cad=rja&amp;docid=_dhKh8AG4D2WZM&amp;tbnid=KOU3wIMYiPgVxM:&amp;ved=0CAUQjRw&amp;url=http://dancollier.org/2008/12/20/jaxons-kindergarten-class-photo/&amp;ei=Q_PLUZTJIsXP0AX_uoHIBQ&amp;psig=AFQjCNHSBpWZb1t76o_2fEOZV-0WqLWoLQ&amp;ust=1372406922098983" TargetMode="External"/><Relationship Id="rId13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12" Type="http://schemas.openxmlformats.org/officeDocument/2006/relationships/hyperlink" Target="http://www.google.co.uk/url?sa=i&amp;rct=j&amp;q=school+boy+cartoon&amp;source=images&amp;cd=&amp;cad=rja&amp;docid=qQYvWV-pqT5xyM&amp;tbnid=ZbiSjkW2-j5JvM:&amp;ved=0CAUQjRw&amp;url=http://feudallord0170.wordpress.com/&amp;ei=bvXLUYXcNOO60QWv3oCIDA&amp;psig=AFQjCNFH68SuEZeqtV0rJaFm_4vYBImjhg&amp;ust=1372407526834829" TargetMode="External"/><Relationship Id="rId2" Type="http://schemas.openxmlformats.org/officeDocument/2006/relationships/hyperlink" Target="http://www.google.co.uk/url?sa=i&amp;rct=j&amp;q=long+eaton+school&amp;source=images&amp;cd=&amp;cad=rja&amp;docid=EAbN9Qy2ZFG0FM&amp;tbnid=aMNreV2PIfB-xM:&amp;ved=0CAUQjRw&amp;url=http://www.schools-plus.org/longeaton/index.php&amp;ei=WPLLUYzfK8iZ0QXOwYEg&amp;bvm=bv.48340889,d.d2k&amp;psig=AFQjCNEsYVzoLL3dysBFQg6esX5Z4IDr-g&amp;ust=137240674102183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finish+school&amp;source=images&amp;cd=&amp;cad=rja&amp;docid=hW-0r72AqHAlMM&amp;tbnid=2dcGRbfZHYJ0yM:&amp;ved=0CAUQjRw&amp;url=http://www.cglearn.it/mysite/vocabulary/daily-routine/&amp;ei=s_LLUfr_CcPP0AXj7IDwAQ&amp;bvm=bv.48340889,d.d2k&amp;psig=AFQjCNFA9kvitHGlDV7em_xOPNZkWNo7hQ&amp;ust=1372406812652493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5" Type="http://schemas.openxmlformats.org/officeDocument/2006/relationships/image" Target="../media/image7.jpeg"/><Relationship Id="rId10" Type="http://schemas.openxmlformats.org/officeDocument/2006/relationships/hyperlink" Target="http://www.google.co.uk/url?sa=i&amp;rct=j&amp;q=teacher&amp;source=images&amp;cd=&amp;cad=rja&amp;docid=YeL6ZF5aTbqJZM&amp;tbnid=Ns7PIBkNtQNU4M:&amp;ved=0CAUQjRw&amp;url=http://www.careerealism.com/becoming-teacher/&amp;ei=mPbLUYT7MqS40QWo34DYDA&amp;psig=AFQjCNF58owAz-CTK103tr-QQri-kBEFng&amp;ust=1372407805109979" TargetMode="External"/><Relationship Id="rId4" Type="http://schemas.openxmlformats.org/officeDocument/2006/relationships/hyperlink" Target="http://www.google.co.uk/url?sa=i&amp;rct=j&amp;q=school&amp;source=images&amp;cd=&amp;cad=rja&amp;docid=M05oplhljcmPRM&amp;tbnid=tqS-BbBM-UlApM:&amp;ved=0CAUQjRw&amp;url=http://www.whoberleyhall-coventry.org.uk/parents/school-times.php&amp;ei=IPLLUefzIKem0QXC5YHoDg&amp;bvm=bv.48340889,d.d2k&amp;psig=AFQjCNFUc5wF8qw_0GK3dwZ2kSbWd6ASTQ&amp;ust=1372406678643080" TargetMode="External"/><Relationship Id="rId9" Type="http://schemas.openxmlformats.org/officeDocument/2006/relationships/image" Target="../media/image4.jpeg"/><Relationship Id="rId14" Type="http://schemas.openxmlformats.org/officeDocument/2006/relationships/hyperlink" Target="http://www.google.co.uk/url?sa=i&amp;rct=j&amp;q=school+girl+cartoon&amp;source=images&amp;cd=&amp;cad=rja&amp;docid=TmmX_N4dBxABmM&amp;tbnid=p0mjEf00k5lr9M:&amp;ved=0CAUQjRw&amp;url=http://depositphotos.com/6453812/stock-illustration-Cartoon-girl-walking-to-school.html&amp;ei=zvXLUeTqKo6V0QWn1IBg&amp;psig=AFQjCNGMPLBOUDrtpuuDb7mW8MscSTheag&amp;ust=1372407567012927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class&amp;source=images&amp;cd=&amp;cad=rja&amp;docid=_dhKh8AG4D2WZM&amp;tbnid=KOU3wIMYiPgVxM:&amp;ved=0CAUQjRw&amp;url=http://dancollier.org/2008/12/20/jaxons-kindergarten-class-photo/&amp;ei=Q_PLUZTJIsXP0AX_uoHIBQ&amp;psig=AFQjCNHSBpWZb1t76o_2fEOZV-0WqLWoLQ&amp;ust=1372406922098983" TargetMode="External"/><Relationship Id="rId13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12" Type="http://schemas.openxmlformats.org/officeDocument/2006/relationships/hyperlink" Target="http://www.google.co.uk/url?sa=i&amp;rct=j&amp;q=school+boy+cartoon&amp;source=images&amp;cd=&amp;cad=rja&amp;docid=qQYvWV-pqT5xyM&amp;tbnid=ZbiSjkW2-j5JvM:&amp;ved=0CAUQjRw&amp;url=http://feudallord0170.wordpress.com/&amp;ei=bvXLUYXcNOO60QWv3oCIDA&amp;psig=AFQjCNFH68SuEZeqtV0rJaFm_4vYBImjhg&amp;ust=1372407526834829" TargetMode="External"/><Relationship Id="rId2" Type="http://schemas.openxmlformats.org/officeDocument/2006/relationships/hyperlink" Target="http://www.google.co.uk/url?sa=i&amp;rct=j&amp;q=long+eaton+school&amp;source=images&amp;cd=&amp;cad=rja&amp;docid=EAbN9Qy2ZFG0FM&amp;tbnid=aMNreV2PIfB-xM:&amp;ved=0CAUQjRw&amp;url=http://www.schools-plus.org/longeaton/index.php&amp;ei=WPLLUYzfK8iZ0QXOwYEg&amp;bvm=bv.48340889,d.d2k&amp;psig=AFQjCNEsYVzoLL3dysBFQg6esX5Z4IDr-g&amp;ust=137240674102183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finish+school&amp;source=images&amp;cd=&amp;cad=rja&amp;docid=hW-0r72AqHAlMM&amp;tbnid=2dcGRbfZHYJ0yM:&amp;ved=0CAUQjRw&amp;url=http://www.cglearn.it/mysite/vocabulary/daily-routine/&amp;ei=s_LLUfr_CcPP0AXj7IDwAQ&amp;bvm=bv.48340889,d.d2k&amp;psig=AFQjCNFA9kvitHGlDV7em_xOPNZkWNo7hQ&amp;ust=1372406812652493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5" Type="http://schemas.openxmlformats.org/officeDocument/2006/relationships/image" Target="../media/image7.jpeg"/><Relationship Id="rId10" Type="http://schemas.openxmlformats.org/officeDocument/2006/relationships/hyperlink" Target="http://www.google.co.uk/url?sa=i&amp;rct=j&amp;q=teacher&amp;source=images&amp;cd=&amp;cad=rja&amp;docid=YeL6ZF5aTbqJZM&amp;tbnid=Ns7PIBkNtQNU4M:&amp;ved=0CAUQjRw&amp;url=http://www.careerealism.com/becoming-teacher/&amp;ei=mPbLUYT7MqS40QWo34DYDA&amp;psig=AFQjCNF58owAz-CTK103tr-QQri-kBEFng&amp;ust=1372407805109979" TargetMode="External"/><Relationship Id="rId4" Type="http://schemas.openxmlformats.org/officeDocument/2006/relationships/hyperlink" Target="http://www.google.co.uk/url?sa=i&amp;rct=j&amp;q=school&amp;source=images&amp;cd=&amp;cad=rja&amp;docid=M05oplhljcmPRM&amp;tbnid=tqS-BbBM-UlApM:&amp;ved=0CAUQjRw&amp;url=http://www.whoberleyhall-coventry.org.uk/parents/school-times.php&amp;ei=IPLLUefzIKem0QXC5YHoDg&amp;bvm=bv.48340889,d.d2k&amp;psig=AFQjCNFUc5wF8qw_0GK3dwZ2kSbWd6ASTQ&amp;ust=1372406678643080" TargetMode="External"/><Relationship Id="rId9" Type="http://schemas.openxmlformats.org/officeDocument/2006/relationships/image" Target="../media/image4.jpeg"/><Relationship Id="rId14" Type="http://schemas.openxmlformats.org/officeDocument/2006/relationships/hyperlink" Target="http://www.google.co.uk/url?sa=i&amp;rct=j&amp;q=school+girl+cartoon&amp;source=images&amp;cd=&amp;cad=rja&amp;docid=TmmX_N4dBxABmM&amp;tbnid=p0mjEf00k5lr9M:&amp;ved=0CAUQjRw&amp;url=http://depositphotos.com/6453812/stock-illustration-Cartoon-girl-walking-to-school.html&amp;ei=zvXLUeTqKo6V0QWn1IBg&amp;psig=AFQjCNGMPLBOUDrtpuuDb7mW8MscSTheag&amp;ust=1372407567012927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class&amp;source=images&amp;cd=&amp;cad=rja&amp;docid=_dhKh8AG4D2WZM&amp;tbnid=KOU3wIMYiPgVxM:&amp;ved=0CAUQjRw&amp;url=http://dancollier.org/2008/12/20/jaxons-kindergarten-class-photo/&amp;ei=Q_PLUZTJIsXP0AX_uoHIBQ&amp;psig=AFQjCNHSBpWZb1t76o_2fEOZV-0WqLWoLQ&amp;ust=1372406922098983" TargetMode="External"/><Relationship Id="rId13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12" Type="http://schemas.openxmlformats.org/officeDocument/2006/relationships/hyperlink" Target="http://www.google.co.uk/url?sa=i&amp;rct=j&amp;q=school+boy+cartoon&amp;source=images&amp;cd=&amp;cad=rja&amp;docid=qQYvWV-pqT5xyM&amp;tbnid=ZbiSjkW2-j5JvM:&amp;ved=0CAUQjRw&amp;url=http://feudallord0170.wordpress.com/&amp;ei=bvXLUYXcNOO60QWv3oCIDA&amp;psig=AFQjCNFH68SuEZeqtV0rJaFm_4vYBImjhg&amp;ust=1372407526834829" TargetMode="External"/><Relationship Id="rId2" Type="http://schemas.openxmlformats.org/officeDocument/2006/relationships/hyperlink" Target="http://www.google.co.uk/url?sa=i&amp;rct=j&amp;q=long+eaton+school&amp;source=images&amp;cd=&amp;cad=rja&amp;docid=EAbN9Qy2ZFG0FM&amp;tbnid=aMNreV2PIfB-xM:&amp;ved=0CAUQjRw&amp;url=http://www.schools-plus.org/longeaton/index.php&amp;ei=WPLLUYzfK8iZ0QXOwYEg&amp;bvm=bv.48340889,d.d2k&amp;psig=AFQjCNEsYVzoLL3dysBFQg6esX5Z4IDr-g&amp;ust=137240674102183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finish+school&amp;source=images&amp;cd=&amp;cad=rja&amp;docid=hW-0r72AqHAlMM&amp;tbnid=2dcGRbfZHYJ0yM:&amp;ved=0CAUQjRw&amp;url=http://www.cglearn.it/mysite/vocabulary/daily-routine/&amp;ei=s_LLUfr_CcPP0AXj7IDwAQ&amp;bvm=bv.48340889,d.d2k&amp;psig=AFQjCNFA9kvitHGlDV7em_xOPNZkWNo7hQ&amp;ust=1372406812652493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5" Type="http://schemas.openxmlformats.org/officeDocument/2006/relationships/image" Target="../media/image7.jpeg"/><Relationship Id="rId10" Type="http://schemas.openxmlformats.org/officeDocument/2006/relationships/hyperlink" Target="http://www.google.co.uk/url?sa=i&amp;rct=j&amp;q=teacher&amp;source=images&amp;cd=&amp;cad=rja&amp;docid=YeL6ZF5aTbqJZM&amp;tbnid=Ns7PIBkNtQNU4M:&amp;ved=0CAUQjRw&amp;url=http://www.careerealism.com/becoming-teacher/&amp;ei=mPbLUYT7MqS40QWo34DYDA&amp;psig=AFQjCNF58owAz-CTK103tr-QQri-kBEFng&amp;ust=1372407805109979" TargetMode="External"/><Relationship Id="rId4" Type="http://schemas.openxmlformats.org/officeDocument/2006/relationships/hyperlink" Target="http://www.google.co.uk/url?sa=i&amp;rct=j&amp;q=school&amp;source=images&amp;cd=&amp;cad=rja&amp;docid=M05oplhljcmPRM&amp;tbnid=tqS-BbBM-UlApM:&amp;ved=0CAUQjRw&amp;url=http://www.whoberleyhall-coventry.org.uk/parents/school-times.php&amp;ei=IPLLUefzIKem0QXC5YHoDg&amp;bvm=bv.48340889,d.d2k&amp;psig=AFQjCNFUc5wF8qw_0GK3dwZ2kSbWd6ASTQ&amp;ust=1372406678643080" TargetMode="External"/><Relationship Id="rId9" Type="http://schemas.openxmlformats.org/officeDocument/2006/relationships/image" Target="../media/image4.jpeg"/><Relationship Id="rId14" Type="http://schemas.openxmlformats.org/officeDocument/2006/relationships/hyperlink" Target="http://www.google.co.uk/url?sa=i&amp;rct=j&amp;q=school+girl+cartoon&amp;source=images&amp;cd=&amp;cad=rja&amp;docid=TmmX_N4dBxABmM&amp;tbnid=p0mjEf00k5lr9M:&amp;ved=0CAUQjRw&amp;url=http://depositphotos.com/6453812/stock-illustration-Cartoon-girl-walking-to-school.html&amp;ei=zvXLUeTqKo6V0QWn1IBg&amp;psig=AFQjCNGMPLBOUDrtpuuDb7mW8MscSTheag&amp;ust=1372407567012927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class&amp;source=images&amp;cd=&amp;cad=rja&amp;docid=_dhKh8AG4D2WZM&amp;tbnid=KOU3wIMYiPgVxM:&amp;ved=0CAUQjRw&amp;url=http://dancollier.org/2008/12/20/jaxons-kindergarten-class-photo/&amp;ei=Q_PLUZTJIsXP0AX_uoHIBQ&amp;psig=AFQjCNHSBpWZb1t76o_2fEOZV-0WqLWoLQ&amp;ust=1372406922098983" TargetMode="External"/><Relationship Id="rId13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12" Type="http://schemas.openxmlformats.org/officeDocument/2006/relationships/hyperlink" Target="http://www.google.co.uk/url?sa=i&amp;rct=j&amp;q=school+boy+cartoon&amp;source=images&amp;cd=&amp;cad=rja&amp;docid=qQYvWV-pqT5xyM&amp;tbnid=ZbiSjkW2-j5JvM:&amp;ved=0CAUQjRw&amp;url=http://feudallord0170.wordpress.com/&amp;ei=bvXLUYXcNOO60QWv3oCIDA&amp;psig=AFQjCNFH68SuEZeqtV0rJaFm_4vYBImjhg&amp;ust=1372407526834829" TargetMode="External"/><Relationship Id="rId2" Type="http://schemas.openxmlformats.org/officeDocument/2006/relationships/hyperlink" Target="http://www.google.co.uk/url?sa=i&amp;rct=j&amp;q=long+eaton+school&amp;source=images&amp;cd=&amp;cad=rja&amp;docid=EAbN9Qy2ZFG0FM&amp;tbnid=aMNreV2PIfB-xM:&amp;ved=0CAUQjRw&amp;url=http://www.schools-plus.org/longeaton/index.php&amp;ei=WPLLUYzfK8iZ0QXOwYEg&amp;bvm=bv.48340889,d.d2k&amp;psig=AFQjCNEsYVzoLL3dysBFQg6esX5Z4IDr-g&amp;ust=137240674102183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finish+school&amp;source=images&amp;cd=&amp;cad=rja&amp;docid=hW-0r72AqHAlMM&amp;tbnid=2dcGRbfZHYJ0yM:&amp;ved=0CAUQjRw&amp;url=http://www.cglearn.it/mysite/vocabulary/daily-routine/&amp;ei=s_LLUfr_CcPP0AXj7IDwAQ&amp;bvm=bv.48340889,d.d2k&amp;psig=AFQjCNFA9kvitHGlDV7em_xOPNZkWNo7hQ&amp;ust=1372406812652493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5" Type="http://schemas.openxmlformats.org/officeDocument/2006/relationships/image" Target="../media/image7.jpeg"/><Relationship Id="rId10" Type="http://schemas.openxmlformats.org/officeDocument/2006/relationships/hyperlink" Target="http://www.google.co.uk/url?sa=i&amp;rct=j&amp;q=teacher&amp;source=images&amp;cd=&amp;cad=rja&amp;docid=YeL6ZF5aTbqJZM&amp;tbnid=Ns7PIBkNtQNU4M:&amp;ved=0CAUQjRw&amp;url=http://www.careerealism.com/becoming-teacher/&amp;ei=mPbLUYT7MqS40QWo34DYDA&amp;psig=AFQjCNF58owAz-CTK103tr-QQri-kBEFng&amp;ust=1372407805109979" TargetMode="External"/><Relationship Id="rId4" Type="http://schemas.openxmlformats.org/officeDocument/2006/relationships/hyperlink" Target="http://www.google.co.uk/url?sa=i&amp;rct=j&amp;q=school&amp;source=images&amp;cd=&amp;cad=rja&amp;docid=M05oplhljcmPRM&amp;tbnid=tqS-BbBM-UlApM:&amp;ved=0CAUQjRw&amp;url=http://www.whoberleyhall-coventry.org.uk/parents/school-times.php&amp;ei=IPLLUefzIKem0QXC5YHoDg&amp;bvm=bv.48340889,d.d2k&amp;psig=AFQjCNFUc5wF8qw_0GK3dwZ2kSbWd6ASTQ&amp;ust=1372406678643080" TargetMode="External"/><Relationship Id="rId9" Type="http://schemas.openxmlformats.org/officeDocument/2006/relationships/image" Target="../media/image4.jpeg"/><Relationship Id="rId14" Type="http://schemas.openxmlformats.org/officeDocument/2006/relationships/hyperlink" Target="http://www.google.co.uk/url?sa=i&amp;rct=j&amp;q=school+girl+cartoon&amp;source=images&amp;cd=&amp;cad=rja&amp;docid=TmmX_N4dBxABmM&amp;tbnid=p0mjEf00k5lr9M:&amp;ved=0CAUQjRw&amp;url=http://depositphotos.com/6453812/stock-illustration-Cartoon-girl-walking-to-school.html&amp;ei=zvXLUeTqKo6V0QWn1IBg&amp;psig=AFQjCNGMPLBOUDrtpuuDb7mW8MscSTheag&amp;ust=1372407567012927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class&amp;source=images&amp;cd=&amp;cad=rja&amp;docid=_dhKh8AG4D2WZM&amp;tbnid=KOU3wIMYiPgVxM:&amp;ved=0CAUQjRw&amp;url=http://dancollier.org/2008/12/20/jaxons-kindergarten-class-photo/&amp;ei=Q_PLUZTJIsXP0AX_uoHIBQ&amp;psig=AFQjCNHSBpWZb1t76o_2fEOZV-0WqLWoLQ&amp;ust=1372406922098983" TargetMode="External"/><Relationship Id="rId13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12" Type="http://schemas.openxmlformats.org/officeDocument/2006/relationships/hyperlink" Target="http://www.google.co.uk/url?sa=i&amp;rct=j&amp;q=school+boy+cartoon&amp;source=images&amp;cd=&amp;cad=rja&amp;docid=qQYvWV-pqT5xyM&amp;tbnid=ZbiSjkW2-j5JvM:&amp;ved=0CAUQjRw&amp;url=http://feudallord0170.wordpress.com/&amp;ei=bvXLUYXcNOO60QWv3oCIDA&amp;psig=AFQjCNFH68SuEZeqtV0rJaFm_4vYBImjhg&amp;ust=1372407526834829" TargetMode="External"/><Relationship Id="rId2" Type="http://schemas.openxmlformats.org/officeDocument/2006/relationships/hyperlink" Target="http://www.google.co.uk/url?sa=i&amp;rct=j&amp;q=long+eaton+school&amp;source=images&amp;cd=&amp;cad=rja&amp;docid=EAbN9Qy2ZFG0FM&amp;tbnid=aMNreV2PIfB-xM:&amp;ved=0CAUQjRw&amp;url=http://www.schools-plus.org/longeaton/index.php&amp;ei=WPLLUYzfK8iZ0QXOwYEg&amp;bvm=bv.48340889,d.d2k&amp;psig=AFQjCNEsYVzoLL3dysBFQg6esX5Z4IDr-g&amp;ust=1372406741021838" TargetMode="Externa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finish+school&amp;source=images&amp;cd=&amp;cad=rja&amp;docid=hW-0r72AqHAlMM&amp;tbnid=2dcGRbfZHYJ0yM:&amp;ved=0CAUQjRw&amp;url=http://www.cglearn.it/mysite/vocabulary/daily-routine/&amp;ei=s_LLUfr_CcPP0AXj7IDwAQ&amp;bvm=bv.48340889,d.d2k&amp;psig=AFQjCNFA9kvitHGlDV7em_xOPNZkWNo7hQ&amp;ust=1372406812652493" TargetMode="Externa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5" Type="http://schemas.openxmlformats.org/officeDocument/2006/relationships/image" Target="../media/image7.jpeg"/><Relationship Id="rId10" Type="http://schemas.openxmlformats.org/officeDocument/2006/relationships/hyperlink" Target="http://www.google.co.uk/url?sa=i&amp;rct=j&amp;q=teacher&amp;source=images&amp;cd=&amp;cad=rja&amp;docid=YeL6ZF5aTbqJZM&amp;tbnid=Ns7PIBkNtQNU4M:&amp;ved=0CAUQjRw&amp;url=http://www.careerealism.com/becoming-teacher/&amp;ei=mPbLUYT7MqS40QWo34DYDA&amp;psig=AFQjCNF58owAz-CTK103tr-QQri-kBEFng&amp;ust=1372407805109979" TargetMode="External"/><Relationship Id="rId4" Type="http://schemas.openxmlformats.org/officeDocument/2006/relationships/hyperlink" Target="http://www.google.co.uk/url?sa=i&amp;rct=j&amp;q=school&amp;source=images&amp;cd=&amp;cad=rja&amp;docid=M05oplhljcmPRM&amp;tbnid=tqS-BbBM-UlApM:&amp;ved=0CAUQjRw&amp;url=http://www.whoberleyhall-coventry.org.uk/parents/school-times.php&amp;ei=IPLLUefzIKem0QXC5YHoDg&amp;bvm=bv.48340889,d.d2k&amp;psig=AFQjCNFUc5wF8qw_0GK3dwZ2kSbWd6ASTQ&amp;ust=1372406678643080" TargetMode="External"/><Relationship Id="rId9" Type="http://schemas.openxmlformats.org/officeDocument/2006/relationships/image" Target="../media/image4.jpeg"/><Relationship Id="rId14" Type="http://schemas.openxmlformats.org/officeDocument/2006/relationships/hyperlink" Target="http://www.google.co.uk/url?sa=i&amp;rct=j&amp;q=school+girl+cartoon&amp;source=images&amp;cd=&amp;cad=rja&amp;docid=TmmX_N4dBxABmM&amp;tbnid=p0mjEf00k5lr9M:&amp;ved=0CAUQjRw&amp;url=http://depositphotos.com/6453812/stock-illustration-Cartoon-girl-walking-to-school.html&amp;ei=zvXLUeTqKo6V0QWn1IBg&amp;psig=AFQjCNGMPLBOUDrtpuuDb7mW8MscSTheag&amp;ust=1372407567012927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com/url?sa=i&amp;rct=j&amp;q=thinking+cap&amp;source=images&amp;cd=&amp;cad=rja&amp;docid=7-bO3qvQ1rldUM&amp;tbnid=wjYGpamIEM181M:&amp;ved=0CAUQjRw&amp;url=http://www.deanza.edu/studentsuccess/lsc/lscvocabularyandidioms.html&amp;ei=nQ7LUe3oK-aZ0QXI7IGQAw&amp;bvm=bv.48340889,d.d2k&amp;psig=AFQjCNGYL8N6HXTboAtMBVofHcJ811cPQQ&amp;ust=1372348314733874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google.com/url?sa=i&amp;rct=j&amp;q=thinking+cap&amp;source=images&amp;cd=&amp;cad=rja&amp;docid=7-bO3qvQ1rldUM&amp;tbnid=wjYGpamIEM181M:&amp;ved=0CAUQjRw&amp;url=http://www.deanza.edu/studentsuccess/lsc/lscvocabularyandidioms.html&amp;ei=nQ7LUe3oK-aZ0QXI7IGQAw&amp;bvm=bv.48340889,d.d2k&amp;psig=AFQjCNGYL8N6HXTboAtMBVofHcJ811cPQQ&amp;ust=1372348314733874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753AAB8-DCF0-4113-AAB6-13A4EF6063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7488" y="1340768"/>
            <a:ext cx="8534400" cy="1752600"/>
          </a:xfrm>
        </p:spPr>
        <p:txBody>
          <a:bodyPr>
            <a:normAutofit fontScale="85000" lnSpcReduction="10000"/>
          </a:bodyPr>
          <a:lstStyle/>
          <a:p>
            <a:r>
              <a:rPr lang="en-GB" sz="6000" b="1" dirty="0">
                <a:solidFill>
                  <a:schemeClr val="tx1"/>
                </a:solidFill>
              </a:rPr>
              <a:t>Week commencing 17</a:t>
            </a:r>
            <a:r>
              <a:rPr lang="en-GB" sz="6000" b="1" baseline="30000" dirty="0">
                <a:solidFill>
                  <a:schemeClr val="tx1"/>
                </a:solidFill>
              </a:rPr>
              <a:t>th</a:t>
            </a:r>
            <a:r>
              <a:rPr lang="en-GB" sz="6000" b="1" dirty="0">
                <a:solidFill>
                  <a:schemeClr val="tx1"/>
                </a:solidFill>
              </a:rPr>
              <a:t> May</a:t>
            </a:r>
          </a:p>
          <a:p>
            <a:r>
              <a:rPr lang="en-GB" sz="6000" b="1" dirty="0">
                <a:solidFill>
                  <a:schemeClr val="tx1"/>
                </a:solidFill>
              </a:rPr>
              <a:t>Year 7 Mandarin</a:t>
            </a:r>
          </a:p>
        </p:txBody>
      </p:sp>
    </p:spTree>
    <p:extLst>
      <p:ext uri="{BB962C8B-B14F-4D97-AF65-F5344CB8AC3E}">
        <p14:creationId xmlns:p14="http://schemas.microsoft.com/office/powerpoint/2010/main" val="900352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47528" y="260648"/>
            <a:ext cx="8496944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GB" altLang="zh-CN" sz="6000" b="1" dirty="0"/>
              <a:t>Lesson 1  attending classes</a:t>
            </a:r>
            <a:endParaRPr lang="en-GB" sz="4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31504" y="1736867"/>
            <a:ext cx="9649072" cy="4032448"/>
          </a:xfrm>
        </p:spPr>
        <p:txBody>
          <a:bodyPr>
            <a:normAutofit/>
          </a:bodyPr>
          <a:lstStyle/>
          <a:p>
            <a:pPr algn="l"/>
            <a:r>
              <a:rPr lang="en-GB" b="1" dirty="0">
                <a:solidFill>
                  <a:schemeClr val="tx1"/>
                </a:solidFill>
              </a:rPr>
              <a:t>LO: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We are learning more words regarding school life</a:t>
            </a:r>
          </a:p>
          <a:p>
            <a:pPr algn="l"/>
            <a:r>
              <a:rPr lang="en-GB" b="1" dirty="0">
                <a:solidFill>
                  <a:schemeClr val="tx1"/>
                </a:solidFill>
              </a:rPr>
              <a:t>I can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zh-CN" b="1" dirty="0">
                <a:solidFill>
                  <a:schemeClr val="tx1"/>
                </a:solidFill>
              </a:rPr>
              <a:t>say and </a:t>
            </a:r>
            <a:r>
              <a:rPr lang="en-US" altLang="zh-CN" b="1" dirty="0" err="1">
                <a:solidFill>
                  <a:schemeClr val="tx1"/>
                </a:solidFill>
              </a:rPr>
              <a:t>recognise</a:t>
            </a:r>
            <a:r>
              <a:rPr lang="en-US" altLang="zh-CN" b="1" dirty="0">
                <a:solidFill>
                  <a:schemeClr val="tx1"/>
                </a:solidFill>
              </a:rPr>
              <a:t> the new vocab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tx1"/>
                </a:solidFill>
              </a:rPr>
              <a:t>write down the words correctly</a:t>
            </a:r>
          </a:p>
        </p:txBody>
      </p:sp>
    </p:spTree>
    <p:extLst>
      <p:ext uri="{BB962C8B-B14F-4D97-AF65-F5344CB8AC3E}">
        <p14:creationId xmlns:p14="http://schemas.microsoft.com/office/powerpoint/2010/main" val="760733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CE7363-5AC4-4162-AAD2-5D682D61C6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Learn the words in next few slides</a:t>
            </a:r>
          </a:p>
          <a:p>
            <a:pPr marL="0" indent="0">
              <a:buNone/>
            </a:pPr>
            <a:r>
              <a:rPr lang="en-GB" dirty="0"/>
              <a:t>Practise recognition skills by saying, looking and listening</a:t>
            </a:r>
          </a:p>
        </p:txBody>
      </p:sp>
    </p:spTree>
    <p:extLst>
      <p:ext uri="{BB962C8B-B14F-4D97-AF65-F5344CB8AC3E}">
        <p14:creationId xmlns:p14="http://schemas.microsoft.com/office/powerpoint/2010/main" val="2847983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schools-plus.org/images/pics/schools/Long_eaton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2060849"/>
            <a:ext cx="3048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67808" y="76470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学校</a:t>
            </a:r>
            <a:endParaRPr lang="en-GB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6035824" y="980729"/>
            <a:ext cx="15576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xiào</a:t>
            </a:r>
            <a:endParaRPr lang="en-GB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686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2.gstatic.com/images?q=tbn:ANd9GcTZBd3gXEStjep8z2rl9LSuTJbTehHomrSIOl7Mc24B9c4Esuiyf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864" y="2060849"/>
            <a:ext cx="2097038" cy="252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67808" y="76470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上学</a:t>
            </a:r>
            <a:endParaRPr lang="en-US" altLang="zh-CN" sz="4800" dirty="0"/>
          </a:p>
        </p:txBody>
      </p:sp>
      <p:sp>
        <p:nvSpPr>
          <p:cNvPr id="6" name="TextBox 5"/>
          <p:cNvSpPr txBox="1"/>
          <p:nvPr/>
        </p:nvSpPr>
        <p:spPr>
          <a:xfrm>
            <a:off x="6035824" y="980729"/>
            <a:ext cx="1855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shàng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endParaRPr lang="en-GB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528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cglearn.it/mysite/wp-content/uploads/2012/07/finish_school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5" y="1837969"/>
            <a:ext cx="3095253" cy="3095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67808" y="76470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放学</a:t>
            </a:r>
            <a:endParaRPr lang="en-GB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6035824" y="980729"/>
            <a:ext cx="1596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fàng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endParaRPr lang="en-GB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835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t3.gstatic.com/images?q=tbn:ANd9GcTvYi8I4qyZ3e4-KQxEkQjfGSxiBCZ6wVAOVs34txmrMfJ17vDUs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2348881"/>
            <a:ext cx="3166328" cy="2343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43873" y="857617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班</a:t>
            </a:r>
            <a:endParaRPr lang="en-GB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6035825" y="980729"/>
            <a:ext cx="814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bān</a:t>
            </a:r>
            <a:endParaRPr lang="en-GB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634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67808" y="76470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老师</a:t>
            </a:r>
            <a:endParaRPr lang="en-GB" sz="4800" dirty="0"/>
          </a:p>
        </p:txBody>
      </p:sp>
      <p:sp>
        <p:nvSpPr>
          <p:cNvPr id="3" name="TextBox 2"/>
          <p:cNvSpPr txBox="1"/>
          <p:nvPr/>
        </p:nvSpPr>
        <p:spPr>
          <a:xfrm>
            <a:off x="6035825" y="980729"/>
            <a:ext cx="1257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lǎo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shī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6150" name="Picture 6" descr="http://t3.gstatic.com/images?q=tbn:ANd9GcRQUvsQL0lFDj95lNrJeOToaGy_g3zedGYECPg9m1CAZ5oDn0Zz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809" y="2348880"/>
            <a:ext cx="2897905" cy="1907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88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67808" y="76470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学生</a:t>
            </a:r>
            <a:endParaRPr lang="en-GB" sz="4800" dirty="0"/>
          </a:p>
        </p:txBody>
      </p:sp>
      <p:sp>
        <p:nvSpPr>
          <p:cNvPr id="3" name="TextBox 2"/>
          <p:cNvSpPr txBox="1"/>
          <p:nvPr/>
        </p:nvSpPr>
        <p:spPr>
          <a:xfrm>
            <a:off x="6035824" y="980729"/>
            <a:ext cx="1862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shēng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6146" name="Picture 2" descr="http://t2.gstatic.com/images?q=tbn:ANd9GcRKju6307kfardhb2hBxBduTWxHPuKe2SkIayDAwACju7-RsuRNMQ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850" y="2276873"/>
            <a:ext cx="1535099" cy="237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t3.gstatic.com/images?q=tbn:ANd9GcSxgSrRXrJtP4SOJxJbLFgGG1Xorb3yS1FfsJBXBAtplbHO0D_LMA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2276872"/>
            <a:ext cx="1412372" cy="230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302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04500" y="734507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男学生</a:t>
            </a:r>
            <a:endParaRPr lang="en-GB" sz="4800" dirty="0"/>
          </a:p>
        </p:txBody>
      </p:sp>
      <p:sp>
        <p:nvSpPr>
          <p:cNvPr id="3" name="TextBox 2"/>
          <p:cNvSpPr txBox="1"/>
          <p:nvPr/>
        </p:nvSpPr>
        <p:spPr>
          <a:xfrm>
            <a:off x="6035825" y="980729"/>
            <a:ext cx="2585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nán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shēng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8194" name="Picture 2" descr="http://t2.gstatic.com/images?q=tbn:ANd9GcRKju6307kfardhb2hBxBduTWxHPuKe2SkIayDAwACju7-RsuRNMQ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149" y="1844825"/>
            <a:ext cx="241935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332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9142" y="734507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女学生</a:t>
            </a:r>
            <a:endParaRPr lang="en-GB" sz="4800" dirty="0"/>
          </a:p>
        </p:txBody>
      </p:sp>
      <p:sp>
        <p:nvSpPr>
          <p:cNvPr id="3" name="TextBox 2"/>
          <p:cNvSpPr txBox="1"/>
          <p:nvPr/>
        </p:nvSpPr>
        <p:spPr>
          <a:xfrm>
            <a:off x="6035825" y="980729"/>
            <a:ext cx="23879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nǚ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shēng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7170" name="Picture 2" descr="http://t3.gstatic.com/images?q=tbn:ANd9GcSxgSrRXrJtP4SOJxJbLFgGG1Xorb3yS1FfsJBXBAtplbHO0D_LM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832" y="2348880"/>
            <a:ext cx="1699268" cy="2771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651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schools-plus.org/images/pics/schools/Long_eaton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644" y="309731"/>
            <a:ext cx="1524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6546" y="144068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学校</a:t>
            </a:r>
            <a:endParaRPr lang="en-GB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2119784" y="2241482"/>
            <a:ext cx="15576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xiào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5" name="Picture 2" descr="http://t2.gstatic.com/images?q=tbn:ANd9GcTZBd3gXEStjep8z2rl9LSuTJbTehHomrSIOl7Mc24B9c4Esuiyf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732" y="-21137"/>
            <a:ext cx="1243616" cy="149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127460" y="1468534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上学</a:t>
            </a:r>
            <a:endParaRPr lang="en-US" altLang="zh-CN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4127460" y="2241481"/>
            <a:ext cx="1855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shàng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8" name="Picture 4" descr="http://www.cglearn.it/mysite/wp-content/uploads/2012/07/finish_schoo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359" y="-21137"/>
            <a:ext cx="1461819" cy="146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282374" y="138946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放学</a:t>
            </a:r>
            <a:endParaRPr lang="en-GB" sz="4800" dirty="0"/>
          </a:p>
        </p:txBody>
      </p:sp>
      <p:sp>
        <p:nvSpPr>
          <p:cNvPr id="10" name="TextBox 9"/>
          <p:cNvSpPr txBox="1"/>
          <p:nvPr/>
        </p:nvSpPr>
        <p:spPr>
          <a:xfrm>
            <a:off x="6354312" y="2220456"/>
            <a:ext cx="1596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fàng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11" name="Picture 2" descr="http://t3.gstatic.com/images?q=tbn:ANd9GcTvYi8I4qyZ3e4-KQxEkQjfGSxiBCZ6wVAOVs34txmrMfJ17vDUsw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772" y="110171"/>
            <a:ext cx="1751627" cy="129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898338" y="1458108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班</a:t>
            </a:r>
            <a:endParaRPr lang="en-GB" sz="4800" dirty="0"/>
          </a:p>
        </p:txBody>
      </p:sp>
      <p:sp>
        <p:nvSpPr>
          <p:cNvPr id="13" name="TextBox 12"/>
          <p:cNvSpPr txBox="1"/>
          <p:nvPr/>
        </p:nvSpPr>
        <p:spPr>
          <a:xfrm>
            <a:off x="8898338" y="2241482"/>
            <a:ext cx="814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bān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24942" y="452540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老师</a:t>
            </a:r>
            <a:endParaRPr lang="en-GB" sz="4800" dirty="0"/>
          </a:p>
        </p:txBody>
      </p:sp>
      <p:sp>
        <p:nvSpPr>
          <p:cNvPr id="15" name="TextBox 14"/>
          <p:cNvSpPr txBox="1"/>
          <p:nvPr/>
        </p:nvSpPr>
        <p:spPr>
          <a:xfrm>
            <a:off x="2090730" y="5277004"/>
            <a:ext cx="1257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lǎo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shī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16" name="Picture 6" descr="http://t3.gstatic.com/images?q=tbn:ANd9GcRQUvsQL0lFDj95lNrJeOToaGy_g3zedGYECPg9m1CAZ5oDn0Zz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108" y="3262235"/>
            <a:ext cx="1709210" cy="1125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937442" y="4540744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学生</a:t>
            </a:r>
            <a:endParaRPr lang="en-GB" sz="4800" dirty="0"/>
          </a:p>
        </p:txBody>
      </p:sp>
      <p:sp>
        <p:nvSpPr>
          <p:cNvPr id="18" name="TextBox 17"/>
          <p:cNvSpPr txBox="1"/>
          <p:nvPr/>
        </p:nvSpPr>
        <p:spPr>
          <a:xfrm>
            <a:off x="3811951" y="5371741"/>
            <a:ext cx="1862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shēng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19" name="Picture 2" descr="http://t2.gstatic.com/images?q=tbn:ANd9GcRKju6307kfardhb2hBxBduTWxHPuKe2SkIayDAwACju7-RsuRNMQ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259" y="3426918"/>
            <a:ext cx="709962" cy="109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t3.gstatic.com/images?q=tbn:ANd9GcSxgSrRXrJtP4SOJxJbLFgGG1Xorb3yS1FfsJBXBAtplbHO0D_LMA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312" y="3364484"/>
            <a:ext cx="673625" cy="109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845709" y="4516037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男学生</a:t>
            </a:r>
            <a:endParaRPr lang="en-GB" sz="4800" dirty="0"/>
          </a:p>
        </p:txBody>
      </p:sp>
      <p:sp>
        <p:nvSpPr>
          <p:cNvPr id="22" name="TextBox 21"/>
          <p:cNvSpPr txBox="1"/>
          <p:nvPr/>
        </p:nvSpPr>
        <p:spPr>
          <a:xfrm>
            <a:off x="5801683" y="5347034"/>
            <a:ext cx="2585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nán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shēng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23" name="Picture 2" descr="http://t2.gstatic.com/images?q=tbn:ANd9GcRKju6307kfardhb2hBxBduTWxHPuKe2SkIayDAwACju7-RsuRNMQ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082" y="3038357"/>
            <a:ext cx="990371" cy="153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t3.gstatic.com/images?q=tbn:ANd9GcSxgSrRXrJtP4SOJxJbLFgGG1Xorb3yS1FfsJBXBAtplbHO0D_LMA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386" y="2856602"/>
            <a:ext cx="1074550" cy="175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8287907" y="4570702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女学生</a:t>
            </a:r>
            <a:endParaRPr lang="en-GB" sz="4800" dirty="0"/>
          </a:p>
        </p:txBody>
      </p:sp>
      <p:sp>
        <p:nvSpPr>
          <p:cNvPr id="26" name="TextBox 25"/>
          <p:cNvSpPr txBox="1"/>
          <p:nvPr/>
        </p:nvSpPr>
        <p:spPr>
          <a:xfrm>
            <a:off x="8313937" y="5277003"/>
            <a:ext cx="23879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nǚ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shēng</a:t>
            </a:r>
            <a:endParaRPr lang="en-GB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0267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schools-plus.org/images/pics/schools/Long_eaton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644" y="309731"/>
            <a:ext cx="1524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t2.gstatic.com/images?q=tbn:ANd9GcTZBd3gXEStjep8z2rl9LSuTJbTehHomrSIOl7Mc24B9c4Esuiyf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732" y="-21137"/>
            <a:ext cx="1243616" cy="149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cglearn.it/mysite/wp-content/uploads/2012/07/finish_schoo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359" y="-21137"/>
            <a:ext cx="1461819" cy="146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t3.gstatic.com/images?q=tbn:ANd9GcTvYi8I4qyZ3e4-KQxEkQjfGSxiBCZ6wVAOVs34txmrMfJ17vDUsw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772" y="110171"/>
            <a:ext cx="1751627" cy="129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t3.gstatic.com/images?q=tbn:ANd9GcRQUvsQL0lFDj95lNrJeOToaGy_g3zedGYECPg9m1CAZ5oDn0Zz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108" y="3262235"/>
            <a:ext cx="1709210" cy="1125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://t2.gstatic.com/images?q=tbn:ANd9GcRKju6307kfardhb2hBxBduTWxHPuKe2SkIayDAwACju7-RsuRNMQ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259" y="3426918"/>
            <a:ext cx="709962" cy="109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t3.gstatic.com/images?q=tbn:ANd9GcSxgSrRXrJtP4SOJxJbLFgGG1Xorb3yS1FfsJBXBAtplbHO0D_LMA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312" y="3364484"/>
            <a:ext cx="673625" cy="109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t2.gstatic.com/images?q=tbn:ANd9GcRKju6307kfardhb2hBxBduTWxHPuKe2SkIayDAwACju7-RsuRNMQ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082" y="3038357"/>
            <a:ext cx="990371" cy="153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t3.gstatic.com/images?q=tbn:ANd9GcSxgSrRXrJtP4SOJxJbLFgGG1Xorb3yS1FfsJBXBAtplbHO0D_LMA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386" y="2856602"/>
            <a:ext cx="1074550" cy="175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7972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schools-plus.org/images/pics/schools/Long_eaton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644" y="309731"/>
            <a:ext cx="1524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19784" y="2241482"/>
            <a:ext cx="15576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xiào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5" name="Picture 2" descr="http://t2.gstatic.com/images?q=tbn:ANd9GcTZBd3gXEStjep8z2rl9LSuTJbTehHomrSIOl7Mc24B9c4Esuiyf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732" y="-21137"/>
            <a:ext cx="1243616" cy="149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127460" y="2241481"/>
            <a:ext cx="18557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shàng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8" name="Picture 4" descr="http://www.cglearn.it/mysite/wp-content/uploads/2012/07/finish_schoo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359" y="-21137"/>
            <a:ext cx="1461819" cy="146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354312" y="2220456"/>
            <a:ext cx="1596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fàng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11" name="Picture 2" descr="http://t3.gstatic.com/images?q=tbn:ANd9GcTvYi8I4qyZ3e4-KQxEkQjfGSxiBCZ6wVAOVs34txmrMfJ17vDUsw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772" y="110171"/>
            <a:ext cx="1751627" cy="129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8898338" y="2241482"/>
            <a:ext cx="814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bān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90730" y="5277004"/>
            <a:ext cx="1257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lǎo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shī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16" name="Picture 6" descr="http://t3.gstatic.com/images?q=tbn:ANd9GcRQUvsQL0lFDj95lNrJeOToaGy_g3zedGYECPg9m1CAZ5oDn0Zz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108" y="3262235"/>
            <a:ext cx="1709210" cy="1125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811951" y="5371741"/>
            <a:ext cx="1862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shēng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19" name="Picture 2" descr="http://t2.gstatic.com/images?q=tbn:ANd9GcRKju6307kfardhb2hBxBduTWxHPuKe2SkIayDAwACju7-RsuRNMQ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259" y="3426918"/>
            <a:ext cx="709962" cy="109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t3.gstatic.com/images?q=tbn:ANd9GcSxgSrRXrJtP4SOJxJbLFgGG1Xorb3yS1FfsJBXBAtplbHO0D_LMA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312" y="3364484"/>
            <a:ext cx="673625" cy="109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5801683" y="5347034"/>
            <a:ext cx="2585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nán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shēng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23" name="Picture 2" descr="http://t2.gstatic.com/images?q=tbn:ANd9GcRKju6307kfardhb2hBxBduTWxHPuKe2SkIayDAwACju7-RsuRNMQ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082" y="3038357"/>
            <a:ext cx="990371" cy="153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t3.gstatic.com/images?q=tbn:ANd9GcSxgSrRXrJtP4SOJxJbLFgGG1Xorb3yS1FfsJBXBAtplbHO0D_LMA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386" y="2856602"/>
            <a:ext cx="1074550" cy="175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8313937" y="5277003"/>
            <a:ext cx="23879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nǚ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shēng</a:t>
            </a:r>
            <a:endParaRPr lang="en-GB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0631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schools-plus.org/images/pics/schools/Long_eaton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644" y="309731"/>
            <a:ext cx="1524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6546" y="144068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学校</a:t>
            </a:r>
            <a:endParaRPr lang="en-GB" sz="4800" dirty="0"/>
          </a:p>
        </p:txBody>
      </p:sp>
      <p:pic>
        <p:nvPicPr>
          <p:cNvPr id="5" name="Picture 2" descr="http://t2.gstatic.com/images?q=tbn:ANd9GcTZBd3gXEStjep8z2rl9LSuTJbTehHomrSIOl7Mc24B9c4Esuiyf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732" y="-21137"/>
            <a:ext cx="1243616" cy="149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127460" y="1468534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上学</a:t>
            </a:r>
            <a:endParaRPr lang="en-US" altLang="zh-CN" sz="4800" dirty="0"/>
          </a:p>
        </p:txBody>
      </p:sp>
      <p:pic>
        <p:nvPicPr>
          <p:cNvPr id="8" name="Picture 4" descr="http://www.cglearn.it/mysite/wp-content/uploads/2012/07/finish_schoo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8359" y="-21137"/>
            <a:ext cx="1461819" cy="146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282374" y="138946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放学</a:t>
            </a:r>
            <a:endParaRPr lang="en-GB" sz="4800" dirty="0"/>
          </a:p>
        </p:txBody>
      </p:sp>
      <p:pic>
        <p:nvPicPr>
          <p:cNvPr id="11" name="Picture 2" descr="http://t3.gstatic.com/images?q=tbn:ANd9GcTvYi8I4qyZ3e4-KQxEkQjfGSxiBCZ6wVAOVs34txmrMfJ17vDUsw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772" y="110171"/>
            <a:ext cx="1751627" cy="129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898338" y="1458108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班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1924942" y="452540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老师</a:t>
            </a:r>
            <a:endParaRPr lang="en-GB" sz="4800" dirty="0"/>
          </a:p>
        </p:txBody>
      </p:sp>
      <p:pic>
        <p:nvPicPr>
          <p:cNvPr id="16" name="Picture 6" descr="http://t3.gstatic.com/images?q=tbn:ANd9GcRQUvsQL0lFDj95lNrJeOToaGy_g3zedGYECPg9m1CAZ5oDn0Zz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108" y="3262235"/>
            <a:ext cx="1709210" cy="1125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937442" y="4540744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学生</a:t>
            </a:r>
            <a:endParaRPr lang="en-GB" sz="4800" dirty="0"/>
          </a:p>
        </p:txBody>
      </p:sp>
      <p:pic>
        <p:nvPicPr>
          <p:cNvPr id="19" name="Picture 2" descr="http://t2.gstatic.com/images?q=tbn:ANd9GcRKju6307kfardhb2hBxBduTWxHPuKe2SkIayDAwACju7-RsuRNMQ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259" y="3426918"/>
            <a:ext cx="709962" cy="109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http://t3.gstatic.com/images?q=tbn:ANd9GcSxgSrRXrJtP4SOJxJbLFgGG1Xorb3yS1FfsJBXBAtplbHO0D_LMA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312" y="3364484"/>
            <a:ext cx="673625" cy="109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845709" y="4516037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男学生</a:t>
            </a:r>
            <a:endParaRPr lang="en-GB" sz="4800" dirty="0"/>
          </a:p>
        </p:txBody>
      </p:sp>
      <p:pic>
        <p:nvPicPr>
          <p:cNvPr id="23" name="Picture 2" descr="http://t2.gstatic.com/images?q=tbn:ANd9GcRKju6307kfardhb2hBxBduTWxHPuKe2SkIayDAwACju7-RsuRNMQ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4082" y="3038357"/>
            <a:ext cx="990371" cy="153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t3.gstatic.com/images?q=tbn:ANd9GcSxgSrRXrJtP4SOJxJbLFgGG1Xorb3yS1FfsJBXBAtplbHO0D_LMA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386" y="2856602"/>
            <a:ext cx="1074550" cy="175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8287907" y="4570702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女学生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7828459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76546" y="144068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学校</a:t>
            </a:r>
            <a:endParaRPr lang="en-GB" sz="4800" dirty="0"/>
          </a:p>
        </p:txBody>
      </p:sp>
      <p:sp>
        <p:nvSpPr>
          <p:cNvPr id="6" name="TextBox 5"/>
          <p:cNvSpPr txBox="1"/>
          <p:nvPr/>
        </p:nvSpPr>
        <p:spPr>
          <a:xfrm>
            <a:off x="4127460" y="1468534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上学</a:t>
            </a:r>
            <a:endParaRPr lang="en-US" altLang="zh-CN" sz="4800" dirty="0"/>
          </a:p>
        </p:txBody>
      </p:sp>
      <p:sp>
        <p:nvSpPr>
          <p:cNvPr id="9" name="TextBox 8"/>
          <p:cNvSpPr txBox="1"/>
          <p:nvPr/>
        </p:nvSpPr>
        <p:spPr>
          <a:xfrm>
            <a:off x="6282374" y="1389460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放学</a:t>
            </a:r>
            <a:endParaRPr lang="en-GB" sz="4800" dirty="0"/>
          </a:p>
        </p:txBody>
      </p:sp>
      <p:sp>
        <p:nvSpPr>
          <p:cNvPr id="12" name="TextBox 11"/>
          <p:cNvSpPr txBox="1"/>
          <p:nvPr/>
        </p:nvSpPr>
        <p:spPr>
          <a:xfrm>
            <a:off x="8898338" y="1458108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班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1924942" y="452540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老师</a:t>
            </a:r>
            <a:endParaRPr lang="en-GB" sz="4800" dirty="0"/>
          </a:p>
        </p:txBody>
      </p:sp>
      <p:sp>
        <p:nvSpPr>
          <p:cNvPr id="17" name="TextBox 16"/>
          <p:cNvSpPr txBox="1"/>
          <p:nvPr/>
        </p:nvSpPr>
        <p:spPr>
          <a:xfrm>
            <a:off x="3937442" y="4540744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学生</a:t>
            </a:r>
            <a:endParaRPr lang="en-GB" sz="4800" dirty="0"/>
          </a:p>
        </p:txBody>
      </p:sp>
      <p:sp>
        <p:nvSpPr>
          <p:cNvPr id="21" name="TextBox 20"/>
          <p:cNvSpPr txBox="1"/>
          <p:nvPr/>
        </p:nvSpPr>
        <p:spPr>
          <a:xfrm>
            <a:off x="5845709" y="4516037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男学生</a:t>
            </a:r>
            <a:endParaRPr lang="en-GB" sz="4800" dirty="0"/>
          </a:p>
        </p:txBody>
      </p:sp>
      <p:sp>
        <p:nvSpPr>
          <p:cNvPr id="25" name="TextBox 24"/>
          <p:cNvSpPr txBox="1"/>
          <p:nvPr/>
        </p:nvSpPr>
        <p:spPr>
          <a:xfrm>
            <a:off x="8287907" y="4570702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女学生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8396803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574488" y="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学校</a:t>
            </a:r>
            <a:endParaRPr lang="en-GB" sz="4800" dirty="0"/>
          </a:p>
        </p:txBody>
      </p:sp>
      <p:sp>
        <p:nvSpPr>
          <p:cNvPr id="6" name="TextBox 5"/>
          <p:cNvSpPr txBox="1"/>
          <p:nvPr/>
        </p:nvSpPr>
        <p:spPr>
          <a:xfrm>
            <a:off x="4127460" y="1468534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上学</a:t>
            </a:r>
            <a:endParaRPr lang="en-US" altLang="zh-CN" sz="4800" dirty="0"/>
          </a:p>
        </p:txBody>
      </p:sp>
      <p:sp>
        <p:nvSpPr>
          <p:cNvPr id="9" name="TextBox 8"/>
          <p:cNvSpPr txBox="1"/>
          <p:nvPr/>
        </p:nvSpPr>
        <p:spPr>
          <a:xfrm>
            <a:off x="8256240" y="198884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放学</a:t>
            </a:r>
            <a:endParaRPr lang="en-GB" sz="4800" dirty="0"/>
          </a:p>
        </p:txBody>
      </p:sp>
      <p:sp>
        <p:nvSpPr>
          <p:cNvPr id="12" name="TextBox 11"/>
          <p:cNvSpPr txBox="1"/>
          <p:nvPr/>
        </p:nvSpPr>
        <p:spPr>
          <a:xfrm>
            <a:off x="7968209" y="3284985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班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2729644" y="2849892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老师</a:t>
            </a:r>
            <a:endParaRPr lang="en-GB" sz="4800" dirty="0"/>
          </a:p>
        </p:txBody>
      </p:sp>
      <p:sp>
        <p:nvSpPr>
          <p:cNvPr id="17" name="TextBox 16"/>
          <p:cNvSpPr txBox="1"/>
          <p:nvPr/>
        </p:nvSpPr>
        <p:spPr>
          <a:xfrm>
            <a:off x="3937442" y="4540744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学生</a:t>
            </a:r>
            <a:endParaRPr lang="en-GB" sz="4800" dirty="0"/>
          </a:p>
        </p:txBody>
      </p:sp>
      <p:sp>
        <p:nvSpPr>
          <p:cNvPr id="21" name="TextBox 20"/>
          <p:cNvSpPr txBox="1"/>
          <p:nvPr/>
        </p:nvSpPr>
        <p:spPr>
          <a:xfrm>
            <a:off x="5550978" y="2293000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男学生</a:t>
            </a:r>
            <a:endParaRPr lang="en-GB" sz="4800" dirty="0"/>
          </a:p>
        </p:txBody>
      </p:sp>
      <p:sp>
        <p:nvSpPr>
          <p:cNvPr id="25" name="TextBox 24"/>
          <p:cNvSpPr txBox="1"/>
          <p:nvPr/>
        </p:nvSpPr>
        <p:spPr>
          <a:xfrm>
            <a:off x="6528049" y="4653137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女学生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4143993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schools-plus.org/images/pics/schools/Long_eaton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644" y="309731"/>
            <a:ext cx="1524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6546" y="144068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学校</a:t>
            </a:r>
            <a:endParaRPr lang="en-GB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2119784" y="2241482"/>
            <a:ext cx="155760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xiào</a:t>
            </a:r>
            <a:endParaRPr lang="en-US" altLang="ja-JP" sz="3200" dirty="0">
              <a:solidFill>
                <a:srgbClr val="0070C0"/>
              </a:solidFill>
            </a:endParaRPr>
          </a:p>
          <a:p>
            <a:r>
              <a:rPr lang="en-US" sz="3200" dirty="0">
                <a:solidFill>
                  <a:srgbClr val="0070C0"/>
                </a:solidFill>
              </a:rPr>
              <a:t>school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5" name="Picture 2" descr="http://t2.gstatic.com/images?q=tbn:ANd9GcTZBd3gXEStjep8z2rl9LSuTJbTehHomrSIOl7Mc24B9c4Esuiyf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479" y="253419"/>
            <a:ext cx="1270545" cy="1190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283517" y="1493967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上学</a:t>
            </a:r>
            <a:endParaRPr lang="en-US" altLang="zh-CN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4247620" y="2040121"/>
            <a:ext cx="26488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shàng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endParaRPr lang="en-US" altLang="ja-JP" sz="3200" dirty="0">
              <a:solidFill>
                <a:srgbClr val="0070C0"/>
              </a:solidFill>
            </a:endParaRPr>
          </a:p>
          <a:p>
            <a:r>
              <a:rPr lang="en-US" sz="3200" dirty="0">
                <a:solidFill>
                  <a:srgbClr val="0070C0"/>
                </a:solidFill>
              </a:rPr>
              <a:t>to go to school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8" name="Picture 4" descr="http://www.cglearn.it/mysite/wp-content/uploads/2012/07/finish_schoo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260" y="-40066"/>
            <a:ext cx="1461819" cy="1461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137871" y="1493967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放学</a:t>
            </a:r>
            <a:endParaRPr lang="en-GB" sz="4800" dirty="0"/>
          </a:p>
        </p:txBody>
      </p:sp>
      <p:sp>
        <p:nvSpPr>
          <p:cNvPr id="10" name="TextBox 9"/>
          <p:cNvSpPr txBox="1"/>
          <p:nvPr/>
        </p:nvSpPr>
        <p:spPr>
          <a:xfrm>
            <a:off x="7078995" y="2218629"/>
            <a:ext cx="270535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fàng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endParaRPr lang="en-US" altLang="ja-JP" sz="3200" dirty="0">
              <a:solidFill>
                <a:srgbClr val="0070C0"/>
              </a:solidFill>
            </a:endParaRPr>
          </a:p>
          <a:p>
            <a:r>
              <a:rPr lang="en-US" sz="3200" dirty="0">
                <a:solidFill>
                  <a:srgbClr val="0070C0"/>
                </a:solidFill>
              </a:rPr>
              <a:t>to finish school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11" name="Picture 2" descr="http://t3.gstatic.com/images?q=tbn:ANd9GcTvYi8I4qyZ3e4-KQxEkQjfGSxiBCZ6wVAOVs34txmrMfJ17vDUsw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392" y="30358"/>
            <a:ext cx="1751627" cy="129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0115454" y="1440682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班</a:t>
            </a:r>
            <a:endParaRPr lang="en-GB" sz="4800" dirty="0"/>
          </a:p>
        </p:txBody>
      </p:sp>
      <p:sp>
        <p:nvSpPr>
          <p:cNvPr id="13" name="TextBox 12"/>
          <p:cNvSpPr txBox="1"/>
          <p:nvPr/>
        </p:nvSpPr>
        <p:spPr>
          <a:xfrm>
            <a:off x="10115454" y="2264674"/>
            <a:ext cx="9701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bān</a:t>
            </a:r>
            <a:endParaRPr lang="en-US" altLang="ja-JP" sz="3200" dirty="0">
              <a:solidFill>
                <a:srgbClr val="0070C0"/>
              </a:solidFill>
            </a:endParaRPr>
          </a:p>
          <a:p>
            <a:r>
              <a:rPr lang="en-US" sz="3200" dirty="0">
                <a:solidFill>
                  <a:srgbClr val="0070C0"/>
                </a:solidFill>
              </a:rPr>
              <a:t>class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00554" y="5173468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老师</a:t>
            </a:r>
            <a:endParaRPr lang="en-GB" sz="4800" dirty="0"/>
          </a:p>
        </p:txBody>
      </p:sp>
      <p:sp>
        <p:nvSpPr>
          <p:cNvPr id="15" name="TextBox 14"/>
          <p:cNvSpPr txBox="1"/>
          <p:nvPr/>
        </p:nvSpPr>
        <p:spPr>
          <a:xfrm>
            <a:off x="2066342" y="5925069"/>
            <a:ext cx="145462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lǎo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shī</a:t>
            </a:r>
            <a:endParaRPr lang="en-US" altLang="ja-JP" sz="3200" dirty="0">
              <a:solidFill>
                <a:srgbClr val="0070C0"/>
              </a:solidFill>
            </a:endParaRPr>
          </a:p>
          <a:p>
            <a:r>
              <a:rPr lang="en-US" sz="3200" dirty="0">
                <a:solidFill>
                  <a:srgbClr val="0070C0"/>
                </a:solidFill>
              </a:rPr>
              <a:t>teacher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16" name="Picture 6" descr="http://t3.gstatic.com/images?q=tbn:ANd9GcRQUvsQL0lFDj95lNrJeOToaGy_g3zedGYECPg9m1CAZ5oDn0Zz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827" y="3685071"/>
            <a:ext cx="1709210" cy="1125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533108" y="5188809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学生</a:t>
            </a:r>
            <a:endParaRPr lang="en-GB" sz="4800" dirty="0"/>
          </a:p>
        </p:txBody>
      </p:sp>
      <p:sp>
        <p:nvSpPr>
          <p:cNvPr id="18" name="TextBox 17"/>
          <p:cNvSpPr txBox="1"/>
          <p:nvPr/>
        </p:nvSpPr>
        <p:spPr>
          <a:xfrm>
            <a:off x="4559322" y="5887617"/>
            <a:ext cx="18621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sheng</a:t>
            </a:r>
          </a:p>
          <a:p>
            <a:r>
              <a:rPr lang="en-US" sz="3200" dirty="0">
                <a:solidFill>
                  <a:srgbClr val="0070C0"/>
                </a:solidFill>
              </a:rPr>
              <a:t>students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96422" y="5024899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男学生</a:t>
            </a:r>
            <a:endParaRPr lang="en-GB" sz="4800" dirty="0"/>
          </a:p>
        </p:txBody>
      </p:sp>
      <p:sp>
        <p:nvSpPr>
          <p:cNvPr id="22" name="TextBox 21"/>
          <p:cNvSpPr txBox="1"/>
          <p:nvPr/>
        </p:nvSpPr>
        <p:spPr>
          <a:xfrm>
            <a:off x="6701591" y="5846431"/>
            <a:ext cx="25851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nán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sheng</a:t>
            </a:r>
          </a:p>
          <a:p>
            <a:r>
              <a:rPr lang="en-US" sz="3200" dirty="0">
                <a:solidFill>
                  <a:srgbClr val="0070C0"/>
                </a:solidFill>
              </a:rPr>
              <a:t>male students</a:t>
            </a:r>
            <a:endParaRPr lang="en-GB" sz="3200" dirty="0">
              <a:solidFill>
                <a:srgbClr val="0070C0"/>
              </a:solidFill>
            </a:endParaRPr>
          </a:p>
        </p:txBody>
      </p:sp>
      <p:pic>
        <p:nvPicPr>
          <p:cNvPr id="23" name="Picture 2" descr="http://t2.gstatic.com/images?q=tbn:ANd9GcRKju6307kfardhb2hBxBduTWxHPuKe2SkIayDAwACju7-RsuRNMQ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1989" y="3273400"/>
            <a:ext cx="990371" cy="153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://t3.gstatic.com/images?q=tbn:ANd9GcSxgSrRXrJtP4SOJxJbLFgGG1Xorb3yS1FfsJBXBAtplbHO0D_LMA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1041" y="3341892"/>
            <a:ext cx="1074550" cy="175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9363546" y="5098307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女学生</a:t>
            </a:r>
            <a:endParaRPr lang="en-GB" sz="4800" dirty="0"/>
          </a:p>
        </p:txBody>
      </p:sp>
      <p:sp>
        <p:nvSpPr>
          <p:cNvPr id="26" name="TextBox 25"/>
          <p:cNvSpPr txBox="1"/>
          <p:nvPr/>
        </p:nvSpPr>
        <p:spPr>
          <a:xfrm>
            <a:off x="9373721" y="5746477"/>
            <a:ext cx="286072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>
                <a:solidFill>
                  <a:srgbClr val="0070C0"/>
                </a:solidFill>
              </a:rPr>
              <a:t>nǚ</a:t>
            </a:r>
            <a:r>
              <a:rPr lang="en-US" altLang="ja-JP" sz="3200" dirty="0">
                <a:solidFill>
                  <a:srgbClr val="0070C0"/>
                </a:solidFill>
              </a:rPr>
              <a:t> </a:t>
            </a:r>
            <a:r>
              <a:rPr lang="en-US" altLang="ja-JP" sz="3200" dirty="0" err="1">
                <a:solidFill>
                  <a:srgbClr val="0070C0"/>
                </a:solidFill>
              </a:rPr>
              <a:t>xué</a:t>
            </a:r>
            <a:r>
              <a:rPr lang="en-US" altLang="ja-JP" sz="3200" dirty="0">
                <a:solidFill>
                  <a:srgbClr val="0070C0"/>
                </a:solidFill>
              </a:rPr>
              <a:t> sheng</a:t>
            </a:r>
          </a:p>
          <a:p>
            <a:r>
              <a:rPr lang="en-US" sz="3200" dirty="0">
                <a:solidFill>
                  <a:srgbClr val="0070C0"/>
                </a:solidFill>
              </a:rPr>
              <a:t>female students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02E8C12-6E65-491A-88D3-D40D5A35F61B}"/>
              </a:ext>
            </a:extLst>
          </p:cNvPr>
          <p:cNvSpPr txBox="1"/>
          <p:nvPr/>
        </p:nvSpPr>
        <p:spPr>
          <a:xfrm>
            <a:off x="191344" y="476672"/>
            <a:ext cx="170921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Task 2 </a:t>
            </a:r>
          </a:p>
          <a:p>
            <a:r>
              <a:rPr lang="en-GB" sz="2800" b="1" dirty="0"/>
              <a:t>Write down these words in characters</a:t>
            </a:r>
          </a:p>
          <a:p>
            <a:r>
              <a:rPr lang="en-GB" sz="2800" b="1" dirty="0"/>
              <a:t>pinyin and English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459F965-B96A-4B60-B03F-51D960AC244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226605" y="3267124"/>
            <a:ext cx="2474986" cy="1886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755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103ECA-E766-4205-B37E-C5335B683471}"/>
              </a:ext>
            </a:extLst>
          </p:cNvPr>
          <p:cNvSpPr txBox="1"/>
          <p:nvPr/>
        </p:nvSpPr>
        <p:spPr>
          <a:xfrm>
            <a:off x="1127448" y="836712"/>
            <a:ext cx="95050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Lesson 2   Are you a teacher?</a:t>
            </a:r>
          </a:p>
          <a:p>
            <a:r>
              <a:rPr lang="en-GB" sz="4800" dirty="0"/>
              <a:t>LO: We are learning questions about school life</a:t>
            </a:r>
          </a:p>
          <a:p>
            <a:r>
              <a:rPr lang="en-GB" sz="4800" dirty="0"/>
              <a:t>I can </a:t>
            </a:r>
          </a:p>
          <a:p>
            <a:r>
              <a:rPr lang="en-GB" sz="4800" dirty="0"/>
              <a:t>form and answer Yes/No questions</a:t>
            </a:r>
          </a:p>
          <a:p>
            <a:endParaRPr lang="en-GB" sz="4800" dirty="0"/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2107196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6239" y="58926"/>
            <a:ext cx="1104240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altLang="ja-JP" b="1" dirty="0">
                <a:solidFill>
                  <a:srgbClr val="FF0000"/>
                </a:solidFill>
                <a:highlight>
                  <a:srgbClr val="FFFF00"/>
                </a:highlight>
              </a:rPr>
              <a:t>“</a:t>
            </a:r>
            <a:r>
              <a:rPr lang="en-US" altLang="ja-JP" b="1" dirty="0">
                <a:solidFill>
                  <a:srgbClr val="FF0000"/>
                </a:solidFill>
                <a:highlight>
                  <a:srgbClr val="FFFF00"/>
                </a:highlight>
              </a:rPr>
              <a:t>Yes” and “No” question</a:t>
            </a:r>
            <a:br>
              <a:rPr lang="en-US" altLang="ja-JP" b="1" dirty="0">
                <a:solidFill>
                  <a:srgbClr val="FF0000"/>
                </a:solidFill>
                <a:highlight>
                  <a:srgbClr val="FFFF00"/>
                </a:highlight>
              </a:rPr>
            </a:br>
            <a:r>
              <a:rPr lang="en-US" altLang="ja-JP" b="1" dirty="0">
                <a:solidFill>
                  <a:srgbClr val="FF0000"/>
                </a:solidFill>
                <a:highlight>
                  <a:srgbClr val="FFFF00"/>
                </a:highlight>
              </a:rPr>
              <a:t>Task 1 Work out what these questions mean</a:t>
            </a:r>
            <a:endParaRPr lang="en-GB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60639" y="1498001"/>
            <a:ext cx="4680520" cy="390876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dirty="0"/>
              <a:t>是：</a:t>
            </a:r>
            <a:r>
              <a:rPr lang="en-US" altLang="zh-CN" sz="2400" dirty="0"/>
              <a:t>is/am/are, </a:t>
            </a:r>
            <a:r>
              <a:rPr lang="en-US" altLang="ja-JP" sz="2400" dirty="0" err="1">
                <a:solidFill>
                  <a:srgbClr val="0070C0"/>
                </a:solidFill>
              </a:rPr>
              <a:t>shì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不：</a:t>
            </a:r>
            <a:r>
              <a:rPr lang="en-US" altLang="zh-CN" sz="2400" dirty="0"/>
              <a:t>not,  </a:t>
            </a:r>
            <a:r>
              <a:rPr lang="en-US" altLang="ja-JP" sz="2400" dirty="0" err="1">
                <a:solidFill>
                  <a:srgbClr val="0070C0"/>
                </a:solidFill>
              </a:rPr>
              <a:t>bù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喜欢：</a:t>
            </a:r>
            <a:r>
              <a:rPr lang="en-US" altLang="ja-JP" sz="2400" dirty="0"/>
              <a:t>like, </a:t>
            </a:r>
            <a:r>
              <a:rPr lang="en-US" altLang="ja-JP" sz="2400" dirty="0" err="1">
                <a:solidFill>
                  <a:srgbClr val="0070C0"/>
                </a:solidFill>
              </a:rPr>
              <a:t>xǐ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huān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看书：</a:t>
            </a:r>
            <a:r>
              <a:rPr lang="en-US" altLang="zh-CN" sz="2400" dirty="0"/>
              <a:t>to read</a:t>
            </a:r>
            <a:r>
              <a:rPr lang="en-US" altLang="ja-JP" sz="2400" dirty="0"/>
              <a:t>, </a:t>
            </a:r>
            <a:r>
              <a:rPr lang="en-US" altLang="ja-JP" sz="2400" dirty="0" err="1">
                <a:solidFill>
                  <a:srgbClr val="0070C0"/>
                </a:solidFill>
              </a:rPr>
              <a:t>kàn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shū</a:t>
            </a:r>
            <a:endParaRPr lang="en-US" altLang="zh-CN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没有：</a:t>
            </a:r>
            <a:r>
              <a:rPr lang="en-US" altLang="zh-CN" sz="2400" dirty="0"/>
              <a:t>the negative form for “have”</a:t>
            </a:r>
          </a:p>
          <a:p>
            <a:r>
              <a:rPr lang="en-US" sz="2800" dirty="0">
                <a:solidFill>
                  <a:srgbClr val="0070C0"/>
                </a:solidFill>
              </a:rPr>
              <a:t>             </a:t>
            </a:r>
            <a:r>
              <a:rPr lang="en-US" altLang="ja-JP" sz="2400" dirty="0" err="1">
                <a:solidFill>
                  <a:srgbClr val="0070C0"/>
                </a:solidFill>
              </a:rPr>
              <a:t>méi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yǒu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老师：</a:t>
            </a:r>
            <a:r>
              <a:rPr lang="en-US" altLang="ja-JP" sz="2400" dirty="0" err="1">
                <a:solidFill>
                  <a:srgbClr val="0070C0"/>
                </a:solidFill>
              </a:rPr>
              <a:t>lǎo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shī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学生：</a:t>
            </a:r>
            <a:r>
              <a:rPr lang="en-US" altLang="ja-JP" sz="2400" dirty="0" err="1">
                <a:solidFill>
                  <a:srgbClr val="0070C0"/>
                </a:solidFill>
              </a:rPr>
              <a:t>xué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shēng</a:t>
            </a:r>
            <a:endParaRPr lang="en-GB" sz="2400" dirty="0">
              <a:solidFill>
                <a:srgbClr val="0070C0"/>
              </a:solidFill>
            </a:endParaRPr>
          </a:p>
          <a:p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28254" y="459884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400" dirty="0">
              <a:solidFill>
                <a:srgbClr val="0070C0"/>
              </a:solidFill>
            </a:endParaRPr>
          </a:p>
        </p:txBody>
      </p:sp>
      <p:pic>
        <p:nvPicPr>
          <p:cNvPr id="1030" name="Picture 6" descr="http://www.deanza.edu/studentsuccess/lsc/images/Put%20on%20your%20thinking%20ca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00" y="5213692"/>
            <a:ext cx="2061742" cy="130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886239" y="1333277"/>
            <a:ext cx="3272929" cy="584775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3200" dirty="0">
                <a:solidFill>
                  <a:prstClr val="black"/>
                </a:solidFill>
              </a:rPr>
              <a:t>1.</a:t>
            </a:r>
            <a:r>
              <a:rPr lang="zh-CN" altLang="en-US" sz="3200" dirty="0">
                <a:solidFill>
                  <a:prstClr val="black"/>
                </a:solidFill>
              </a:rPr>
              <a:t> 你是老师吗？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29657" y="2338692"/>
            <a:ext cx="3672501" cy="584775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3200" dirty="0">
                <a:solidFill>
                  <a:prstClr val="black"/>
                </a:solidFill>
              </a:rPr>
              <a:t>2. </a:t>
            </a:r>
            <a:r>
              <a:rPr lang="zh-CN" altLang="en-US" sz="3200" dirty="0">
                <a:solidFill>
                  <a:prstClr val="black"/>
                </a:solidFill>
              </a:rPr>
              <a:t>你喜欢看书吗？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29657" y="3344107"/>
            <a:ext cx="3622166" cy="1077218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3200" dirty="0">
                <a:solidFill>
                  <a:prstClr val="black"/>
                </a:solidFill>
              </a:rPr>
              <a:t>3. </a:t>
            </a:r>
            <a:r>
              <a:rPr lang="zh-CN" altLang="en-US" sz="3200" dirty="0">
                <a:solidFill>
                  <a:prstClr val="black"/>
                </a:solidFill>
              </a:rPr>
              <a:t>你星期一上午有历史课吗？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2047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904" y="58926"/>
            <a:ext cx="11092743" cy="1143000"/>
          </a:xfrm>
        </p:spPr>
        <p:txBody>
          <a:bodyPr>
            <a:noAutofit/>
          </a:bodyPr>
          <a:lstStyle/>
          <a:p>
            <a:pPr algn="l"/>
            <a:r>
              <a:rPr lang="en-GB" altLang="ja-JP" sz="3600" b="1" dirty="0">
                <a:solidFill>
                  <a:srgbClr val="FF0000"/>
                </a:solidFill>
              </a:rPr>
              <a:t>Form Yes/No questions</a:t>
            </a:r>
            <a:br>
              <a:rPr lang="en-GB" altLang="ja-JP" sz="3600" b="1" dirty="0">
                <a:solidFill>
                  <a:srgbClr val="FF0000"/>
                </a:solidFill>
              </a:rPr>
            </a:br>
            <a:r>
              <a:rPr lang="en-GB" altLang="ja-JP" sz="3600" b="1" dirty="0">
                <a:solidFill>
                  <a:srgbClr val="FF0000"/>
                </a:solidFill>
              </a:rPr>
              <a:t>Add </a:t>
            </a:r>
            <a:r>
              <a:rPr lang="zh-CN" altLang="en-US" sz="3600" b="1" dirty="0">
                <a:solidFill>
                  <a:srgbClr val="FF0000"/>
                </a:solidFill>
              </a:rPr>
              <a:t>吗</a:t>
            </a:r>
            <a:r>
              <a:rPr lang="en-GB" altLang="zh-CN" sz="3600" b="1" dirty="0">
                <a:solidFill>
                  <a:srgbClr val="FF0000"/>
                </a:solidFill>
              </a:rPr>
              <a:t>at the end of a statement to make the question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86811" y="1201926"/>
            <a:ext cx="4680520" cy="261610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dirty="0"/>
              <a:t>是：</a:t>
            </a:r>
            <a:r>
              <a:rPr lang="en-US" altLang="zh-CN" sz="2400" dirty="0"/>
              <a:t>is/am/are, </a:t>
            </a:r>
            <a:r>
              <a:rPr lang="en-US" altLang="ja-JP" sz="2400" dirty="0" err="1">
                <a:solidFill>
                  <a:srgbClr val="0070C0"/>
                </a:solidFill>
              </a:rPr>
              <a:t>shì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喜欢：</a:t>
            </a:r>
            <a:r>
              <a:rPr lang="en-US" altLang="ja-JP" sz="2400" dirty="0"/>
              <a:t>like, </a:t>
            </a:r>
            <a:r>
              <a:rPr lang="en-US" altLang="ja-JP" sz="2400" dirty="0" err="1">
                <a:solidFill>
                  <a:srgbClr val="0070C0"/>
                </a:solidFill>
              </a:rPr>
              <a:t>xǐ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huān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看书：</a:t>
            </a:r>
            <a:r>
              <a:rPr lang="en-US" altLang="zh-CN" sz="2400" dirty="0"/>
              <a:t>to read</a:t>
            </a:r>
            <a:r>
              <a:rPr lang="en-US" altLang="ja-JP" sz="2400" dirty="0"/>
              <a:t>, </a:t>
            </a:r>
            <a:r>
              <a:rPr lang="en-US" altLang="ja-JP" sz="2400" dirty="0" err="1">
                <a:solidFill>
                  <a:srgbClr val="0070C0"/>
                </a:solidFill>
              </a:rPr>
              <a:t>kàn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shū</a:t>
            </a:r>
            <a:endParaRPr lang="en-US" altLang="zh-CN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老师：</a:t>
            </a:r>
            <a:r>
              <a:rPr lang="en-US" altLang="ja-JP" sz="2400" dirty="0" err="1">
                <a:solidFill>
                  <a:srgbClr val="0070C0"/>
                </a:solidFill>
              </a:rPr>
              <a:t>lǎo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shī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学生：</a:t>
            </a:r>
            <a:r>
              <a:rPr lang="en-US" altLang="ja-JP" sz="2400" dirty="0" err="1">
                <a:solidFill>
                  <a:srgbClr val="0070C0"/>
                </a:solidFill>
              </a:rPr>
              <a:t>xué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shēng</a:t>
            </a:r>
            <a:endParaRPr lang="en-GB" sz="2400" dirty="0">
              <a:solidFill>
                <a:srgbClr val="0070C0"/>
              </a:solidFill>
            </a:endParaRPr>
          </a:p>
          <a:p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81216" y="5110391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400" dirty="0">
              <a:solidFill>
                <a:srgbClr val="0070C0"/>
              </a:solidFill>
            </a:endParaRPr>
          </a:p>
        </p:txBody>
      </p:sp>
      <p:pic>
        <p:nvPicPr>
          <p:cNvPr id="1030" name="Picture 6" descr="http://www.deanza.edu/studentsuccess/lsc/images/Put%20on%20your%20thinking%20ca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6200" y="5213692"/>
            <a:ext cx="2061742" cy="130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1118304" y="1358398"/>
            <a:ext cx="3842015" cy="1077218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3200" dirty="0">
                <a:solidFill>
                  <a:prstClr val="black"/>
                </a:solidFill>
              </a:rPr>
              <a:t>1.</a:t>
            </a:r>
            <a:r>
              <a:rPr lang="zh-CN" altLang="en-US" sz="3200" dirty="0">
                <a:solidFill>
                  <a:prstClr val="black"/>
                </a:solidFill>
              </a:rPr>
              <a:t> 你是老师</a:t>
            </a:r>
            <a:r>
              <a:rPr lang="zh-CN" altLang="en-US" sz="3200" dirty="0">
                <a:solidFill>
                  <a:prstClr val="black"/>
                </a:solidFill>
                <a:highlight>
                  <a:srgbClr val="FFFF00"/>
                </a:highlight>
              </a:rPr>
              <a:t>吗</a:t>
            </a:r>
            <a:r>
              <a:rPr lang="zh-CN" altLang="en-US" sz="3200" dirty="0">
                <a:solidFill>
                  <a:prstClr val="black"/>
                </a:solidFill>
              </a:rPr>
              <a:t>？</a:t>
            </a:r>
            <a:r>
              <a:rPr lang="en-GB" altLang="zh-CN" sz="3200" dirty="0">
                <a:solidFill>
                  <a:prstClr val="black"/>
                </a:solidFill>
              </a:rPr>
              <a:t>Are you a teacher?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2619" y="2850239"/>
            <a:ext cx="3672501" cy="1175706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3200" dirty="0">
                <a:solidFill>
                  <a:prstClr val="black"/>
                </a:solidFill>
              </a:rPr>
              <a:t>2. </a:t>
            </a:r>
            <a:r>
              <a:rPr lang="zh-CN" altLang="en-US" sz="3200" dirty="0">
                <a:solidFill>
                  <a:prstClr val="black"/>
                </a:solidFill>
              </a:rPr>
              <a:t>你喜欢看书</a:t>
            </a:r>
            <a:r>
              <a:rPr lang="zh-CN" altLang="en-US" sz="3200" dirty="0">
                <a:solidFill>
                  <a:prstClr val="black"/>
                </a:solidFill>
                <a:highlight>
                  <a:srgbClr val="FFFF00"/>
                </a:highlight>
              </a:rPr>
              <a:t>吗</a:t>
            </a:r>
            <a:r>
              <a:rPr lang="zh-CN" altLang="en-US" sz="3200" dirty="0">
                <a:solidFill>
                  <a:prstClr val="black"/>
                </a:solidFill>
              </a:rPr>
              <a:t>？</a:t>
            </a:r>
            <a:endParaRPr lang="en-GB" altLang="zh-CN" sz="3200" dirty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en-GB" altLang="zh-CN" sz="3200" dirty="0">
                <a:solidFill>
                  <a:prstClr val="black"/>
                </a:solidFill>
              </a:rPr>
              <a:t>Do you like reading?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70694" y="4422385"/>
            <a:ext cx="3622166" cy="2062103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3200" dirty="0">
                <a:solidFill>
                  <a:prstClr val="black"/>
                </a:solidFill>
              </a:rPr>
              <a:t>3. </a:t>
            </a:r>
            <a:r>
              <a:rPr lang="zh-CN" altLang="en-US" sz="3200" dirty="0">
                <a:solidFill>
                  <a:prstClr val="black"/>
                </a:solidFill>
              </a:rPr>
              <a:t>你星期一上午有历史课</a:t>
            </a:r>
            <a:r>
              <a:rPr lang="zh-CN" altLang="en-US" sz="3200" dirty="0">
                <a:solidFill>
                  <a:prstClr val="black"/>
                </a:solidFill>
                <a:highlight>
                  <a:srgbClr val="FFFF00"/>
                </a:highlight>
              </a:rPr>
              <a:t>吗</a:t>
            </a:r>
            <a:r>
              <a:rPr lang="zh-CN" altLang="en-US" sz="3200" dirty="0">
                <a:solidFill>
                  <a:prstClr val="black"/>
                </a:solidFill>
              </a:rPr>
              <a:t>？</a:t>
            </a:r>
            <a:r>
              <a:rPr lang="en-GB" altLang="zh-CN" sz="3200" dirty="0">
                <a:solidFill>
                  <a:prstClr val="black"/>
                </a:solidFill>
              </a:rPr>
              <a:t>Do you have history on Monday morning?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9C72B5-5595-40A4-A716-491437AB55EA}"/>
              </a:ext>
            </a:extLst>
          </p:cNvPr>
          <p:cNvSpPr txBox="1"/>
          <p:nvPr/>
        </p:nvSpPr>
        <p:spPr>
          <a:xfrm>
            <a:off x="6382275" y="4221088"/>
            <a:ext cx="51863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highlight>
                  <a:srgbClr val="FFFF00"/>
                </a:highlight>
              </a:rPr>
              <a:t>Task 2 Make two questions of your own</a:t>
            </a:r>
          </a:p>
        </p:txBody>
      </p:sp>
    </p:spTree>
    <p:extLst>
      <p:ext uri="{BB962C8B-B14F-4D97-AF65-F5344CB8AC3E}">
        <p14:creationId xmlns:p14="http://schemas.microsoft.com/office/powerpoint/2010/main" val="35764321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905" y="306216"/>
            <a:ext cx="10871137" cy="1143000"/>
          </a:xfrm>
        </p:spPr>
        <p:txBody>
          <a:bodyPr>
            <a:noAutofit/>
          </a:bodyPr>
          <a:lstStyle/>
          <a:p>
            <a:pPr algn="l"/>
            <a:r>
              <a:rPr lang="en-GB" altLang="ja-JP" sz="2400" b="1" dirty="0">
                <a:solidFill>
                  <a:srgbClr val="FF0000"/>
                </a:solidFill>
              </a:rPr>
              <a:t>Task 3 Answer “</a:t>
            </a:r>
            <a:r>
              <a:rPr lang="en-US" altLang="ja-JP" sz="2400" b="1" dirty="0">
                <a:solidFill>
                  <a:srgbClr val="FF0000"/>
                </a:solidFill>
              </a:rPr>
              <a:t>Yes” and “No” question</a:t>
            </a:r>
            <a:br>
              <a:rPr lang="en-US" altLang="ja-JP" sz="2400" b="1" dirty="0">
                <a:solidFill>
                  <a:srgbClr val="FF0000"/>
                </a:solidFill>
              </a:rPr>
            </a:br>
            <a:r>
              <a:rPr lang="en-US" altLang="zh-CN" sz="2400" b="1" dirty="0">
                <a:solidFill>
                  <a:srgbClr val="FF0000"/>
                </a:solidFill>
              </a:rPr>
              <a:t>Write your answers for these questions or answer your questions for Task 2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29403" y="1518473"/>
            <a:ext cx="4680520" cy="35394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dirty="0"/>
              <a:t>是：</a:t>
            </a:r>
            <a:r>
              <a:rPr lang="en-US" altLang="zh-CN" sz="2400" dirty="0"/>
              <a:t>is/am/are, </a:t>
            </a:r>
            <a:r>
              <a:rPr lang="en-US" altLang="ja-JP" sz="2400" dirty="0" err="1">
                <a:solidFill>
                  <a:srgbClr val="0070C0"/>
                </a:solidFill>
              </a:rPr>
              <a:t>shì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不：</a:t>
            </a:r>
            <a:r>
              <a:rPr lang="en-US" altLang="zh-CN" sz="2400" dirty="0"/>
              <a:t>not,  </a:t>
            </a:r>
            <a:r>
              <a:rPr lang="en-US" altLang="ja-JP" sz="2400" dirty="0" err="1">
                <a:solidFill>
                  <a:srgbClr val="0070C0"/>
                </a:solidFill>
              </a:rPr>
              <a:t>bù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喜欢：</a:t>
            </a:r>
            <a:r>
              <a:rPr lang="en-US" altLang="ja-JP" sz="2400" dirty="0"/>
              <a:t>like, </a:t>
            </a:r>
            <a:r>
              <a:rPr lang="en-US" altLang="ja-JP" sz="2400" dirty="0" err="1">
                <a:solidFill>
                  <a:srgbClr val="0070C0"/>
                </a:solidFill>
              </a:rPr>
              <a:t>xǐ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huān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看书：</a:t>
            </a:r>
            <a:r>
              <a:rPr lang="en-US" altLang="zh-CN" sz="2400" dirty="0"/>
              <a:t>to read</a:t>
            </a:r>
            <a:r>
              <a:rPr lang="en-US" altLang="ja-JP" sz="2400" dirty="0"/>
              <a:t>, </a:t>
            </a:r>
            <a:r>
              <a:rPr lang="en-US" altLang="ja-JP" sz="2400" dirty="0" err="1">
                <a:solidFill>
                  <a:srgbClr val="0070C0"/>
                </a:solidFill>
              </a:rPr>
              <a:t>kàn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shū</a:t>
            </a:r>
            <a:endParaRPr lang="en-US" altLang="zh-CN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没有：</a:t>
            </a:r>
            <a:r>
              <a:rPr lang="en-US" altLang="zh-CN" sz="2400" dirty="0"/>
              <a:t>the negative form for “have”</a:t>
            </a:r>
          </a:p>
          <a:p>
            <a:r>
              <a:rPr lang="en-US" sz="2800" dirty="0">
                <a:solidFill>
                  <a:srgbClr val="0070C0"/>
                </a:solidFill>
              </a:rPr>
              <a:t>             </a:t>
            </a:r>
            <a:r>
              <a:rPr lang="en-US" altLang="ja-JP" sz="2400" dirty="0" err="1">
                <a:solidFill>
                  <a:srgbClr val="0070C0"/>
                </a:solidFill>
              </a:rPr>
              <a:t>méi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yǒu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老师：</a:t>
            </a:r>
            <a:r>
              <a:rPr lang="en-US" altLang="ja-JP" sz="2400" dirty="0" err="1">
                <a:solidFill>
                  <a:srgbClr val="0070C0"/>
                </a:solidFill>
              </a:rPr>
              <a:t>lǎo</a:t>
            </a:r>
            <a:r>
              <a:rPr lang="en-US" altLang="ja-JP" sz="2400" dirty="0">
                <a:solidFill>
                  <a:srgbClr val="0070C0"/>
                </a:solidFill>
              </a:rPr>
              <a:t> </a:t>
            </a:r>
            <a:r>
              <a:rPr lang="en-US" altLang="ja-JP" sz="2400" dirty="0" err="1">
                <a:solidFill>
                  <a:srgbClr val="0070C0"/>
                </a:solidFill>
              </a:rPr>
              <a:t>shī</a:t>
            </a:r>
            <a:endParaRPr lang="en-US" altLang="ja-JP" sz="2400" dirty="0">
              <a:solidFill>
                <a:srgbClr val="0070C0"/>
              </a:solidFill>
            </a:endParaRPr>
          </a:p>
          <a:p>
            <a:r>
              <a:rPr lang="zh-CN" altLang="en-US" sz="2800" dirty="0"/>
              <a:t>学生：</a:t>
            </a:r>
            <a:r>
              <a:rPr lang="en-US" altLang="ja-JP" sz="2400" dirty="0" err="1">
                <a:solidFill>
                  <a:srgbClr val="0070C0"/>
                </a:solidFill>
              </a:rPr>
              <a:t>xué</a:t>
            </a:r>
            <a:r>
              <a:rPr lang="en-US" altLang="ja-JP" sz="2400" dirty="0">
                <a:solidFill>
                  <a:srgbClr val="0070C0"/>
                </a:solidFill>
              </a:rPr>
              <a:t> sheng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28254" y="459884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9416" y="1628800"/>
            <a:ext cx="3272929" cy="584775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3200" dirty="0">
                <a:solidFill>
                  <a:prstClr val="black"/>
                </a:solidFill>
              </a:rPr>
              <a:t>1.</a:t>
            </a:r>
            <a:r>
              <a:rPr lang="zh-CN" altLang="en-US" sz="3200" dirty="0">
                <a:solidFill>
                  <a:prstClr val="black"/>
                </a:solidFill>
              </a:rPr>
              <a:t> 你是老师吗？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5905" y="2798350"/>
            <a:ext cx="3672501" cy="584775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3200" dirty="0">
                <a:solidFill>
                  <a:prstClr val="black"/>
                </a:solidFill>
              </a:rPr>
              <a:t>2. </a:t>
            </a:r>
            <a:r>
              <a:rPr lang="zh-CN" altLang="en-US" sz="3200" dirty="0">
                <a:solidFill>
                  <a:prstClr val="black"/>
                </a:solidFill>
              </a:rPr>
              <a:t>你喜欢看书吗？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04987" y="2213575"/>
            <a:ext cx="34952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zh-CN" altLang="en-US" sz="3200" dirty="0">
                <a:solidFill>
                  <a:prstClr val="black"/>
                </a:solidFill>
              </a:rPr>
              <a:t>不是，我是学生。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50136" y="3452382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prstClr val="black"/>
                </a:solidFill>
              </a:rPr>
              <a:t>喜欢。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886239" y="4060234"/>
            <a:ext cx="3622166" cy="1077218"/>
          </a:xfrm>
          <a:prstGeom prst="rect">
            <a:avLst/>
          </a:prstGeom>
          <a:noFill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zh-CN" sz="3200" dirty="0">
                <a:solidFill>
                  <a:prstClr val="black"/>
                </a:solidFill>
              </a:rPr>
              <a:t>3. </a:t>
            </a:r>
            <a:r>
              <a:rPr lang="zh-CN" altLang="en-US" sz="3200" dirty="0">
                <a:solidFill>
                  <a:prstClr val="black"/>
                </a:solidFill>
              </a:rPr>
              <a:t>你星期一上午有历史课吗？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86239" y="5143724"/>
            <a:ext cx="36221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zh-CN" altLang="en-US" sz="3200" dirty="0">
                <a:solidFill>
                  <a:prstClr val="black"/>
                </a:solidFill>
              </a:rPr>
              <a:t>没有，我星期五上午有历史课。</a:t>
            </a:r>
            <a:endParaRPr lang="en-US" altLang="zh-CN" sz="3200" dirty="0">
              <a:solidFill>
                <a:prstClr val="black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F8EAFC-F578-4461-B47E-EA246ACC9D4F}"/>
              </a:ext>
            </a:extLst>
          </p:cNvPr>
          <p:cNvSpPr txBox="1"/>
          <p:nvPr/>
        </p:nvSpPr>
        <p:spPr>
          <a:xfrm>
            <a:off x="5487353" y="5370763"/>
            <a:ext cx="43924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To answer a Yes/No question, if you want to say yes, repeat the verb in the question. If you want to say no, add </a:t>
            </a:r>
            <a:r>
              <a:rPr lang="zh-CN" altLang="en-US" dirty="0">
                <a:highlight>
                  <a:srgbClr val="FFFF00"/>
                </a:highlight>
              </a:rPr>
              <a:t>不 </a:t>
            </a:r>
            <a:r>
              <a:rPr lang="en-GB" altLang="zh-CN" dirty="0">
                <a:highlight>
                  <a:srgbClr val="FFFF00"/>
                </a:highlight>
              </a:rPr>
              <a:t>before the verb. If the verb is </a:t>
            </a:r>
            <a:r>
              <a:rPr lang="zh-CN" altLang="en-US" dirty="0">
                <a:highlight>
                  <a:srgbClr val="FFFF00"/>
                </a:highlight>
              </a:rPr>
              <a:t>有 </a:t>
            </a:r>
            <a:r>
              <a:rPr lang="en-GB" altLang="zh-CN" dirty="0">
                <a:highlight>
                  <a:srgbClr val="FFFF00"/>
                </a:highlight>
              </a:rPr>
              <a:t>(to have) and you want to say no, add </a:t>
            </a:r>
            <a:r>
              <a:rPr lang="zh-CN" altLang="en-US" dirty="0">
                <a:highlight>
                  <a:srgbClr val="FFFF00"/>
                </a:highlight>
              </a:rPr>
              <a:t>没 </a:t>
            </a:r>
            <a:r>
              <a:rPr lang="en-GB" altLang="zh-CN" dirty="0">
                <a:highlight>
                  <a:srgbClr val="FFFF00"/>
                </a:highlight>
              </a:rPr>
              <a:t>before </a:t>
            </a:r>
            <a:r>
              <a:rPr lang="zh-CN" altLang="en-US" dirty="0">
                <a:highlight>
                  <a:srgbClr val="FFFF00"/>
                </a:highlight>
              </a:rPr>
              <a:t>有</a:t>
            </a: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476768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F5900CA-FCEE-431A-BBCF-2B804DF33E52}"/>
</file>

<file path=customXml/itemProps2.xml><?xml version="1.0" encoding="utf-8"?>
<ds:datastoreItem xmlns:ds="http://schemas.openxmlformats.org/officeDocument/2006/customXml" ds:itemID="{41A42213-24BB-4E49-B4CC-356B4E4A4169}"/>
</file>

<file path=customXml/itemProps3.xml><?xml version="1.0" encoding="utf-8"?>
<ds:datastoreItem xmlns:ds="http://schemas.openxmlformats.org/officeDocument/2006/customXml" ds:itemID="{610BC6B0-00DC-404A-BAD0-B21ADE18C9D5}"/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668</Words>
  <Application>Microsoft Office PowerPoint</Application>
  <PresentationFormat>Widescreen</PresentationFormat>
  <Paragraphs>144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PowerPoint Presentation</vt:lpstr>
      <vt:lpstr>Lesson 1  attending classes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“Yes” and “No” question Task 1 Work out what these questions mean</vt:lpstr>
      <vt:lpstr>Form Yes/No questions Add 吗at the end of a statement to make the question</vt:lpstr>
      <vt:lpstr>Task 3 Answer “Yes” and “No” question Write your answers for these questions or answer your questions for Task 2</vt:lpstr>
    </vt:vector>
  </TitlesOfParts>
  <Company>The Long Eaton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你是老师吗？     nǐ  shì  lǎo shī ma</dc:title>
  <dc:creator>Mrs R Marshall</dc:creator>
  <cp:lastModifiedBy>R Marshall</cp:lastModifiedBy>
  <cp:revision>19</cp:revision>
  <dcterms:created xsi:type="dcterms:W3CDTF">2013-06-26T15:27:29Z</dcterms:created>
  <dcterms:modified xsi:type="dcterms:W3CDTF">2021-04-19T11:34:50Z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