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5" r:id="rId7"/>
    <p:sldId id="267" r:id="rId8"/>
    <p:sldId id="266" r:id="rId9"/>
    <p:sldId id="264" r:id="rId10"/>
    <p:sldId id="260" r:id="rId11"/>
    <p:sldId id="263" r:id="rId12"/>
    <p:sldId id="259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D67C1-C466-491F-A536-90D146A46DFB}" v="1" dt="2020-11-26T12:49:16.5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669D67C1-C466-491F-A536-90D146A46DFB}"/>
    <pc:docChg chg="custSel addSld delSld modSld">
      <pc:chgData name="C Lobo" userId="63982647-136f-4c85-ba18-7407aa63bd77" providerId="ADAL" clId="{669D67C1-C466-491F-A536-90D146A46DFB}" dt="2020-11-26T12:50:54.497" v="291" actId="20577"/>
      <pc:docMkLst>
        <pc:docMk/>
      </pc:docMkLst>
      <pc:sldChg chg="modSp mod">
        <pc:chgData name="C Lobo" userId="63982647-136f-4c85-ba18-7407aa63bd77" providerId="ADAL" clId="{669D67C1-C466-491F-A536-90D146A46DFB}" dt="2020-11-26T12:46:39.076" v="6" actId="20577"/>
        <pc:sldMkLst>
          <pc:docMk/>
          <pc:sldMk cId="2856422962" sldId="256"/>
        </pc:sldMkLst>
        <pc:spChg chg="mod">
          <ac:chgData name="C Lobo" userId="63982647-136f-4c85-ba18-7407aa63bd77" providerId="ADAL" clId="{669D67C1-C466-491F-A536-90D146A46DFB}" dt="2020-11-26T12:46:39.076" v="6" actId="20577"/>
          <ac:spMkLst>
            <pc:docMk/>
            <pc:sldMk cId="2856422962" sldId="256"/>
            <ac:spMk id="2" creationId="{F3E16947-B9B6-4447-91C1-30045AD0A88E}"/>
          </ac:spMkLst>
        </pc:spChg>
      </pc:sldChg>
      <pc:sldChg chg="new del">
        <pc:chgData name="C Lobo" userId="63982647-136f-4c85-ba18-7407aa63bd77" providerId="ADAL" clId="{669D67C1-C466-491F-A536-90D146A46DFB}" dt="2020-11-26T12:49:19.117" v="9" actId="47"/>
        <pc:sldMkLst>
          <pc:docMk/>
          <pc:sldMk cId="1812469405" sldId="257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687407720" sldId="258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0" sldId="259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0" sldId="260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0" sldId="263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0" sldId="264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0" sldId="265"/>
        </pc:sldMkLst>
      </pc:sldChg>
      <pc:sldChg chg="add">
        <pc:chgData name="C Lobo" userId="63982647-136f-4c85-ba18-7407aa63bd77" providerId="ADAL" clId="{669D67C1-C466-491F-A536-90D146A46DFB}" dt="2020-11-26T12:49:16.520" v="8"/>
        <pc:sldMkLst>
          <pc:docMk/>
          <pc:sldMk cId="0" sldId="266"/>
        </pc:sldMkLst>
      </pc:sldChg>
      <pc:sldChg chg="modSp new mod">
        <pc:chgData name="C Lobo" userId="63982647-136f-4c85-ba18-7407aa63bd77" providerId="ADAL" clId="{669D67C1-C466-491F-A536-90D146A46DFB}" dt="2020-11-26T12:50:00.390" v="160" actId="20577"/>
        <pc:sldMkLst>
          <pc:docMk/>
          <pc:sldMk cId="802911338" sldId="267"/>
        </pc:sldMkLst>
        <pc:spChg chg="mod">
          <ac:chgData name="C Lobo" userId="63982647-136f-4c85-ba18-7407aa63bd77" providerId="ADAL" clId="{669D67C1-C466-491F-A536-90D146A46DFB}" dt="2020-11-26T12:49:31.706" v="15" actId="20577"/>
          <ac:spMkLst>
            <pc:docMk/>
            <pc:sldMk cId="802911338" sldId="267"/>
            <ac:spMk id="2" creationId="{8D4C62E8-9DA8-441C-AEF0-A2940466DADE}"/>
          </ac:spMkLst>
        </pc:spChg>
        <pc:spChg chg="mod">
          <ac:chgData name="C Lobo" userId="63982647-136f-4c85-ba18-7407aa63bd77" providerId="ADAL" clId="{669D67C1-C466-491F-A536-90D146A46DFB}" dt="2020-11-26T12:50:00.390" v="160" actId="20577"/>
          <ac:spMkLst>
            <pc:docMk/>
            <pc:sldMk cId="802911338" sldId="267"/>
            <ac:spMk id="3" creationId="{6B2FD603-7B01-4F55-9519-A65BB133EEFD}"/>
          </ac:spMkLst>
        </pc:spChg>
      </pc:sldChg>
      <pc:sldChg chg="modSp new mod">
        <pc:chgData name="C Lobo" userId="63982647-136f-4c85-ba18-7407aa63bd77" providerId="ADAL" clId="{669D67C1-C466-491F-A536-90D146A46DFB}" dt="2020-11-26T12:50:54.497" v="291" actId="20577"/>
        <pc:sldMkLst>
          <pc:docMk/>
          <pc:sldMk cId="3152468692" sldId="268"/>
        </pc:sldMkLst>
        <pc:spChg chg="mod">
          <ac:chgData name="C Lobo" userId="63982647-136f-4c85-ba18-7407aa63bd77" providerId="ADAL" clId="{669D67C1-C466-491F-A536-90D146A46DFB}" dt="2020-11-26T12:50:25.981" v="168" actId="20577"/>
          <ac:spMkLst>
            <pc:docMk/>
            <pc:sldMk cId="3152468692" sldId="268"/>
            <ac:spMk id="2" creationId="{6626A7CD-1B4A-483C-87C8-5EC5FF03B34D}"/>
          </ac:spMkLst>
        </pc:spChg>
        <pc:spChg chg="mod">
          <ac:chgData name="C Lobo" userId="63982647-136f-4c85-ba18-7407aa63bd77" providerId="ADAL" clId="{669D67C1-C466-491F-A536-90D146A46DFB}" dt="2020-11-26T12:50:54.497" v="291" actId="20577"/>
          <ac:spMkLst>
            <pc:docMk/>
            <pc:sldMk cId="3152468692" sldId="268"/>
            <ac:spMk id="3" creationId="{1CF955A7-A505-4D8E-8956-6E28DFD974A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82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05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79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048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696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959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403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295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984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48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517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909EC-1F3C-4D27-9FFA-6FC8B7484ED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2B97B-CB0A-4BF0-8D06-1400398A62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39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N2RM-CHkuI?feature=oembed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16947-B9B6-4447-91C1-30045AD0A8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Textiles Year 7</a:t>
            </a:r>
            <a:br>
              <a:rPr lang="en-GB" dirty="0"/>
            </a:br>
            <a:r>
              <a:rPr lang="en-GB" dirty="0"/>
              <a:t>Monster Keyrings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95B2B-7FCA-4646-BA48-34EFB0BE30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1</a:t>
            </a:r>
          </a:p>
        </p:txBody>
      </p:sp>
    </p:spTree>
    <p:extLst>
      <p:ext uri="{BB962C8B-B14F-4D97-AF65-F5344CB8AC3E}">
        <p14:creationId xmlns:p14="http://schemas.microsoft.com/office/powerpoint/2010/main" val="285642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EA27A-D305-461F-A243-2124B0660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Why is it important to be precise when writing instructions?</a:t>
            </a:r>
          </a:p>
        </p:txBody>
      </p:sp>
      <p:pic>
        <p:nvPicPr>
          <p:cNvPr id="4" name="Online Media 3" title="Exact Instructions Challenge PB&amp;J Classroom Friendly | Josh Darnit">
            <a:hlinkClick r:id="" action="ppaction://media"/>
            <a:extLst>
              <a:ext uri="{FF2B5EF4-FFF2-40B4-BE49-F238E27FC236}">
                <a16:creationId xmlns:a16="http://schemas.microsoft.com/office/drawing/2014/main" id="{FD164F5F-B682-4A21-9AC7-9DCDEC6ABEC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4850" y="1825625"/>
            <a:ext cx="773588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0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2" y="5589240"/>
            <a:ext cx="1338263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1476375" y="476253"/>
            <a:ext cx="576103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000">
                <a:solidFill>
                  <a:srgbClr val="92D050"/>
                </a:solidFill>
              </a:rPr>
              <a:t>Making a cup of tea</a:t>
            </a:r>
          </a:p>
          <a:p>
            <a:endParaRPr lang="en-GB" sz="4000"/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539552" y="1484313"/>
            <a:ext cx="842493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400" b="1" i="1">
                <a:solidFill>
                  <a:srgbClr val="00B0F0"/>
                </a:solidFill>
                <a:latin typeface="Calibri" pitchFamily="34" charset="0"/>
              </a:rPr>
              <a:t>Learning Objectives</a:t>
            </a:r>
          </a:p>
          <a:p>
            <a:pPr lvl="0">
              <a:buFont typeface="Arial" pitchFamily="34" charset="0"/>
              <a:buChar char="•"/>
            </a:pPr>
            <a:r>
              <a:rPr lang="en-GB" sz="2400"/>
              <a:t> Work through a process</a:t>
            </a:r>
          </a:p>
          <a:p>
            <a:pPr>
              <a:buFont typeface="Arial" pitchFamily="34" charset="0"/>
              <a:buChar char="•"/>
            </a:pPr>
            <a:r>
              <a:rPr lang="en-GB" sz="2400"/>
              <a:t> Understand the difference between materials and equipment in a process </a:t>
            </a:r>
          </a:p>
          <a:p>
            <a:r>
              <a:rPr lang="en-GB" sz="2400" b="1" i="1">
                <a:solidFill>
                  <a:srgbClr val="00B0F0"/>
                </a:solidFill>
                <a:latin typeface="Calibri" pitchFamily="34" charset="0"/>
              </a:rPr>
              <a:t>Today the aim is</a:t>
            </a:r>
          </a:p>
          <a:p>
            <a:pPr lvl="0">
              <a:buFont typeface="Arial" pitchFamily="34" charset="0"/>
              <a:buChar char="•"/>
            </a:pPr>
            <a:r>
              <a:rPr lang="en-GB" sz="2400"/>
              <a:t> Be able to organise a process in the correct stages.</a:t>
            </a:r>
          </a:p>
          <a:p>
            <a:pPr>
              <a:buFont typeface="Arial" pitchFamily="34" charset="0"/>
              <a:buChar char="•"/>
            </a:pPr>
            <a:r>
              <a:rPr lang="en-GB" sz="2400"/>
              <a:t> Document those stages so that someone unfamiliar with the process could follow it.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67544" y="4941168"/>
            <a:ext cx="8286750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C62E8-9DA8-441C-AEF0-A2940466D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FD603-7B01-4F55-9519-A65BB133E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Write a list of instructions of how you would make a cup of tea</a:t>
            </a:r>
          </a:p>
          <a:p>
            <a:endParaRPr lang="en-GB" dirty="0"/>
          </a:p>
          <a:p>
            <a:r>
              <a:rPr lang="en-GB" dirty="0"/>
              <a:t>When you have done, check against the answers on the next two slides</a:t>
            </a:r>
          </a:p>
        </p:txBody>
      </p:sp>
    </p:spTree>
    <p:extLst>
      <p:ext uri="{BB962C8B-B14F-4D97-AF65-F5344CB8AC3E}">
        <p14:creationId xmlns:p14="http://schemas.microsoft.com/office/powerpoint/2010/main" val="802911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28800"/>
            <a:ext cx="3538736" cy="648072"/>
          </a:xfrm>
        </p:spPr>
        <p:txBody>
          <a:bodyPr/>
          <a:lstStyle/>
          <a:p>
            <a:pPr algn="ctr">
              <a:buNone/>
            </a:pPr>
            <a:r>
              <a:rPr lang="en-GB"/>
              <a:t>Materials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76056" y="1628802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Equipment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2" y="5589240"/>
            <a:ext cx="1338263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619672" y="404666"/>
            <a:ext cx="576103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000">
                <a:solidFill>
                  <a:srgbClr val="0070C0"/>
                </a:solidFill>
              </a:rPr>
              <a:t>Making a cup of tea</a:t>
            </a:r>
          </a:p>
          <a:p>
            <a:endParaRPr lang="en-GB" sz="4000"/>
          </a:p>
        </p:txBody>
      </p:sp>
      <p:cxnSp>
        <p:nvCxnSpPr>
          <p:cNvPr id="7" name="Straight Connector 6"/>
          <p:cNvCxnSpPr/>
          <p:nvPr/>
        </p:nvCxnSpPr>
        <p:spPr>
          <a:xfrm>
            <a:off x="323528" y="2276872"/>
            <a:ext cx="8286750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5576" y="2564906"/>
            <a:ext cx="28803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Milk</a:t>
            </a:r>
          </a:p>
          <a:p>
            <a:pPr algn="ctr"/>
            <a:r>
              <a:rPr lang="en-GB" sz="3200"/>
              <a:t>Tea bag</a:t>
            </a:r>
          </a:p>
          <a:p>
            <a:pPr algn="ctr"/>
            <a:r>
              <a:rPr lang="en-GB" sz="3200"/>
              <a:t>Water</a:t>
            </a:r>
          </a:p>
          <a:p>
            <a:pPr algn="ctr"/>
            <a:r>
              <a:rPr lang="en-GB" sz="3200"/>
              <a:t>Sugar</a:t>
            </a:r>
          </a:p>
          <a:p>
            <a:pPr algn="ctr"/>
            <a:endParaRPr lang="en-GB" sz="3200"/>
          </a:p>
        </p:txBody>
      </p:sp>
      <p:sp>
        <p:nvSpPr>
          <p:cNvPr id="10" name="TextBox 9"/>
          <p:cNvSpPr txBox="1"/>
          <p:nvPr/>
        </p:nvSpPr>
        <p:spPr>
          <a:xfrm>
            <a:off x="5292080" y="2636914"/>
            <a:ext cx="2448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Tap</a:t>
            </a:r>
          </a:p>
          <a:p>
            <a:pPr algn="ctr"/>
            <a:r>
              <a:rPr lang="en-GB" sz="3200"/>
              <a:t>Kettle</a:t>
            </a:r>
          </a:p>
          <a:p>
            <a:pPr algn="ctr"/>
            <a:r>
              <a:rPr lang="en-GB" sz="3200"/>
              <a:t>Cup</a:t>
            </a:r>
          </a:p>
          <a:p>
            <a:pPr algn="ctr"/>
            <a:r>
              <a:rPr lang="en-GB" sz="3200"/>
              <a:t>Spoon</a:t>
            </a:r>
          </a:p>
          <a:p>
            <a:pPr algn="ctr"/>
            <a:endParaRPr lang="en-GB" sz="3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332658"/>
            <a:ext cx="47525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/>
              <a:t>Take kettle off stand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open kettle lid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Turn tap on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Fill kettle up to desired amount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Turn tap off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Place kettle on stand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Turn kettle on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Place tea bag in cup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When kettle has boiled take kettle off stand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Fill cup up to desired point with boiled water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Put kettle back on stand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Take spoon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Stir teabag in water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wait 3 minutes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Take teabag out of cup using spoon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Poor milk into cup to desired amount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Take spoon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Fill spoon with sugar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place sugar in cup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Repeat 18 and 19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Stir tea</a:t>
            </a:r>
          </a:p>
          <a:p>
            <a:pPr marL="342900" indent="-342900">
              <a:buFont typeface="+mj-lt"/>
              <a:buAutoNum type="arabicPeriod"/>
            </a:pPr>
            <a:r>
              <a:rPr lang="en-GB"/>
              <a:t>take spoon out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2" y="5589240"/>
            <a:ext cx="1338263" cy="96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4" y="404666"/>
            <a:ext cx="3282553" cy="2905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5004048" y="3573018"/>
            <a:ext cx="3744416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4000">
                <a:solidFill>
                  <a:srgbClr val="92D050"/>
                </a:solidFill>
              </a:rPr>
              <a:t>Tea Complete</a:t>
            </a:r>
          </a:p>
          <a:p>
            <a:endParaRPr lang="en-GB" sz="4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What questions will you need to ask to make sure you are making it right?</a:t>
            </a:r>
          </a:p>
          <a:p>
            <a:endParaRPr lang="en-US"/>
          </a:p>
          <a:p>
            <a:r>
              <a:rPr lang="en-US"/>
              <a:t>These are known as ‘</a:t>
            </a:r>
            <a:r>
              <a:rPr lang="en-US" b="1"/>
              <a:t>Quality Control Checks</a:t>
            </a:r>
            <a:r>
              <a:rPr lang="en-US"/>
              <a:t>’</a:t>
            </a:r>
          </a:p>
          <a:p>
            <a:endParaRPr lang="en-US"/>
          </a:p>
          <a:p>
            <a:r>
              <a:rPr lang="en-US"/>
              <a:t>Your questions should have a </a:t>
            </a:r>
            <a:r>
              <a:rPr lang="en-US" b="1"/>
              <a:t>YES </a:t>
            </a:r>
            <a:r>
              <a:rPr lang="en-US"/>
              <a:t>or a </a:t>
            </a:r>
            <a:r>
              <a:rPr lang="en-US" b="1"/>
              <a:t>NO </a:t>
            </a:r>
            <a:r>
              <a:rPr lang="en-US"/>
              <a:t>answer. If the answer is </a:t>
            </a:r>
            <a:r>
              <a:rPr lang="en-US" b="1"/>
              <a:t>YES</a:t>
            </a:r>
            <a:r>
              <a:rPr lang="en-US"/>
              <a:t>, you can move onto the next stage. If the answer is </a:t>
            </a:r>
            <a:r>
              <a:rPr lang="en-US" b="1"/>
              <a:t>NO</a:t>
            </a:r>
            <a:r>
              <a:rPr lang="en-US"/>
              <a:t>, you must repeat the previous stage </a:t>
            </a:r>
          </a:p>
          <a:p>
            <a:endParaRPr lang="en-US"/>
          </a:p>
          <a:p>
            <a:r>
              <a:rPr lang="en-US"/>
              <a:t>Add the quality control checks into your instructions in a different </a:t>
            </a:r>
            <a:r>
              <a:rPr lang="en-US" err="1"/>
              <a:t>coloured</a:t>
            </a:r>
            <a:r>
              <a:rPr lang="en-US"/>
              <a:t> pen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Making a cup of tea…</a:t>
            </a:r>
          </a:p>
        </p:txBody>
      </p:sp>
      <p:pic>
        <p:nvPicPr>
          <p:cNvPr id="4" name="Picture 10" descr="C:\Users\hcl\AppData\Local\Microsoft\Windows\Temporary Internet Files\Content.IE5\02PQGOKW\MM900234714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Is there enough water in the kettle?</a:t>
            </a:r>
          </a:p>
          <a:p>
            <a:r>
              <a:rPr lang="en-US"/>
              <a:t>Is it the right type of teabag?</a:t>
            </a:r>
          </a:p>
          <a:p>
            <a:r>
              <a:rPr lang="en-US"/>
              <a:t>Has it brewed for long enough?</a:t>
            </a:r>
          </a:p>
          <a:p>
            <a:pPr marL="0" indent="0">
              <a:buNone/>
            </a:pPr>
            <a:endParaRPr lang="en-US"/>
          </a:p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Possible questions…</a:t>
            </a:r>
          </a:p>
        </p:txBody>
      </p:sp>
      <p:pic>
        <p:nvPicPr>
          <p:cNvPr id="4" name="Picture 10" descr="C:\Users\hcl\AppData\Local\Microsoft\Windows\Temporary Internet Files\Content.IE5\02PQGOKW\MM900234714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Making a Flow Chart…</a:t>
            </a:r>
          </a:p>
        </p:txBody>
      </p:sp>
      <p:sp>
        <p:nvSpPr>
          <p:cNvPr id="5" name="Flowchart: Process 4"/>
          <p:cNvSpPr/>
          <p:nvPr/>
        </p:nvSpPr>
        <p:spPr>
          <a:xfrm>
            <a:off x="762000" y="4191000"/>
            <a:ext cx="4267200" cy="121920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tx1"/>
                </a:solidFill>
              </a:rPr>
              <a:t>Process:</a:t>
            </a:r>
          </a:p>
          <a:p>
            <a:pPr algn="ctr"/>
            <a:r>
              <a:rPr lang="en-US" sz="2400">
                <a:solidFill>
                  <a:schemeClr val="tx1"/>
                </a:solidFill>
              </a:rPr>
              <a:t>What are you going to do?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4800600" y="2209800"/>
            <a:ext cx="3962400" cy="2438400"/>
          </a:xfrm>
          <a:prstGeom prst="flowChartDecision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>
                <a:solidFill>
                  <a:schemeClr val="tx1"/>
                </a:solidFill>
              </a:rPr>
              <a:t>Quality Control:</a:t>
            </a:r>
          </a:p>
          <a:p>
            <a:pPr algn="ctr"/>
            <a:r>
              <a:rPr lang="en-US" sz="2000">
                <a:solidFill>
                  <a:schemeClr val="tx1"/>
                </a:solidFill>
              </a:rPr>
              <a:t>How are you going to check it’s right?</a:t>
            </a:r>
          </a:p>
        </p:txBody>
      </p:sp>
      <p:sp>
        <p:nvSpPr>
          <p:cNvPr id="7" name="Flowchart: Terminator 6"/>
          <p:cNvSpPr/>
          <p:nvPr/>
        </p:nvSpPr>
        <p:spPr>
          <a:xfrm>
            <a:off x="152400" y="1599406"/>
            <a:ext cx="4648200" cy="1295400"/>
          </a:xfrm>
          <a:prstGeom prst="flowChartTerminator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tx1"/>
                </a:solidFill>
              </a:rPr>
              <a:t>Start / Finish</a:t>
            </a:r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6361906" y="5067300"/>
            <a:ext cx="838994" cy="7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V="1">
            <a:off x="8306197" y="2742803"/>
            <a:ext cx="1371600" cy="7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763794" y="3428206"/>
            <a:ext cx="22860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1943100" y="3313906"/>
            <a:ext cx="838994" cy="7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2400300" y="5829300"/>
            <a:ext cx="838994" cy="7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6A7CD-1B4A-483C-87C8-5EC5FF03B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955A7-A505-4D8E-8956-6E28DFD97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Have a go at turning your cup of tea instructions into a flow chart</a:t>
            </a:r>
          </a:p>
          <a:p>
            <a:endParaRPr lang="en-GB" dirty="0"/>
          </a:p>
          <a:p>
            <a:r>
              <a:rPr lang="en-GB" dirty="0"/>
              <a:t>Use the correct shapes for each step</a:t>
            </a:r>
          </a:p>
        </p:txBody>
      </p:sp>
    </p:spTree>
    <p:extLst>
      <p:ext uri="{BB962C8B-B14F-4D97-AF65-F5344CB8AC3E}">
        <p14:creationId xmlns:p14="http://schemas.microsoft.com/office/powerpoint/2010/main" val="3152468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2EE517-9624-4A67-B002-6DF701568A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0304E6-3E42-4CF3-A9FD-89576064FB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758307-FA5F-436D-8D8A-C463E6919293}">
  <ds:schemaRefs>
    <ds:schemaRef ds:uri="http://purl.org/dc/terms/"/>
    <ds:schemaRef ds:uri="http://schemas.openxmlformats.org/package/2006/metadata/core-properties"/>
    <ds:schemaRef ds:uri="http://schemas.microsoft.com/office/infopath/2007/PartnerControls"/>
    <ds:schemaRef ds:uri="f513355b-a9cf-41c1-ad84-cdbe52169224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b547754c-74b2-4d91-982e-55751234f08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375</Words>
  <Application>Microsoft Office PowerPoint</Application>
  <PresentationFormat>On-screen Show (4:3)</PresentationFormat>
  <Paragraphs>70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Textiles Year 7 Monster Keyrings</vt:lpstr>
      <vt:lpstr>Why is it important to be precise when writing instructions?</vt:lpstr>
      <vt:lpstr>PowerPoint Presentation</vt:lpstr>
      <vt:lpstr>Task:</vt:lpstr>
      <vt:lpstr>PowerPoint Presentation</vt:lpstr>
      <vt:lpstr>PowerPoint Presentation</vt:lpstr>
      <vt:lpstr>Making a cup of tea…</vt:lpstr>
      <vt:lpstr>Possible questions…</vt:lpstr>
      <vt:lpstr>Making a Flow Chart…</vt:lpstr>
      <vt:lpstr>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Textiles Monster Keyrings</dc:title>
  <dc:creator>C Lobo</dc:creator>
  <cp:lastModifiedBy>C Lobo</cp:lastModifiedBy>
  <cp:revision>1</cp:revision>
  <dcterms:created xsi:type="dcterms:W3CDTF">2020-11-26T12:45:30Z</dcterms:created>
  <dcterms:modified xsi:type="dcterms:W3CDTF">2020-11-26T12:50:58Z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