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Masters/slideMaster3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24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theme/theme4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14"/>
  </p:notesMasterIdLst>
  <p:sldIdLst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7" r:id="rId13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800" y="5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customXml" Target="../customXml/item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customXml" Target="../customXml/item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594F06-C6A9-4D2E-87F0-90C6F66462E0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FB05FC-13B2-4BB0-B318-E40F31492191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FB05FC-13B2-4BB0-B318-E40F31492191}" type="slidenum">
              <a:rPr lang="en-GB" smtClean="0"/>
              <a:t>7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D879A-E841-4EC8-BE32-0FBD1BAF011E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135-BBFA-4D6A-B654-7CC2FDFD8A6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D879A-E841-4EC8-BE32-0FBD1BAF011E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135-BBFA-4D6A-B654-7CC2FDFD8A6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D879A-E841-4EC8-BE32-0FBD1BAF011E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135-BBFA-4D6A-B654-7CC2FDFD8A6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D879A-E841-4EC8-BE32-0FBD1BAF011E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135-BBFA-4D6A-B654-7CC2FDFD8A6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D879A-E841-4EC8-BE32-0FBD1BAF011E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135-BBFA-4D6A-B654-7CC2FDFD8A6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D879A-E841-4EC8-BE32-0FBD1BAF011E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135-BBFA-4D6A-B654-7CC2FDFD8A6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D879A-E841-4EC8-BE32-0FBD1BAF011E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135-BBFA-4D6A-B654-7CC2FDFD8A6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D879A-E841-4EC8-BE32-0FBD1BAF011E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135-BBFA-4D6A-B654-7CC2FDFD8A6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D879A-E841-4EC8-BE32-0FBD1BAF011E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135-BBFA-4D6A-B654-7CC2FDFD8A6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D879A-E841-4EC8-BE32-0FBD1BAF011E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135-BBFA-4D6A-B654-7CC2FDFD8A6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D879A-E841-4EC8-BE32-0FBD1BAF011E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32135-BBFA-4D6A-B654-7CC2FDFD8A69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44B7D-107F-478E-ACAC-AD2CCD8BC0D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19/04/2021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ECE00-9D3A-4098-8C40-A1179347241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6517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44B7D-107F-478E-ACAC-AD2CCD8BC0D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19/04/2021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ECE00-9D3A-4098-8C40-A1179347241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9940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5"/>
            <a:ext cx="7886700" cy="213955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9"/>
            <a:ext cx="7886700" cy="112514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44B7D-107F-478E-ACAC-AD2CCD8BC0D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19/04/2021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ECE00-9D3A-4098-8C40-A1179347241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2586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44B7D-107F-478E-ACAC-AD2CCD8BC0D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19/04/2021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ECE00-9D3A-4098-8C40-A1179347241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6247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5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260872"/>
            <a:ext cx="3887391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44B7D-107F-478E-ACAC-AD2CCD8BC0D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19/04/2021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ECE00-9D3A-4098-8C40-A1179347241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0705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44B7D-107F-478E-ACAC-AD2CCD8BC0D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19/04/2021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ECE00-9D3A-4098-8C40-A1179347241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84586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44B7D-107F-478E-ACAC-AD2CCD8BC0D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19/04/2021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ECE00-9D3A-4098-8C40-A1179347241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56552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70"/>
            <a:ext cx="4629150" cy="365521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44B7D-107F-478E-ACAC-AD2CCD8BC0D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19/04/2021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ECE00-9D3A-4098-8C40-A1179347241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33150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740570"/>
            <a:ext cx="4629150" cy="365521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44B7D-107F-478E-ACAC-AD2CCD8BC0D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19/04/2021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ECE00-9D3A-4098-8C40-A1179347241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22418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44B7D-107F-478E-ACAC-AD2CCD8BC0D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19/04/2021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ECE00-9D3A-4098-8C40-A1179347241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697782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44B7D-107F-478E-ACAC-AD2CCD8BC0D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19/04/2021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ECE00-9D3A-4098-8C40-A1179347241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4369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9DF035-FB3E-44D5-BE6C-4D3C81DE5DE9}" type="slidenum">
              <a:rPr lang="en-GB" altLang="en-US">
                <a:solidFill>
                  <a:srgbClr val="000000"/>
                </a:solidFill>
              </a:rPr>
              <a:pPr/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347457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77F211-9EBC-4F99-91F0-C6F4F06DF12D}" type="slidenum">
              <a:rPr lang="en-GB" altLang="en-US">
                <a:solidFill>
                  <a:srgbClr val="000000"/>
                </a:solidFill>
              </a:rPr>
              <a:pPr/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72589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7"/>
            <a:ext cx="7886700" cy="213955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101"/>
            <a:ext cx="7886700" cy="1125140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8D9445-8170-4BD5-ADBB-7A99084CC484}" type="slidenum">
              <a:rPr lang="en-GB" altLang="en-US">
                <a:solidFill>
                  <a:srgbClr val="000000"/>
                </a:solidFill>
              </a:rPr>
              <a:pPr/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834252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4"/>
            <a:ext cx="4038600" cy="33944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4"/>
            <a:ext cx="4038600" cy="33944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EFCAC9-A4E3-49BF-95FF-F2649030372A}" type="slidenum">
              <a:rPr lang="en-GB" altLang="en-US">
                <a:solidFill>
                  <a:srgbClr val="000000"/>
                </a:solidFill>
              </a:rPr>
              <a:pPr/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639202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273847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40" y="1260872"/>
            <a:ext cx="3868737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40" y="1878806"/>
            <a:ext cx="3868737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788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788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B6A54A-76C8-43AE-B8B8-7BC80ABDBED2}" type="slidenum">
              <a:rPr lang="en-GB" altLang="en-US">
                <a:solidFill>
                  <a:srgbClr val="000000"/>
                </a:solidFill>
              </a:rPr>
              <a:pPr/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02415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876789-90C5-4FDA-9D6B-5444CB8F3191}" type="slidenum">
              <a:rPr lang="en-GB" altLang="en-US">
                <a:solidFill>
                  <a:srgbClr val="000000"/>
                </a:solidFill>
              </a:rPr>
              <a:pPr/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96923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009344-E5CF-48E7-9109-05104CBCBBE2}" type="slidenum">
              <a:rPr lang="en-GB" altLang="en-US">
                <a:solidFill>
                  <a:srgbClr val="000000"/>
                </a:solidFill>
              </a:rPr>
              <a:pPr/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84691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41" y="342900"/>
            <a:ext cx="2949575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740572"/>
            <a:ext cx="4629150" cy="365521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41" y="1543050"/>
            <a:ext cx="2949575" cy="28586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E8B686-9DFA-4738-AE81-6AC7643DC9C6}" type="slidenum">
              <a:rPr lang="en-GB" altLang="en-US">
                <a:solidFill>
                  <a:srgbClr val="000000"/>
                </a:solidFill>
              </a:rPr>
              <a:pPr/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396874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41" y="342900"/>
            <a:ext cx="2949575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740572"/>
            <a:ext cx="4629150" cy="365521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41" y="1543050"/>
            <a:ext cx="2949575" cy="28586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4D61EE-DF0F-454A-A9E5-5B1FC220EBA9}" type="slidenum">
              <a:rPr lang="en-GB" altLang="en-US">
                <a:solidFill>
                  <a:srgbClr val="000000"/>
                </a:solidFill>
              </a:rPr>
              <a:pPr/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588114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16CDBC-7EEE-446E-922E-5D4E24601D79}" type="slidenum">
              <a:rPr lang="en-GB" altLang="en-US">
                <a:solidFill>
                  <a:srgbClr val="000000"/>
                </a:solidFill>
              </a:rPr>
              <a:pPr/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40661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82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82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83B74B-D1EF-467F-8C71-D638F87CE05C}" type="slidenum">
              <a:rPr lang="en-GB" altLang="en-US">
                <a:solidFill>
                  <a:srgbClr val="000000"/>
                </a:solidFill>
              </a:rPr>
              <a:pPr/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3075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0D879A-E841-4EC8-BE32-0FBD1BAF011E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632135-BBFA-4D6A-B654-7CC2FDFD8A69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5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044B7D-107F-478E-ACAC-AD2CCD8BC0D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19/04/2021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FECE00-9D3A-4098-8C40-A1179347241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624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4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B15956A-A237-4357-A809-3ADD7334A700}" type="slidenum">
              <a:rPr lang="en-GB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949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upload.wikimedia.org/wikipedia/commons/8/86/G_plug.pn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fontAlgn="base" hangingPunct="0"/>
            <a:r>
              <a:rPr lang="en-US" dirty="0"/>
              <a:t>Distinguish between alternating and direct current</a:t>
            </a:r>
            <a:endParaRPr lang="en-GB" dirty="0"/>
          </a:p>
          <a:p>
            <a:pPr lvl="0" fontAlgn="base" hangingPunct="0"/>
            <a:r>
              <a:rPr lang="en-US" dirty="0">
                <a:solidFill>
                  <a:srgbClr val="00B050"/>
                </a:solidFill>
              </a:rPr>
              <a:t>State the frequency and potential difference of UK mains electricity</a:t>
            </a:r>
            <a:endParaRPr lang="en-GB" dirty="0">
              <a:solidFill>
                <a:srgbClr val="00B050"/>
              </a:solidFill>
            </a:endParaRPr>
          </a:p>
          <a:p>
            <a:pPr lvl="0" fontAlgn="base" hangingPunct="0"/>
            <a:r>
              <a:rPr lang="en-US" dirty="0">
                <a:solidFill>
                  <a:srgbClr val="FFC000"/>
                </a:solidFill>
              </a:rPr>
              <a:t>Describe how the potential of the live wires varies with each cycle</a:t>
            </a:r>
            <a:endParaRPr lang="en-GB" dirty="0">
              <a:solidFill>
                <a:srgbClr val="FFC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dirty="0"/>
              <a:t>What are the similarities and differences between…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755650" y="3274219"/>
            <a:ext cx="8229600" cy="1320404"/>
          </a:xfrm>
        </p:spPr>
        <p:txBody>
          <a:bodyPr/>
          <a:lstStyle/>
          <a:p>
            <a:pPr>
              <a:buFontTx/>
              <a:buNone/>
            </a:pPr>
            <a:r>
              <a:rPr lang="en-GB" sz="3600"/>
              <a:t>Write down some ideas in your books</a:t>
            </a:r>
          </a:p>
        </p:txBody>
      </p:sp>
      <p:pic>
        <p:nvPicPr>
          <p:cNvPr id="4103" name="Picture 7" descr="File:G plug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l="50000"/>
          <a:stretch>
            <a:fillRect/>
          </a:stretch>
        </p:blipFill>
        <p:spPr bwMode="auto">
          <a:xfrm>
            <a:off x="1908176" y="1113235"/>
            <a:ext cx="2619375" cy="2007394"/>
          </a:xfrm>
          <a:prstGeom prst="rect">
            <a:avLst/>
          </a:prstGeom>
          <a:noFill/>
        </p:spPr>
      </p:pic>
      <p:pic>
        <p:nvPicPr>
          <p:cNvPr id="4105" name="Picture 9" descr="GP270AAHC Product Image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BF7DE"/>
              </a:clrFrom>
              <a:clrTo>
                <a:srgbClr val="FBF7D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456168">
            <a:off x="5292726" y="951310"/>
            <a:ext cx="1719263" cy="24836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fontAlgn="base" hangingPunct="0"/>
            <a:r>
              <a:rPr lang="en-US" dirty="0"/>
              <a:t>Distinguish between alternating and direct current</a:t>
            </a:r>
            <a:endParaRPr lang="en-GB" dirty="0"/>
          </a:p>
        </p:txBody>
      </p:sp>
      <p:pic>
        <p:nvPicPr>
          <p:cNvPr id="4" name="Picture 9" descr="GP270AAHC Product Image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clrChange>
              <a:clrFrom>
                <a:srgbClr val="FBF7DE"/>
              </a:clrFrom>
              <a:clrTo>
                <a:srgbClr val="FBF7D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4845560">
            <a:off x="947439" y="514918"/>
            <a:ext cx="1162050" cy="1678781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4427984" y="120359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400" dirty="0"/>
              <a:t>DC stands for “Direct Current” – the current only flows in one direction:</a:t>
            </a:r>
          </a:p>
        </p:txBody>
      </p:sp>
      <p:sp>
        <p:nvSpPr>
          <p:cNvPr id="9" name="Text Box 40"/>
          <p:cNvSpPr txBox="1">
            <a:spLocks noChangeArrowheads="1"/>
          </p:cNvSpPr>
          <p:nvPr/>
        </p:nvSpPr>
        <p:spPr bwMode="auto">
          <a:xfrm>
            <a:off x="8191500" y="1714500"/>
            <a:ext cx="952500" cy="369332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solidFill>
                  <a:schemeClr val="bg1"/>
                </a:solidFill>
              </a:rPr>
              <a:t>Time</a:t>
            </a:r>
          </a:p>
        </p:txBody>
      </p:sp>
      <p:pic>
        <p:nvPicPr>
          <p:cNvPr id="16386" name="Picture 2" descr="the signal is a flat line at 1.5V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2301720"/>
            <a:ext cx="3232770" cy="2106234"/>
          </a:xfrm>
          <a:prstGeom prst="rect">
            <a:avLst/>
          </a:prstGeom>
          <a:noFill/>
        </p:spPr>
      </p:pic>
      <p:sp>
        <p:nvSpPr>
          <p:cNvPr id="13" name="Rectangle 12"/>
          <p:cNvSpPr/>
          <p:nvPr/>
        </p:nvSpPr>
        <p:spPr>
          <a:xfrm>
            <a:off x="179512" y="2096512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dirty="0"/>
              <a:t>If the current flows in only one direction it is called direct current (DC). Batteries and cells supply DC electricity, with a typical battery supplying around 1.5 V. The diagram shows an oscilloscope screen displaying the signal from a DC supply.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08360"/>
            <a:ext cx="3898900" cy="365522"/>
          </a:xfrm>
        </p:spPr>
        <p:txBody>
          <a:bodyPr>
            <a:normAutofit fontScale="90000"/>
          </a:bodyPr>
          <a:lstStyle/>
          <a:p>
            <a:pPr algn="l"/>
            <a:r>
              <a:rPr lang="en-US" sz="4000"/>
              <a:t>Parts of a wave</a:t>
            </a:r>
          </a:p>
        </p:txBody>
      </p:sp>
      <p:sp>
        <p:nvSpPr>
          <p:cNvPr id="7172" name="Arc 4"/>
          <p:cNvSpPr>
            <a:spLocks/>
          </p:cNvSpPr>
          <p:nvPr/>
        </p:nvSpPr>
        <p:spPr bwMode="auto">
          <a:xfrm rot="10800000" flipV="1">
            <a:off x="760413" y="977504"/>
            <a:ext cx="1484312" cy="570309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52 w 43200"/>
              <a:gd name="T1" fmla="*/ 23098 h 23098"/>
              <a:gd name="T2" fmla="*/ 43200 w 43200"/>
              <a:gd name="T3" fmla="*/ 21600 h 23098"/>
              <a:gd name="T4" fmla="*/ 21600 w 43200"/>
              <a:gd name="T5" fmla="*/ 21600 h 230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00" h="23098" fill="none" extrusionOk="0">
                <a:moveTo>
                  <a:pt x="52" y="23097"/>
                </a:moveTo>
                <a:cubicBezTo>
                  <a:pt x="17" y="22599"/>
                  <a:pt x="0" y="2209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-1"/>
                  <a:pt x="43199" y="9670"/>
                  <a:pt x="43200" y="21599"/>
                </a:cubicBezTo>
              </a:path>
              <a:path w="43200" h="23098" stroke="0" extrusionOk="0">
                <a:moveTo>
                  <a:pt x="52" y="23097"/>
                </a:moveTo>
                <a:cubicBezTo>
                  <a:pt x="17" y="22599"/>
                  <a:pt x="0" y="2209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-1"/>
                  <a:pt x="43199" y="9670"/>
                  <a:pt x="43200" y="21599"/>
                </a:cubicBezTo>
                <a:lnTo>
                  <a:pt x="21600" y="21600"/>
                </a:lnTo>
                <a:close/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173" name="Arc 5"/>
          <p:cNvSpPr>
            <a:spLocks/>
          </p:cNvSpPr>
          <p:nvPr/>
        </p:nvSpPr>
        <p:spPr bwMode="auto">
          <a:xfrm rot="21554865" flipV="1">
            <a:off x="2244726" y="1490663"/>
            <a:ext cx="1482725" cy="571500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52 w 43200"/>
              <a:gd name="T1" fmla="*/ 23098 h 23098"/>
              <a:gd name="T2" fmla="*/ 43200 w 43200"/>
              <a:gd name="T3" fmla="*/ 21600 h 23098"/>
              <a:gd name="T4" fmla="*/ 21600 w 43200"/>
              <a:gd name="T5" fmla="*/ 21600 h 230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00" h="23098" fill="none" extrusionOk="0">
                <a:moveTo>
                  <a:pt x="52" y="23097"/>
                </a:moveTo>
                <a:cubicBezTo>
                  <a:pt x="17" y="22599"/>
                  <a:pt x="0" y="2209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-1"/>
                  <a:pt x="43199" y="9670"/>
                  <a:pt x="43200" y="21599"/>
                </a:cubicBezTo>
              </a:path>
              <a:path w="43200" h="23098" stroke="0" extrusionOk="0">
                <a:moveTo>
                  <a:pt x="52" y="23097"/>
                </a:moveTo>
                <a:cubicBezTo>
                  <a:pt x="17" y="22599"/>
                  <a:pt x="0" y="2209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-1"/>
                  <a:pt x="43199" y="9670"/>
                  <a:pt x="43200" y="21599"/>
                </a:cubicBezTo>
                <a:lnTo>
                  <a:pt x="21600" y="21600"/>
                </a:lnTo>
                <a:close/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174" name="Arc 6"/>
          <p:cNvSpPr>
            <a:spLocks/>
          </p:cNvSpPr>
          <p:nvPr/>
        </p:nvSpPr>
        <p:spPr bwMode="auto">
          <a:xfrm rot="10800000" flipV="1">
            <a:off x="3727451" y="977504"/>
            <a:ext cx="1484313" cy="570309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52 w 43200"/>
              <a:gd name="T1" fmla="*/ 23098 h 23098"/>
              <a:gd name="T2" fmla="*/ 43200 w 43200"/>
              <a:gd name="T3" fmla="*/ 21600 h 23098"/>
              <a:gd name="T4" fmla="*/ 21600 w 43200"/>
              <a:gd name="T5" fmla="*/ 21600 h 230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00" h="23098" fill="none" extrusionOk="0">
                <a:moveTo>
                  <a:pt x="52" y="23097"/>
                </a:moveTo>
                <a:cubicBezTo>
                  <a:pt x="17" y="22599"/>
                  <a:pt x="0" y="2209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-1"/>
                  <a:pt x="43199" y="9670"/>
                  <a:pt x="43200" y="21599"/>
                </a:cubicBezTo>
              </a:path>
              <a:path w="43200" h="23098" stroke="0" extrusionOk="0">
                <a:moveTo>
                  <a:pt x="52" y="23097"/>
                </a:moveTo>
                <a:cubicBezTo>
                  <a:pt x="17" y="22599"/>
                  <a:pt x="0" y="2209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-1"/>
                  <a:pt x="43199" y="9670"/>
                  <a:pt x="43200" y="21599"/>
                </a:cubicBezTo>
                <a:lnTo>
                  <a:pt x="21600" y="21600"/>
                </a:lnTo>
                <a:close/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175" name="Arc 7"/>
          <p:cNvSpPr>
            <a:spLocks/>
          </p:cNvSpPr>
          <p:nvPr/>
        </p:nvSpPr>
        <p:spPr bwMode="auto">
          <a:xfrm rot="21554865" flipV="1">
            <a:off x="5213351" y="1490663"/>
            <a:ext cx="1482725" cy="571500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52 w 43200"/>
              <a:gd name="T1" fmla="*/ 23098 h 23098"/>
              <a:gd name="T2" fmla="*/ 43200 w 43200"/>
              <a:gd name="T3" fmla="*/ 21600 h 23098"/>
              <a:gd name="T4" fmla="*/ 21600 w 43200"/>
              <a:gd name="T5" fmla="*/ 21600 h 230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00" h="23098" fill="none" extrusionOk="0">
                <a:moveTo>
                  <a:pt x="52" y="23097"/>
                </a:moveTo>
                <a:cubicBezTo>
                  <a:pt x="17" y="22599"/>
                  <a:pt x="0" y="2209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-1"/>
                  <a:pt x="43199" y="9670"/>
                  <a:pt x="43200" y="21599"/>
                </a:cubicBezTo>
              </a:path>
              <a:path w="43200" h="23098" stroke="0" extrusionOk="0">
                <a:moveTo>
                  <a:pt x="52" y="23097"/>
                </a:moveTo>
                <a:cubicBezTo>
                  <a:pt x="17" y="22599"/>
                  <a:pt x="0" y="2209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-1"/>
                  <a:pt x="43199" y="9670"/>
                  <a:pt x="43200" y="21599"/>
                </a:cubicBezTo>
                <a:lnTo>
                  <a:pt x="21600" y="21600"/>
                </a:lnTo>
                <a:close/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176" name="Line 8"/>
          <p:cNvSpPr>
            <a:spLocks noChangeShapeType="1"/>
          </p:cNvSpPr>
          <p:nvPr/>
        </p:nvSpPr>
        <p:spPr bwMode="auto">
          <a:xfrm>
            <a:off x="758826" y="1490663"/>
            <a:ext cx="5934075" cy="1191"/>
          </a:xfrm>
          <a:prstGeom prst="line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539751" y="1652588"/>
            <a:ext cx="3603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A</a:t>
            </a:r>
          </a:p>
        </p:txBody>
      </p: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1331913" y="627460"/>
            <a:ext cx="3603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C</a:t>
            </a:r>
          </a:p>
        </p:txBody>
      </p:sp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4284663" y="627460"/>
            <a:ext cx="3603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E</a:t>
            </a:r>
          </a:p>
        </p:txBody>
      </p:sp>
      <p:sp>
        <p:nvSpPr>
          <p:cNvPr id="7180" name="Text Box 12"/>
          <p:cNvSpPr txBox="1">
            <a:spLocks noChangeArrowheads="1"/>
          </p:cNvSpPr>
          <p:nvPr/>
        </p:nvSpPr>
        <p:spPr bwMode="auto">
          <a:xfrm>
            <a:off x="1331913" y="1652588"/>
            <a:ext cx="3603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B</a:t>
            </a:r>
          </a:p>
        </p:txBody>
      </p:sp>
      <p:sp>
        <p:nvSpPr>
          <p:cNvPr id="7181" name="Text Box 13"/>
          <p:cNvSpPr txBox="1">
            <a:spLocks noChangeArrowheads="1"/>
          </p:cNvSpPr>
          <p:nvPr/>
        </p:nvSpPr>
        <p:spPr bwMode="auto">
          <a:xfrm>
            <a:off x="5795963" y="2139554"/>
            <a:ext cx="3603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F</a:t>
            </a:r>
          </a:p>
        </p:txBody>
      </p:sp>
      <p:sp>
        <p:nvSpPr>
          <p:cNvPr id="7182" name="Text Box 14"/>
          <p:cNvSpPr txBox="1">
            <a:spLocks noChangeArrowheads="1"/>
          </p:cNvSpPr>
          <p:nvPr/>
        </p:nvSpPr>
        <p:spPr bwMode="auto">
          <a:xfrm>
            <a:off x="2771776" y="2139554"/>
            <a:ext cx="3603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D</a:t>
            </a:r>
          </a:p>
        </p:txBody>
      </p:sp>
      <p:sp>
        <p:nvSpPr>
          <p:cNvPr id="7186" name="Text Box 18"/>
          <p:cNvSpPr txBox="1">
            <a:spLocks noChangeArrowheads="1"/>
          </p:cNvSpPr>
          <p:nvPr/>
        </p:nvSpPr>
        <p:spPr bwMode="auto">
          <a:xfrm>
            <a:off x="611189" y="2571751"/>
            <a:ext cx="7921625" cy="1615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en-US"/>
              <a:t>Which letter shows the peak or crest of a wave?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en-US"/>
              <a:t>Which letter shows the trough of a wave?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en-US"/>
              <a:t>Which two letters represent the amplitude of a wave?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en-US"/>
              <a:t>Which two letters represent the wavelength of a wave?</a:t>
            </a:r>
          </a:p>
        </p:txBody>
      </p:sp>
      <p:sp>
        <p:nvSpPr>
          <p:cNvPr id="7187" name="Text Box 19"/>
          <p:cNvSpPr txBox="1">
            <a:spLocks noChangeArrowheads="1"/>
          </p:cNvSpPr>
          <p:nvPr/>
        </p:nvSpPr>
        <p:spPr bwMode="auto">
          <a:xfrm>
            <a:off x="539750" y="4030266"/>
            <a:ext cx="80645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/>
              <a:t>Answers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en-US"/>
              <a:t>C or E					2. D or F</a:t>
            </a:r>
          </a:p>
          <a:p>
            <a:pPr marL="342900" indent="-342900">
              <a:spcBef>
                <a:spcPct val="50000"/>
              </a:spcBef>
            </a:pPr>
            <a:r>
              <a:rPr lang="en-US"/>
              <a:t>3. B and C					4. C and E or D and F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6" grpId="0"/>
      <p:bldP spid="718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735546"/>
            <a:ext cx="8229600" cy="857250"/>
          </a:xfrm>
        </p:spPr>
        <p:txBody>
          <a:bodyPr>
            <a:noAutofit/>
          </a:bodyPr>
          <a:lstStyle/>
          <a:p>
            <a:pPr algn="l"/>
            <a:r>
              <a:rPr lang="en-US" sz="3200" dirty="0">
                <a:solidFill>
                  <a:srgbClr val="00B050"/>
                </a:solidFill>
              </a:rPr>
              <a:t>State the frequency and potential difference of UK mains electricity-C</a:t>
            </a:r>
            <a:br>
              <a:rPr lang="en-GB" sz="3200" dirty="0">
                <a:solidFill>
                  <a:srgbClr val="00B050"/>
                </a:solidFill>
              </a:rPr>
            </a:br>
            <a:br>
              <a:rPr lang="en-GB" sz="3200" dirty="0"/>
            </a:br>
            <a:endParaRPr lang="en-GB" sz="3200" dirty="0"/>
          </a:p>
        </p:txBody>
      </p:sp>
      <p:pic>
        <p:nvPicPr>
          <p:cNvPr id="19458" name="Picture 2" descr="the signal is a wavy li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1437624"/>
            <a:ext cx="2440682" cy="2916324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395536" y="1203598"/>
            <a:ext cx="504056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If the current constantly changes direction, it is called alternating current (AC). Mains electricity is an AC supply, with the UK mains supply being about </a:t>
            </a:r>
            <a:r>
              <a:rPr lang="en-GB" sz="2400" dirty="0">
                <a:solidFill>
                  <a:srgbClr val="FF0000"/>
                </a:solidFill>
              </a:rPr>
              <a:t>230 V</a:t>
            </a:r>
            <a:r>
              <a:rPr lang="en-GB" sz="2400" dirty="0"/>
              <a:t>. It has a frequency of </a:t>
            </a:r>
            <a:r>
              <a:rPr lang="en-GB" sz="2400" dirty="0">
                <a:solidFill>
                  <a:srgbClr val="FF0000"/>
                </a:solidFill>
              </a:rPr>
              <a:t>50 Hz (50 hertz), </a:t>
            </a:r>
            <a:r>
              <a:rPr lang="en-GB" sz="2400" dirty="0"/>
              <a:t>which means it changes direction, and back again, 50 times a second. The diagram shows an oscilloscope screen displaying the signal from an AC supply.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7160" y="137161"/>
            <a:ext cx="8842534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Progress check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7504" y="873100"/>
            <a:ext cx="884253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1. What is </a:t>
            </a:r>
            <a:r>
              <a:rPr lang="en-GB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 current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(in terms of movement of electrons)?  Is it produced in batteries or mains electricity?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2. What is </a:t>
            </a:r>
            <a:r>
              <a:rPr lang="en-GB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alternating current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(in terms of movement of electrons)?  Is it produced by batteries or mains electricity?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3. What </a:t>
            </a:r>
            <a:r>
              <a:rPr lang="en-GB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potential difference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does the mains electricity supply have (in Volts)?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4. What </a:t>
            </a:r>
            <a:r>
              <a:rPr lang="en-GB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frequency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does the mains electricity supply have (in Hz) and what does this mean?</a:t>
            </a:r>
          </a:p>
        </p:txBody>
      </p:sp>
    </p:spTree>
    <p:extLst>
      <p:ext uri="{BB962C8B-B14F-4D97-AF65-F5344CB8AC3E}">
        <p14:creationId xmlns:p14="http://schemas.microsoft.com/office/powerpoint/2010/main" val="19934149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70731" y="1354974"/>
            <a:ext cx="2869623" cy="2869623"/>
          </a:xfrm>
          <a:prstGeom prst="rect">
            <a:avLst/>
          </a:prstGeom>
        </p:spPr>
      </p:pic>
      <p:cxnSp>
        <p:nvCxnSpPr>
          <p:cNvPr id="4" name="Straight Arrow Connector 3"/>
          <p:cNvCxnSpPr/>
          <p:nvPr/>
        </p:nvCxnSpPr>
        <p:spPr>
          <a:xfrm>
            <a:off x="3995936" y="1419622"/>
            <a:ext cx="28811" cy="1370164"/>
          </a:xfrm>
          <a:prstGeom prst="straightConnector1">
            <a:avLst/>
          </a:prstGeom>
          <a:ln w="762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5220072" y="1491630"/>
            <a:ext cx="45196" cy="1298156"/>
          </a:xfrm>
          <a:prstGeom prst="straightConnector1">
            <a:avLst/>
          </a:prstGeom>
          <a:ln w="762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V="1">
            <a:off x="3995936" y="1419622"/>
            <a:ext cx="1240522" cy="6292"/>
          </a:xfrm>
          <a:prstGeom prst="straightConnector1">
            <a:avLst/>
          </a:prstGeom>
          <a:ln w="76200">
            <a:solidFill>
              <a:srgbClr val="00B0F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691680" y="123478"/>
            <a:ext cx="59582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is one </a:t>
            </a:r>
            <a:r>
              <a:rPr lang="en-GB" sz="2000" b="1" u="sng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wavelength</a:t>
            </a:r>
            <a:r>
              <a:rPr lang="en-GB" sz="20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 The number of wavelengths per second is the </a:t>
            </a:r>
            <a:r>
              <a:rPr lang="en-GB" sz="2000" b="1" u="sng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frequency</a:t>
            </a:r>
            <a:r>
              <a:rPr lang="en-GB" sz="20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the wave, measured in Hz.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6021198" y="1840319"/>
            <a:ext cx="0" cy="949469"/>
          </a:xfrm>
          <a:prstGeom prst="straightConnector1">
            <a:avLst/>
          </a:prstGeom>
          <a:ln w="76200">
            <a:solidFill>
              <a:srgbClr val="7030A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187179" y="1726428"/>
            <a:ext cx="249542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is the </a:t>
            </a:r>
            <a:r>
              <a:rPr lang="en-GB" sz="2400" b="1" u="sng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amplitude</a:t>
            </a:r>
            <a:r>
              <a:rPr lang="en-GB" sz="24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the wave.  It represents the </a:t>
            </a:r>
            <a:r>
              <a:rPr lang="en-GB" sz="2400" b="1" u="sng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voltage.</a:t>
            </a:r>
            <a:endParaRPr lang="en-GB" sz="2400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36502" y="1354975"/>
            <a:ext cx="244748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GB" sz="2400" b="1" u="sng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time period </a:t>
            </a:r>
            <a:r>
              <a:rPr lang="en-GB" sz="24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the wave is calculated as 1 ÷ frequency and is measured in seconds.</a:t>
            </a:r>
          </a:p>
          <a:p>
            <a:pPr algn="ctr"/>
            <a:endParaRPr lang="en-GB" sz="24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24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 = 1 / f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7544" y="4515966"/>
            <a:ext cx="832345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the time period of mains electricity?</a:t>
            </a:r>
          </a:p>
        </p:txBody>
      </p:sp>
    </p:spTree>
    <p:extLst>
      <p:ext uri="{BB962C8B-B14F-4D97-AF65-F5344CB8AC3E}">
        <p14:creationId xmlns:p14="http://schemas.microsoft.com/office/powerpoint/2010/main" val="8438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7160" y="137164"/>
            <a:ext cx="8842534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cs typeface="Arial" panose="020B0604020202020204" pitchFamily="34" charset="0"/>
              </a:rPr>
              <a:t>Progress check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635646"/>
            <a:ext cx="2555776" cy="255577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7504" y="843558"/>
            <a:ext cx="88425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  <a:cs typeface="Arial" panose="020B0604020202020204" pitchFamily="34" charset="0"/>
              </a:rPr>
              <a:t>Using graph paper, draw 5 graphs to show...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131840" y="1779662"/>
            <a:ext cx="5850731" cy="267765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0000"/>
                </a:solidFill>
              </a:rPr>
              <a:t>1.Direct current of 2V.</a:t>
            </a:r>
          </a:p>
          <a:p>
            <a:r>
              <a:rPr lang="en-GB" sz="2400" dirty="0">
                <a:solidFill>
                  <a:srgbClr val="000000"/>
                </a:solidFill>
              </a:rPr>
              <a:t>2.Direct current of 6V.</a:t>
            </a:r>
          </a:p>
          <a:p>
            <a:r>
              <a:rPr lang="en-GB" sz="2400" dirty="0">
                <a:solidFill>
                  <a:srgbClr val="000000"/>
                </a:solidFill>
              </a:rPr>
              <a:t>3.Alternating current of 4V and 20Hz.</a:t>
            </a:r>
          </a:p>
          <a:p>
            <a:r>
              <a:rPr lang="en-GB" sz="2400" dirty="0">
                <a:solidFill>
                  <a:srgbClr val="000000"/>
                </a:solidFill>
              </a:rPr>
              <a:t>4.Alternating current of 6V and 10Hz.</a:t>
            </a:r>
          </a:p>
          <a:p>
            <a:r>
              <a:rPr lang="en-GB" sz="2400" dirty="0">
                <a:solidFill>
                  <a:srgbClr val="000000"/>
                </a:solidFill>
              </a:rPr>
              <a:t>5.Alternating current of 8V and 40Hz.</a:t>
            </a:r>
          </a:p>
          <a:p>
            <a:r>
              <a:rPr lang="en-GB" sz="2400" dirty="0">
                <a:solidFill>
                  <a:srgbClr val="000000"/>
                </a:solidFill>
              </a:rPr>
              <a:t>Make sure you label the graphs to explain the relationship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4587974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rgbClr val="FF0000"/>
                </a:solidFill>
              </a:rPr>
              <a:t>Extension – calculate the time period for each of the alternating current traces.</a:t>
            </a:r>
          </a:p>
        </p:txBody>
      </p:sp>
    </p:spTree>
    <p:extLst>
      <p:ext uri="{BB962C8B-B14F-4D97-AF65-F5344CB8AC3E}">
        <p14:creationId xmlns:p14="http://schemas.microsoft.com/office/powerpoint/2010/main" val="5522455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-236562"/>
            <a:ext cx="7886700" cy="994172"/>
          </a:xfrm>
        </p:spPr>
        <p:txBody>
          <a:bodyPr/>
          <a:lstStyle/>
          <a:p>
            <a:r>
              <a:rPr lang="en-GB" sz="3200" dirty="0"/>
              <a:t>Edison vs Tesla – watch the video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683568" y="627534"/>
            <a:ext cx="3868737" cy="617934"/>
          </a:xfrm>
        </p:spPr>
        <p:txBody>
          <a:bodyPr/>
          <a:lstStyle/>
          <a:p>
            <a:r>
              <a:rPr lang="en-GB" dirty="0"/>
              <a:t>DC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107504" y="1203598"/>
            <a:ext cx="3868737" cy="2763441"/>
          </a:xfrm>
        </p:spPr>
        <p:txBody>
          <a:bodyPr/>
          <a:lstStyle/>
          <a:p>
            <a:r>
              <a:rPr lang="en-GB" sz="2400" dirty="0"/>
              <a:t>Described as safer than AC</a:t>
            </a:r>
          </a:p>
          <a:p>
            <a:r>
              <a:rPr lang="en-GB" sz="2400" dirty="0"/>
              <a:t>Voltage and current can’t be changed</a:t>
            </a:r>
          </a:p>
          <a:p>
            <a:r>
              <a:rPr lang="en-GB" sz="2400" dirty="0"/>
              <a:t>Large drop in voltage as high current flows through wires</a:t>
            </a:r>
          </a:p>
          <a:p>
            <a:endParaRPr lang="en-GB" sz="24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932040" y="627534"/>
            <a:ext cx="3887788" cy="617934"/>
          </a:xfrm>
        </p:spPr>
        <p:txBody>
          <a:bodyPr/>
          <a:lstStyle/>
          <a:p>
            <a:r>
              <a:rPr lang="en-GB" dirty="0"/>
              <a:t>AC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4211960" y="1203598"/>
            <a:ext cx="3887788" cy="2763441"/>
          </a:xfrm>
        </p:spPr>
        <p:txBody>
          <a:bodyPr/>
          <a:lstStyle/>
          <a:p>
            <a:r>
              <a:rPr lang="en-GB" sz="2400" dirty="0"/>
              <a:t>Considered more dangerous</a:t>
            </a:r>
          </a:p>
          <a:p>
            <a:r>
              <a:rPr lang="en-GB" sz="2400" dirty="0"/>
              <a:t>Voltage and current </a:t>
            </a:r>
            <a:r>
              <a:rPr lang="en-GB" sz="2400" b="1" dirty="0"/>
              <a:t>can</a:t>
            </a:r>
            <a:r>
              <a:rPr lang="en-GB" sz="2400" dirty="0"/>
              <a:t> be changed</a:t>
            </a:r>
          </a:p>
          <a:p>
            <a:r>
              <a:rPr lang="en-GB" sz="2400" dirty="0"/>
              <a:t>High voltage and low current allowed electricity to be moved vast distances without a drop of voltage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74279E-F228-4120-BBF3-8C585091884A}"/>
              </a:ext>
            </a:extLst>
          </p:cNvPr>
          <p:cNvSpPr txBox="1"/>
          <p:nvPr/>
        </p:nvSpPr>
        <p:spPr>
          <a:xfrm>
            <a:off x="0" y="4299942"/>
            <a:ext cx="4572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https://www.youtube.com/watch?v=TxgZhhd8PyI&amp;t=305s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Edison – hero or villain?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half"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en-GB" sz="2400" dirty="0"/>
              <a:t>Invented the light bulb – huge benefits to society.</a:t>
            </a:r>
          </a:p>
          <a:p>
            <a:r>
              <a:rPr lang="en-GB" sz="2400" dirty="0"/>
              <a:t>Invented over 1000 different inventions – produced the world’s first research laboratory</a:t>
            </a:r>
          </a:p>
          <a:p>
            <a:r>
              <a:rPr lang="en-GB" sz="2400" dirty="0"/>
              <a:t>Created thousands of jobs in new industries</a:t>
            </a:r>
          </a:p>
          <a:p>
            <a:endParaRPr lang="en-GB" sz="2400" dirty="0"/>
          </a:p>
        </p:txBody>
      </p:sp>
      <p:sp>
        <p:nvSpPr>
          <p:cNvPr id="10" name="Content Placeholder 9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sz="2000" dirty="0"/>
              <a:t>Tried to destroy the inventions of others through propaganda</a:t>
            </a:r>
          </a:p>
          <a:p>
            <a:r>
              <a:rPr lang="en-GB" sz="2000" dirty="0"/>
              <a:t>Struggled to understand AC, and the benefits it could bring</a:t>
            </a:r>
          </a:p>
          <a:p>
            <a:r>
              <a:rPr lang="en-GB" sz="2000" dirty="0"/>
              <a:t>Developed the electric chair, just to try and show the dangers of AC</a:t>
            </a:r>
          </a:p>
          <a:p>
            <a:r>
              <a:rPr lang="en-GB" sz="2000" dirty="0" err="1"/>
              <a:t>Witheld</a:t>
            </a:r>
            <a:r>
              <a:rPr lang="en-GB" sz="2000" dirty="0"/>
              <a:t> payment to other inventors, and stole some of their ideas</a:t>
            </a:r>
          </a:p>
          <a:p>
            <a:endParaRPr lang="en-GB" sz="2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8bff4ea9bbf578accc85fe6293134aaa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6490a2c258b91988babf7bea1d004eb5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DDD6600-B5D6-4673-86D1-F184F1B24BFA}"/>
</file>

<file path=customXml/itemProps2.xml><?xml version="1.0" encoding="utf-8"?>
<ds:datastoreItem xmlns:ds="http://schemas.openxmlformats.org/officeDocument/2006/customXml" ds:itemID="{1E963E63-47E6-4D54-B06C-6AD71D7E5C9C}"/>
</file>

<file path=customXml/itemProps3.xml><?xml version="1.0" encoding="utf-8"?>
<ds:datastoreItem xmlns:ds="http://schemas.openxmlformats.org/officeDocument/2006/customXml" ds:itemID="{BB0C47B0-007C-46D4-AF54-C3BEA33FCEDC}"/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661</Words>
  <Application>Microsoft Office PowerPoint</Application>
  <PresentationFormat>On-screen Show (16:9)</PresentationFormat>
  <Paragraphs>67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1_Office Theme</vt:lpstr>
      <vt:lpstr>Default Design</vt:lpstr>
      <vt:lpstr>PowerPoint Presentation</vt:lpstr>
      <vt:lpstr>What are the similarities and differences between…</vt:lpstr>
      <vt:lpstr>Distinguish between alternating and direct current</vt:lpstr>
      <vt:lpstr>Parts of a wave</vt:lpstr>
      <vt:lpstr>State the frequency and potential difference of UK mains electricity-C  </vt:lpstr>
      <vt:lpstr>PowerPoint Presentation</vt:lpstr>
      <vt:lpstr>PowerPoint Presentation</vt:lpstr>
      <vt:lpstr>PowerPoint Presentation</vt:lpstr>
      <vt:lpstr>Edison vs Tesla – watch the video</vt:lpstr>
      <vt:lpstr>Edison – hero or villain?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Matthew Loveday</dc:creator>
  <cp:lastModifiedBy>M Loveday</cp:lastModifiedBy>
  <cp:revision>2</cp:revision>
  <dcterms:created xsi:type="dcterms:W3CDTF">2018-10-27T08:54:09Z</dcterms:created>
  <dcterms:modified xsi:type="dcterms:W3CDTF">2021-04-19T12:07:08Z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