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8" r:id="rId5"/>
    <p:sldId id="257" r:id="rId6"/>
    <p:sldId id="262" r:id="rId7"/>
    <p:sldId id="260" r:id="rId8"/>
    <p:sldId id="261" r:id="rId9"/>
    <p:sldId id="263" r:id="rId10"/>
    <p:sldId id="264" r:id="rId11"/>
    <p:sldId id="265" r:id="rId12"/>
    <p:sldId id="267" r:id="rId13"/>
    <p:sldId id="259" r:id="rId14"/>
    <p:sldId id="266" r:id="rId15"/>
    <p:sldId id="268" r:id="rId16"/>
    <p:sldId id="269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1" d="100"/>
          <a:sy n="91" d="100"/>
        </p:scale>
        <p:origin x="187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7B008-E8C0-4B8C-B8B4-9EE63BA2C631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654DE-D34B-4848-9651-109BF99CA9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51810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7B008-E8C0-4B8C-B8B4-9EE63BA2C631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654DE-D34B-4848-9651-109BF99CA9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964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7B008-E8C0-4B8C-B8B4-9EE63BA2C631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654DE-D34B-4848-9651-109BF99CA9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66593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7B008-E8C0-4B8C-B8B4-9EE63BA2C631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654DE-D34B-4848-9651-109BF99CA9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90514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7B008-E8C0-4B8C-B8B4-9EE63BA2C631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654DE-D34B-4848-9651-109BF99CA9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15680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7B008-E8C0-4B8C-B8B4-9EE63BA2C631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654DE-D34B-4848-9651-109BF99CA9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77572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7B008-E8C0-4B8C-B8B4-9EE63BA2C631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654DE-D34B-4848-9651-109BF99CA9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72024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7B008-E8C0-4B8C-B8B4-9EE63BA2C631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654DE-D34B-4848-9651-109BF99CA9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56857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7B008-E8C0-4B8C-B8B4-9EE63BA2C631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654DE-D34B-4848-9651-109BF99CA9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60620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7B008-E8C0-4B8C-B8B4-9EE63BA2C631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654DE-D34B-4848-9651-109BF99CA9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17801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7B008-E8C0-4B8C-B8B4-9EE63BA2C631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654DE-D34B-4848-9651-109BF99CA9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09206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27B008-E8C0-4B8C-B8B4-9EE63BA2C631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F654DE-D34B-4848-9651-109BF99CA9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91322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0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Atomic Structure Revision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To determine the structure of ions and isotopes</a:t>
            </a:r>
          </a:p>
          <a:p>
            <a:r>
              <a:rPr lang="en-GB" dirty="0"/>
              <a:t>To recall the history of the atom</a:t>
            </a:r>
          </a:p>
          <a:p>
            <a:r>
              <a:rPr lang="en-GB" dirty="0"/>
              <a:t>To calculate the relative atomic mass using data on isotope abundance</a:t>
            </a:r>
          </a:p>
        </p:txBody>
      </p:sp>
    </p:spTree>
    <p:extLst>
      <p:ext uri="{BB962C8B-B14F-4D97-AF65-F5344CB8AC3E}">
        <p14:creationId xmlns:p14="http://schemas.microsoft.com/office/powerpoint/2010/main" val="26738390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3639" y="-141668"/>
            <a:ext cx="10890161" cy="1433111"/>
          </a:xfrm>
        </p:spPr>
        <p:txBody>
          <a:bodyPr/>
          <a:lstStyle/>
          <a:p>
            <a:r>
              <a:rPr lang="en-GB" dirty="0"/>
              <a:t>Retrieval Grid – get as many points as you can!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09865480"/>
              </p:ext>
            </p:extLst>
          </p:nvPr>
        </p:nvGraphicFramePr>
        <p:xfrm>
          <a:off x="838200" y="1130164"/>
          <a:ext cx="10515600" cy="404922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05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95605">
                <a:tc>
                  <a:txBody>
                    <a:bodyPr/>
                    <a:lstStyle/>
                    <a:p>
                      <a:r>
                        <a:rPr lang="en-GB" sz="2400" dirty="0"/>
                        <a:t>1</a:t>
                      </a:r>
                      <a:r>
                        <a:rPr lang="en-GB" sz="2400" baseline="0" dirty="0"/>
                        <a:t> point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5 points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10 points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76180">
                <a:tc>
                  <a:txBody>
                    <a:bodyPr/>
                    <a:lstStyle/>
                    <a:p>
                      <a:r>
                        <a:rPr lang="en-GB" sz="2400" dirty="0"/>
                        <a:t>What are the</a:t>
                      </a:r>
                      <a:r>
                        <a:rPr lang="en-GB" sz="2400" baseline="0" dirty="0"/>
                        <a:t> names of the 3 sub-atomic particles?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What are the relative charges and masses of the 3 sub-atomic particles?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Why</a:t>
                      </a:r>
                      <a:r>
                        <a:rPr lang="en-GB" sz="2400" baseline="0" dirty="0"/>
                        <a:t> does a metal form a positive ion?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76180">
                <a:tc>
                  <a:txBody>
                    <a:bodyPr/>
                    <a:lstStyle/>
                    <a:p>
                      <a:r>
                        <a:rPr lang="en-GB" sz="2400" dirty="0"/>
                        <a:t>What does the atomic number tell you?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Why does an</a:t>
                      </a:r>
                      <a:r>
                        <a:rPr lang="en-GB" sz="2400" baseline="0" dirty="0"/>
                        <a:t> atom have an equal number of protons and electrons?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What</a:t>
                      </a:r>
                      <a:r>
                        <a:rPr lang="en-GB" sz="2400" baseline="0" dirty="0"/>
                        <a:t> is an ion? How is it formed?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76180">
                <a:tc>
                  <a:txBody>
                    <a:bodyPr/>
                    <a:lstStyle/>
                    <a:p>
                      <a:r>
                        <a:rPr lang="en-GB" sz="2400" dirty="0"/>
                        <a:t>What does the mass number tell you?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What is an isotope?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Why does chlorine have a mass number</a:t>
                      </a:r>
                      <a:r>
                        <a:rPr lang="en-GB" sz="2400" baseline="0" dirty="0"/>
                        <a:t> of 35.5?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985761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43954032"/>
              </p:ext>
            </p:extLst>
          </p:nvPr>
        </p:nvGraphicFramePr>
        <p:xfrm>
          <a:off x="851274" y="0"/>
          <a:ext cx="10515600" cy="635632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05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95605">
                <a:tc>
                  <a:txBody>
                    <a:bodyPr/>
                    <a:lstStyle/>
                    <a:p>
                      <a:r>
                        <a:rPr lang="en-GB" sz="2400" dirty="0"/>
                        <a:t>1</a:t>
                      </a:r>
                      <a:r>
                        <a:rPr lang="en-GB" sz="2400" baseline="0" dirty="0"/>
                        <a:t> point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5 points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10 points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76180">
                <a:tc>
                  <a:txBody>
                    <a:bodyPr/>
                    <a:lstStyle/>
                    <a:p>
                      <a:r>
                        <a:rPr lang="en-GB" sz="2400" dirty="0"/>
                        <a:t>What are the</a:t>
                      </a:r>
                      <a:r>
                        <a:rPr lang="en-GB" sz="2400" baseline="0" dirty="0"/>
                        <a:t> names of the 3 sub-atomic particles? </a:t>
                      </a:r>
                      <a:r>
                        <a:rPr lang="en-GB" sz="2400" baseline="0" dirty="0">
                          <a:solidFill>
                            <a:srgbClr val="FF0000"/>
                          </a:solidFill>
                        </a:rPr>
                        <a:t>Protons, neutrons and electrons</a:t>
                      </a:r>
                      <a:endParaRPr lang="en-GB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What are the relative charges and masses of the 3 sub-atomic particles?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baseline="0" dirty="0">
                          <a:solidFill>
                            <a:srgbClr val="FF0000"/>
                          </a:solidFill>
                        </a:rPr>
                        <a:t>A metal has &lt;4 electrons in the outer shell, so it’s easier to lose electrons. Losing electrons means more protons than electrons, therefore +</a:t>
                      </a:r>
                      <a:endParaRPr lang="en-GB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76180">
                <a:tc>
                  <a:txBody>
                    <a:bodyPr/>
                    <a:lstStyle/>
                    <a:p>
                      <a:r>
                        <a:rPr lang="en-GB" sz="2400" dirty="0"/>
                        <a:t>What does the atomic number tell you? </a:t>
                      </a:r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Number of protons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Why does an</a:t>
                      </a:r>
                      <a:r>
                        <a:rPr lang="en-GB" sz="2400" baseline="0" dirty="0"/>
                        <a:t> atom have an equal number of protons and electrons?</a:t>
                      </a:r>
                      <a:r>
                        <a:rPr lang="en-GB" sz="2400" baseline="0" dirty="0">
                          <a:solidFill>
                            <a:srgbClr val="FF0000"/>
                          </a:solidFill>
                        </a:rPr>
                        <a:t> So the charge is neutral</a:t>
                      </a:r>
                      <a:endParaRPr lang="en-GB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What</a:t>
                      </a:r>
                      <a:r>
                        <a:rPr lang="en-GB" sz="2400" baseline="0" dirty="0"/>
                        <a:t> is an ion? How is it formed? </a:t>
                      </a:r>
                      <a:r>
                        <a:rPr lang="en-GB" sz="2400" baseline="0" dirty="0">
                          <a:solidFill>
                            <a:srgbClr val="FF0000"/>
                          </a:solidFill>
                        </a:rPr>
                        <a:t>A charged atom, formed by losing or gaining electrons.</a:t>
                      </a:r>
                      <a:endParaRPr lang="en-GB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76180">
                <a:tc>
                  <a:txBody>
                    <a:bodyPr/>
                    <a:lstStyle/>
                    <a:p>
                      <a:r>
                        <a:rPr lang="en-GB" sz="2400" dirty="0"/>
                        <a:t>What does the mass number tell you? </a:t>
                      </a:r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Number</a:t>
                      </a:r>
                      <a:r>
                        <a:rPr lang="en-GB" sz="2400" baseline="0" dirty="0">
                          <a:solidFill>
                            <a:srgbClr val="FF0000"/>
                          </a:solidFill>
                        </a:rPr>
                        <a:t> of protons and neutrons</a:t>
                      </a:r>
                      <a:endParaRPr lang="en-GB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What is an isotope? </a:t>
                      </a:r>
                      <a:r>
                        <a:rPr lang="en-GB" sz="2400" dirty="0">
                          <a:solidFill>
                            <a:srgbClr val="FF0000"/>
                          </a:solidFill>
                        </a:rPr>
                        <a:t>An atom</a:t>
                      </a:r>
                      <a:r>
                        <a:rPr lang="en-GB" sz="2400" baseline="0" dirty="0">
                          <a:solidFill>
                            <a:srgbClr val="FF0000"/>
                          </a:solidFill>
                        </a:rPr>
                        <a:t> with the same number of protons, but a different number of neutrons.</a:t>
                      </a:r>
                      <a:endParaRPr lang="en-GB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Why does chlorine have a mass number</a:t>
                      </a:r>
                      <a:r>
                        <a:rPr lang="en-GB" sz="2400" baseline="0" dirty="0"/>
                        <a:t> of 35.5? </a:t>
                      </a:r>
                      <a:r>
                        <a:rPr lang="en-GB" sz="2400" baseline="0" dirty="0">
                          <a:solidFill>
                            <a:srgbClr val="FF0000"/>
                          </a:solidFill>
                        </a:rPr>
                        <a:t>It is an average mass, taking abundance of the different isotopes into account.</a:t>
                      </a:r>
                      <a:endParaRPr lang="en-GB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3120611"/>
              </p:ext>
            </p:extLst>
          </p:nvPr>
        </p:nvGraphicFramePr>
        <p:xfrm>
          <a:off x="4413552" y="706896"/>
          <a:ext cx="3391044" cy="1432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30348">
                  <a:extLst>
                    <a:ext uri="{9D8B030D-6E8A-4147-A177-3AD203B41FA5}">
                      <a16:colId xmlns:a16="http://schemas.microsoft.com/office/drawing/2014/main" val="4220409288"/>
                    </a:ext>
                  </a:extLst>
                </a:gridCol>
                <a:gridCol w="1130348">
                  <a:extLst>
                    <a:ext uri="{9D8B030D-6E8A-4147-A177-3AD203B41FA5}">
                      <a16:colId xmlns:a16="http://schemas.microsoft.com/office/drawing/2014/main" val="2002798470"/>
                    </a:ext>
                  </a:extLst>
                </a:gridCol>
                <a:gridCol w="1130348">
                  <a:extLst>
                    <a:ext uri="{9D8B030D-6E8A-4147-A177-3AD203B41FA5}">
                      <a16:colId xmlns:a16="http://schemas.microsoft.com/office/drawing/2014/main" val="330539082"/>
                    </a:ext>
                  </a:extLst>
                </a:gridCol>
              </a:tblGrid>
              <a:tr h="503485">
                <a:tc>
                  <a:txBody>
                    <a:bodyPr/>
                    <a:lstStyle/>
                    <a:p>
                      <a:r>
                        <a:rPr lang="en-GB" sz="1400" dirty="0"/>
                        <a:t>Particle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Relative charge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Relative mass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6951696"/>
                  </a:ext>
                </a:extLst>
              </a:tr>
              <a:tr h="287706">
                <a:tc>
                  <a:txBody>
                    <a:bodyPr/>
                    <a:lstStyle/>
                    <a:p>
                      <a:r>
                        <a:rPr lang="en-GB" sz="1400" dirty="0"/>
                        <a:t>Proton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+1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1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118790"/>
                  </a:ext>
                </a:extLst>
              </a:tr>
              <a:tr h="287706">
                <a:tc>
                  <a:txBody>
                    <a:bodyPr/>
                    <a:lstStyle/>
                    <a:p>
                      <a:r>
                        <a:rPr lang="en-GB" sz="1400" dirty="0"/>
                        <a:t>Neutron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0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1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38051333"/>
                  </a:ext>
                </a:extLst>
              </a:tr>
              <a:tr h="287706">
                <a:tc>
                  <a:txBody>
                    <a:bodyPr/>
                    <a:lstStyle/>
                    <a:p>
                      <a:r>
                        <a:rPr lang="en-GB" sz="1400" dirty="0"/>
                        <a:t>Electron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-1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Very small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496419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273093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3683" y="2144109"/>
            <a:ext cx="10660117" cy="4032853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How many protons, neutrons and electrons are in each isotope of carbon?</a:t>
            </a:r>
          </a:p>
          <a:p>
            <a:pPr marL="0" indent="0">
              <a:buNone/>
            </a:pPr>
            <a:r>
              <a:rPr lang="en-GB" dirty="0"/>
              <a:t>What determines the element symbol for each isotope (i.e. why are they both carbon)?</a:t>
            </a:r>
          </a:p>
          <a:p>
            <a:pPr marL="0" indent="0">
              <a:buNone/>
            </a:pPr>
            <a:r>
              <a:rPr lang="en-GB" dirty="0"/>
              <a:t>What is an isotope?</a:t>
            </a:r>
          </a:p>
          <a:p>
            <a:pPr marL="0" indent="0">
              <a:buNone/>
            </a:pPr>
            <a:r>
              <a:rPr lang="en-GB" dirty="0"/>
              <a:t>What is the symbol for this isotope:       ?</a:t>
            </a:r>
          </a:p>
          <a:p>
            <a:pPr marL="0" indent="0">
              <a:buNone/>
            </a:pPr>
            <a:r>
              <a:rPr lang="en-GB" dirty="0"/>
              <a:t> 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9329" y="407315"/>
            <a:ext cx="1681306" cy="141830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72924" y="508317"/>
            <a:ext cx="1657680" cy="124983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023741" y="4160535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38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030567" y="4667977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17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552890" y="3760036"/>
            <a:ext cx="4168783" cy="255454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2000" dirty="0"/>
              <a:t>Challenge: Draw a diagram to show the atomic structure of these isotopes of hydrogen:   H   </a:t>
            </a:r>
            <a:r>
              <a:rPr lang="en-GB" sz="2000" dirty="0" err="1"/>
              <a:t>H</a:t>
            </a:r>
            <a:r>
              <a:rPr lang="en-GB" sz="2000" dirty="0"/>
              <a:t> and  H</a:t>
            </a:r>
          </a:p>
          <a:p>
            <a:endParaRPr lang="en-GB" sz="2000" dirty="0"/>
          </a:p>
          <a:p>
            <a:r>
              <a:rPr lang="en-GB" sz="2000" dirty="0"/>
              <a:t>Super challenge: How do you think the physical and chemical properties of these isotopes are different/the same?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891752" y="4298645"/>
            <a:ext cx="2888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904809" y="4529867"/>
            <a:ext cx="2888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233176" y="4542484"/>
            <a:ext cx="2888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991569" y="4555113"/>
            <a:ext cx="2888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1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220119" y="4298645"/>
            <a:ext cx="2888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969143" y="4319574"/>
            <a:ext cx="2888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014331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3683" y="2144109"/>
            <a:ext cx="10660117" cy="4032853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What determines the element symbol for each isotope (i.e. why are they both carbon)? </a:t>
            </a:r>
            <a:r>
              <a:rPr lang="en-GB" dirty="0">
                <a:solidFill>
                  <a:srgbClr val="FF0000"/>
                </a:solidFill>
              </a:rPr>
              <a:t>The number of protons</a:t>
            </a:r>
          </a:p>
          <a:p>
            <a:pPr marL="0" indent="0">
              <a:buNone/>
            </a:pPr>
            <a:r>
              <a:rPr lang="en-GB" dirty="0"/>
              <a:t>What is an isotope? </a:t>
            </a:r>
            <a:r>
              <a:rPr lang="en-GB" dirty="0">
                <a:solidFill>
                  <a:srgbClr val="FF0000"/>
                </a:solidFill>
              </a:rPr>
              <a:t>An atom with the same number of protons, but a different number of neutrons</a:t>
            </a:r>
          </a:p>
          <a:p>
            <a:pPr marL="0" indent="0">
              <a:buNone/>
            </a:pPr>
            <a:r>
              <a:rPr lang="en-GB" dirty="0"/>
              <a:t>What is the symbol for this isotope:       </a:t>
            </a:r>
            <a:r>
              <a:rPr lang="en-GB" dirty="0">
                <a:solidFill>
                  <a:srgbClr val="FF0000"/>
                </a:solidFill>
              </a:rPr>
              <a:t>Cl</a:t>
            </a:r>
          </a:p>
          <a:p>
            <a:pPr marL="0" indent="0">
              <a:buNone/>
            </a:pPr>
            <a:r>
              <a:rPr lang="en-GB" dirty="0"/>
              <a:t> 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9329" y="407315"/>
            <a:ext cx="1681306" cy="141830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72924" y="508317"/>
            <a:ext cx="1657680" cy="124983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972924" y="3581901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38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997688" y="4263622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17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552890" y="3760036"/>
            <a:ext cx="4168783" cy="255454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2000" dirty="0"/>
              <a:t>Super challenge: How do you think the physical and chemical properties of these isotopes are different/the same? </a:t>
            </a:r>
            <a:r>
              <a:rPr lang="en-GB" sz="2000" dirty="0">
                <a:solidFill>
                  <a:srgbClr val="FF0000"/>
                </a:solidFill>
              </a:rPr>
              <a:t>The number of electrons are the same, so the chemical properties will be the same. The physical properties, such as melting and boiling point would be different.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466193" y="671571"/>
            <a:ext cx="122289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6 protons</a:t>
            </a:r>
          </a:p>
          <a:p>
            <a:r>
              <a:rPr lang="en-GB" dirty="0">
                <a:solidFill>
                  <a:srgbClr val="FF0000"/>
                </a:solidFill>
              </a:rPr>
              <a:t>6 neutrons</a:t>
            </a:r>
          </a:p>
          <a:p>
            <a:r>
              <a:rPr lang="en-GB" dirty="0">
                <a:solidFill>
                  <a:srgbClr val="FF0000"/>
                </a:solidFill>
              </a:rPr>
              <a:t>6 electrons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630604" y="623147"/>
            <a:ext cx="122289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6 protons</a:t>
            </a:r>
          </a:p>
          <a:p>
            <a:r>
              <a:rPr lang="en-GB" dirty="0">
                <a:solidFill>
                  <a:srgbClr val="FF0000"/>
                </a:solidFill>
              </a:rPr>
              <a:t>7 neutrons</a:t>
            </a:r>
          </a:p>
          <a:p>
            <a:r>
              <a:rPr lang="en-GB" dirty="0">
                <a:solidFill>
                  <a:srgbClr val="FF0000"/>
                </a:solidFill>
              </a:rPr>
              <a:t>6 electrons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2632" y="4686807"/>
            <a:ext cx="1914525" cy="178117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37157" y="4607676"/>
            <a:ext cx="1790700" cy="179070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27857" y="4632954"/>
            <a:ext cx="1905000" cy="180022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9791" y="5867850"/>
            <a:ext cx="876300" cy="82867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84844" y="5866218"/>
            <a:ext cx="809625" cy="81915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06501" y="5867850"/>
            <a:ext cx="819150" cy="828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216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8811" y="-355844"/>
            <a:ext cx="10515600" cy="1325563"/>
          </a:xfrm>
        </p:spPr>
        <p:txBody>
          <a:bodyPr/>
          <a:lstStyle/>
          <a:p>
            <a:r>
              <a:rPr lang="en-GB" dirty="0"/>
              <a:t>Relative Atomic Mass, </a:t>
            </a:r>
            <a:r>
              <a:rPr lang="en-GB" dirty="0" err="1"/>
              <a:t>A</a:t>
            </a:r>
            <a:r>
              <a:rPr lang="en-GB" baseline="-25000" dirty="0" err="1"/>
              <a:t>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3578" y="747345"/>
            <a:ext cx="10870222" cy="5785339"/>
          </a:xfrm>
        </p:spPr>
        <p:txBody>
          <a:bodyPr>
            <a:normAutofit fontScale="85000" lnSpcReduction="10000"/>
          </a:bodyPr>
          <a:lstStyle/>
          <a:p>
            <a:r>
              <a:rPr lang="en-GB" dirty="0"/>
              <a:t>Relative masses are much more convenient to use than actual masses of atoms.</a:t>
            </a:r>
          </a:p>
          <a:p>
            <a:r>
              <a:rPr lang="en-GB" dirty="0"/>
              <a:t>Carbon-12 is used as the reference point. It is given a ‘mass’ of 12 units.</a:t>
            </a:r>
          </a:p>
          <a:p>
            <a:r>
              <a:rPr lang="en-GB" dirty="0"/>
              <a:t>All of the other </a:t>
            </a:r>
            <a:r>
              <a:rPr lang="en-GB" dirty="0" err="1"/>
              <a:t>A</a:t>
            </a:r>
            <a:r>
              <a:rPr lang="en-GB" baseline="-25000" dirty="0" err="1"/>
              <a:t>r</a:t>
            </a:r>
            <a:r>
              <a:rPr lang="en-GB" dirty="0"/>
              <a:t> values are the mass of the element compared to carbon. </a:t>
            </a:r>
          </a:p>
          <a:p>
            <a:r>
              <a:rPr lang="en-GB" dirty="0" err="1"/>
              <a:t>A</a:t>
            </a:r>
            <a:r>
              <a:rPr lang="en-GB" baseline="-25000" dirty="0" err="1"/>
              <a:t>r</a:t>
            </a:r>
            <a:r>
              <a:rPr lang="en-GB" dirty="0"/>
              <a:t> is the average relative atomic mass, taking isotopes into account.</a:t>
            </a:r>
          </a:p>
          <a:p>
            <a:pPr marL="0" indent="0">
              <a:buNone/>
            </a:pPr>
            <a:r>
              <a:rPr lang="en-GB" dirty="0"/>
              <a:t>		e.g. copper has 2 isotopes, </a:t>
            </a:r>
            <a:r>
              <a:rPr lang="en-GB" baseline="30000" dirty="0"/>
              <a:t>63</a:t>
            </a:r>
            <a:r>
              <a:rPr lang="en-GB" dirty="0"/>
              <a:t>Cu  (69%) and </a:t>
            </a:r>
            <a:r>
              <a:rPr lang="en-GB" baseline="30000" dirty="0"/>
              <a:t>65</a:t>
            </a:r>
            <a:r>
              <a:rPr lang="en-GB" dirty="0"/>
              <a:t>Cu (31%)</a:t>
            </a:r>
          </a:p>
          <a:p>
            <a:pPr marL="0" indent="0">
              <a:buNone/>
            </a:pPr>
            <a:r>
              <a:rPr lang="en-GB" dirty="0"/>
              <a:t>			</a:t>
            </a:r>
            <a:r>
              <a:rPr lang="en-GB" dirty="0" err="1"/>
              <a:t>A</a:t>
            </a:r>
            <a:r>
              <a:rPr lang="en-GB" baseline="-25000" dirty="0" err="1"/>
              <a:t>r</a:t>
            </a:r>
            <a:r>
              <a:rPr lang="en-GB" dirty="0"/>
              <a:t> of Cu = </a:t>
            </a:r>
            <a:r>
              <a:rPr lang="en-GB" u="sng" dirty="0"/>
              <a:t>(69x63) + (31x65)  </a:t>
            </a:r>
            <a:r>
              <a:rPr lang="en-GB" dirty="0"/>
              <a:t>  =  63.5</a:t>
            </a:r>
          </a:p>
          <a:p>
            <a:pPr marL="0" indent="0">
              <a:buNone/>
            </a:pPr>
            <a:r>
              <a:rPr lang="en-GB" dirty="0"/>
              <a:t>					     100</a:t>
            </a:r>
          </a:p>
          <a:p>
            <a:pPr marL="514350" indent="-514350">
              <a:buAutoNum type="arabicPeriod"/>
            </a:pPr>
            <a:r>
              <a:rPr lang="en-GB" dirty="0"/>
              <a:t>Calculate the relative atomic mass, </a:t>
            </a:r>
            <a:r>
              <a:rPr lang="en-GB" dirty="0" err="1"/>
              <a:t>A</a:t>
            </a:r>
            <a:r>
              <a:rPr lang="en-GB" baseline="-25000" dirty="0" err="1"/>
              <a:t>r</a:t>
            </a:r>
            <a:r>
              <a:rPr lang="en-GB" dirty="0"/>
              <a:t> , for chlorine, where 25% of atoms are </a:t>
            </a:r>
            <a:r>
              <a:rPr lang="en-GB" baseline="30000" dirty="0"/>
              <a:t>37</a:t>
            </a:r>
            <a:r>
              <a:rPr lang="en-GB" dirty="0"/>
              <a:t>Cl and 75% are </a:t>
            </a:r>
            <a:r>
              <a:rPr lang="en-GB" baseline="30000" dirty="0"/>
              <a:t>35</a:t>
            </a:r>
            <a:r>
              <a:rPr lang="en-GB" dirty="0"/>
              <a:t>Cl. Show your working. Give your answer to 1d.p.</a:t>
            </a:r>
          </a:p>
          <a:p>
            <a:pPr marL="514350" indent="-514350">
              <a:buFont typeface="Arial" panose="020B0604020202020204" pitchFamily="34" charset="0"/>
              <a:buAutoNum type="arabicPeriod"/>
            </a:pPr>
            <a:r>
              <a:rPr lang="en-GB" dirty="0"/>
              <a:t>Calculate the relative atomic mass, </a:t>
            </a:r>
            <a:r>
              <a:rPr lang="en-GB" dirty="0" err="1"/>
              <a:t>A</a:t>
            </a:r>
            <a:r>
              <a:rPr lang="en-GB" baseline="-25000" dirty="0" err="1"/>
              <a:t>r</a:t>
            </a:r>
            <a:r>
              <a:rPr lang="en-GB" dirty="0"/>
              <a:t>, for magnesium, where 79% of atoms are magnesium-24, 10% are magnesium-25 and the rest have 14 neutrons. Show your working. Give your answer to 1d.p.</a:t>
            </a:r>
          </a:p>
          <a:p>
            <a:pPr marL="514350" indent="-514350">
              <a:buAutoNum type="arabicPeriod"/>
            </a:pPr>
            <a:r>
              <a:rPr lang="en-GB" dirty="0"/>
              <a:t>Nitrogen is made up of two isotopes, N-14 (99.3%) and N-15. Given nitrogen's atomic weight of 14.007, what is the percent abundance of N-15? (HINT: You will need to use algebra for your unknown percentage)			</a:t>
            </a:r>
          </a:p>
        </p:txBody>
      </p:sp>
      <p:sp>
        <p:nvSpPr>
          <p:cNvPr id="4" name="Rectangle 3"/>
          <p:cNvSpPr/>
          <p:nvPr/>
        </p:nvSpPr>
        <p:spPr>
          <a:xfrm>
            <a:off x="483578" y="567559"/>
            <a:ext cx="10552284" cy="32004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190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8811" y="-355844"/>
            <a:ext cx="10515600" cy="1325563"/>
          </a:xfrm>
        </p:spPr>
        <p:txBody>
          <a:bodyPr/>
          <a:lstStyle/>
          <a:p>
            <a:r>
              <a:rPr lang="en-GB" dirty="0"/>
              <a:t>Relative Atomic Mass, </a:t>
            </a:r>
            <a:r>
              <a:rPr lang="en-GB" dirty="0" err="1"/>
              <a:t>A</a:t>
            </a:r>
            <a:r>
              <a:rPr lang="en-GB" baseline="-25000" dirty="0" err="1"/>
              <a:t>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3578" y="747345"/>
            <a:ext cx="10870222" cy="5785339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/>
              <a:t>1. Calculate the relative atomic mass, </a:t>
            </a:r>
            <a:r>
              <a:rPr lang="en-GB" dirty="0" err="1"/>
              <a:t>A</a:t>
            </a:r>
            <a:r>
              <a:rPr lang="en-GB" baseline="-25000" dirty="0" err="1"/>
              <a:t>r</a:t>
            </a:r>
            <a:r>
              <a:rPr lang="en-GB" dirty="0"/>
              <a:t> , for chlorine, where 25% of atoms are </a:t>
            </a:r>
            <a:r>
              <a:rPr lang="en-GB" baseline="30000" dirty="0"/>
              <a:t>37</a:t>
            </a:r>
            <a:r>
              <a:rPr lang="en-GB" dirty="0"/>
              <a:t>Cl and 75% are </a:t>
            </a:r>
            <a:r>
              <a:rPr lang="en-GB" baseline="30000" dirty="0"/>
              <a:t>35</a:t>
            </a:r>
            <a:r>
              <a:rPr lang="en-GB" dirty="0"/>
              <a:t>Cl. Show your working.</a:t>
            </a:r>
          </a:p>
          <a:p>
            <a:pPr marL="0" indent="0" algn="ctr">
              <a:buNone/>
            </a:pPr>
            <a:r>
              <a:rPr lang="en-GB" dirty="0" err="1">
                <a:solidFill>
                  <a:srgbClr val="FF0000"/>
                </a:solidFill>
              </a:rPr>
              <a:t>A</a:t>
            </a:r>
            <a:r>
              <a:rPr lang="en-GB" baseline="-25000" dirty="0" err="1">
                <a:solidFill>
                  <a:srgbClr val="FF0000"/>
                </a:solidFill>
              </a:rPr>
              <a:t>r</a:t>
            </a:r>
            <a:r>
              <a:rPr lang="en-GB" dirty="0">
                <a:solidFill>
                  <a:srgbClr val="FF0000"/>
                </a:solidFill>
              </a:rPr>
              <a:t> of Cl = </a:t>
            </a:r>
            <a:r>
              <a:rPr lang="en-GB" u="sng" dirty="0">
                <a:solidFill>
                  <a:srgbClr val="FF0000"/>
                </a:solidFill>
              </a:rPr>
              <a:t>(25x37) + (75x35)  </a:t>
            </a:r>
            <a:r>
              <a:rPr lang="en-GB" dirty="0">
                <a:solidFill>
                  <a:srgbClr val="FF0000"/>
                </a:solidFill>
              </a:rPr>
              <a:t>  =  35.5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					     100</a:t>
            </a:r>
          </a:p>
          <a:p>
            <a:pPr marL="0" indent="0">
              <a:buNone/>
            </a:pPr>
            <a:r>
              <a:rPr lang="en-GB" dirty="0"/>
              <a:t>2. Calculate the relative atomic mass, </a:t>
            </a:r>
            <a:r>
              <a:rPr lang="en-GB" dirty="0" err="1"/>
              <a:t>A</a:t>
            </a:r>
            <a:r>
              <a:rPr lang="en-GB" baseline="-25000" dirty="0" err="1"/>
              <a:t>r</a:t>
            </a:r>
            <a:r>
              <a:rPr lang="en-GB" dirty="0"/>
              <a:t>, for magnesium, where 79% of atoms are magnesium-24, 10% are magnesium-25 and the rest have 14 neutrons. Show your working.</a:t>
            </a:r>
          </a:p>
          <a:p>
            <a:pPr marL="0" indent="0" algn="ctr">
              <a:buNone/>
            </a:pPr>
            <a:r>
              <a:rPr lang="en-GB" dirty="0" err="1">
                <a:solidFill>
                  <a:srgbClr val="FF0000"/>
                </a:solidFill>
              </a:rPr>
              <a:t>A</a:t>
            </a:r>
            <a:r>
              <a:rPr lang="en-GB" baseline="-25000" dirty="0" err="1">
                <a:solidFill>
                  <a:srgbClr val="FF0000"/>
                </a:solidFill>
              </a:rPr>
              <a:t>r</a:t>
            </a:r>
            <a:r>
              <a:rPr lang="en-GB" dirty="0">
                <a:solidFill>
                  <a:srgbClr val="FF0000"/>
                </a:solidFill>
              </a:rPr>
              <a:t> of Mg = </a:t>
            </a:r>
            <a:r>
              <a:rPr lang="en-GB" u="sng" dirty="0">
                <a:solidFill>
                  <a:srgbClr val="FF0000"/>
                </a:solidFill>
              </a:rPr>
              <a:t>(79x24) + (10x25) + (11x26)  </a:t>
            </a:r>
            <a:r>
              <a:rPr lang="en-GB" dirty="0">
                <a:solidFill>
                  <a:srgbClr val="FF0000"/>
                </a:solidFill>
              </a:rPr>
              <a:t>= 24.3</a:t>
            </a:r>
          </a:p>
          <a:p>
            <a:pPr marL="0" indent="0" algn="ctr">
              <a:buNone/>
            </a:pPr>
            <a:r>
              <a:rPr lang="en-GB" dirty="0">
                <a:solidFill>
                  <a:srgbClr val="FF0000"/>
                </a:solidFill>
              </a:rPr>
              <a:t>100</a:t>
            </a:r>
          </a:p>
          <a:p>
            <a:pPr marL="0" indent="0">
              <a:buNone/>
            </a:pPr>
            <a:r>
              <a:rPr lang="en-GB" dirty="0"/>
              <a:t>3. Nitrogen is made up of two isotopes, N-14 (99.3%) and N-15. Given nitrogen's atomic weight of 14.007, what is the percent abundance of N-15?</a:t>
            </a:r>
          </a:p>
          <a:p>
            <a:pPr marL="0" indent="0" algn="ctr">
              <a:buNone/>
            </a:pPr>
            <a:r>
              <a:rPr lang="en-GB" dirty="0">
                <a:solidFill>
                  <a:srgbClr val="FF0000"/>
                </a:solidFill>
              </a:rPr>
              <a:t>14.007 = </a:t>
            </a:r>
            <a:r>
              <a:rPr lang="en-GB" u="sng" dirty="0">
                <a:solidFill>
                  <a:srgbClr val="FF0000"/>
                </a:solidFill>
              </a:rPr>
              <a:t>(99.3x14) + (a x 15)  </a:t>
            </a:r>
            <a:r>
              <a:rPr lang="en-GB" dirty="0">
                <a:solidFill>
                  <a:srgbClr val="FF0000"/>
                </a:solidFill>
              </a:rPr>
              <a:t>  a= 0.7%  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					     100</a:t>
            </a:r>
          </a:p>
          <a:p>
            <a:pPr marL="0" indent="0" algn="ctr">
              <a:buNone/>
            </a:pPr>
            <a:r>
              <a:rPr lang="en-GB" dirty="0"/>
              <a:t>			</a:t>
            </a:r>
          </a:p>
        </p:txBody>
      </p:sp>
    </p:spTree>
    <p:extLst>
      <p:ext uri="{BB962C8B-B14F-4D97-AF65-F5344CB8AC3E}">
        <p14:creationId xmlns:p14="http://schemas.microsoft.com/office/powerpoint/2010/main" val="4058428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214425"/>
            <a:ext cx="10515600" cy="1325563"/>
          </a:xfrm>
        </p:spPr>
        <p:txBody>
          <a:bodyPr/>
          <a:lstStyle/>
          <a:p>
            <a:r>
              <a:rPr lang="en-GB" dirty="0"/>
              <a:t>History of the Atom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833953"/>
            <a:ext cx="10515600" cy="4351338"/>
          </a:xfrm>
        </p:spPr>
        <p:txBody>
          <a:bodyPr/>
          <a:lstStyle/>
          <a:p>
            <a:r>
              <a:rPr lang="en-GB" dirty="0"/>
              <a:t>Put the diagrams into chronological order to show the theories of the structure of the atom.</a:t>
            </a:r>
          </a:p>
          <a:p>
            <a:r>
              <a:rPr lang="en-GB" dirty="0"/>
              <a:t>What was the evidence for each theory?</a:t>
            </a:r>
          </a:p>
        </p:txBody>
      </p:sp>
      <p:sp>
        <p:nvSpPr>
          <p:cNvPr id="4" name="AutoShape 3" descr="data:image/jpg;base64,%20/9j/4AAQSkZJRgABAQEAYABgAAD/2wBDAAUDBAQEAwUEBAQFBQUGBwwIBwcHBw8LCwkMEQ8SEhEPERETFhwXExQaFRERGCEYGh0dHx8fExciJCIeJBweHx7/2wBDAQUFBQcGBw4ICA4eFBEUHh4eHh4eHh4eHh4eHh4eHh4eHh4eHh4eHh4eHh4eHh4eHh4eHh4eHh4eHh4eHh4eHh7/wAARCAB/ALQ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7LoooqACiiigAooooAq3l7a2iM9zPHEApY7m7VQjk1e+/eQ+Xp1ufumWPfKw9cZAX8c1m6pa3VzrM9vbzTkhVkdV2bMNkAMSCf4T07V09upjhRGbcyqAT61s0oJd2Yq835GabTWI/mi1eOX/Znthg/ipGP1pDqk9nxqtmYE/5+IiXi/HjK/iMe9a9IwypB6VHP/MivZtfC/1GwusiLIjK6MMhlOQRT6xpbCfT3a50lRsJ3SWZOEf3T+436H9acdcs/s6yRCSWdyUW1Ufvd46qR2x3J4p+zb+HUXtEtJaGrIyqpZmAUckk8Csw6yk7FdNtZr8g4Lx4WIf8DPB/DNRx6bLfOJtYZZBncloh/dJ9f75+vHoK141VVCqoVQMAAcCi0Y+YXlLyX4mZ52usQRZWCj0a4bP6LSLqzQzLDqlq1mXOEl3b4mPpuHQ+xArWrP123mubTbAW3hg2BjP4Z4z35pqUZOzQOEoq6ZdhljmTfFIrr6qc0+uf8KxzR3F7FcSzNIjIGEoXdyMg/KAMc/pXQDpUzjyuxcJcyuFFUNd1SLSbH7VLG8ozgIhG48EnH4A1n6v4kjsdjLbPJFtjklfIG1HzjAzkn5TUFG/RXN/8JYmSP7KvcgDcPlzlt+0AZyc+WfzFT6T4lt9RvltYrWccYdzjaj4zsPvj/CgDdooooAKKKKACiiigAooooAytFG+/1Wfu10E/BUUf41q1l6D9/Ul7i9k/UA1qZrSp8RnS+EKKKparfCzgXYnm3ErbIIgeXb+g7k9hUJNuyLlJRV2M1W/a3ZLW2j8+8mz5UWcADuzHso/+tWd/Ys9pMdWtZfO1Vh+/Z+FuF/uY/hA/h9O+ea0dJsTah5riTzrybmaXHX0VfRR2FX26cVpz8nux/wCH/wCAZez59ZfLy/4JV028hvbcTxZHVWRuGRh1Vh2Iq3WNqcMlhcnVrVWZT/x9xL/y0Qfxgf3l/UcelatvNHNEksTh0dQysDwQe9TJLdbFQk/hluSUUZFFQaGUR5fio4/5eLLn6o//ANsrUHSsi9ljj8TQSySKiRWMpdmOAAXj/wAKlDXWpL8m+1sz/F0klHt/dHv1+laT2XoZ0+vqP12TT0tY/t9uLlHlCJH5XmZYg9voDWVLq3hyaaCWSFJWJ8uBzb53DkEKT2HIP5Vf1uz01tPt47yY2tvBKrJskKHIBAGRz3NZdvb+E5baZVdUiRjG6ecwC4Y5wM9CQSfXqazNBtrrWgmWSzawjgiRxHuaIbH4yMew3Ec45PvTH1bwo5jSO0hZXcRMyw42rhmz64ypB+tWJbXwcxlhke2IlJidfOJGR1HXg8fp7Uy8tvDUoFvBKglv3ZU8sltrMrgkKeF4L/jQB0llcxXdslxC26N87Wx1GcZ+lFLaQR2trFbQrtjiQIg9ABgUUAS0UUUAFFFIWoAWkLCsy81Uee1rp8LXl0PvKpwkf++3QfTk+1MGmXd4N2qXzMv/AD725Mcf4kfM35ge1WodZaGbqX0irlW21WwsdZ1W3muFDtIkqRoC7EFADhVyeqmrY1K8mH+iaPdMOzzssQ/XJ/SoI7W303xBAttBHBHdW7RkIoGWQ7hn14LVuVpUlG6aXQzpKbTTdtX/AJ/1oYtzca1FbyT3Emm2MMalmbDzEAf981T0vTNYu5Rql9qbwTyLtjjS3QeVHnIHzZwTwT+Xar0o/tXVvI62dk4aX0km6hfovU+5HpWxim6jgrJK/oJUlN3bdl5mWdKum+9rWof8B8sf+y0f2TcZ41rUh/wNP/ia1aKz9rL+kjX2Uf6bMr+zb5QNmt3ef9uONv8A2Wsq3t9Y0e/Syj1C3a1uWZoDLbcLJ1MfysMA8kfiPSuqqrqtol9ZPbuSpPKOOqMOQw9waqFV3s9vRETop6rdebKfn65H/rtPtbgesFwQfyYD+dV7rxLaWJ8u9tb23mb7iNFkN/wJcgD3JApNN1a61GE29sii6hYw3cp5jjcdcf3s9QPfmtSzso7ZWYFpJX5klc5Z/qfT2HApSaTs0OKbV4y+8w9IjXVPEV1qNxNDcrDDFHEkTbo4ydzH/eOCvJ/CumGMVzmi6RZ3lvNqQja3mup3kWWBjGwXOF5HXgA8561cZtW0/mTGpW46sihZ1H0+634YPtVVIpytFkUpyUbyW5b1a1juIoma4a3aGTekikcHBHfjoTWRqHhnT7iAq93PGu11Y7lwQzMTnIx1Y/Tirl1HZ+ILGHy5leOOXeysmeQpG1gehGc8+lZkfhS5XyB9vilSDJRJIiwckqTv55Hy8CsWrOx0Jpq6K9/4Ytb67Xyr5Ra7JIZoy3Jy7l+OhPzkA/w9ec1pWXh2xtb2KWK6k3q6yPGNgEjLuAJAHbeelVLnwf508sv23BkjZRgMBGSGHygNjHzd89KuaZ4fmtdYGpSXcbyMZDLtQjduZmC8k4A3fXikM6CiiigAooooAQmsi9muNQvX06zkaGKPH2qdfvDIyI19Gx1PYe5qTxBftYQoyI7F22/IoZunYHqar+EZRJYyJ5UqFZCzGVcOxYkktjv/APWrWMbR5jKb5nympZWtvaWywW0SRRr0VR+vuferFA6UVk2aJJKyMrxJujso75RlrOVZjjrsHD/+Ok1LrF49vZr9m2vcTsI7cHoXPQ/QDJPsKuyxrLE0cihkYFWHqDXNeFfNu7uU3Dq/9lM1lFznJHV/qV2j863grxu+n9fmYVG4zsvtf1+X5G9pdmljZR2yEttHzMerseSx9ycmrVFFYNtu7N0klZAaTNc5481q40rT4orMot3dMUjZ+i4GSf5fnXkeoePNY0aVLtNXklu/NdGtZ3OyXbjOVYZXOeOAe9clfFwouzR34bAVMQlyu19vM97ubiG2hM08gRB1JqhsudSz5u+2tP8AnnnEkg/2v7o9uvrjpUHhto9X02y1yZ/Ne5hWaJSPlhDDOAPXnqea266k76o4pRcW0zFuoU0vVLe6hRY7afbbzqowFP8AyzbH1O38R6VY8QzyRaZIkLYnnIgiP+05xn8OT+FWtRtY7yzmtZvuSoVPqPesLRZ5tTv4hcKd2mApNnobg/Ln8Fyf+B10R95c3b+l/kc0/dbj3/p/5nQWcKW9rFbxjCRoEUewGKlpF6UtYNm6VkZep6c7TG/09xBeqOv8MwH8Ljv7HqKs6XfJe2okCNG6kpLG3WNx1U1aIrKQfZ/E7ovC3Vt5jD1dCBn8mA/CtF7ys+hm1ySuuprUUUVmahRRRQAUHpRVLVPPkVLSAOpnJDyj/lmnc59ew+vtQBUMMer3DzTrutYSUhHq/QyD6dB+NL4ZcJY/Y2ULcWrGKcdyR0b33DBzWpDEkMKwxqFRQFUDsBVDUrGb7QNQsGVLxF2lW+7Mn91v6HtVxd1yszmmmpI0qKoabqcV2WhKtBdRj95BJw6/4j3HFXs1Li1uXGSkropa1dvZ6dLNGu6Y4SFf70jHCj8yKzbe1XRb6y8vmC4QW07f9NBkq5+pLD6kVZvs3WvWdqP9XbIbmQe5+VP/AGY/hV3UrNL2xltpGKh14YdVPUEe4ODWqaikn13/AK/Ewac22um39fgWc0prP0S6e6tB5423MTGKdfRx1/A9R7GtCspJxdjaMlJXRy/xH8Mv4l0L7PbypFdwtvhL/dbjBVvYivH4/hl401S9Szu7O20+1DkyXLTiQ4P3iAMliR619EHkUm0VxV8DSry5pX/zPUwmaVsJBwgl5XW3oVdIsYNM0y10+1UrBbQrFGD12qABVugUjHFdlktEec25O7K2q3iWNlJcupbaPlUdWY8BR7kkD8axtEtpNL1MQzSbn1CMzyEnjz1+9j/gJH4LVosdU1kf8+lg2SezzY/9lB/M+1P8SDyrKO+UfNZzLN/wHo3/AI6WreGnud/6Ryz958/b+n/kaq4xxS0iY2jHTtSOwVSzEADkk9qwOkUmsmzb7Zr1xeJzDbx/Zkbsz5y+PpwPqDUc15PqzNb6WxS3ztlvR0x3WP1P+10HvWrZ20Nrax28CBI0GFArS3Itd2ZX53psiaiiiszUKKKKAOFfxL4gYicaWUUMylNhO3JAy3Pb6jOamu/EGuGxW4S3jhmSVd9uIHYlcH+LphuMY5Gasv4sEaySNZK8KOwDxzhvMUMqZUY5O5unoM0q+KZpLgQRaaHfdGrMLgbcv93Bxz15oAQa3rxuIrX7Jb+a8ixv+5k2xg7fnznkHJwPbmrnhvV7/ULyWG+tBABEkibUYYyBkEnvnPGOneq+oeLIbWz0+4Fo8gvLdZ9gbDIGXKg9u2KLXxUr3MUVxZiDzCFJ84HY2EJz6D5xg98GgDcv9Otb5V+0Rnehykikq6H1VhyKpqus2JPltHqUI6K5EcwH1+6344+tZkXi4yeUy6fhJ3EcLNMAC2FPzccD5uvtWxoN7Je6Fa39wqLJLCJHC9AfarjNrQzlTTd9mZWi6xZm+v7q9Z7OSWcRILhdoCoMY3fd+9uPXvXSJIkiBo3V1PQqciszwzEreH7VpFDechmYEZzvJb+tPl0HSnYulqIH67oGMRz/AMBIrSpyOT6GVL2ignv+H+ZDqJ/s3Ul1NeIJcRXfov8Adk/DOD7EelbAOayJ9HmaJo01a98t1KskuyVSD2O5c/rWdpa67ZXJ0h9StX8tA1s81qcyxj1If7y9Dx0waORSW+wKcoSs46P03OporL/4qAD72mP+Ei/40btf4+XTP++pP8Kz9n5o19p5M1KzdbvJIY47W1IN5cEpEDyFHdz7Afrgd6q6hcaza2j3E91psMaDnELuSewA3DJJ4FVtM0nWpZG1DUNU8m6nUBkhgUeUg6IC276n3rSNNJczaM51G3yxT/r5m3p1rFY2cdtDkqo5J6se7H3Jyag1i70+O1lgvbqGJZUZCrMMtkY4HU1H/YcMoH2u8vrkejzlR+S4q1a6bYWfzWtpDE3dlQbj9T1NT7t7t3KSnayVkY2g6veXmj2gstOllcRhHmnPlRhl+U9fmPIPQVeXSZLtg+r3JuhnIgQbIR9R1b/gR/Cl8OLsjvYO0V7KF+hO7/2atWqqTtJ8qsTSheC5ncaqKqhVAUDoAOAKcKKKwOgKKKKACiiigDjbXxPpkSGS70drKNW+RtiN85D8cHqQh/ritSTWdOtbK2uFsZVSbfhEhAKbMlie3GCeOvbNXm0TSWiMTWELIW34IzzgjP5M351L/ZtiYEha2Ro0DKobnAYYbr60AZjatpklzBDHZvcTFcxqsSkhNzKSM9hsP6VVs/EOk3Uvky2R813ETkRBl3bgApP4g+la39haRvZxYxBmYMSMg9SfwHzNx05NKdD0nLH7DENwwduR3znjv79aAK+l6lpmqXEtlFbfcTcRJGArDODgdSM45xir98oj02dY1CgQttAGAODTbLS9Ps5RLa2qROE2AjPC9cD0qzIgkjZG6MCDTjuiZK6aKuhBRotjt6fZo8f98irtZfhd2bQrWNs74U8h/qh2n+ValOfxMVN3imBFUtWsFvLcbXMVxE2+CUdY3Hf3HYjuKu0HpSTad0VKKkrMoaRfG7R4p08q7hIWeL0PYj1U9Qat3EsVvC800ixxoNzMxwAKy/EMccKDVEuEtbm3GFkb7rg/8s2A5IPbuD0qppMz6/P51/G1utuwIsJPvK3Z5PX1UdO/XpryXXP0MPaOL5OpbsoZNTu01K6jaO3jObSBhg/9dGHr6DsPetjFAorOUuZm0Y8oUhpaRqkoy9E/4/NV9PtfH/fC1q1leGz5ttdXWPlnu5HX/dB2j/0GtWrqfEzOl8CCiiioNAooooAKKKKACiiigAooooAKKKKAMSWQaPqMsspIsLt95ftDL0OfRW457HPrWyrBhkcih0V0ZHUMpGCCMgisr+xLaPi1uLyzT+5BMQn4A5A/CtLxlu9TK0obbGsxwCayp9YiZzBp0bX9wDgiM/u0P+0/QfTk+1H9h2j/APH3Ld3g/uzzll/75GAfxFaUMUcMaxRRpGi9FVcAfhR7i8x+/LyM6z02SS5S81OVbm4XmNQMRQ/7o9f9o8/SpdS05bl0uIZDbXcYxHMg5A/usP4l9jWhRS9o73BU42sZNvqphmFrqyLaznhJM/upf91ux/2Tz9a1RUdzDHPEYpo0kjYYZXXII+lZo0l7c/8AEu1C4tV7RHEkY+gbkfgRT91+Qvfj5/ma9ZuuXckUa2lq2b25BSEf3fVz7KOfyFMa21lhtbVrdR/ejtMN+rEfpU+m6dBaM8oaSad/9ZNK2529s9h7Dihcsdb3CTlL3UrE+n28dpZxWsWdkSBFz6AVPQKKzbuzRKysFFFFAwooooAKKKKAP//Z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4" descr="data:image/jpg;base64,%20/9j/4AAQSkZJRgABAQEAYABgAAD/2wBDAAUDBAQEAwUEBAQFBQUGBwwIBwcHBw8LCwkMEQ8SEhEPERETFhwXExQaFRERGCEYGh0dHx8fExciJCIeJBweHx7/2wBDAQUFBQcGBw4ICA4eFBEUHh4eHh4eHh4eHh4eHh4eHh4eHh4eHh4eHh4eHh4eHh4eHh4eHh4eHh4eHh4eHh4eHh7/wAARCABnAIk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7LooooAKKKKACiisDxn4u0PwnYLdatdbXkyILeJDJNO3oiDljTSbdkBv0hPHt618z/FH4pfGC4sZp/Dfhn/hGNMVSftV2qTXe3+9sOVT8m+or5l8Yaz4u1yV38QeKtZ1Jj1E125QfRc4H4CvQhllaUeZ6IrkZ+lJ1DT1fy2v7UN/dMq5/nVlGVlDKQVPQjpX5K3MbKxHmzfXea0NB8SeJ9AlE2g+JNY0txzm2vHjz9cHmsng5LqHKz9W80V8G/Dr9qv4heHpIoPFMNv4osBgM7KIbpR7Oo2tx/eXJ9a+t/hN8VvBvxM083Hh3Uh9qjUGewn+S4h+q9x7jIrnqUpQeqE1Y7uiiisxAeRiofs1vgfuUwDkfL0NTUUAUp9L0+dlaayt5Cowu+MNjnPerPlL/AHF/IVJRQ9QCiiigAooqrq17Dp+mz31wxWKFC7YGScdgO5PQDuaAM3xPrUlisdnp8aXGp3APkxucIijrI56hB+ZPA9Rwtxb2ulSz6nczG91SRf3+oTgFyP7qDoiDsq/r1rUmnexjuL/UCBf3eHuCDnyx/DEvsvT3OT3rzfxlrE92WSPdj+FFr6DK8vdR3exMpWON+KHjCaaKe0tW2RSAq7n7zDuB6V4HrU0e9gDxmu18e3kiXEiOCrDqCK86njaacs+cZ6V7eJ5aaVOmjeKdjKuoTI2UUn6VWNnN/wA8/wBa6aC1LcKnFSvprMOVrhWFb1sXa5y0KNHKrNGGCkEq3IPsa9j8B6f4bvZbLVtHmuPDWuQkPb39i5Bjb0ZTwy+oPWvO59PZOlLo2pT6VdiSMttB+ZR/nrXRTwsZJxkhJdGff/wk8b3+sRroPilIIPEEEe8TQDEGoRD/AJbReh6bk/hPTgivRAQelfJXwk8UR6zb2tm115NzC4msrrqYJR0PuD0K9wSK+ofC2rDWNHhu2i8mfLR3EWc+VKpw657jPQ9wQRwRXzOPwn1apZbPYxkrOxq0UUVwCCiiigAooooADXL+MLlZtT0/S8/u03X047ERkCNT9XO4e8ddQeleNfFbxJHpep+JLjfiaCG0sIhnvIGk/kSfwrowlJ1a0YoCtrGpPq1+yRN+5QnnP61gasI4o22D8e5NQeF9QR9L8zIy/wDKotbuAYiPWvuVT9kuRbIwjrM8f+KUyzXkUJVSQCxbHPsP51wttCHuQrAda6nx5L5uuTeigD9KwbLAmDehzVxo80kehsa1tYKAPlH5VYOnj0rW0+JZI1ZfSr32celerDCKxLqrY468sR6fpXL6vaeXIWXH5V6RqMG3tXI65CMHisa2G5NUNTUhnw31qbTNbSPeVQtuXB719xfCnVlu2hnVv3eo24LD/pvGMZ+rJ+kYr8+0kNvdxzDgo4avsv8AZ7v2m0KwcctDexqvsrgq36Gvns9oJ0ebsRNaeh7/AEUi0tfGmQUUUUAFFFFAAelfGP7VesX1j8Z7/ShJtsp7e1u9uOrrGUzn6V9nHpXyz+2h4WLeJdD8XKp8prV7GTHTeG3An8DgfSu/LJ8uJiyoq7OW8D6v5mkQqW7EfrW5e3Qkh+9XlPhHU/s0jWrNjnKf1rsv7RDQ9a/Q8TD92poinD32ef8AimUNq92zZ5kIrMt5FzjNP1a6Et5MTyS5P61Vt2y33KypSs0dEjs9Duswhcg4FbayAgc1yug5ZTjgZrfUsABX0NKzgmcM21Ii1Bt2ea5HXWwpxjNdTeD5Sc81yeuZ3jniubGpKGhpRbbOXu/vHPrX11+zKG/4Rq0kOdrXVsv418i3m5pdi8sxCgV9ufs96S1no+jWu3ko11ID0KoAq/juYfka+Sz2aVFo3k9Ge3rS0i0tfDmYUUUUAFFFFAAa474w+E18Y+A7/SUUG6AE1qT2lXkfmMj8a7GkNVCbhJSW6GnY/NvU4p7G/ZGVopY3IZSMFSDyKQ+INRgGCyOD6rX0J+1X8MJLeaXxvodqXtpP+QlDGMmNv+eoHoe/518zyn+F8Y7Gv0TLcwp4vDeze5TVnzRF855XLHqTmrtnHubnisuKbynwwyK07W5Q45opvknaRb95aHR6YywqFrS+1L7VzMV0v96pWvMLw1e3TxcVG1znlSu9TSvLoetc5q8mcmp7i8/2s1lXUhmPFceJxaZtTpqJW0eazg8RWM9+CbVLhDLjsM9fw61+hfwj0/ydBGqtE8QvUT7NGwwUtlB8vI7Fss57jcAelfKf7Mfwjl8b+Io/EOtWpHhyxl3YccXkqnIQeqg8t+VfcEahVChQABgAV8LnGM9rLkTFNjqKKK8QgKKKKACiiigAopOahkD87etADriOGaJoplR43BVlYZDA9QR3r5b+OP7O8vnT658PwsiMS82kkgFfUwk9v9k/h6V9IXsd6VPltXKa5beJSp+yyY+tbUa86MuaDGm0fn7qNvd6feSWWoW01tcxnDwyoUdT7g1XWdozw/4V9W/EfwH4o8TA/wBoabaXrAfLJJF84+jda8a1b4G+M45GNrp7beyhs/zr2o5zzr95uUmjzxNQcd6k/tBiPvV1R+DHxDDY/slvzq3YfBHx27jz9PZV7jNX/a0F1KU0cXFLNcTJDEryyOcKiKWZj6ADrXv3wX/Z81TXpIdX8bCTTNLyGSzzi4nH+1/cX9fp1q18O/ht4r8OTLNZaXbW83ebZuf/AL6PNe06FbeL1Ci7lye9cWIzWdRWhoKU2ejaRYafpOnW+m6bbQ2tpboI4YYl2qijsBV2ud02PUlX96xNbEAkx81eSZlqik5pRQAUUUUAFFFFABQaKKAEx7UjIp/hFFFADTFGeqCkNtATny1/KiigBDawf88l/Kj7LB/zzX8qKKAHCGNeiCnhF/uiiigAI9qAKKKAFooooAKKKKAP/9k=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5" descr="data:image/jpg;base64,%20/9j/4AAQSkZJRgABAQEAYABgAAD/2wBDAAUDBAQEAwUEBAQFBQUGBwwIBwcHBw8LCwkMEQ8SEhEPERETFhwXExQaFRERGCEYGh0dHx8fExciJCIeJBweHx7/2wBDAQUFBQcGBw4ICA4eFBEUHh4eHh4eHh4eHh4eHh4eHh4eHh4eHh4eHh4eHh4eHh4eHh4eHh4eHh4eHh4eHh4eHh7/wAARCABwANg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7LoormZPGmmLf3VosNxKbfzAWj2tuMYy4AzngZ6gZwcVAHTUAg9DmsDTvFFvqTQHT7K7uoZkSXzUCgLG7EI+CckHBPHOOax7Hx1H87XFm5gaOD7PKGRPOeTeSMFvlwEPU0AdvmiuQl8YpcxWk2lWU00Mt1bwyzOAFj8xgCpGc5APUAjpXVSXEEIJmmjjA7uwH86AJaKzn17RUYhtXsAR1H2hM/wA6g/4SjQN21dUgdvRCWP6CgDYorI/4SPTmOI0v5f8AcsZiPz24qteeKbW1x5unaoN33f8AR8FvoCQTTSuJtI6DIqG5u7a2TfcTpGuQMk9ycD9a5C48VaxcXy2tn4Y1OGCRR/pVwqoIiTjOMk89sj68VsWsOpQnzF0+z81lUSTPcEySbRgFiEq3Sklr+aIVVN6Gvb3VvcGRYZkkMTlJAD91h1BqbNc5rE2pw26XTabZmaF1MbG7IAZiFxyB1zj64rQ/taGLH2yC4tO26VPl/wC+hkfrU8jHzo080ZrO1DVbe0gilAe4MzbYkgwzOepxz2GTUlpqNrdWhuYJVaNc788FCOoYHoR6Go5lexpyu17aFzcM4zQzKqlmYAAZJPaueil1e8U6rauohY/uLSRcCSP+8W6qx6jtjHFJc3cmtMmmJb3FtH1vt67Sq/8APMHod3qO2fWo9ojT2Lvv6+Rt2d3a3tuLi0njnibO10bINZGq+MfDWk6zFpGp6xb2l9MB5UMuQZMnA28c1Yk0OxknMy/aId4xIkMzRrJjoWC4qKPwroCatBqq6ZB9st0KQyFclATyRnv79aUnU6WLp+wu+e9rdLb9DG1LxVqkOq6lFb2cTQWZeP8AeMq5Ih8wNndu5OBgL05zUd34m1u2uksGit5biQoyyxINqgxF9pDOB1GM56ZOK2dS1LQbbUJFm+zPfBGTLRcnCFihfGB8vOM9Kkur/QZLVWumtJI5M/KyB9zIQpGMckEgfjWpzmDL4s1OK2+2XX2K0t2uIbZeDKVZ4hIzcHDcnAA+uataF4j1S41Ky0q/ggS8uI1umMedot9pyep534Xr3qfV7rwzfx20c16IWDiaJoRhlOTHluCAM/L8w4NPtbXw/wCGrqNfPaOZ4fLTzCW8tN2T0GFBc5JPBJFAFHUPEN9Y6reKvkR2cN0VmkYmRgNsZHy7gQvzHJUHBxxXZqcrWBrepaDZ2DajdRQXIjLOoWIO5KuEYjjqCQCa3o8FAQcg8g0AOooooAK56/0PSoYr24ubi5itZd0k8YmIjBbG84HPPcdOT610NefXfh7WptS1KRjcSGZp/LbfGInjYDYp/iOOODwMZzzQB0lr4csLSVHtHuLYJwY4pSqFQxYKR/dBJwBjg46VVi8L6NFMtvbzXEMsMUZRUl+ZNhYK/I6/Mw54IPSsKPw9raXNxNMtzcM0xaZPMjVLmPzw20Y5J2cfNjHI71Y1Dw5NeTYh0lraKVIEIFxyqLch2QkHPKZ4HHagDd/4RjTmnikM14QjxzMnnnbJIn3Xb1P6HA9K0pdL0q5uTdTafaSzHgyPCpY49yK5C88P6lLNPDDbNExkm8y4WfAmiZl2IMHIwB+G3jrXUaBYf2cb2JIxHbvcb4FDZAUqufpyDQBbjsLGLmOytkP+zEo/pUzvHDEWdlRFGSTwAKV2CqWOABySayI1bVpvtEwIsFP7qM/8tiP429vQfj6VUVfcmTtsOW4vNSJ+yM1tan/luw+dx/sA9B7n8quWWn21sS6R5lP3pXO52+pPNWguKXtQ5dgUerDApDjFBNZfiDV7fTrKXdcwRTtG4g81sKXC8An64oUXJg5KK1KXiK+mm1C10XTWP2uYee7mHfHHEDjcSeAd2MDqSPxqRdHmsVEmk3Lh8fvYp2LJOe5PdWPqPyNYHwY8J6t4V8ONDrfiZtevbl/NeTywqx5/gU/eIGe/5Cu721lyO7ctzb2llaO35nN2GiXEl9Jq8i/2deEbIooyHRE77h0JY8kjBxgZpZ7O1vL5YtTha1u34LRORHdKP4Se49jyK6TbxUF7aw3Nu0Myl1PvyD2I9CKtJNWlqZuUk+aGhLGoC9B9BTsD0FZmnTzQXH9n3rl5MboZjx5qj1/2h3/OtTNNqwou4YoAoopDOCvPD+tXHiW/dogbS7nbBZgY442h8syAbh+8/wCA/jV288ExXNxdzNeMfNaCSCNl+WJ0ILdCCQ5Vc8jpXYUUAc1B4WVLK6gaZENzD5beVHhVO8vkZJPfuasa/oMmpXEzx3Swx3Vt9kuVMe4tHuJ+U5G08sO/X2rdooA5GfwneSwyQf2mgiCTrAPI5XzZRISxzzgjHGOK61N2wbyC2OcdM0tFABRRRQAVwT+ItS0651uWYx3TRXcohgBc7YY40Y8AYHLcsT3rvaw7qy8NalfSWVxb6fc3KlpJImVS2SAGJHfgLn8KAMKHX9VF3PJBG92N8+2DGdqiWEAgDltqu3A5NXtY1m/bR9GvtNlts3N9FHNwxUod25RkZByO4B4qwZvDMqywXUFnCPtElttlCrvYFc49shefYVbKeH3sYrL/AEBraEJJHFldq/NhGA7fN0PrQBX8Na1cajPElxbwxrcWaXkPluWIRjja2R16e3X0rfNYenT+GbJXuLCbToPOl2M0bKN79QvueTge9bZbjJ6UAZmp5vLyPTFz5ZHmXJ/2M8L/AMCP6A1pou1QoAAHQCs7Qd0kUl84+e6kMg9k6IPyGfxrTq5ae72Ih/MJmq1xdbZPJhTzZiOmcBR6k9qW9maKILHgyudqA+vr9B1p1rbxwx4GWYnczHqx9TSS6sq/YiFm0nN1M0v+ypKoPwHX8ahu9F066VUms4mRSSFxgZ9fqOx7VpUZo5mthOCas0VP7PtTgmBAwAG4cN+Y5pGjurb5omM8Y/5Zufm/Bv8AGrlBGRSUmOxFb3Ec6b4ycZwQRgg+hFS1SvE+zyfbIRyP9co/iX1+oq2jBgGUggjIIoa6oE+5V1SzN3b7UbZMhDwv/ccdD/Q+xpdMuftVospUo+Ssif3WBwR+dWz0rLh/0bXJI+kd3H5g/wCui4B/MY/I01rGxL0lc1BRSFlVdzEAeprOl1vSkuFtv7StmnZggjRwzZPQYHSpLNKiueu/EU1vqs9r/Zxa3guEt3m84Bi7xCQELjpyAeag/wCEs8x9Ot7exL3Oo20M0CPJtXMiu21jg4wI2Occ0AdRRXG3Xiy8sdWntLiyLzOsXlW4YnyzsZnyyqSegxx37VoweJlltWnXT7jcJkhER4cs0QkAx684x60AdDRWV4a1Y6vZNO0ccMiPteNZCxQ4Bw2QCDz0IrVoAKKKKACuYsvD+oR+K01e5vIpIojPsALbismNox91doGOMk9a6evPNX8SeIYptX+zSQxyW/2hY4GUMyhANjhQNxzweTg546UAat94VvZJtRMN1b7NREsUu9TmNHYHK/7Q5/T0qjJ8Pml1CSZ9SxDJLKCqphhAVJijz/sSFm/Gk1fWvEFjey2H2xdiSy7LuVEjDYjjZUORg8s3TkgYqPVPEWsWUSz3l80K3N5JBGlvbqTGFj3AjeOct1J7du9AGnofhGSzvbG7uWtmktWHIaSQvtiZAcueD83QdPU1v69I0Oj3cinDeUQPqeP61z/hnWtWutbh0m6minMdst3PPGg2SRuoCBSOPviTp2Wt3xJn+ynxj/WR5z6b1zV01eSRM3aLL1tGsMMcS9EUKPwFSUgpajca2KUWJNSkbtCgUfU8n9MVdFU7D/XXf/Xf/wBlWrgqpBEiupo7eB55nWOKNSzuxwFAGSSfSvAPFv7SVna6pJbeG9COo20bEfaricxLJg9UUAnHucfSvQf2jZb2H4N6+1ju3mJFkK9RGXUP+ma+KO3tXj5ljalBqFPS59zwhw9hsyjOtiNVF2S2+8+xvhH8ZdF8c3h0q4tX0rV9pZIHk3pMB12NgZI9CAa9TDcd6+AfAP20eOtB/s6SWK7/ALRgETR/eBLgH9Cc+1fcv/CN6fKwa8kvL4+lzcuy4/3QQp/Kt8vxUsRTblujzOKcno5Xi1Ci/dkr2fQtXus6Tanbc6haxt02mQFifTA5rL0vXo2SSCw03UrwROVVltzGuOoG6TaOhFbdnp9jZrttLO3t+Mfu4wv8qZa/8hK7HbEf8jXorZnzL3RSNx4iuP8AU2FjZg/xXE5kI/4Cox+G6s/VdN1YvZT3mvSKVuFUraQLEBu+U4Lbj3HeupNZniH/AI8VI+958WPrvWnT+JCn8LIV8NaSziS6ilvnHe7meYfkxx+ladta29qgS2t4YUAwFjQKB+VSjpS1BRUfTbN5Xla3Qu8qzMT3dV2g/kAKz4vCuiRAiOzCkqihvMbcoQkoFOcqBk4x61t0UAY7eG9IZAPsoQggq6OyuMAjhgc9GIPrmnHw7pJuVuDZrvXGBubaCF2g4zjO3jPWtaigCppmnWunrILaMqZGDOxYszEDAySc8AAVboooAKKKKACuafxRp9tc3cV6pieGd48ou4+Wu3529BlsV0tc5ceFLWTUpb+O4kimmZzJ8iOCG25A3A4+7wR6mgCSfxLoyrFuleRpc+XGsZLMQxXGPXKt/wB8k9qZaS6Z4mmY+V5kVuiSQTK7I/zg7hxgj7uCKjm8HWD3NzdLLMs010t0jMFdYmClcBSMbTuckHuxNauj6VFpzyMkju0iIrFgBnbnBwAAOpoAfpmk2Gm7vsNusO4KDj0AwBz0A9KTxAjSaNdKv3hGWH1HP9Kv011DDawyDwRTTs0xSV00JA6yRJIvR1DD8afWZoLMlubNz89q5hP+6Pun8VxWnTkrOwou6uU4f3eozIekqh1+o4P9KuVVv43ZFkix5sZ3J7+o/GpLWeOaESKTg8EHqD6H3oeuoLTQTUbS3v7KayvIUmt542jljcZDKRgg/hXzV4w/Zv1RNSeTwnq1pJYs2UgvWZXiHpuAIYD1wDX02aQiuethqddWmj08uzXF5dNyw07X36r7jxv4MfBG38H6mmva5fRajq0YIgWJCIYMjBYZ5Zsd+MZNezDpTRTugq6VKFKPLBaGGMxtfG1XWryvJiHrVTTT5gmn7SyEj6Dgfy/Wquv6nb2iLC7yKZeGdI2fy17k7QcegpLXxB4fKpHHqtnHxhUkkCH8mwa12Rybs16zda+drKAdXukP4Llj/Kr0c0MozFKkg/2WBrE1J9Sl1tZdOht50skIkilcoWZ8fdbBAIA7j+LtTho79iZ7W7m8vSlrJtNds3uEtLtZdPum+7DdDaXP+y33W/A1q7h61BYtFc1deILiPxVcaWbd0t4I7cq+zcZXlMmAPm4+53FRN450X7It0rTmNmcDKhD8mPM+8RnaTtI65BAzigDqqK5+DxHHdatZWtnbzSW1xJKn2kj5GKIWO3nPUY5HrTb/AMX6RZ6hcWcskhe3D7ym0/MiF2UDOc7R6Y7ZoA6KiuaufGGn2sebmG5glLYWGTYrsNm/cMtjGPfOeKWLxdY3EhW0t7yceYkUbLGAsrtH5oCkkfwcnp6daAOkorntI8U6fqf2dYFuUkuJAiRumGwY/M3Hn7u3v68UUAdDRRRQAUUUUAFIaWigDJvz9h1BNRziBwIrn2/uv+BOD7H2rUU5FJNGkkTRuoZWGGBHBFZlrK+mzLY3TE27HFtM36Ix9fQ9/rV/EvNEfC/JmoV3Dmqk1uyyma2ZUkP3lb7r/X0PvVsEU4VKdimkymL6NSFuFa3b/b6H6HoatI6soZWDA9CDmlZQwwQCO4Iqs1hZs2TaxZ/3BT0YtSWe4hh/1sqJ9WxVdria4+W1jIU/8tZBgD6Dqf5VNDaW0RzHbxofUKKnoulsFmyva26QocElmOWcnlj70+aCGYESwxyD0dQf51IaiuJ4reFpZpFjRRksaV22PYxtW0jQLe2eZ9ItN+QEWOMIzueAPlx3qPTvC9ta2oWO91G3nbLSvDdvjceuFYlfbp0Aq9ZRTXlyNQukKIv/AB7wsOVB6u3+0f0FatVL3Vykx1fMYFzoN3LAbdtanuIT1ju7eKYN9flFZseieK9NlVtJ1rT3h3Dda3MMnl4/2TuLKfoce1djRUFmHLpenX2q3MjTSLfbIDKInwU2+Z5ZHp99/wAhUEPg3S7VUFhNeWezOPKkHRgA/UH7xUMT1zz61k+K9J1qfxBNdWqSGyfyhKkYVmkCpKOFLL0ZlPUevOKqXeieKfJltoZ7kxJapNHI8wLvMwRJIzg/3VY9cZfrQB0trounWuuxMl7c+YnmXENq0mUUv8ruBjJ5Pc9Saln8N2c1xeSNcXSxXe4ywK4CFmXaW6Z6ds4zziuW/sLVWjDNHfiMI+0ARhlzIjBNm/BTg/Lu6d67Pw4LtdDtFvoFguFjw8asWC+nJJ7Y7n60AVr7w7Z3Nwt0s1zb3C42yxMMgBduOQRgj9QDWX4h8JreWi29nMw/0wXUolkOXYR+WPmAOOAD0Oea62igDmfDnh2ez1RNS1C5iuLmKyWzRo1xlQxOSOBnoowOg96K6aigAooooAKKKKACiiigAqK5t4biFoZkDxsMMp6EVLRQnYGrmQv2zTeiyXloOmOZYx/7OP1+tX7O7t7uPzLeZZF746j6jqKnxVS60y0uJfOePbMOksZKOPxHNXdPcizWxbB5orO+xajEf9H1PzF/u3EQb9VwaMa0o+7p7++51/oaOXsw5vI0c0ZNZ2zWm/jsIvcKzn+YoGmTS/8AH7qFxMO6JiJf/Hef1o5e7DmfRD7zU4YZfIjDXNx2hi5I+vZR7mo7eymuJ1udSZWZTujgX7kZ9f8Aab3/ACq5a2tvaxeVbQpEmc4UYqbvRzJfCHK38QYpaKKgsKKKKAExzRilooATaKUDAoooAKKKKACiiigD/9k=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6" descr="data:image/jpg;base64,%20/9j/4AAQSkZJRgABAQEAYABgAAD/2wBDAAUDBAQEAwUEBAQFBQUGBwwIBwcHBw8LCwkMEQ8SEhEPERETFhwXExQaFRERGCEYGh0dHx8fExciJCIeJBweHx7/2wBDAQUFBQcGBw4ICA4eFBEUHh4eHh4eHh4eHh4eHh4eHh4eHh4eHh4eHh4eHh4eHh4eHh4eHh4eHh4eHh4eHh4eHh7/wAARCAB6AJ0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7LooooAKKKzdY1iz0sJ9plPmSnbDDGpeWVvRUHJ/kO+KANKopnVI2djhVBYnPAArERvEmpEnbDolufu7lE9wR6kZ2J9PnpsnhWyuIXTUrzU9RaRSrme7cAg+iJtQfgtAmchq/xWGmvBfzaC/9iTnK3IulM3l5/wBZ5WOmOcZzj8q9LtpYpokmhYPHIgdWHQg8g18/6r8B9Tvtdj8280p7OMiOO+aEm8SEcBOmCwXgHOO9exweEdItraOGx+22PlqFVra8ljIAGBwGwfxGKmPN1OPCzrylL2i06f12OjBzRXPvbeJNPUNZ38WrIvWG8QRSEe0iDGfqvPqKs6Vrtve3JspY5bK/QbmtbgAOR3KkfK6+6k++Ko7TXooBzRQAUhYClrjfHMHiSXXdGl0lpzZRSZuEicruben3zuHyBPM6hhnHGcGgDsqTcM4rzy/1Dx1c+KdStNJXZp8F4kHmPbJtjj2W7FlYnLt88ueMAAdxzQkn+JjXNjcbblI13LdItvBnJ8rcVXfhguJNhPXuOmQD1OivMLi6+KQ0ySeNIftToFSH7PGQhAhO7IY5LEzA9QMDAPf0XS5LqTT7V76MRXLQo0ybgdr4G4ZHBwc9OKALVFGRRQAUHpRWb4g1P+y9Okulha4kJEcMKnBllY4RB9T37DJ7UAVtc1SaO4j0vTY1l1OVdyh8+XCnTzJMfw54A6seB3Ik0PQ4dOLXUsz3moSj9/eTAb3/ANkdkQdlHA9zk0vhrS20+2lku5BPf3TCW7nx998dB6Io4UdgPUmqXxB1ybQPDrXlv5YmeaK3iMoOxWdwoZsdgCT+FJuxMpKMXJ7I6LdUU9xDBH5k0scSDqzsFH5mvBdD+JmsXfj228N2niKe+trycQS3E+jtA8BOeYtyqrcjHO7g5r2W28M6THKLi5tzqFz/AM971vOf8N3C/RQBQpJ7GVGvGte3TQe3iTw+p51vTQR1/wBJT/Gr9lfWl4C1pcwXCjqYpA4/SpVggC7VhjA9AorNv/Dui3sglk0+FJwcieEeVKp9Q6YYfnTNzW6iqGs6TZ6tbCC8j3BTujkQlZIm7MjDlW9xWTL/AG5oe6TzJta05eWTaPtcI9VxgSgemA3u3StzT7y2vrWO7tZ0mglG5HU8EUAYunX93pupppetSecZmK2d9tCif/pm4HCyAenDYJGDkV0QbIrF8V3GjDT2stUfP2gfu4ogWnZgeGjVfm3A4II6HFYXh268Ta0kum6hONGksyFmKBWurlG/1cvdIgwHIG4hgwGMUAdJquu2OnOkMrPNdyf6q1gXzJpPcKOg9zgDuRVDVbzxNIulS6TptqgkuQNQjuZ/mihw3QqCCc46H/GtPRtIsdKWT7JbrG0p3SyHLSSt/edzlmP1NaGB6UAcPp934o/4WPqMFzb3DaP5LfZtq4iVQkZVixXDMzmUYDZG3kYxWM/iD4jw3tjb/wBhW86SvGZJRbSKuGWJjHwW2bS0g3scfJ26V6hgegpcD0FAHmEHiDx1fapZmHSpbO2lj8uRJ9PcAS5hLOSSCoG6UDPB255xT9N1/wAfXJUvo6xJGFeXfYSIXbMQeJcv/Dvkw/IbZkcV6XtX+6KMD0FAHM/DvUtb1TQmuPEFi1neLcNHtMDRBlGMEBvmxyRkgZx07np6QKAegpaACuf2/wBo+MfmbNvpMQIX1uJR1P8Aup0/66VvFv8AJrD8FKX024v3YmS+vZ5ySMfLvKIPwREH4UAbx6VyXimxh8XXkvhmdXOmQBJNRdWKszn5o4lYcg8ByRyBtH8RrqLqVIYHmkOEjUu30AyayPBVvLH4et7m5A+1Xuby44/jk+bH4AhfoooE0mrM5vwn8KvD3hzW11iO41C/u4gRbtdyhhCD1IAABbHGTXfE4UVDfTpa2stzJnbFG0jY9AMmvENf1bWNW0u11RfEV7a3V/MI7e2t5SkcIbpnHXA6k9TWFWtGklobZflyknGklFfqz0LXfiPoOl3UsDR3t2IX8uaW2h3Ro2cY3EgE57DJrovDetWGvacmoaZOs9s/RhwQR1Ug8gjuDXzj8RtJ1+w8KQ6GmuRvFFdQ3MI+yo5aaN969stkjkZ5p3wy8Q+KtCg1KO3vrITSSJM8F1aGNpiAdzqu75RjaDjPSuxSo1MPOrBP3bfMxlh8RSxNOjOUXz+e39eh9IavqtjpcSvfXCQhztjXq8h9FUcsfYA1xd02tQaob+xik0TRL+dUuzMFadJG4WdEOViDHarbsnoxUHJNr4V6jpfiLT5Najs2TVElaG6aaQyyI3XCs3IQg8AY+ldfqdjDqGnz2Nyu6GeJopB7EYrGMlJXRpUpypycJLVFfSNFsNNZ5beJmuJQPOuJWLyyY/vMefw6DsKz/Eypp2o6frmCFWQWd03YxSsACf8Adk2n2Bb1q54SuZrrQraS6YPcophnf+9JGxRj+JUmpPElqt9od/ZsM+bbuo9jtOD+eDTINIUVR0K8+3aRZ3hxunt0kODkZKgmr1ABRRRQAUUUUAFFFFAHi/x01yax1hLC6snvrRrESWlr9tNrHPMZCHLOAclV2kKR/FUn7MGratqGj6vbXkMkNjazxi1ja488Qlg2+JXwMgYU+27Feo67oek65afZNY0601C2zny7iIOAfUZ6Gs74eWtrY+HF02zhit47K5ntjHGgUArKw6D1GD+NJLW5wrDVPrHtebT8f+GLvjA48Kas2cYspufT5DWlbBVtYguMbFx+VR6jai70+4tXbCzRNGT6BgR/WqPhG7e88O2TzZFwkfkzhuqyx/I4P/AlNM7jRuUjkhdJseWykNnpjvXzBqunXo121sfDt55ti90zaYZwQzomAzccbF3AA9TkcV9Oalb/AGqxntt5TzY2j3DtkEZ/Wvki/tvEPgvxdb/bjqrLaxypIlzO8kS8qVaBcYCnBzj29KcsKq1GcuXmktka4XHSw2JhBz5Yy39ei8jpb++17w/4lhlvbfT9Qu0hzaRzyGKAtu+bLAMQcY5x6V57Ya54j1JJ572ztfMXVbtoJIbl5ZlPnN+7ClR8gGQDnoBwK6jxLql54kgMcdnJIV+bzHXaFPrntXH3OkSXHiDTbvRdS8QRSZmjuIoHDFSUwqoNh6sffr2rtyStTrUOW2sVbdWaZy8S4atha/tJNWm77PRq2mnpofTn7P8ApiWfg3+0RcpPLqc5nk29I8fKI/qMHNek1w/wW0K/8PeBbSy1IMt07vPIjNkpvOQCfX19812dxPHBC80rBIo1LOxPCgDJP5VxzpQoydOm7pGixFXEpVqq96WrMjwhnytTX+BdUudnuC+T/wCPFq4r46a1JpR02K4gluNOniuN0CXBt1uZ1CeVG0oB2jBc++Pau38Foy6BbzSKwkujJdMG6jzXaTB98MKf4uttOufD98NVs7e7tEgeR450Dodqk8g/SoaujKvCU6bjF6njv7M+tatea9rWmtavZ6XDCrraC7+0x2zlsKFfAxlc/Lj+HNe8jpWD4I0Ox8PeHLKysbG3sx5CeakSBdz7RknHU+5rZmuI4V3SOqLnGWbAz+NEVZEYWlKjSUZO7JaKar7u3H1pQRTOkWijIoyKACiiigAPIrn7Nhp/jC7tGG2LU4xdRHsZUCpIPrtEZ9/m9K6CsnxLYzXlmr2bql7bSCe1djgb1/hP+ywyp9jQBrda5tpP7C8RO0hI03VZR8+OILrAGD6LIAOf7w/2hWroWpQ6rp6XcKtHnKyRvw8UgOGRh2IPFT6hZ299ZzWl3EksEylJEYZDA9qAJwaiuLeOZDHJGrqQQQwyMGuejuNT8OfubqK41TSlGI7mMGS4tx/dkXrIB/fGW9R3rc0zUrLUoRPY3UFzF/eicNg+hx0PsaAPNNS+DNlNfO1jr19ZWLtn7KIw/lj0VieB9Qa77wv4e07w7pMOm6fDthiBO5uXZj1Zj3JrYqK6uIbWFpriWOGNRlnkYKqj1JPSs4UoQblFas6a2LrV4KFSV0jF8c61/wAI94budUWMPJG0ccascLvdwik+2W59hXjf/CyZtQ8cW3g+48R22s2V7dLbXqR2DwvGC+CqkgAqThT97gnFepeIZh4w0q40XTbRZrC6jKT6hMpEKL6xDgyMCAQRhRwcnpWT4V+EuiaFrsOrvqOpanLa/wDHql06lIm6bsKBuYdj056dKp811Y8jEwxEpx9nt67d/U9GUAKOAOKwPF5F59i0NTzfzAy46iCMh5PwOFX/AIHW1czx2tq880ixxRIXd2OAoAySaxfDEMt7PP4hu43ikvFCWsbD5orYHK59GYncf+Aj+GqO43n6V8//ABz1mez8Taja3mlWd+7Rxf2cl/dNDCsO353TCsC+/g8dMc19AnpXI+M9c8HW0q2fiAWt3IvziBrX7Qyf7RAB2/Wj2cqnux3OXGQ56dlK3rscz+zfeatcfDySXUt7xLcv9iy5bMeBlVZsEoG3BT/hVMfErxa8QvP+ERmRQjoYCeFctFhnbttDMCPX0wa9L8OappOraalxo9xDNaD5B5QACkfwkfwkenFagX3JzRZx0ZeGgoUoxUr2W55jdePfEnliaLQ4I2RmMlq4mMoUROygsE2/MwXGCeD61Yk8beJVluLWPw/byXELujDdMFQoJD8x2c7wgK7SeG57Z9G28dTQFx3NBuQ6ZO11p1tctG0TSxLIUbqpIBwfpmrFA4FFABQenbNFFAHOarYXmnX761pSebJJgXdmGCi5A6OueBKBwD0YDB7Ea2kanZapaC4spfMj+6wIIZGHVWU8qw7g81cZQw5rG1LQY7i7/tGxupNN1HGDcQjIlA6LIh4cfXkdiKANnj8qzL/QNJvblrqewi+0NjM0ZMch+rrhv1qmmsanp6ldZ0mWRQebrT1MyEepj/1i/QBvqatWviLRrpSYNUs2IzlTKFYY65U4Ix9KAIn8NwF8rqetIv8AcGoy4/Uk/rSx+GdHSYTPZC5lByHupHnKn1HmE4rktV+KlvpzwXdxod8uizN8mobk+Zc/fEfXb+uO1drPrmlW8Sy3GqWcaMu4F5lXI9Rk0k7mcK0JtqL2NHoOlQ3d1b2lvJcXEscMMalpJHYKqgdyT0rFbxDNeoV0PSru/J+7NIht4PrvcZYf7qtTrbQpby4jvNfuFvpoyGit0TZbQt6hDy7D+82fYCmaFSOO48UXKT3EUsGiwyCSCGUbWvWHKu6nkRg8hTyxwSMYB6lRgUBQPX86WgBr9vrXyX8SdY8URWup2Fs+mCc63A139phka4LLdAggqQBHt25H93PNfWrdq4vxz4a8CajcJeeJo7KGcgKJnufIZwOxII3fjXVhq1OnzKps+25yYqjVqOMqW66M89/Zzm1WTxNrzXBtjD5CfaDaKyw+dvO3AY5ztzn8Pauksvibf3lktxb6PaFPLMsk321zFEm6JMO3l5DKZcvxgKpIJ7d14Z0rRtL0uO10G3t4LI/OvkHcHJ/iLc7j7mtK2tbe3gSCGNY4kXaqKMAD0pYuuq9VzitB4OhKhS5JPXX8zy+2+JuqfanW40a1ETtG0AW5fdKpVMqmY/ndixKDgFVOcV2fgXXbzXbeeW+08WUqCJ1RZS4KSRrIvJVcMA2CMcY610Wxc570oAFcx1C0UUUAFFFFABRRRQAYqjqel2OoQPDfWlvcK6lD5kQY4Ix3qlr+vNpt7DZ2+mX2o3DxNM6WwTKRqQCx3MMnLDCjJPNUtX8eeGtNS987UN81okjPAkbeY2xHchQRzxG/PT5TzQB4xq3wN8QahrkKyXGmSW8QEMepNK/nLCOAPL6bgvHpnmve9E0HSdItYLex0+1hWGNUVkhUMcDGSQOvvWWPHPhUQiV9XhjGwu+9WBjADHDcfKcKxAOCcHGauS+K9Ch0ePV5NQVLJ5GiEjRtwykhgRjK42tnI4xSUUjmoYSnQblHqblFcnafELwpcQvN/agiVHlRvMicYaNmUjp1OxiB1IGQK2NB1/SdbEx0y8Fx5OPM+RlIznHDAdww+oI7UzpNSiiigBsn3a8HlvtP1Y6pdaugk1I3UkZ8z/lmqsQqKOwAAr3lhkVwPjD4X6N4g1STUo7q7026l/1xt8bJfcqR19xXNiqU6kbRPQy7EUqM37S6810OT+AV/cR+I9Z0eFmbTEt1nVc/LE+7GB6ZGf8AvmtqX4o3EF1ZWs3hi4El0642XKkBGEZGCQMv+8+4P7p5Ndd4I8IaT4TsZLbTUkZpWDTTzHdJI3ufT0A4rofLTj5Bx046VdCEoQUZbmePrwxGIlUgrJnmh+Jc0+pWcWm6VDcQXMaqc3OH89jB8o+U/dEx3d8rUum/EmW+kiWHQwyZRpnS63CNGMQx93mVTMAycY2nmvRvLj/uj8qUIoGAoHOelbHGC9KWgDAwOlFABRRRQAUUUUAZOueHtP1iaKa6NykkatGWgnaIvGxBaNtpGVOBxWMvw58KrdXdyunyCW8WVJ2E7/MJBIr9+4lk+mfYY6+igDlG+H/hpt2+1uG8zPnbrqQ+ccMAz5b5mAYgE5IHToKs6x4M8P6tph06/s2ltzcS3JUSsp8yQsXOQe+410VFAHJp8P8Aw0sm8Wk+PNM2z7TJs8wlju27sZ+dgD2DEVuaXo9jps0s1rEUeRFRssTkBnYdfeR/zrQooAKKKKACiiigAooooAKKKKACiiigD//Z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2" descr="data:image/jpg;base64,%20/9j/4AAQSkZJRgABAQEAYABgAAD/2wBDAAUDBAQEAwUEBAQFBQUGBwwIBwcHBw8LCwkMEQ8SEhEPERETFhwXExQaFRERGCEYGh0dHx8fExciJCIeJBweHx7/2wBDAQUFBQcGBw4ICA4eFBEUHh4eHh4eHh4eHh4eHh4eHh4eHh4eHh4eHh4eHh4eHh4eHh4eHh4eHh4eHh4eHh4eHh7/wAARCAB+AIQ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7LoooqACiikdlRSzMFUckntQAtV7y9tbRN1xOkY9zyfwrmfEfiyO2ik+yMVjQfPNsLcf7IHJriNF1+DxBE91HJK8gZg+9XHRiBywGelbRot7hc9Cu/FdqhIt4JJfdjtFZ8niy9J/d28KfXJri/FN/Npfh+8v7dA8sKZXIyFycbj7DOT9KxPDOrXsmtQ2M169/HPbNMzMigxMMd1/hOcfXHvRJ04TUHuybnpY8VajnlID/AMBqzB4tlBHnWaMP9hsVzFZfimbUodFuJNLhSScISC0hUr7jCnJrf2cewz1Gy8RabckKZDC57SDA/PpWupVlDKwIPQivJbFrl7ZDdxRxzd1jcuPzIH8q1dM1a809x5MhMfeNuVNZSo/yhc67WvEFjpd3HZz+Y00ibgFAIUE4BPfBPHGaoWPjHT5xHEIbh7h1UCOMA73IGVXJ7bh1wOvpU1sdJ8QTx3EkZW7iTaU3lSVznBx94ZANTN4b0mKN2WB0AAYBJWXaVxhl54b5RyPSotBaNai1Kp8WW8V3Nb3On30RRiFPlg5URo5JGePvgY78VYi8TWcl0LX7LeLIJFjl3RriFmYKoYg9yR0z1FOsNH0q6t1vFtmxcwgEPIT8pVR69cKvPsKsWuh6fb7vLgyzMruzOWZmVgwJJ6nIB/Ch8nYepp0UUVkMKKKKAEdgqlmICgZJPauI8Sa219Iba3YrbKeSD9//AOtWj4z1MxoNPhb5mGZSD29K818calc6XoRuLVvLdpkjaXAPlKxwW54/P1reCUIuchNm6Dg5qO3hjt4hFCu1MlsZzyTk/rXN+EdTurjVLuwkupL2GKJJBNJt3Kx/hJXg+vrXT1rSqKpFSQhHVXUqyhlIwQRkEVV07S9N03f/AGfY29r5hy/lRhc/lVvt6VQsNa0q+uWtrO+hmmXPyqeuOuPX8Kp2urgXiyqQGYAk4GT1pax9c0m7v7+yng1K5t0hl3OibcAbSMjI68in+Kpb628NXkmnmRrpIvlZRl/cgeuMmm3ZXA1jSVxHgm+afW0hsZ57izNsWui87ShZONvLKME88V20jrHG0jnCqCSfQVnRqqrDmSAkhkkhlWWJyjqchh1FdtourrqVhKkmFuEQ7h/eGOorzHRNdsdWmuYbaTLwSsmMH5gMfN0962IriW1fz4W2uqn8eOlVOCkM9D8P/wDIEsv+uK/yq/WV4SuI7rw3p80ZyDAufY45rVrjluxhRRRSAKiu5lt7eSd/uopY1LWF42uPK0kRA4MrhfwHJqoq7sBxl3cPcXLzyt80jE81BNHHNE0U0ayRsMMrDII9xWV4hsNQvJbJrO8MKxXKO67FOAAfm5+vStaMMsaq7b2A5bGMn1ruJIbGys7CHybK1hto85KxIFGfwqPVdSs9MtvPvJkjXIABYAnJA4z9at1T1bTLPVLbyLyBJFyCCUBIwQeM/SkkA++iXUNLuIIbgBbiF41ljbOMgjIIrkvD+ha5Hfaal9FDBb6cxYPHICJOCAFAAIHPftXaRRxxII4o1jQdFUYA/CnHgZ7VnOjGclJ9AsFLVa1vrW5nnghmR5IHCuAw6lQ3HrwRVitQEREQHYiqCcnaMZNQvfWUd4tm95bpctysJlAc/Rc5qevPL/RNb+3ajZrp7Ttd3JlivcptUE5BJJ3Ar0wB2GKxrVJQtyxuB38EEcBlMa4MshkfnOWPU/pTpv8AUv8A7p/lSxqyxqrNvYKAW9T60y68w20ohUNKUbYD0JxxWyA3/hhelLOGxY/K8QZPYgc13VeSeDJr60s9Mm1CFLe7RV86JGyEPcZ78V60DkZ7VzYiNpjjsLRRRWAwrk/HznzbSPPGGb+VdZXH+PQftls3Yxn+daUviA8hvfE2pC51G6juI4YbGcxC1aEHzADglm6gntj1HWu3ibfEkm0ruUNg9RkdKoXOhaPcakupT6bbyXakESsnJI6E+pHYmtKtqUJxb5nclAOteZXWs6gup3Ze9uE1ZLzy4LQTEApuwAI8YIIxz75r0yo5mghZZpfLViwRXI5yeAM0VqTqJWdrAyQZwNwwe4oYBlKsAQRgg+lLTJd4icxgGQKdoPQnHFbAUNM0PTdOvLm7tbSGOSdwxKoBt+ULge3y5/GtGvNNA1W8m1OzjjuryXV2ucXkEkzELHn5t0Z4UAZweO3rXplY0aqqptIEyNpY1nSAtiR1LKuOoHX+dPrKu9BsbnWItSkVzIisCBK4BJxg8HHatatgErm/iJcXtvosL2vmiE3CrdtGSGWLB7jkDdtBI7GulpKiceaLjewHK+ALqW4e/ELSvpyFPs7PIz/Ng7wrMASPu/ia9305/N0+3k/vRKf0rzIAAYAAHoK9K0YbdItAevkp/KueUOSCje40W6KKKyGFcv4/jxb29x2RipP4Z/pXUVm+JLU3ekTRqMuo3r9RVwdpIGeT6TrlpqV/d2kJIa3cKMqw3DaDnkcda1qjihjiklkRNrSsGkP94gYz+QrK8aXl3p/hu6urLKyptBcDJjUkBm/AV1ykoxciWbFZev6LFq3kF5p42ilR/klZQQrZPA7+9Yng3U5bjWZLSC/nv7T7MJJHllEhjkzwN3vzx7V2FTSqKpHmQLUZDGsUKRKWKqAAWOT+J70+uT8d6hPZ3unW7XUtlYzlvOmjk8slhjC7/wCHufer3ge9uL7SZJJpHnjSdkgnY5MiDvnvzkZ74pKsnUdPqFzd+XPbJ/M0ViatpmqXGvWF5bam8NvD5m9BEh25UAdeTkj8K3K1ASsPx1cXtr4bmmsWkVg6CR4/vJGW+Yj8Py61szzRW8LTTyJFGgyzucAD3NUtD1mw1iKSSyuIZdjujKsgYjDEZ47HFTOPMmr2A5/wLePNqdzDZzSz6asCsWeZpQsuegZgOozke1dhSKqoNqKqj0AxUF9e29mIvtDhfMlWNRnuxwPwqaUHTgot3BFpFLuqL1YgCvT7dPLgSMdFUL+QrgfC9t9r1eHoyJ+8J7YHSvQqyrvVIaCiiisBhQelFFAHnviSwNhqTqoPlSfMh/mKzCMgg8ivRdc01NSsjCcCReY29DXn1xDJbzNDMpV1OCDXXTnzITRXt7eC3QpbwxQqTkrGgUE+vFPRlZdysGHqDTZ42kiaNZXiJHDpjcv0zWd4a0240yyaG4vJrhi7sA5UgAsTxgD1rWwjSmjjmQxyxpIh6q6gg/gaVVVVCqoVRwABgClooAK4HxkZY/Esralb3E1m0Ciy2LIVD45xs/jz+OK7u4mit4WmmbZGv3mwTj8qo+H9YtdZsjcWrEYd1ZcHjaxXuB1xmsq1L2keW9gY7w6t4NBsl1LP2ryV83d1z7+/rVmytYbOExQLtUuzn6sST+pqaoby7tLOLzby6ht484DSyBQT6c1aslqBNVDVtH0/VDCby1glaKRJFZ4lY/Kc45HSr0bpIiyRurowyrKcgj1Brb8MaS19ciaZT9mjPP8AtH0ptpK4zc8F6Ytjpok8tY2lA2qBgKg6DFb9Io28DgUtcMpXdxhRRRSAKKKKACsjxBosWpR71xHcKPlb19jWvRTTaegHmF5bT2k7Q3EZRx2Pf6VDXpmoWNtfReXcRBx2PcfQ1y2peFriIl7NxMn91uGH+NdUaye4ji/EuotpOhXWoJGJHhQbVPTJIAJ9hnmsfw9rd9LrENheTx3QuYGmV0gMZjIxwc9Rz19cetdZfWMixyW97anY6lXSROGB6isvSNE0rSXd9Ps0heQYZtxY49Mk8D2pSjNzUovQmzuaQqGztobS3EFumyMMzAZzyzFj+pNS0o5OBya2GJXKeM9P1CTWLHUraxbULeKJo3gXYWVic7gGODngevFd3Y6PqF4R5VuwU/xP8orpNK8M29uRJdsLiQfw/wAI/wAawr8soOLYNXOK+F3hXUv7HX+0kNvE0zyBMjKKzZCDHH9B2r1K2gjt4VhhQJGowAKeqhQAoAA6AUtc99FHoigooopAFFFFABRRmjNABVPVtStdMhjlui+JJBGgRcksauVR1rTrfVbJrO5aQRN94IQMj05Bpq19QMy78WabEdsaXMref5ICxEbjv2Nt/vYbilk8YaCgybl8bN3EZOTgHbjruwelN03wtZWjrJLNPO8c7ywhn+WPdIXwB+WfXFOg8KaTDIzRpMoYhiu/gsO/TOePWtP3ZOpZtdd0m+e5hWXP2dS8m9MAKDhj+BBB9xWZbaho+pa3Dp1vpe5pIXmkd4tnlgbcAj33g/StO10HT7V7vy1cpd7/ADELfL85JbH1JNLpeh2Vhd/bIjNJcbDGZJX3EqdvB47bFH4UXgrj1MiPUfCpUMlmzFssi/Z2y6jOXUd1GDk//WouvE2g2Ni15Z2vnxrIYx5UWC5Ck/L6/dPpU1n4Qs4YIhNdXclxEhjSYSYKIc7lXjgHPP4c1JL4R0iVmZ1mywABEmNoCsoA47Bj1zT5qfdi94mHinSUgkknnMbRyGMoVOc5IA/HBH1qw2vaf9ht7tWlkW4YpGiRlnJXO4YHpg5+lVZvCmjTFnlhkd2jaMuX55k8zPpndyD7kVZfRLVrW2hEtxG1szNFKj7XBYENzjHIJ7VL5AV+pWi8V6bsn81Z42iL8GM/OqvtJU+mcZ+tD+LtGVHdJJ5UVdxaOIkFdqsSD3ADKT9RRe+F9LuhEZFmVoixRlk5BZtxzkHPPrVHVPBltcW1nBZzmBLXJQSDfyUVA3PcBB+tNezYam5pOtWGqSzRWkjM0WCcjGQSQCPUZBH4Vo1l6Jo1rpCuLdpW34zuI45J4wPUmtTNZytf3RoKKKKQz//Z"/>
          <p:cNvSpPr>
            <a:spLocks noChangeAspect="1" noChangeArrowheads="1"/>
          </p:cNvSpPr>
          <p:nvPr/>
        </p:nvSpPr>
        <p:spPr bwMode="auto">
          <a:xfrm>
            <a:off x="2190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9" descr="data:image/jpg;base64,%20/9j/4AAQSkZJRgABAQEAYABgAAD/2wBDAAUDBAQEAwUEBAQFBQUGBwwIBwcHBw8LCwkMEQ8SEhEPERETFhwXExQaFRERGCEYGh0dHx8fExciJCIeJBweHx7/2wBDAQUFBQcGBw4ICA4eFBEUHh4eHh4eHh4eHh4eHh4eHh4eHh4eHh4eHh4eHh4eHh4eHh4eHh4eHh4eHh4eHh4eHh7/wAARCAB/ALQ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7LoooqACiiigAooooAq3l7a2iM9zPHEApY7m7VQjk1e+/eQ+Xp1ufumWPfKw9cZAX8c1m6pa3VzrM9vbzTkhVkdV2bMNkAMSCf4T07V09upjhRGbcyqAT61s0oJd2Yq835GabTWI/mi1eOX/Znthg/ipGP1pDqk9nxqtmYE/5+IiXi/HjK/iMe9a9IwypB6VHP/MivZtfC/1GwusiLIjK6MMhlOQRT6xpbCfT3a50lRsJ3SWZOEf3T+436H9acdcs/s6yRCSWdyUW1Ufvd46qR2x3J4p+zb+HUXtEtJaGrIyqpZmAUckk8Csw6yk7FdNtZr8g4Lx4WIf8DPB/DNRx6bLfOJtYZZBncloh/dJ9f75+vHoK141VVCqoVQMAAcCi0Y+YXlLyX4mZ52usQRZWCj0a4bP6LSLqzQzLDqlq1mXOEl3b4mPpuHQ+xArWrP123mubTbAW3hg2BjP4Z4z35pqUZOzQOEoq6ZdhljmTfFIrr6qc0+uf8KxzR3F7FcSzNIjIGEoXdyMg/KAMc/pXQDpUzjyuxcJcyuFFUNd1SLSbH7VLG8ozgIhG48EnH4A1n6v4kjsdjLbPJFtjklfIG1HzjAzkn5TUFG/RXN/8JYmSP7KvcgDcPlzlt+0AZyc+WfzFT6T4lt9RvltYrWccYdzjaj4zsPvj/CgDdooooAKKKKACiiigAooooAytFG+/1Wfu10E/BUUf41q1l6D9/Ul7i9k/UA1qZrSp8RnS+EKKKparfCzgXYnm3ErbIIgeXb+g7k9hUJNuyLlJRV2M1W/a3ZLW2j8+8mz5UWcADuzHso/+tWd/Ys9pMdWtZfO1Vh+/Z+FuF/uY/hA/h9O+ea0dJsTah5riTzrybmaXHX0VfRR2FX26cVpz8nux/wCH/wCAZez59ZfLy/4JV028hvbcTxZHVWRuGRh1Vh2Iq3WNqcMlhcnVrVWZT/x9xL/y0Qfxgf3l/UcelatvNHNEksTh0dQysDwQe9TJLdbFQk/hluSUUZFFQaGUR5fio4/5eLLn6o//ANsrUHSsi9ljj8TQSySKiRWMpdmOAAXj/wAKlDXWpL8m+1sz/F0klHt/dHv1+laT2XoZ0+vqP12TT0tY/t9uLlHlCJH5XmZYg9voDWVLq3hyaaCWSFJWJ8uBzb53DkEKT2HIP5Vf1uz01tPt47yY2tvBKrJskKHIBAGRz3NZdvb+E5baZVdUiRjG6ecwC4Y5wM9CQSfXqazNBtrrWgmWSzawjgiRxHuaIbH4yMew3Ec45PvTH1bwo5jSO0hZXcRMyw42rhmz64ypB+tWJbXwcxlhke2IlJidfOJGR1HXg8fp7Uy8tvDUoFvBKglv3ZU8sltrMrgkKeF4L/jQB0llcxXdslxC26N87Wx1GcZ+lFLaQR2trFbQrtjiQIg9ABgUUAS0UUUAFFFIWoAWkLCsy81Uee1rp8LXl0PvKpwkf++3QfTk+1MGmXd4N2qXzMv/AD725Mcf4kfM35ge1WodZaGbqX0irlW21WwsdZ1W3muFDtIkqRoC7EFADhVyeqmrY1K8mH+iaPdMOzzssQ/XJ/SoI7W303xBAttBHBHdW7RkIoGWQ7hn14LVuVpUlG6aXQzpKbTTdtX/AJ/1oYtzca1FbyT3Emm2MMalmbDzEAf981T0vTNYu5Rql9qbwTyLtjjS3QeVHnIHzZwTwT+Xar0o/tXVvI62dk4aX0km6hfovU+5HpWxim6jgrJK/oJUlN3bdl5mWdKum+9rWof8B8sf+y0f2TcZ41rUh/wNP/ia1aKz9rL+kjX2Uf6bMr+zb5QNmt3ef9uONv8A2Wsq3t9Y0e/Syj1C3a1uWZoDLbcLJ1MfysMA8kfiPSuqqrqtol9ZPbuSpPKOOqMOQw9waqFV3s9vRETop6rdebKfn65H/rtPtbgesFwQfyYD+dV7rxLaWJ8u9tb23mb7iNFkN/wJcgD3JApNN1a61GE29sii6hYw3cp5jjcdcf3s9QPfmtSzso7ZWYFpJX5klc5Z/qfT2HApSaTs0OKbV4y+8w9IjXVPEV1qNxNDcrDDFHEkTbo4ydzH/eOCvJ/CumGMVzmi6RZ3lvNqQja3mup3kWWBjGwXOF5HXgA8561cZtW0/mTGpW46sihZ1H0+634YPtVVIpytFkUpyUbyW5b1a1juIoma4a3aGTekikcHBHfjoTWRqHhnT7iAq93PGu11Y7lwQzMTnIx1Y/Tirl1HZ+ILGHy5leOOXeysmeQpG1gehGc8+lZkfhS5XyB9vilSDJRJIiwckqTv55Hy8CsWrOx0Jpq6K9/4Ytb67Xyr5Ra7JIZoy3Jy7l+OhPzkA/w9ec1pWXh2xtb2KWK6k3q6yPGNgEjLuAJAHbeelVLnwf508sv23BkjZRgMBGSGHygNjHzd89KuaZ4fmtdYGpSXcbyMZDLtQjduZmC8k4A3fXikM6CiiigAooooAQmsi9muNQvX06zkaGKPH2qdfvDIyI19Gx1PYe5qTxBftYQoyI7F22/IoZunYHqar+EZRJYyJ5UqFZCzGVcOxYkktjv/APWrWMbR5jKb5nympZWtvaWywW0SRRr0VR+vuferFA6UVk2aJJKyMrxJujso75RlrOVZjjrsHD/+Ok1LrF49vZr9m2vcTsI7cHoXPQ/QDJPsKuyxrLE0cihkYFWHqDXNeFfNu7uU3Dq/9lM1lFznJHV/qV2j863grxu+n9fmYVG4zsvtf1+X5G9pdmljZR2yEttHzMerseSx9ycmrVFFYNtu7N0klZAaTNc5481q40rT4orMot3dMUjZ+i4GSf5fnXkeoePNY0aVLtNXklu/NdGtZ3OyXbjOVYZXOeOAe9clfFwouzR34bAVMQlyu19vM97ubiG2hM08gRB1JqhsudSz5u+2tP8AnnnEkg/2v7o9uvrjpUHhto9X02y1yZ/Ne5hWaJSPlhDDOAPXnqea266k76o4pRcW0zFuoU0vVLe6hRY7afbbzqowFP8AyzbH1O38R6VY8QzyRaZIkLYnnIgiP+05xn8OT+FWtRtY7yzmtZvuSoVPqPesLRZ5tTv4hcKd2mApNnobg/Ln8Fyf+B10R95c3b+l/kc0/dbj3/p/5nQWcKW9rFbxjCRoEUewGKlpF6UtYNm6VkZep6c7TG/09xBeqOv8MwH8Ljv7HqKs6XfJe2okCNG6kpLG3WNx1U1aIrKQfZ/E7ovC3Vt5jD1dCBn8mA/CtF7ys+hm1ySuuprUUUVmahRRRQAUHpRVLVPPkVLSAOpnJDyj/lmnc59ew+vtQBUMMer3DzTrutYSUhHq/QyD6dB+NL4ZcJY/Y2ULcWrGKcdyR0b33DBzWpDEkMKwxqFRQFUDsBVDUrGb7QNQsGVLxF2lW+7Mn91v6HtVxd1yszmmmpI0qKoabqcV2WhKtBdRj95BJw6/4j3HFXs1Li1uXGSkropa1dvZ6dLNGu6Y4SFf70jHCj8yKzbe1XRb6y8vmC4QW07f9NBkq5+pLD6kVZvs3WvWdqP9XbIbmQe5+VP/AGY/hV3UrNL2xltpGKh14YdVPUEe4ODWqaikn13/AK/Ewac22um39fgWc0prP0S6e6tB5423MTGKdfRx1/A9R7GtCspJxdjaMlJXRy/xH8Mv4l0L7PbypFdwtvhL/dbjBVvYivH4/hl401S9Szu7O20+1DkyXLTiQ4P3iAMliR619EHkUm0VxV8DSry5pX/zPUwmaVsJBwgl5XW3oVdIsYNM0y10+1UrBbQrFGD12qABVugUjHFdlktEec25O7K2q3iWNlJcupbaPlUdWY8BR7kkD8axtEtpNL1MQzSbn1CMzyEnjz1+9j/gJH4LVosdU1kf8+lg2SezzY/9lB/M+1P8SDyrKO+UfNZzLN/wHo3/AI6WreGnud/6Ryz958/b+n/kaq4xxS0iY2jHTtSOwVSzEADkk9qwOkUmsmzb7Zr1xeJzDbx/Zkbsz5y+PpwPqDUc15PqzNb6WxS3ztlvR0x3WP1P+10HvWrZ20Nrax28CBI0GFArS3Itd2ZX53psiaiiiszUKKKKAOFfxL4gYicaWUUMylNhO3JAy3Pb6jOamu/EGuGxW4S3jhmSVd9uIHYlcH+LphuMY5Gasv4sEaySNZK8KOwDxzhvMUMqZUY5O5unoM0q+KZpLgQRaaHfdGrMLgbcv93Bxz15oAQa3rxuIrX7Jb+a8ixv+5k2xg7fnznkHJwPbmrnhvV7/ULyWG+tBABEkibUYYyBkEnvnPGOneq+oeLIbWz0+4Fo8gvLdZ9gbDIGXKg9u2KLXxUr3MUVxZiDzCFJ84HY2EJz6D5xg98GgDcv9Otb5V+0Rnehykikq6H1VhyKpqus2JPltHqUI6K5EcwH1+6344+tZkXi4yeUy6fhJ3EcLNMAC2FPzccD5uvtWxoN7Je6Fa39wqLJLCJHC9AfarjNrQzlTTd9mZWi6xZm+v7q9Z7OSWcRILhdoCoMY3fd+9uPXvXSJIkiBo3V1PQqciszwzEreH7VpFDechmYEZzvJb+tPl0HSnYulqIH67oGMRz/AMBIrSpyOT6GVL2ignv+H+ZDqJ/s3Ul1NeIJcRXfov8Adk/DOD7EelbAOayJ9HmaJo01a98t1KskuyVSD2O5c/rWdpa67ZXJ0h9StX8tA1s81qcyxj1If7y9Dx0waORSW+wKcoSs46P03OporL/4qAD72mP+Ei/40btf4+XTP++pP8Kz9n5o19p5M1KzdbvJIY47W1IN5cEpEDyFHdz7Afrgd6q6hcaza2j3E91psMaDnELuSewA3DJJ4FVtM0nWpZG1DUNU8m6nUBkhgUeUg6IC276n3rSNNJczaM51G3yxT/r5m3p1rFY2cdtDkqo5J6se7H3Jyag1i70+O1lgvbqGJZUZCrMMtkY4HU1H/YcMoH2u8vrkejzlR+S4q1a6bYWfzWtpDE3dlQbj9T1NT7t7t3KSnayVkY2g6veXmj2gstOllcRhHmnPlRhl+U9fmPIPQVeXSZLtg+r3JuhnIgQbIR9R1b/gR/Cl8OLsjvYO0V7KF+hO7/2atWqqTtJ8qsTSheC5ncaqKqhVAUDoAOAKcKKKwOgKKKKACiiigDjbXxPpkSGS70drKNW+RtiN85D8cHqQh/ritSTWdOtbK2uFsZVSbfhEhAKbMlie3GCeOvbNXm0TSWiMTWELIW34IzzgjP5M351L/ZtiYEha2Ro0DKobnAYYbr60AZjatpklzBDHZvcTFcxqsSkhNzKSM9hsP6VVs/EOk3Uvky2R813ETkRBl3bgApP4g+la39haRvZxYxBmYMSMg9SfwHzNx05NKdD0nLH7DENwwduR3znjv79aAK+l6lpmqXEtlFbfcTcRJGArDODgdSM45xir98oj02dY1CgQttAGAODTbLS9Ps5RLa2qROE2AjPC9cD0qzIgkjZG6MCDTjuiZK6aKuhBRotjt6fZo8f98irtZfhd2bQrWNs74U8h/qh2n+ValOfxMVN3imBFUtWsFvLcbXMVxE2+CUdY3Hf3HYjuKu0HpSTad0VKKkrMoaRfG7R4p08q7hIWeL0PYj1U9Qat3EsVvC800ixxoNzMxwAKy/EMccKDVEuEtbm3GFkb7rg/8s2A5IPbuD0qppMz6/P51/G1utuwIsJPvK3Z5PX1UdO/XpryXXP0MPaOL5OpbsoZNTu01K6jaO3jObSBhg/9dGHr6DsPetjFAorOUuZm0Y8oUhpaRqkoy9E/4/NV9PtfH/fC1q1leGz5ttdXWPlnu5HX/dB2j/0GtWrqfEzOl8CCiiioNAooooAKKKKACiiigAooooAKKKKAMSWQaPqMsspIsLt95ftDL0OfRW457HPrWyrBhkcih0V0ZHUMpGCCMgisr+xLaPi1uLyzT+5BMQn4A5A/CtLxlu9TK0obbGsxwCayp9YiZzBp0bX9wDgiM/u0P+0/QfTk+1H9h2j/APH3Ld3g/uzzll/75GAfxFaUMUcMaxRRpGi9FVcAfhR7i8x+/LyM6z02SS5S81OVbm4XmNQMRQ/7o9f9o8/SpdS05bl0uIZDbXcYxHMg5A/usP4l9jWhRS9o73BU42sZNvqphmFrqyLaznhJM/upf91ux/2Tz9a1RUdzDHPEYpo0kjYYZXXII+lZo0l7c/8AEu1C4tV7RHEkY+gbkfgRT91+Qvfj5/ma9ZuuXckUa2lq2b25BSEf3fVz7KOfyFMa21lhtbVrdR/ejtMN+rEfpU+m6dBaM8oaSad/9ZNK2529s9h7Dihcsdb3CTlL3UrE+n28dpZxWsWdkSBFz6AVPQKKzbuzRKysFFFFAwooooAKKKKAP//Z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AutoShape 10" descr="data:image/jpg;base64,%20/9j/4AAQSkZJRgABAQEAYABgAAD/2wBDAAUDBAQEAwUEBAQFBQUGBwwIBwcHBw8LCwkMEQ8SEhEPERETFhwXExQaFRERGCEYGh0dHx8fExciJCIeJBweHx7/2wBDAQUFBQcGBw4ICA4eFBEUHh4eHh4eHh4eHh4eHh4eHh4eHh4eHh4eHh4eHh4eHh4eHh4eHh4eHh4eHh4eHh4eHh7/wAARCABnAIk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7LooooAKKKKACiisDxn4u0PwnYLdatdbXkyILeJDJNO3oiDljTSbdkBv0hPHt618z/FH4pfGC4sZp/Dfhn/hGNMVSftV2qTXe3+9sOVT8m+or5l8Yaz4u1yV38QeKtZ1Jj1E125QfRc4H4CvQhllaUeZ6IrkZ+lJ1DT1fy2v7UN/dMq5/nVlGVlDKQVPQjpX5K3MbKxHmzfXea0NB8SeJ9AlE2g+JNY0txzm2vHjz9cHmsng5LqHKz9W80V8G/Dr9qv4heHpIoPFMNv4osBgM7KIbpR7Oo2tx/eXJ9a+t/hN8VvBvxM083Hh3Uh9qjUGewn+S4h+q9x7jIrnqUpQeqE1Y7uiiisxAeRiofs1vgfuUwDkfL0NTUUAUp9L0+dlaayt5Cowu+MNjnPerPlL/AHF/IVJRQ9QCiiigAooqrq17Dp+mz31wxWKFC7YGScdgO5PQDuaAM3xPrUlisdnp8aXGp3APkxucIijrI56hB+ZPA9Rwtxb2ulSz6nczG91SRf3+oTgFyP7qDoiDsq/r1rUmnexjuL/UCBf3eHuCDnyx/DEvsvT3OT3rzfxlrE92WSPdj+FFr6DK8vdR3exMpWON+KHjCaaKe0tW2RSAq7n7zDuB6V4HrU0e9gDxmu18e3kiXEiOCrDqCK86njaacs+cZ6V7eJ5aaVOmjeKdjKuoTI2UUn6VWNnN/wA8/wBa6aC1LcKnFSvprMOVrhWFb1sXa5y0KNHKrNGGCkEq3IPsa9j8B6f4bvZbLVtHmuPDWuQkPb39i5Bjb0ZTwy+oPWvO59PZOlLo2pT6VdiSMttB+ZR/nrXRTwsZJxkhJdGff/wk8b3+sRroPilIIPEEEe8TQDEGoRD/AJbReh6bk/hPTgivRAQelfJXwk8UR6zb2tm115NzC4msrrqYJR0PuD0K9wSK+ofC2rDWNHhu2i8mfLR3EWc+VKpw657jPQ9wQRwRXzOPwn1apZbPYxkrOxq0UUVwCCiiigAooooADXL+MLlZtT0/S8/u03X047ERkCNT9XO4e8ddQeleNfFbxJHpep+JLjfiaCG0sIhnvIGk/kSfwrowlJ1a0YoCtrGpPq1+yRN+5QnnP61gasI4o22D8e5NQeF9QR9L8zIy/wDKotbuAYiPWvuVT9kuRbIwjrM8f+KUyzXkUJVSQCxbHPsP51wttCHuQrAda6nx5L5uuTeigD9KwbLAmDehzVxo80kehsa1tYKAPlH5VYOnj0rW0+JZI1ZfSr32celerDCKxLqrY468sR6fpXL6vaeXIWXH5V6RqMG3tXI65CMHisa2G5NUNTUhnw31qbTNbSPeVQtuXB719xfCnVlu2hnVv3eo24LD/pvGMZ+rJ+kYr8+0kNvdxzDgo4avsv8AZ7v2m0KwcctDexqvsrgq36Gvns9oJ0ebsRNaeh7/AEUi0tfGmQUUUUAFFFFAAelfGP7VesX1j8Z7/ShJtsp7e1u9uOrrGUzn6V9nHpXyz+2h4WLeJdD8XKp8prV7GTHTeG3An8DgfSu/LJ8uJiyoq7OW8D6v5mkQqW7EfrW5e3Qkh+9XlPhHU/s0jWrNjnKf1rsv7RDQ9a/Q8TD92poinD32ef8AimUNq92zZ5kIrMt5FzjNP1a6Et5MTyS5P61Vt2y33KypSs0dEjs9Duswhcg4FbayAgc1yug5ZTjgZrfUsABX0NKzgmcM21Ii1Bt2ea5HXWwpxjNdTeD5Sc81yeuZ3jniubGpKGhpRbbOXu/vHPrX11+zKG/4Rq0kOdrXVsv418i3m5pdi8sxCgV9ufs96S1no+jWu3ko11ID0KoAq/juYfka+Sz2aVFo3k9Ge3rS0i0tfDmYUUUUAFFFFAAa474w+E18Y+A7/SUUG6AE1qT2lXkfmMj8a7GkNVCbhJSW6GnY/NvU4p7G/ZGVopY3IZSMFSDyKQ+INRgGCyOD6rX0J+1X8MJLeaXxvodqXtpP+QlDGMmNv+eoHoe/518zyn+F8Y7Gv0TLcwp4vDeze5TVnzRF855XLHqTmrtnHubnisuKbynwwyK07W5Q45opvknaRb95aHR6YywqFrS+1L7VzMV0v96pWvMLw1e3TxcVG1znlSu9TSvLoetc5q8mcmp7i8/2s1lXUhmPFceJxaZtTpqJW0eazg8RWM9+CbVLhDLjsM9fw61+hfwj0/ydBGqtE8QvUT7NGwwUtlB8vI7Fss57jcAelfKf7Mfwjl8b+Io/EOtWpHhyxl3YccXkqnIQeqg8t+VfcEahVChQABgAV8LnGM9rLkTFNjqKKK8QgKKKKACiiigAopOahkD87etADriOGaJoplR43BVlYZDA9QR3r5b+OP7O8vnT658PwsiMS82kkgFfUwk9v9k/h6V9IXsd6VPltXKa5beJSp+yyY+tbUa86MuaDGm0fn7qNvd6feSWWoW01tcxnDwyoUdT7g1XWdozw/4V9W/EfwH4o8TA/wBoabaXrAfLJJF84+jda8a1b4G+M45GNrp7beyhs/zr2o5zzr95uUmjzxNQcd6k/tBiPvV1R+DHxDDY/slvzq3YfBHx27jz9PZV7jNX/a0F1KU0cXFLNcTJDEryyOcKiKWZj6ADrXv3wX/Z81TXpIdX8bCTTNLyGSzzi4nH+1/cX9fp1q18O/ht4r8OTLNZaXbW83ebZuf/AL6PNe06FbeL1Ci7lye9cWIzWdRWhoKU2ejaRYafpOnW+m6bbQ2tpboI4YYl2qijsBV2ud02PUlX96xNbEAkx81eSZlqik5pRQAUUUUAFFFFABQaKKAEx7UjIp/hFFFADTFGeqCkNtATny1/KiigBDawf88l/Kj7LB/zzX8qKKAHCGNeiCnhF/uiiigAI9qAKKKAFooooAKKKKAP/9k=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1" descr="data:image/jpg;base64,%20/9j/4AAQSkZJRgABAQEAYABgAAD/2wBDAAUDBAQEAwUEBAQFBQUGBwwIBwcHBw8LCwkMEQ8SEhEPERETFhwXExQaFRERGCEYGh0dHx8fExciJCIeJBweHx7/2wBDAQUFBQcGBw4ICA4eFBEUHh4eHh4eHh4eHh4eHh4eHh4eHh4eHh4eHh4eHh4eHh4eHh4eHh4eHh4eHh4eHh4eHh7/wAARCABwANg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7LoormZPGmmLf3VosNxKbfzAWj2tuMYy4AzngZ6gZwcVAHTUAg9DmsDTvFFvqTQHT7K7uoZkSXzUCgLG7EI+CckHBPHOOax7Hx1H87XFm5gaOD7PKGRPOeTeSMFvlwEPU0AdvmiuQl8YpcxWk2lWU00Mt1bwyzOAFj8xgCpGc5APUAjpXVSXEEIJmmjjA7uwH86AJaKzn17RUYhtXsAR1H2hM/wA6g/4SjQN21dUgdvRCWP6CgDYorI/4SPTmOI0v5f8AcsZiPz24qteeKbW1x5unaoN33f8AR8FvoCQTTSuJtI6DIqG5u7a2TfcTpGuQMk9ycD9a5C48VaxcXy2tn4Y1OGCRR/pVwqoIiTjOMk89sj68VsWsOpQnzF0+z81lUSTPcEySbRgFiEq3Sklr+aIVVN6Gvb3VvcGRYZkkMTlJAD91h1BqbNc5rE2pw26XTabZmaF1MbG7IAZiFxyB1zj64rQ/taGLH2yC4tO26VPl/wC+hkfrU8jHzo080ZrO1DVbe0gilAe4MzbYkgwzOepxz2GTUlpqNrdWhuYJVaNc788FCOoYHoR6Go5lexpyu17aFzcM4zQzKqlmYAAZJPaueil1e8U6rauohY/uLSRcCSP+8W6qx6jtjHFJc3cmtMmmJb3FtH1vt67Sq/8APMHod3qO2fWo9ojT2Lvv6+Rt2d3a3tuLi0njnibO10bINZGq+MfDWk6zFpGp6xb2l9MB5UMuQZMnA28c1Yk0OxknMy/aId4xIkMzRrJjoWC4qKPwroCatBqq6ZB9st0KQyFclATyRnv79aUnU6WLp+wu+e9rdLb9DG1LxVqkOq6lFb2cTQWZeP8AeMq5Ih8wNndu5OBgL05zUd34m1u2uksGit5biQoyyxINqgxF9pDOB1GM56ZOK2dS1LQbbUJFm+zPfBGTLRcnCFihfGB8vOM9Kkur/QZLVWumtJI5M/KyB9zIQpGMckEgfjWpzmDL4s1OK2+2XX2K0t2uIbZeDKVZ4hIzcHDcnAA+uataF4j1S41Ky0q/ggS8uI1umMedot9pyep534Xr3qfV7rwzfx20c16IWDiaJoRhlOTHluCAM/L8w4NPtbXw/wCGrqNfPaOZ4fLTzCW8tN2T0GFBc5JPBJFAFHUPEN9Y6reKvkR2cN0VmkYmRgNsZHy7gQvzHJUHBxxXZqcrWBrepaDZ2DajdRQXIjLOoWIO5KuEYjjqCQCa3o8FAQcg8g0AOooooAK56/0PSoYr24ubi5itZd0k8YmIjBbG84HPPcdOT610NefXfh7WptS1KRjcSGZp/LbfGInjYDYp/iOOODwMZzzQB0lr4csLSVHtHuLYJwY4pSqFQxYKR/dBJwBjg46VVi8L6NFMtvbzXEMsMUZRUl+ZNhYK/I6/Mw54IPSsKPw9raXNxNMtzcM0xaZPMjVLmPzw20Y5J2cfNjHI71Y1Dw5NeTYh0lraKVIEIFxyqLch2QkHPKZ4HHagDd/4RjTmnikM14QjxzMnnnbJIn3Xb1P6HA9K0pdL0q5uTdTafaSzHgyPCpY49yK5C88P6lLNPDDbNExkm8y4WfAmiZl2IMHIwB+G3jrXUaBYf2cb2JIxHbvcb4FDZAUqufpyDQBbjsLGLmOytkP+zEo/pUzvHDEWdlRFGSTwAKV2CqWOABySayI1bVpvtEwIsFP7qM/8tiP429vQfj6VUVfcmTtsOW4vNSJ+yM1tan/luw+dx/sA9B7n8quWWn21sS6R5lP3pXO52+pPNWguKXtQ5dgUerDApDjFBNZfiDV7fTrKXdcwRTtG4g81sKXC8An64oUXJg5KK1KXiK+mm1C10XTWP2uYee7mHfHHEDjcSeAd2MDqSPxqRdHmsVEmk3Lh8fvYp2LJOe5PdWPqPyNYHwY8J6t4V8ONDrfiZtevbl/NeTywqx5/gU/eIGe/5Cu721lyO7ctzb2llaO35nN2GiXEl9Jq8i/2deEbIooyHRE77h0JY8kjBxgZpZ7O1vL5YtTha1u34LRORHdKP4Se49jyK6TbxUF7aw3Nu0Myl1PvyD2I9CKtJNWlqZuUk+aGhLGoC9B9BTsD0FZmnTzQXH9n3rl5MboZjx5qj1/2h3/OtTNNqwou4YoAoopDOCvPD+tXHiW/dogbS7nbBZgY442h8syAbh+8/wCA/jV288ExXNxdzNeMfNaCSCNl+WJ0ILdCCQ5Vc8jpXYUUAc1B4WVLK6gaZENzD5beVHhVO8vkZJPfuasa/oMmpXEzx3Swx3Vt9kuVMe4tHuJ+U5G08sO/X2rdooA5GfwneSwyQf2mgiCTrAPI5XzZRISxzzgjHGOK61N2wbyC2OcdM0tFABRRRQAVwT+ItS0651uWYx3TRXcohgBc7YY40Y8AYHLcsT3rvaw7qy8NalfSWVxb6fc3KlpJImVS2SAGJHfgLn8KAMKHX9VF3PJBG92N8+2DGdqiWEAgDltqu3A5NXtY1m/bR9GvtNlts3N9FHNwxUod25RkZByO4B4qwZvDMqywXUFnCPtElttlCrvYFc49shefYVbKeH3sYrL/AEBraEJJHFldq/NhGA7fN0PrQBX8Na1cajPElxbwxrcWaXkPluWIRjja2R16e3X0rfNYenT+GbJXuLCbToPOl2M0bKN79QvueTge9bZbjJ6UAZmp5vLyPTFz5ZHmXJ/2M8L/AMCP6A1pou1QoAAHQCs7Qd0kUl84+e6kMg9k6IPyGfxrTq5ae72Ih/MJmq1xdbZPJhTzZiOmcBR6k9qW9maKILHgyudqA+vr9B1p1rbxwx4GWYnczHqx9TSS6sq/YiFm0nN1M0v+ypKoPwHX8ahu9F066VUms4mRSSFxgZ9fqOx7VpUZo5mthOCas0VP7PtTgmBAwAG4cN+Y5pGjurb5omM8Y/5Zufm/Bv8AGrlBGRSUmOxFb3Ec6b4ycZwQRgg+hFS1SvE+zyfbIRyP9co/iX1+oq2jBgGUggjIIoa6oE+5V1SzN3b7UbZMhDwv/ccdD/Q+xpdMuftVospUo+Ssif3WBwR+dWz0rLh/0bXJI+kd3H5g/wCui4B/MY/I01rGxL0lc1BRSFlVdzEAeprOl1vSkuFtv7StmnZggjRwzZPQYHSpLNKiueu/EU1vqs9r/Zxa3guEt3m84Bi7xCQELjpyAeag/wCEs8x9Ot7exL3Oo20M0CPJtXMiu21jg4wI2Occ0AdRRXG3Xiy8sdWntLiyLzOsXlW4YnyzsZnyyqSegxx37VoweJlltWnXT7jcJkhER4cs0QkAx684x60AdDRWV4a1Y6vZNO0ccMiPteNZCxQ4Bw2QCDz0IrVoAKKKKACuYsvD+oR+K01e5vIpIojPsALbismNox91doGOMk9a6evPNX8SeIYptX+zSQxyW/2hY4GUMyhANjhQNxzweTg546UAat94VvZJtRMN1b7NREsUu9TmNHYHK/7Q5/T0qjJ8Pml1CSZ9SxDJLKCqphhAVJijz/sSFm/Gk1fWvEFjey2H2xdiSy7LuVEjDYjjZUORg8s3TkgYqPVPEWsWUSz3l80K3N5JBGlvbqTGFj3AjeOct1J7du9AGnofhGSzvbG7uWtmktWHIaSQvtiZAcueD83QdPU1v69I0Oj3cinDeUQPqeP61z/hnWtWutbh0m6minMdst3PPGg2SRuoCBSOPviTp2Wt3xJn+ynxj/WR5z6b1zV01eSRM3aLL1tGsMMcS9EUKPwFSUgpajca2KUWJNSkbtCgUfU8n9MVdFU7D/XXf/Xf/wBlWrgqpBEiupo7eB55nWOKNSzuxwFAGSSfSvAPFv7SVna6pJbeG9COo20bEfaricxLJg9UUAnHucfSvQf2jZb2H4N6+1ju3mJFkK9RGXUP+ma+KO3tXj5ljalBqFPS59zwhw9hsyjOtiNVF2S2+8+xvhH8ZdF8c3h0q4tX0rV9pZIHk3pMB12NgZI9CAa9TDcd6+AfAP20eOtB/s6SWK7/ALRgETR/eBLgH9Cc+1fcv/CN6fKwa8kvL4+lzcuy4/3QQp/Kt8vxUsRTblujzOKcno5Xi1Ci/dkr2fQtXus6Tanbc6haxt02mQFifTA5rL0vXo2SSCw03UrwROVVltzGuOoG6TaOhFbdnp9jZrttLO3t+Mfu4wv8qZa/8hK7HbEf8jXorZnzL3RSNx4iuP8AU2FjZg/xXE5kI/4Cox+G6s/VdN1YvZT3mvSKVuFUraQLEBu+U4Lbj3HeupNZniH/AI8VI+958WPrvWnT+JCn8LIV8NaSziS6ilvnHe7meYfkxx+ladta29qgS2t4YUAwFjQKB+VSjpS1BRUfTbN5Xla3Qu8qzMT3dV2g/kAKz4vCuiRAiOzCkqihvMbcoQkoFOcqBk4x61t0UAY7eG9IZAPsoQggq6OyuMAjhgc9GIPrmnHw7pJuVuDZrvXGBubaCF2g4zjO3jPWtaigCppmnWunrILaMqZGDOxYszEDAySc8AAVboooAKKKKACuafxRp9tc3cV6pieGd48ou4+Wu3529BlsV0tc5ceFLWTUpb+O4kimmZzJ8iOCG25A3A4+7wR6mgCSfxLoyrFuleRpc+XGsZLMQxXGPXKt/wB8k9qZaS6Z4mmY+V5kVuiSQTK7I/zg7hxgj7uCKjm8HWD3NzdLLMs010t0jMFdYmClcBSMbTuckHuxNauj6VFpzyMkju0iIrFgBnbnBwAAOpoAfpmk2Gm7vsNusO4KDj0AwBz0A9KTxAjSaNdKv3hGWH1HP9Kv011DDawyDwRTTs0xSV00JA6yRJIvR1DD8afWZoLMlubNz89q5hP+6Pun8VxWnTkrOwou6uU4f3eozIekqh1+o4P9KuVVv43ZFkix5sZ3J7+o/GpLWeOaESKTg8EHqD6H3oeuoLTQTUbS3v7KayvIUmt542jljcZDKRgg/hXzV4w/Zv1RNSeTwnq1pJYs2UgvWZXiHpuAIYD1wDX02aQiuethqddWmj08uzXF5dNyw07X36r7jxv4MfBG38H6mmva5fRajq0YIgWJCIYMjBYZ5Zsd+MZNezDpTRTugq6VKFKPLBaGGMxtfG1XWryvJiHrVTTT5gmn7SyEj6Dgfy/Wquv6nb2iLC7yKZeGdI2fy17k7QcegpLXxB4fKpHHqtnHxhUkkCH8mwa12Rybs16zda+drKAdXukP4Llj/Kr0c0MozFKkg/2WBrE1J9Sl1tZdOht50skIkilcoWZ8fdbBAIA7j+LtTho79iZ7W7m8vSlrJtNds3uEtLtZdPum+7DdDaXP+y33W/A1q7h61BYtFc1deILiPxVcaWbd0t4I7cq+zcZXlMmAPm4+53FRN450X7It0rTmNmcDKhD8mPM+8RnaTtI65BAzigDqqK5+DxHHdatZWtnbzSW1xJKn2kj5GKIWO3nPUY5HrTb/AMX6RZ6hcWcskhe3D7ym0/MiF2UDOc7R6Y7ZoA6KiuaufGGn2sebmG5glLYWGTYrsNm/cMtjGPfOeKWLxdY3EhW0t7yceYkUbLGAsrtH5oCkkfwcnp6daAOkorntI8U6fqf2dYFuUkuJAiRumGwY/M3Hn7u3v68UUAdDRRRQAUUUUAFIaWigDJvz9h1BNRziBwIrn2/uv+BOD7H2rUU5FJNGkkTRuoZWGGBHBFZlrK+mzLY3TE27HFtM36Ix9fQ9/rV/EvNEfC/JmoV3Dmqk1uyyma2ZUkP3lb7r/X0PvVsEU4VKdimkymL6NSFuFa3b/b6H6HoatI6soZWDA9CDmlZQwwQCO4Iqs1hZs2TaxZ/3BT0YtSWe4hh/1sqJ9WxVdria4+W1jIU/8tZBgD6Dqf5VNDaW0RzHbxofUKKnoulsFmyva26QocElmOWcnlj70+aCGYESwxyD0dQf51IaiuJ4reFpZpFjRRksaV22PYxtW0jQLe2eZ9ItN+QEWOMIzueAPlx3qPTvC9ta2oWO91G3nbLSvDdvjceuFYlfbp0Aq9ZRTXlyNQukKIv/AB7wsOVB6u3+0f0FatVL3Vykx1fMYFzoN3LAbdtanuIT1ju7eKYN9flFZseieK9NlVtJ1rT3h3Dda3MMnl4/2TuLKfoce1djRUFmHLpenX2q3MjTSLfbIDKInwU2+Z5ZHp99/wAhUEPg3S7VUFhNeWezOPKkHRgA/UH7xUMT1zz61k+K9J1qfxBNdWqSGyfyhKkYVmkCpKOFLL0ZlPUevOKqXeieKfJltoZ7kxJapNHI8wLvMwRJIzg/3VY9cZfrQB0trounWuuxMl7c+YnmXENq0mUUv8ruBjJ5Pc9Saln8N2c1xeSNcXSxXe4ywK4CFmXaW6Z6ds4zziuW/sLVWjDNHfiMI+0ARhlzIjBNm/BTg/Lu6d67Pw4LtdDtFvoFguFjw8asWC+nJJ7Y7n60AVr7w7Z3Nwt0s1zb3C42yxMMgBduOQRgj9QDWX4h8JreWi29nMw/0wXUolkOXYR+WPmAOOAD0Oea62igDmfDnh2ez1RNS1C5iuLmKyWzRo1xlQxOSOBnoowOg96K6aigAooooAKKKKACiiigAqK5t4biFoZkDxsMMp6EVLRQnYGrmQv2zTeiyXloOmOZYx/7OP1+tX7O7t7uPzLeZZF746j6jqKnxVS60y0uJfOePbMOksZKOPxHNXdPcizWxbB5orO+xajEf9H1PzF/u3EQb9VwaMa0o+7p7++51/oaOXsw5vI0c0ZNZ2zWm/jsIvcKzn+YoGmTS/8AH7qFxMO6JiJf/Hef1o5e7DmfRD7zU4YZfIjDXNx2hi5I+vZR7mo7eymuJ1udSZWZTujgX7kZ9f8Aab3/ACq5a2tvaxeVbQpEmc4UYqbvRzJfCHK38QYpaKKgsKKKKAExzRilooATaKUDAoooAKKKKACiiigD/9k=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12" descr="data:image/jpg;base64,%20/9j/4AAQSkZJRgABAQEAYABgAAD/2wBDAAUDBAQEAwUEBAQFBQUGBwwIBwcHBw8LCwkMEQ8SEhEPERETFhwXExQaFRERGCEYGh0dHx8fExciJCIeJBweHx7/2wBDAQUFBQcGBw4ICA4eFBEUHh4eHh4eHh4eHh4eHh4eHh4eHh4eHh4eHh4eHh4eHh4eHh4eHh4eHh4eHh4eHh4eHh7/wAARCAB6AJ0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7LooooAKKKzdY1iz0sJ9plPmSnbDDGpeWVvRUHJ/kO+KANKopnVI2djhVBYnPAArERvEmpEnbDolufu7lE9wR6kZ2J9PnpsnhWyuIXTUrzU9RaRSrme7cAg+iJtQfgtAmchq/xWGmvBfzaC/9iTnK3IulM3l5/wBZ5WOmOcZzj8q9LtpYpokmhYPHIgdWHQg8g18/6r8B9Tvtdj8280p7OMiOO+aEm8SEcBOmCwXgHOO9exweEdItraOGx+22PlqFVra8ljIAGBwGwfxGKmPN1OPCzrylL2i06f12OjBzRXPvbeJNPUNZ38WrIvWG8QRSEe0iDGfqvPqKs6Vrtve3JspY5bK/QbmtbgAOR3KkfK6+6k++Ko7TXooBzRQAUhYClrjfHMHiSXXdGl0lpzZRSZuEicruben3zuHyBPM6hhnHGcGgDsqTcM4rzy/1Dx1c+KdStNJXZp8F4kHmPbJtjj2W7FlYnLt88ueMAAdxzQkn+JjXNjcbblI13LdItvBnJ8rcVXfhguJNhPXuOmQD1OivMLi6+KQ0ySeNIftToFSH7PGQhAhO7IY5LEzA9QMDAPf0XS5LqTT7V76MRXLQo0ybgdr4G4ZHBwc9OKALVFGRRQAUHpRWb4g1P+y9Okulha4kJEcMKnBllY4RB9T37DJ7UAVtc1SaO4j0vTY1l1OVdyh8+XCnTzJMfw54A6seB3Ik0PQ4dOLXUsz3moSj9/eTAb3/ANkdkQdlHA9zk0vhrS20+2lku5BPf3TCW7nx998dB6Io4UdgPUmqXxB1ybQPDrXlv5YmeaK3iMoOxWdwoZsdgCT+FJuxMpKMXJ7I6LdUU9xDBH5k0scSDqzsFH5mvBdD+JmsXfj228N2niKe+trycQS3E+jtA8BOeYtyqrcjHO7g5r2W28M6THKLi5tzqFz/AM971vOf8N3C/RQBQpJ7GVGvGte3TQe3iTw+p51vTQR1/wBJT/Gr9lfWl4C1pcwXCjqYpA4/SpVggC7VhjA9AorNv/Dui3sglk0+FJwcieEeVKp9Q6YYfnTNzW6iqGs6TZ6tbCC8j3BTujkQlZIm7MjDlW9xWTL/AG5oe6TzJta05eWTaPtcI9VxgSgemA3u3StzT7y2vrWO7tZ0mglG5HU8EUAYunX93pupppetSecZmK2d9tCif/pm4HCyAenDYJGDkV0QbIrF8V3GjDT2stUfP2gfu4ogWnZgeGjVfm3A4II6HFYXh268Ta0kum6hONGksyFmKBWurlG/1cvdIgwHIG4hgwGMUAdJquu2OnOkMrPNdyf6q1gXzJpPcKOg9zgDuRVDVbzxNIulS6TptqgkuQNQjuZ/mihw3QqCCc46H/GtPRtIsdKWT7JbrG0p3SyHLSSt/edzlmP1NaGB6UAcPp934o/4WPqMFzb3DaP5LfZtq4iVQkZVixXDMzmUYDZG3kYxWM/iD4jw3tjb/wBhW86SvGZJRbSKuGWJjHwW2bS0g3scfJ26V6hgegpcD0FAHmEHiDx1fapZmHSpbO2lj8uRJ9PcAS5hLOSSCoG6UDPB255xT9N1/wAfXJUvo6xJGFeXfYSIXbMQeJcv/Dvkw/IbZkcV6XtX+6KMD0FAHM/DvUtb1TQmuPEFi1neLcNHtMDRBlGMEBvmxyRkgZx07np6QKAegpaACuf2/wBo+MfmbNvpMQIX1uJR1P8Aup0/66VvFv8AJrD8FKX024v3YmS+vZ5ySMfLvKIPwREH4UAbx6VyXimxh8XXkvhmdXOmQBJNRdWKszn5o4lYcg8ByRyBtH8RrqLqVIYHmkOEjUu30AyayPBVvLH4et7m5A+1Xuby44/jk+bH4AhfoooE0mrM5vwn8KvD3hzW11iO41C/u4gRbtdyhhCD1IAABbHGTXfE4UVDfTpa2stzJnbFG0jY9AMmvENf1bWNW0u11RfEV7a3V/MI7e2t5SkcIbpnHXA6k9TWFWtGklobZflyknGklFfqz0LXfiPoOl3UsDR3t2IX8uaW2h3Ro2cY3EgE57DJrovDetWGvacmoaZOs9s/RhwQR1Ug8gjuDXzj8RtJ1+w8KQ6GmuRvFFdQ3MI+yo5aaN969stkjkZ5p3wy8Q+KtCg1KO3vrITSSJM8F1aGNpiAdzqu75RjaDjPSuxSo1MPOrBP3bfMxlh8RSxNOjOUXz+e39eh9IavqtjpcSvfXCQhztjXq8h9FUcsfYA1xd02tQaob+xik0TRL+dUuzMFadJG4WdEOViDHarbsnoxUHJNr4V6jpfiLT5Najs2TVElaG6aaQyyI3XCs3IQg8AY+ldfqdjDqGnz2Nyu6GeJopB7EYrGMlJXRpUpypycJLVFfSNFsNNZ5beJmuJQPOuJWLyyY/vMefw6DsKz/Eypp2o6frmCFWQWd03YxSsACf8Adk2n2Bb1q54SuZrrQraS6YPcophnf+9JGxRj+JUmpPElqt9od/ZsM+bbuo9jtOD+eDTINIUVR0K8+3aRZ3hxunt0kODkZKgmr1ABRRRQAUUUUAFFFFAHi/x01yax1hLC6snvrRrESWlr9tNrHPMZCHLOAclV2kKR/FUn7MGratqGj6vbXkMkNjazxi1ja488Qlg2+JXwMgYU+27Feo67oek65afZNY0601C2zny7iIOAfUZ6Gs74eWtrY+HF02zhit47K5ntjHGgUArKw6D1GD+NJLW5wrDVPrHtebT8f+GLvjA48Kas2cYspufT5DWlbBVtYguMbFx+VR6jai70+4tXbCzRNGT6BgR/WqPhG7e88O2TzZFwkfkzhuqyx/I4P/AlNM7jRuUjkhdJseWykNnpjvXzBqunXo121sfDt55ti90zaYZwQzomAzccbF3AA9TkcV9Oalb/AGqxntt5TzY2j3DtkEZ/Wvki/tvEPgvxdb/bjqrLaxypIlzO8kS8qVaBcYCnBzj29KcsKq1GcuXmktka4XHSw2JhBz5Yy39ei8jpb++17w/4lhlvbfT9Qu0hzaRzyGKAtu+bLAMQcY5x6V57Ya54j1JJ572ztfMXVbtoJIbl5ZlPnN+7ClR8gGQDnoBwK6jxLql54kgMcdnJIV+bzHXaFPrntXH3OkSXHiDTbvRdS8QRSZmjuIoHDFSUwqoNh6sffr2rtyStTrUOW2sVbdWaZy8S4atha/tJNWm77PRq2mnpofTn7P8ApiWfg3+0RcpPLqc5nk29I8fKI/qMHNek1w/wW0K/8PeBbSy1IMt07vPIjNkpvOQCfX19812dxPHBC80rBIo1LOxPCgDJP5VxzpQoydOm7pGixFXEpVqq96WrMjwhnytTX+BdUudnuC+T/wCPFq4r46a1JpR02K4gluNOniuN0CXBt1uZ1CeVG0oB2jBc++Pau38Foy6BbzSKwkujJdMG6jzXaTB98MKf4uttOufD98NVs7e7tEgeR450Dodqk8g/SoaujKvCU6bjF6njv7M+tatea9rWmtavZ6XDCrraC7+0x2zlsKFfAxlc/Lj+HNe8jpWD4I0Ox8PeHLKysbG3sx5CeakSBdz7RknHU+5rZmuI4V3SOqLnGWbAz+NEVZEYWlKjSUZO7JaKar7u3H1pQRTOkWijIoyKACiiigAPIrn7Nhp/jC7tGG2LU4xdRHsZUCpIPrtEZ9/m9K6CsnxLYzXlmr2bql7bSCe1djgb1/hP+ywyp9jQBrda5tpP7C8RO0hI03VZR8+OILrAGD6LIAOf7w/2hWroWpQ6rp6XcKtHnKyRvw8UgOGRh2IPFT6hZ299ZzWl3EksEylJEYZDA9qAJwaiuLeOZDHJGrqQQQwyMGuejuNT8OfubqK41TSlGI7mMGS4tx/dkXrIB/fGW9R3rc0zUrLUoRPY3UFzF/eicNg+hx0PsaAPNNS+DNlNfO1jr19ZWLtn7KIw/lj0VieB9Qa77wv4e07w7pMOm6fDthiBO5uXZj1Zj3JrYqK6uIbWFpriWOGNRlnkYKqj1JPSs4UoQblFas6a2LrV4KFSV0jF8c61/wAI94budUWMPJG0ccascLvdwik+2W59hXjf/CyZtQ8cW3g+48R22s2V7dLbXqR2DwvGC+CqkgAqThT97gnFepeIZh4w0q40XTbRZrC6jKT6hMpEKL6xDgyMCAQRhRwcnpWT4V+EuiaFrsOrvqOpanLa/wDHql06lIm6bsKBuYdj056dKp811Y8jEwxEpx9nt67d/U9GUAKOAOKwPF5F59i0NTzfzAy46iCMh5PwOFX/AIHW1czx2tq880ixxRIXd2OAoAySaxfDEMt7PP4hu43ikvFCWsbD5orYHK59GYncf+Aj+GqO43n6V8//ABz1mez8Taja3mlWd+7Rxf2cl/dNDCsO353TCsC+/g8dMc19AnpXI+M9c8HW0q2fiAWt3IvziBrX7Qyf7RAB2/Wj2cqnux3OXGQ56dlK3rscz+zfeatcfDySXUt7xLcv9iy5bMeBlVZsEoG3BT/hVMfErxa8QvP+ERmRQjoYCeFctFhnbttDMCPX0wa9L8OappOraalxo9xDNaD5B5QACkfwkfwkenFagX3JzRZx0ZeGgoUoxUr2W55jdePfEnliaLQ4I2RmMlq4mMoUROygsE2/MwXGCeD61Yk8beJVluLWPw/byXELujDdMFQoJD8x2c7wgK7SeG57Z9G28dTQFx3NBuQ6ZO11p1tctG0TSxLIUbqpIBwfpmrFA4FFABQenbNFFAHOarYXmnX761pSebJJgXdmGCi5A6OueBKBwD0YDB7Ea2kanZapaC4spfMj+6wIIZGHVWU8qw7g81cZQw5rG1LQY7i7/tGxupNN1HGDcQjIlA6LIh4cfXkdiKANnj8qzL/QNJvblrqewi+0NjM0ZMch+rrhv1qmmsanp6ldZ0mWRQebrT1MyEepj/1i/QBvqatWviLRrpSYNUs2IzlTKFYY65U4Ix9KAIn8NwF8rqetIv8AcGoy4/Uk/rSx+GdHSYTPZC5lByHupHnKn1HmE4rktV+KlvpzwXdxod8uizN8mobk+Zc/fEfXb+uO1drPrmlW8Sy3GqWcaMu4F5lXI9Rk0k7mcK0JtqL2NHoOlQ3d1b2lvJcXEscMMalpJHYKqgdyT0rFbxDNeoV0PSru/J+7NIht4PrvcZYf7qtTrbQpby4jvNfuFvpoyGit0TZbQt6hDy7D+82fYCmaFSOO48UXKT3EUsGiwyCSCGUbWvWHKu6nkRg8hTyxwSMYB6lRgUBQPX86WgBr9vrXyX8SdY8URWup2Fs+mCc63A139phka4LLdAggqQBHt25H93PNfWrdq4vxz4a8CajcJeeJo7KGcgKJnufIZwOxII3fjXVhq1OnzKps+25yYqjVqOMqW66M89/Zzm1WTxNrzXBtjD5CfaDaKyw+dvO3AY5ztzn8Pauksvibf3lktxb6PaFPLMsk321zFEm6JMO3l5DKZcvxgKpIJ7d14Z0rRtL0uO10G3t4LI/OvkHcHJ/iLc7j7mtK2tbe3gSCGNY4kXaqKMAD0pYuuq9VzitB4OhKhS5JPXX8zy+2+JuqfanW40a1ETtG0AW5fdKpVMqmY/ndixKDgFVOcV2fgXXbzXbeeW+08WUqCJ1RZS4KSRrIvJVcMA2CMcY610Wxc570oAFcx1C0UUUAFFFFABRRRQAYqjqel2OoQPDfWlvcK6lD5kQY4Ix3qlr+vNpt7DZ2+mX2o3DxNM6WwTKRqQCx3MMnLDCjJPNUtX8eeGtNS987UN81okjPAkbeY2xHchQRzxG/PT5TzQB4xq3wN8QahrkKyXGmSW8QEMepNK/nLCOAPL6bgvHpnmve9E0HSdItYLex0+1hWGNUVkhUMcDGSQOvvWWPHPhUQiV9XhjGwu+9WBjADHDcfKcKxAOCcHGauS+K9Ch0ePV5NQVLJ5GiEjRtwykhgRjK42tnI4xSUUjmoYSnQblHqblFcnafELwpcQvN/agiVHlRvMicYaNmUjp1OxiB1IGQK2NB1/SdbEx0y8Fx5OPM+RlIznHDAdww+oI7UzpNSiiigBsn3a8HlvtP1Y6pdaugk1I3UkZ8z/lmqsQqKOwAAr3lhkVwPjD4X6N4g1STUo7q7026l/1xt8bJfcqR19xXNiqU6kbRPQy7EUqM37S6810OT+AV/cR+I9Z0eFmbTEt1nVc/LE+7GB6ZGf8AvmtqX4o3EF1ZWs3hi4El0642XKkBGEZGCQMv+8+4P7p5Ndd4I8IaT4TsZLbTUkZpWDTTzHdJI3ufT0A4rofLTj5Bx046VdCEoQUZbmePrwxGIlUgrJnmh+Jc0+pWcWm6VDcQXMaqc3OH89jB8o+U/dEx3d8rUum/EmW+kiWHQwyZRpnS63CNGMQx93mVTMAycY2nmvRvLj/uj8qUIoGAoHOelbHGC9KWgDAwOlFABRRRQAUUUUAZOueHtP1iaKa6NykkatGWgnaIvGxBaNtpGVOBxWMvw58KrdXdyunyCW8WVJ2E7/MJBIr9+4lk+mfYY6+igDlG+H/hpt2+1uG8zPnbrqQ+ccMAz5b5mAYgE5IHToKs6x4M8P6tph06/s2ltzcS3JUSsp8yQsXOQe+410VFAHJp8P8Aw0sm8Wk+PNM2z7TJs8wlju27sZ+dgD2DEVuaXo9jps0s1rEUeRFRssTkBnYdfeR/zrQooAKKKKACiiigAooooAKKKKACiiigD//Z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3" name="AutoShape 8" descr="data:image/jpg;base64,%20/9j/4AAQSkZJRgABAQEAYABgAAD/2wBDAAUDBAQEAwUEBAQFBQUGBwwIBwcHBw8LCwkMEQ8SEhEPERETFhwXExQaFRERGCEYGh0dHx8fExciJCIeJBweHx7/2wBDAQUFBQcGBw4ICA4eFBEUHh4eHh4eHh4eHh4eHh4eHh4eHh4eHh4eHh4eHh4eHh4eHh4eHh4eHh4eHh4eHh4eHh7/wAARCAB+AIQ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7LoooqACiikdlRSzMFUckntQAtV7y9tbRN1xOkY9zyfwrmfEfiyO2ik+yMVjQfPNsLcf7IHJriNF1+DxBE91HJK8gZg+9XHRiBywGelbRot7hc9Cu/FdqhIt4JJfdjtFZ8niy9J/d28KfXJri/FN/Npfh+8v7dA8sKZXIyFycbj7DOT9KxPDOrXsmtQ2M169/HPbNMzMigxMMd1/hOcfXHvRJ04TUHuybnpY8VajnlID/AMBqzB4tlBHnWaMP9hsVzFZfimbUodFuJNLhSScISC0hUr7jCnJrf2cewz1Gy8RabckKZDC57SDA/PpWupVlDKwIPQivJbFrl7ZDdxRxzd1jcuPzIH8q1dM1a809x5MhMfeNuVNZSo/yhc67WvEFjpd3HZz+Y00ibgFAIUE4BPfBPHGaoWPjHT5xHEIbh7h1UCOMA73IGVXJ7bh1wOvpU1sdJ8QTx3EkZW7iTaU3lSVznBx94ZANTN4b0mKN2WB0AAYBJWXaVxhl54b5RyPSotBaNai1Kp8WW8V3Nb3On30RRiFPlg5URo5JGePvgY78VYi8TWcl0LX7LeLIJFjl3RriFmYKoYg9yR0z1FOsNH0q6t1vFtmxcwgEPIT8pVR69cKvPsKsWuh6fb7vLgyzMruzOWZmVgwJJ6nIB/Ch8nYepp0UUVkMKKKKAEdgqlmICgZJPauI8Sa219Iba3YrbKeSD9//AOtWj4z1MxoNPhb5mGZSD29K818calc6XoRuLVvLdpkjaXAPlKxwW54/P1reCUIuchNm6Dg5qO3hjt4hFCu1MlsZzyTk/rXN+EdTurjVLuwkupL2GKJJBNJt3Kx/hJXg+vrXT1rSqKpFSQhHVXUqyhlIwQRkEVV07S9N03f/AGfY29r5hy/lRhc/lVvt6VQsNa0q+uWtrO+hmmXPyqeuOuPX8Kp2urgXiyqQGYAk4GT1pax9c0m7v7+yng1K5t0hl3OibcAbSMjI68in+Kpb628NXkmnmRrpIvlZRl/cgeuMmm3ZXA1jSVxHgm+afW0hsZ57izNsWui87ShZONvLKME88V20jrHG0jnCqCSfQVnRqqrDmSAkhkkhlWWJyjqchh1FdtourrqVhKkmFuEQ7h/eGOorzHRNdsdWmuYbaTLwSsmMH5gMfN0962IriW1fz4W2uqn8eOlVOCkM9D8P/wDIEsv+uK/yq/WV4SuI7rw3p80ZyDAufY45rVrjluxhRRRSAKiu5lt7eSd/uopY1LWF42uPK0kRA4MrhfwHJqoq7sBxl3cPcXLzyt80jE81BNHHNE0U0ayRsMMrDII9xWV4hsNQvJbJrO8MKxXKO67FOAAfm5+vStaMMsaq7b2A5bGMn1ruJIbGys7CHybK1hto85KxIFGfwqPVdSs9MtvPvJkjXIABYAnJA4z9at1T1bTLPVLbyLyBJFyCCUBIwQeM/SkkA++iXUNLuIIbgBbiF41ljbOMgjIIrkvD+ha5Hfaal9FDBb6cxYPHICJOCAFAAIHPftXaRRxxII4o1jQdFUYA/CnHgZ7VnOjGclJ9AsFLVa1vrW5nnghmR5IHCuAw6lQ3HrwRVitQEREQHYiqCcnaMZNQvfWUd4tm95bpctysJlAc/Rc5qevPL/RNb+3ajZrp7Ttd3JlivcptUE5BJJ3Ar0wB2GKxrVJQtyxuB38EEcBlMa4MshkfnOWPU/pTpv8AUv8A7p/lSxqyxqrNvYKAW9T60y68w20ohUNKUbYD0JxxWyA3/hhelLOGxY/K8QZPYgc13VeSeDJr60s9Mm1CFLe7RV86JGyEPcZ78V60DkZ7VzYiNpjjsLRRRWAwrk/HznzbSPPGGb+VdZXH+PQftls3Yxn+daUviA8hvfE2pC51G6juI4YbGcxC1aEHzADglm6gntj1HWu3ibfEkm0ruUNg9RkdKoXOhaPcakupT6bbyXakESsnJI6E+pHYmtKtqUJxb5nclAOteZXWs6gup3Ze9uE1ZLzy4LQTEApuwAI8YIIxz75r0yo5mghZZpfLViwRXI5yeAM0VqTqJWdrAyQZwNwwe4oYBlKsAQRgg+lLTJd4icxgGQKdoPQnHFbAUNM0PTdOvLm7tbSGOSdwxKoBt+ULge3y5/GtGvNNA1W8m1OzjjuryXV2ucXkEkzELHn5t0Z4UAZweO3rXplY0aqqptIEyNpY1nSAtiR1LKuOoHX+dPrKu9BsbnWItSkVzIisCBK4BJxg8HHatatgErm/iJcXtvosL2vmiE3CrdtGSGWLB7jkDdtBI7GulpKiceaLjewHK+ALqW4e/ELSvpyFPs7PIz/Ng7wrMASPu/ia9305/N0+3k/vRKf0rzIAAYAAHoK9K0YbdItAevkp/KueUOSCje40W6KKKyGFcv4/jxb29x2RipP4Z/pXUVm+JLU3ekTRqMuo3r9RVwdpIGeT6TrlpqV/d2kJIa3cKMqw3DaDnkcda1qjihjiklkRNrSsGkP94gYz+QrK8aXl3p/hu6urLKyptBcDJjUkBm/AV1ykoxciWbFZev6LFq3kF5p42ilR/klZQQrZPA7+9Yng3U5bjWZLSC/nv7T7MJJHllEhjkzwN3vzx7V2FTSqKpHmQLUZDGsUKRKWKqAAWOT+J70+uT8d6hPZ3unW7XUtlYzlvOmjk8slhjC7/wCHufer3ge9uL7SZJJpHnjSdkgnY5MiDvnvzkZ74pKsnUdPqFzd+XPbJ/M0ViatpmqXGvWF5bam8NvD5m9BEh25UAdeTkj8K3K1ASsPx1cXtr4bmmsWkVg6CR4/vJGW+Yj8Py61szzRW8LTTyJFGgyzucAD3NUtD1mw1iKSSyuIZdjujKsgYjDEZ47HFTOPMmr2A5/wLePNqdzDZzSz6asCsWeZpQsuegZgOozke1dhSKqoNqKqj0AxUF9e29mIvtDhfMlWNRnuxwPwqaUHTgot3BFpFLuqL1YgCvT7dPLgSMdFUL+QrgfC9t9r1eHoyJ+8J7YHSvQqyrvVIaCiiisBhQelFFAHnviSwNhqTqoPlSfMh/mKzCMgg8ivRdc01NSsjCcCReY29DXn1xDJbzNDMpV1OCDXXTnzITRXt7eC3QpbwxQqTkrGgUE+vFPRlZdysGHqDTZ42kiaNZXiJHDpjcv0zWd4a0240yyaG4vJrhi7sA5UgAsTxgD1rWwjSmjjmQxyxpIh6q6gg/gaVVVVCqoVRwABgClooAK4HxkZY/Esralb3E1m0Ciy2LIVD45xs/jz+OK7u4mit4WmmbZGv3mwTj8qo+H9YtdZsjcWrEYd1ZcHjaxXuB1xmsq1L2keW9gY7w6t4NBsl1LP2ryV83d1z7+/rVmytYbOExQLtUuzn6sST+pqaoby7tLOLzby6ht484DSyBQT6c1aslqBNVDVtH0/VDCby1glaKRJFZ4lY/Kc45HSr0bpIiyRurowyrKcgj1Brb8MaS19ciaZT9mjPP8AtH0ptpK4zc8F6Ytjpok8tY2lA2qBgKg6DFb9Io28DgUtcMpXdxhRRRSAKKKKACsjxBosWpR71xHcKPlb19jWvRTTaegHmF5bT2k7Q3EZRx2Pf6VDXpmoWNtfReXcRBx2PcfQ1y2peFriIl7NxMn91uGH+NdUaye4ji/EuotpOhXWoJGJHhQbVPTJIAJ9hnmsfw9rd9LrENheTx3QuYGmV0gMZjIxwc9Rz19cetdZfWMixyW97anY6lXSROGB6isvSNE0rSXd9Ps0heQYZtxY49Mk8D2pSjNzUovQmzuaQqGztobS3EFumyMMzAZzyzFj+pNS0o5OBya2GJXKeM9P1CTWLHUraxbULeKJo3gXYWVic7gGODngevFd3Y6PqF4R5VuwU/xP8orpNK8M29uRJdsLiQfw/wAI/wAawr8soOLYNXOK+F3hXUv7HX+0kNvE0zyBMjKKzZCDHH9B2r1K2gjt4VhhQJGowAKeqhQAoAA6AUtc99FHoigooopAFFFFABRRmjNABVPVtStdMhjlui+JJBGgRcksauVR1rTrfVbJrO5aQRN94IQMj05Bpq19QMy78WabEdsaXMref5ICxEbjv2Nt/vYbilk8YaCgybl8bN3EZOTgHbjruwelN03wtZWjrJLNPO8c7ywhn+WPdIXwB+WfXFOg8KaTDIzRpMoYhiu/gsO/TOePWtP3ZOpZtdd0m+e5hWXP2dS8m9MAKDhj+BBB9xWZbaho+pa3Dp1vpe5pIXmkd4tnlgbcAj33g/StO10HT7V7vy1cpd7/ADELfL85JbH1JNLpeh2Vhd/bIjNJcbDGZJX3EqdvB47bFH4UXgrj1MiPUfCpUMlmzFssi/Z2y6jOXUd1GDk//WouvE2g2Ni15Z2vnxrIYx5UWC5Ck/L6/dPpU1n4Qs4YIhNdXclxEhjSYSYKIc7lXjgHPP4c1JL4R0iVmZ1mywABEmNoCsoA47Bj1zT5qfdi94mHinSUgkknnMbRyGMoVOc5IA/HBH1qw2vaf9ht7tWlkW4YpGiRlnJXO4YHpg5+lVZvCmjTFnlhkd2jaMuX55k8zPpndyD7kVZfRLVrW2hEtxG1szNFKj7XBYENzjHIJ7VL5AV+pWi8V6bsn81Z42iL8GM/OqvtJU+mcZ+tD+LtGVHdJJ5UVdxaOIkFdqsSD3ADKT9RRe+F9LuhEZFmVoixRlk5BZtxzkHPPrVHVPBltcW1nBZzmBLXJQSDfyUVA3PcBB+tNezYam5pOtWGqSzRWkjM0WCcjGQSQCPUZBH4Vo1l6Jo1rpCuLdpW34zuI45J4wPUmtTNZytf3RoKKKKQz//Z"/>
          <p:cNvSpPr>
            <a:spLocks noChangeAspect="1" noChangeArrowheads="1"/>
          </p:cNvSpPr>
          <p:nvPr/>
        </p:nvSpPr>
        <p:spPr bwMode="auto">
          <a:xfrm>
            <a:off x="3714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5977217" y="324433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 </a:t>
            </a:r>
          </a:p>
        </p:txBody>
      </p:sp>
      <p:sp>
        <p:nvSpPr>
          <p:cNvPr id="15" name="AutoShape 15" descr="data:image/jpg;base64,%20/9j/4AAQSkZJRgABAQEAYABgAAD/2wBDAAUDBAQEAwUEBAQFBQUGBwwIBwcHBw8LCwkMEQ8SEhEPERETFhwXExQaFRERGCEYGh0dHx8fExciJCIeJBweHx7/2wBDAQUFBQcGBw4ICA4eFBEUHh4eHh4eHh4eHh4eHh4eHh4eHh4eHh4eHh4eHh4eHh4eHh4eHh4eHh4eHh4eHh4eHh7/wAARCAB/ALQ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7LoooqACiiigAooooAq3l7a2iM9zPHEApY7m7VQjk1e+/eQ+Xp1ufumWPfKw9cZAX8c1m6pa3VzrM9vbzTkhVkdV2bMNkAMSCf4T07V09upjhRGbcyqAT61s0oJd2Yq835GabTWI/mi1eOX/Znthg/ipGP1pDqk9nxqtmYE/5+IiXi/HjK/iMe9a9IwypB6VHP/MivZtfC/1GwusiLIjK6MMhlOQRT6xpbCfT3a50lRsJ3SWZOEf3T+436H9acdcs/s6yRCSWdyUW1Ufvd46qR2x3J4p+zb+HUXtEtJaGrIyqpZmAUckk8Csw6yk7FdNtZr8g4Lx4WIf8DPB/DNRx6bLfOJtYZZBncloh/dJ9f75+vHoK141VVCqoVQMAAcCi0Y+YXlLyX4mZ52usQRZWCj0a4bP6LSLqzQzLDqlq1mXOEl3b4mPpuHQ+xArWrP123mubTbAW3hg2BjP4Z4z35pqUZOzQOEoq6ZdhljmTfFIrr6qc0+uf8KxzR3F7FcSzNIjIGEoXdyMg/KAMc/pXQDpUzjyuxcJcyuFFUNd1SLSbH7VLG8ozgIhG48EnH4A1n6v4kjsdjLbPJFtjklfIG1HzjAzkn5TUFG/RXN/8JYmSP7KvcgDcPlzlt+0AZyc+WfzFT6T4lt9RvltYrWccYdzjaj4zsPvj/CgDdooooAKKKKACiiigAooooAytFG+/1Wfu10E/BUUf41q1l6D9/Ul7i9k/UA1qZrSp8RnS+EKKKparfCzgXYnm3ErbIIgeXb+g7k9hUJNuyLlJRV2M1W/a3ZLW2j8+8mz5UWcADuzHso/+tWd/Ys9pMdWtZfO1Vh+/Z+FuF/uY/hA/h9O+ea0dJsTah5riTzrybmaXHX0VfRR2FX26cVpz8nux/wCH/wCAZez59ZfLy/4JV028hvbcTxZHVWRuGRh1Vh2Iq3WNqcMlhcnVrVWZT/x9xL/y0Qfxgf3l/UcelatvNHNEksTh0dQysDwQe9TJLdbFQk/hluSUUZFFQaGUR5fio4/5eLLn6o//ANsrUHSsi9ljj8TQSySKiRWMpdmOAAXj/wAKlDXWpL8m+1sz/F0klHt/dHv1+laT2XoZ0+vqP12TT0tY/t9uLlHlCJH5XmZYg9voDWVLq3hyaaCWSFJWJ8uBzb53DkEKT2HIP5Vf1uz01tPt47yY2tvBKrJskKHIBAGRz3NZdvb+E5baZVdUiRjG6ecwC4Y5wM9CQSfXqazNBtrrWgmWSzawjgiRxHuaIbH4yMew3Ec45PvTH1bwo5jSO0hZXcRMyw42rhmz64ypB+tWJbXwcxlhke2IlJidfOJGR1HXg8fp7Uy8tvDUoFvBKglv3ZU8sltrMrgkKeF4L/jQB0llcxXdslxC26N87Wx1GcZ+lFLaQR2trFbQrtjiQIg9ABgUUAS0UUUAFFFIWoAWkLCsy81Uee1rp8LXl0PvKpwkf++3QfTk+1MGmXd4N2qXzMv/AD725Mcf4kfM35ge1WodZaGbqX0irlW21WwsdZ1W3muFDtIkqRoC7EFADhVyeqmrY1K8mH+iaPdMOzzssQ/XJ/SoI7W303xBAttBHBHdW7RkIoGWQ7hn14LVuVpUlG6aXQzpKbTTdtX/AJ/1oYtzca1FbyT3Emm2MMalmbDzEAf981T0vTNYu5Rql9qbwTyLtjjS3QeVHnIHzZwTwT+Xar0o/tXVvI62dk4aX0km6hfovU+5HpWxim6jgrJK/oJUlN3bdl5mWdKum+9rWof8B8sf+y0f2TcZ41rUh/wNP/ia1aKz9rL+kjX2Uf6bMr+zb5QNmt3ef9uONv8A2Wsq3t9Y0e/Syj1C3a1uWZoDLbcLJ1MfysMA8kfiPSuqqrqtol9ZPbuSpPKOOqMOQw9waqFV3s9vRETop6rdebKfn65H/rtPtbgesFwQfyYD+dV7rxLaWJ8u9tb23mb7iNFkN/wJcgD3JApNN1a61GE29sii6hYw3cp5jjcdcf3s9QPfmtSzso7ZWYFpJX5klc5Z/qfT2HApSaTs0OKbV4y+8w9IjXVPEV1qNxNDcrDDFHEkTbo4ydzH/eOCvJ/CumGMVzmi6RZ3lvNqQja3mup3kWWBjGwXOF5HXgA8561cZtW0/mTGpW46sihZ1H0+634YPtVVIpytFkUpyUbyW5b1a1juIoma4a3aGTekikcHBHfjoTWRqHhnT7iAq93PGu11Y7lwQzMTnIx1Y/Tirl1HZ+ILGHy5leOOXeysmeQpG1gehGc8+lZkfhS5XyB9vilSDJRJIiwckqTv55Hy8CsWrOx0Jpq6K9/4Ytb67Xyr5Ra7JIZoy3Jy7l+OhPzkA/w9ec1pWXh2xtb2KWK6k3q6yPGNgEjLuAJAHbeelVLnwf508sv23BkjZRgMBGSGHygNjHzd89KuaZ4fmtdYGpSXcbyMZDLtQjduZmC8k4A3fXikM6CiiigAooooAQmsi9muNQvX06zkaGKPH2qdfvDIyI19Gx1PYe5qTxBftYQoyI7F22/IoZunYHqar+EZRJYyJ5UqFZCzGVcOxYkktjv/APWrWMbR5jKb5nympZWtvaWywW0SRRr0VR+vuferFA6UVk2aJJKyMrxJujso75RlrOVZjjrsHD/+Ok1LrF49vZr9m2vcTsI7cHoXPQ/QDJPsKuyxrLE0cihkYFWHqDXNeFfNu7uU3Dq/9lM1lFznJHV/qV2j863grxu+n9fmYVG4zsvtf1+X5G9pdmljZR2yEttHzMerseSx9ycmrVFFYNtu7N0klZAaTNc5481q40rT4orMot3dMUjZ+i4GSf5fnXkeoePNY0aVLtNXklu/NdGtZ3OyXbjOVYZXOeOAe9clfFwouzR34bAVMQlyu19vM97ubiG2hM08gRB1JqhsudSz5u+2tP8AnnnEkg/2v7o9uvrjpUHhto9X02y1yZ/Ne5hWaJSPlhDDOAPXnqea266k76o4pRcW0zFuoU0vVLe6hRY7afbbzqowFP8AyzbH1O38R6VY8QzyRaZIkLYnnIgiP+05xn8OT+FWtRtY7yzmtZvuSoVPqPesLRZ5tTv4hcKd2mApNnobg/Ln8Fyf+B10R95c3b+l/kc0/dbj3/p/5nQWcKW9rFbxjCRoEUewGKlpF6UtYNm6VkZep6c7TG/09xBeqOv8MwH8Ljv7HqKs6XfJe2okCNG6kpLG3WNx1U1aIrKQfZ/E7ovC3Vt5jD1dCBn8mA/CtF7ys+hm1ySuuprUUUVmahRRRQAUHpRVLVPPkVLSAOpnJDyj/lmnc59ew+vtQBUMMer3DzTrutYSUhHq/QyD6dB+NL4ZcJY/Y2ULcWrGKcdyR0b33DBzWpDEkMKwxqFRQFUDsBVDUrGb7QNQsGVLxF2lW+7Mn91v6HtVxd1yszmmmpI0qKoabqcV2WhKtBdRj95BJw6/4j3HFXs1Li1uXGSkropa1dvZ6dLNGu6Y4SFf70jHCj8yKzbe1XRb6y8vmC4QW07f9NBkq5+pLD6kVZvs3WvWdqP9XbIbmQe5+VP/AGY/hV3UrNL2xltpGKh14YdVPUEe4ODWqaikn13/AK/Ewac22um39fgWc0prP0S6e6tB5423MTGKdfRx1/A9R7GtCspJxdjaMlJXRy/xH8Mv4l0L7PbypFdwtvhL/dbjBVvYivH4/hl401S9Szu7O20+1DkyXLTiQ4P3iAMliR619EHkUm0VxV8DSry5pX/zPUwmaVsJBwgl5XW3oVdIsYNM0y10+1UrBbQrFGD12qABVugUjHFdlktEec25O7K2q3iWNlJcupbaPlUdWY8BR7kkD8axtEtpNL1MQzSbn1CMzyEnjz1+9j/gJH4LVosdU1kf8+lg2SezzY/9lB/M+1P8SDyrKO+UfNZzLN/wHo3/AI6WreGnud/6Ryz958/b+n/kaq4xxS0iY2jHTtSOwVSzEADkk9qwOkUmsmzb7Zr1xeJzDbx/Zkbsz5y+PpwPqDUc15PqzNb6WxS3ztlvR0x3WP1P+10HvWrZ20Nrax28CBI0GFArS3Itd2ZX53psiaiiiszUKKKKAOFfxL4gYicaWUUMylNhO3JAy3Pb6jOamu/EGuGxW4S3jhmSVd9uIHYlcH+LphuMY5Gasv4sEaySNZK8KOwDxzhvMUMqZUY5O5unoM0q+KZpLgQRaaHfdGrMLgbcv93Bxz15oAQa3rxuIrX7Jb+a8ixv+5k2xg7fnznkHJwPbmrnhvV7/ULyWG+tBABEkibUYYyBkEnvnPGOneq+oeLIbWz0+4Fo8gvLdZ9gbDIGXKg9u2KLXxUr3MUVxZiDzCFJ84HY2EJz6D5xg98GgDcv9Otb5V+0Rnehykikq6H1VhyKpqus2JPltHqUI6K5EcwH1+6344+tZkXi4yeUy6fhJ3EcLNMAC2FPzccD5uvtWxoN7Je6Fa39wqLJLCJHC9AfarjNrQzlTTd9mZWi6xZm+v7q9Z7OSWcRILhdoCoMY3fd+9uPXvXSJIkiBo3V1PQqciszwzEreH7VpFDechmYEZzvJb+tPl0HSnYulqIH67oGMRz/AMBIrSpyOT6GVL2ignv+H+ZDqJ/s3Ul1NeIJcRXfov8Adk/DOD7EelbAOayJ9HmaJo01a98t1KskuyVSD2O5c/rWdpa67ZXJ0h9StX8tA1s81qcyxj1If7y9Dx0waORSW+wKcoSs46P03OporL/4qAD72mP+Ei/40btf4+XTP++pP8Kz9n5o19p5M1KzdbvJIY47W1IN5cEpEDyFHdz7Afrgd6q6hcaza2j3E91psMaDnELuSewA3DJJ4FVtM0nWpZG1DUNU8m6nUBkhgUeUg6IC276n3rSNNJczaM51G3yxT/r5m3p1rFY2cdtDkqo5J6se7H3Jyag1i70+O1lgvbqGJZUZCrMMtkY4HU1H/YcMoH2u8vrkejzlR+S4q1a6bYWfzWtpDE3dlQbj9T1NT7t7t3KSnayVkY2g6veXmj2gstOllcRhHmnPlRhl+U9fmPIPQVeXSZLtg+r3JuhnIgQbIR9R1b/gR/Cl8OLsjvYO0V7KF+hO7/2atWqqTtJ8qsTSheC5ncaqKqhVAUDoAOAKcKKKwOgKKKKACiiigDjbXxPpkSGS70drKNW+RtiN85D8cHqQh/ritSTWdOtbK2uFsZVSbfhEhAKbMlie3GCeOvbNXm0TSWiMTWELIW34IzzgjP5M351L/ZtiYEha2Ro0DKobnAYYbr60AZjatpklzBDHZvcTFcxqsSkhNzKSM9hsP6VVs/EOk3Uvky2R813ETkRBl3bgApP4g+la39haRvZxYxBmYMSMg9SfwHzNx05NKdD0nLH7DENwwduR3znjv79aAK+l6lpmqXEtlFbfcTcRJGArDODgdSM45xir98oj02dY1CgQttAGAODTbLS9Ps5RLa2qROE2AjPC9cD0qzIgkjZG6MCDTjuiZK6aKuhBRotjt6fZo8f98irtZfhd2bQrWNs74U8h/qh2n+ValOfxMVN3imBFUtWsFvLcbXMVxE2+CUdY3Hf3HYjuKu0HpSTad0VKKkrMoaRfG7R4p08q7hIWeL0PYj1U9Qat3EsVvC800ixxoNzMxwAKy/EMccKDVEuEtbm3GFkb7rg/8s2A5IPbuD0qppMz6/P51/G1utuwIsJPvK3Z5PX1UdO/XpryXXP0MPaOL5OpbsoZNTu01K6jaO3jObSBhg/9dGHr6DsPetjFAorOUuZm0Y8oUhpaRqkoy9E/4/NV9PtfH/fC1q1leGz5ttdXWPlnu5HX/dB2j/0GtWrqfEzOl8CCiiioNAooooAKKKKACiiigAooooAKKKKAMSWQaPqMsspIsLt95ftDL0OfRW457HPrWyrBhkcih0V0ZHUMpGCCMgisr+xLaPi1uLyzT+5BMQn4A5A/CtLxlu9TK0obbGsxwCayp9YiZzBp0bX9wDgiM/u0P+0/QfTk+1H9h2j/APH3Ld3g/uzzll/75GAfxFaUMUcMaxRRpGi9FVcAfhR7i8x+/LyM6z02SS5S81OVbm4XmNQMRQ/7o9f9o8/SpdS05bl0uIZDbXcYxHMg5A/usP4l9jWhRS9o73BU42sZNvqphmFrqyLaznhJM/upf91ux/2Tz9a1RUdzDHPEYpo0kjYYZXXII+lZo0l7c/8AEu1C4tV7RHEkY+gbkfgRT91+Qvfj5/ma9ZuuXckUa2lq2b25BSEf3fVz7KOfyFMa21lhtbVrdR/ejtMN+rEfpU+m6dBaM8oaSad/9ZNK2529s9h7Dihcsdb3CTlL3UrE+n28dpZxWsWdkSBFz6AVPQKKzbuzRKysFFFFAwooooAKKKKAP//Z"/>
          <p:cNvSpPr>
            <a:spLocks noChangeAspect="1" noChangeArrowheads="1"/>
          </p:cNvSpPr>
          <p:nvPr/>
        </p:nvSpPr>
        <p:spPr bwMode="auto">
          <a:xfrm>
            <a:off x="304800" y="304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AutoShape 16" descr="data:image/jpg;base64,%20/9j/4AAQSkZJRgABAQEAYABgAAD/2wBDAAUDBAQEAwUEBAQFBQUGBwwIBwcHBw8LCwkMEQ8SEhEPERETFhwXExQaFRERGCEYGh0dHx8fExciJCIeJBweHx7/2wBDAQUFBQcGBw4ICA4eFBEUHh4eHh4eHh4eHh4eHh4eHh4eHh4eHh4eHh4eHh4eHh4eHh4eHh4eHh4eHh4eHh4eHh7/wAARCABnAIk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7LooooAKKKKACiisDxn4u0PwnYLdatdbXkyILeJDJNO3oiDljTSbdkBv0hPHt618z/FH4pfGC4sZp/Dfhn/hGNMVSftV2qTXe3+9sOVT8m+or5l8Yaz4u1yV38QeKtZ1Jj1E125QfRc4H4CvQhllaUeZ6IrkZ+lJ1DT1fy2v7UN/dMq5/nVlGVlDKQVPQjpX5K3MbKxHmzfXea0NB8SeJ9AlE2g+JNY0txzm2vHjz9cHmsng5LqHKz9W80V8G/Dr9qv4heHpIoPFMNv4osBgM7KIbpR7Oo2tx/eXJ9a+t/hN8VvBvxM083Hh3Uh9qjUGewn+S4h+q9x7jIrnqUpQeqE1Y7uiiisxAeRiofs1vgfuUwDkfL0NTUUAUp9L0+dlaayt5Cowu+MNjnPerPlL/AHF/IVJRQ9QCiiigAooqrq17Dp+mz31wxWKFC7YGScdgO5PQDuaAM3xPrUlisdnp8aXGp3APkxucIijrI56hB+ZPA9Rwtxb2ulSz6nczG91SRf3+oTgFyP7qDoiDsq/r1rUmnexjuL/UCBf3eHuCDnyx/DEvsvT3OT3rzfxlrE92WSPdj+FFr6DK8vdR3exMpWON+KHjCaaKe0tW2RSAq7n7zDuB6V4HrU0e9gDxmu18e3kiXEiOCrDqCK86njaacs+cZ6V7eJ5aaVOmjeKdjKuoTI2UUn6VWNnN/wA8/wBa6aC1LcKnFSvprMOVrhWFb1sXa5y0KNHKrNGGCkEq3IPsa9j8B6f4bvZbLVtHmuPDWuQkPb39i5Bjb0ZTwy+oPWvO59PZOlLo2pT6VdiSMttB+ZR/nrXRTwsZJxkhJdGff/wk8b3+sRroPilIIPEEEe8TQDEGoRD/AJbReh6bk/hPTgivRAQelfJXwk8UR6zb2tm115NzC4msrrqYJR0PuD0K9wSK+ofC2rDWNHhu2i8mfLR3EWc+VKpw657jPQ9wQRwRXzOPwn1apZbPYxkrOxq0UUVwCCiiigAooooADXL+MLlZtT0/S8/u03X047ERkCNT9XO4e8ddQeleNfFbxJHpep+JLjfiaCG0sIhnvIGk/kSfwrowlJ1a0YoCtrGpPq1+yRN+5QnnP61gasI4o22D8e5NQeF9QR9L8zIy/wDKotbuAYiPWvuVT9kuRbIwjrM8f+KUyzXkUJVSQCxbHPsP51wttCHuQrAda6nx5L5uuTeigD9KwbLAmDehzVxo80kehsa1tYKAPlH5VYOnj0rW0+JZI1ZfSr32celerDCKxLqrY468sR6fpXL6vaeXIWXH5V6RqMG3tXI65CMHisa2G5NUNTUhnw31qbTNbSPeVQtuXB719xfCnVlu2hnVv3eo24LD/pvGMZ+rJ+kYr8+0kNvdxzDgo4avsv8AZ7v2m0KwcctDexqvsrgq36Gvns9oJ0ebsRNaeh7/AEUi0tfGmQUUUUAFFFFAAelfGP7VesX1j8Z7/ShJtsp7e1u9uOrrGUzn6V9nHpXyz+2h4WLeJdD8XKp8prV7GTHTeG3An8DgfSu/LJ8uJiyoq7OW8D6v5mkQqW7EfrW5e3Qkh+9XlPhHU/s0jWrNjnKf1rsv7RDQ9a/Q8TD92poinD32ef8AimUNq92zZ5kIrMt5FzjNP1a6Et5MTyS5P61Vt2y33KypSs0dEjs9Duswhcg4FbayAgc1yug5ZTjgZrfUsABX0NKzgmcM21Ii1Bt2ea5HXWwpxjNdTeD5Sc81yeuZ3jniubGpKGhpRbbOXu/vHPrX11+zKG/4Rq0kOdrXVsv418i3m5pdi8sxCgV9ufs96S1no+jWu3ko11ID0KoAq/juYfka+Sz2aVFo3k9Ge3rS0i0tfDmYUUUUAFFFFAAa474w+E18Y+A7/SUUG6AE1qT2lXkfmMj8a7GkNVCbhJSW6GnY/NvU4p7G/ZGVopY3IZSMFSDyKQ+INRgGCyOD6rX0J+1X8MJLeaXxvodqXtpP+QlDGMmNv+eoHoe/518zyn+F8Y7Gv0TLcwp4vDeze5TVnzRF855XLHqTmrtnHubnisuKbynwwyK07W5Q45opvknaRb95aHR6YywqFrS+1L7VzMV0v96pWvMLw1e3TxcVG1znlSu9TSvLoetc5q8mcmp7i8/2s1lXUhmPFceJxaZtTpqJW0eazg8RWM9+CbVLhDLjsM9fw61+hfwj0/ydBGqtE8QvUT7NGwwUtlB8vI7Fss57jcAelfKf7Mfwjl8b+Io/EOtWpHhyxl3YccXkqnIQeqg8t+VfcEahVChQABgAV8LnGM9rLkTFNjqKKK8QgKKKKACiiigAopOahkD87etADriOGaJoplR43BVlYZDA9QR3r5b+OP7O8vnT658PwsiMS82kkgFfUwk9v9k/h6V9IXsd6VPltXKa5beJSp+yyY+tbUa86MuaDGm0fn7qNvd6feSWWoW01tcxnDwyoUdT7g1XWdozw/4V9W/EfwH4o8TA/wBoabaXrAfLJJF84+jda8a1b4G+M45GNrp7beyhs/zr2o5zzr95uUmjzxNQcd6k/tBiPvV1R+DHxDDY/slvzq3YfBHx27jz9PZV7jNX/a0F1KU0cXFLNcTJDEryyOcKiKWZj6ADrXv3wX/Z81TXpIdX8bCTTNLyGSzzi4nH+1/cX9fp1q18O/ht4r8OTLNZaXbW83ebZuf/AL6PNe06FbeL1Ci7lye9cWIzWdRWhoKU2ejaRYafpOnW+m6bbQ2tpboI4YYl2qijsBV2ud02PUlX96xNbEAkx81eSZlqik5pRQAUUUUAFFFFABQaKKAEx7UjIp/hFFFADTFGeqCkNtATny1/KiigBDawf88l/Kj7LB/zzX8qKKAHCGNeiCnhF/uiiigAI9qAKKKAFooooAKKKKAP/9k="/>
          <p:cNvSpPr>
            <a:spLocks noChangeAspect="1" noChangeArrowheads="1"/>
          </p:cNvSpPr>
          <p:nvPr/>
        </p:nvSpPr>
        <p:spPr bwMode="auto">
          <a:xfrm>
            <a:off x="304800" y="304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AutoShape 17" descr="data:image/jpg;base64,%20/9j/4AAQSkZJRgABAQEAYABgAAD/2wBDAAUDBAQEAwUEBAQFBQUGBwwIBwcHBw8LCwkMEQ8SEhEPERETFhwXExQaFRERGCEYGh0dHx8fExciJCIeJBweHx7/2wBDAQUFBQcGBw4ICA4eFBEUHh4eHh4eHh4eHh4eHh4eHh4eHh4eHh4eHh4eHh4eHh4eHh4eHh4eHh4eHh4eHh4eHh7/wAARCABwANg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7LoormZPGmmLf3VosNxKbfzAWj2tuMYy4AzngZ6gZwcVAHTUAg9DmsDTvFFvqTQHT7K7uoZkSXzUCgLG7EI+CckHBPHOOax7Hx1H87XFm5gaOD7PKGRPOeTeSMFvlwEPU0AdvmiuQl8YpcxWk2lWU00Mt1bwyzOAFj8xgCpGc5APUAjpXVSXEEIJmmjjA7uwH86AJaKzn17RUYhtXsAR1H2hM/wA6g/4SjQN21dUgdvRCWP6CgDYorI/4SPTmOI0v5f8AcsZiPz24qteeKbW1x5unaoN33f8AR8FvoCQTTSuJtI6DIqG5u7a2TfcTpGuQMk9ycD9a5C48VaxcXy2tn4Y1OGCRR/pVwqoIiTjOMk89sj68VsWsOpQnzF0+z81lUSTPcEySbRgFiEq3Sklr+aIVVN6Gvb3VvcGRYZkkMTlJAD91h1BqbNc5rE2pw26XTabZmaF1MbG7IAZiFxyB1zj64rQ/taGLH2yC4tO26VPl/wC+hkfrU8jHzo080ZrO1DVbe0gilAe4MzbYkgwzOepxz2GTUlpqNrdWhuYJVaNc788FCOoYHoR6Go5lexpyu17aFzcM4zQzKqlmYAAZJPaueil1e8U6rauohY/uLSRcCSP+8W6qx6jtjHFJc3cmtMmmJb3FtH1vt67Sq/8APMHod3qO2fWo9ojT2Lvv6+Rt2d3a3tuLi0njnibO10bINZGq+MfDWk6zFpGp6xb2l9MB5UMuQZMnA28c1Yk0OxknMy/aId4xIkMzRrJjoWC4qKPwroCatBqq6ZB9st0KQyFclATyRnv79aUnU6WLp+wu+e9rdLb9DG1LxVqkOq6lFb2cTQWZeP8AeMq5Ih8wNndu5OBgL05zUd34m1u2uksGit5biQoyyxINqgxF9pDOB1GM56ZOK2dS1LQbbUJFm+zPfBGTLRcnCFihfGB8vOM9Kkur/QZLVWumtJI5M/KyB9zIQpGMckEgfjWpzmDL4s1OK2+2XX2K0t2uIbZeDKVZ4hIzcHDcnAA+uataF4j1S41Ky0q/ggS8uI1umMedot9pyep534Xr3qfV7rwzfx20c16IWDiaJoRhlOTHluCAM/L8w4NPtbXw/wCGrqNfPaOZ4fLTzCW8tN2T0GFBc5JPBJFAFHUPEN9Y6reKvkR2cN0VmkYmRgNsZHy7gQvzHJUHBxxXZqcrWBrepaDZ2DajdRQXIjLOoWIO5KuEYjjqCQCa3o8FAQcg8g0AOooooAK56/0PSoYr24ubi5itZd0k8YmIjBbG84HPPcdOT610NefXfh7WptS1KRjcSGZp/LbfGInjYDYp/iOOODwMZzzQB0lr4csLSVHtHuLYJwY4pSqFQxYKR/dBJwBjg46VVi8L6NFMtvbzXEMsMUZRUl+ZNhYK/I6/Mw54IPSsKPw9raXNxNMtzcM0xaZPMjVLmPzw20Y5J2cfNjHI71Y1Dw5NeTYh0lraKVIEIFxyqLch2QkHPKZ4HHagDd/4RjTmnikM14QjxzMnnnbJIn3Xb1P6HA9K0pdL0q5uTdTafaSzHgyPCpY49yK5C88P6lLNPDDbNExkm8y4WfAmiZl2IMHIwB+G3jrXUaBYf2cb2JIxHbvcb4FDZAUqufpyDQBbjsLGLmOytkP+zEo/pUzvHDEWdlRFGSTwAKV2CqWOABySayI1bVpvtEwIsFP7qM/8tiP429vQfj6VUVfcmTtsOW4vNSJ+yM1tan/luw+dx/sA9B7n8quWWn21sS6R5lP3pXO52+pPNWguKXtQ5dgUerDApDjFBNZfiDV7fTrKXdcwRTtG4g81sKXC8An64oUXJg5KK1KXiK+mm1C10XTWP2uYee7mHfHHEDjcSeAd2MDqSPxqRdHmsVEmk3Lh8fvYp2LJOe5PdWPqPyNYHwY8J6t4V8ONDrfiZtevbl/NeTywqx5/gU/eIGe/5Cu721lyO7ctzb2llaO35nN2GiXEl9Jq8i/2deEbIooyHRE77h0JY8kjBxgZpZ7O1vL5YtTha1u34LRORHdKP4Se49jyK6TbxUF7aw3Nu0Myl1PvyD2I9CKtJNWlqZuUk+aGhLGoC9B9BTsD0FZmnTzQXH9n3rl5MboZjx5qj1/2h3/OtTNNqwou4YoAoopDOCvPD+tXHiW/dogbS7nbBZgY442h8syAbh+8/wCA/jV288ExXNxdzNeMfNaCSCNl+WJ0ILdCCQ5Vc8jpXYUUAc1B4WVLK6gaZENzD5beVHhVO8vkZJPfuasa/oMmpXEzx3Swx3Vt9kuVMe4tHuJ+U5G08sO/X2rdooA5GfwneSwyQf2mgiCTrAPI5XzZRISxzzgjHGOK61N2wbyC2OcdM0tFABRRRQAVwT+ItS0651uWYx3TRXcohgBc7YY40Y8AYHLcsT3rvaw7qy8NalfSWVxb6fc3KlpJImVS2SAGJHfgLn8KAMKHX9VF3PJBG92N8+2DGdqiWEAgDltqu3A5NXtY1m/bR9GvtNlts3N9FHNwxUod25RkZByO4B4qwZvDMqywXUFnCPtElttlCrvYFc49shefYVbKeH3sYrL/AEBraEJJHFldq/NhGA7fN0PrQBX8Na1cajPElxbwxrcWaXkPluWIRjja2R16e3X0rfNYenT+GbJXuLCbToPOl2M0bKN79QvueTge9bZbjJ6UAZmp5vLyPTFz5ZHmXJ/2M8L/AMCP6A1pou1QoAAHQCs7Qd0kUl84+e6kMg9k6IPyGfxrTq5ae72Ih/MJmq1xdbZPJhTzZiOmcBR6k9qW9maKILHgyudqA+vr9B1p1rbxwx4GWYnczHqx9TSS6sq/YiFm0nN1M0v+ypKoPwHX8ahu9F066VUms4mRSSFxgZ9fqOx7VpUZo5mthOCas0VP7PtTgmBAwAG4cN+Y5pGjurb5omM8Y/5Zufm/Bv8AGrlBGRSUmOxFb3Ec6b4ycZwQRgg+hFS1SvE+zyfbIRyP9co/iX1+oq2jBgGUggjIIoa6oE+5V1SzN3b7UbZMhDwv/ccdD/Q+xpdMuftVospUo+Ssif3WBwR+dWz0rLh/0bXJI+kd3H5g/wCui4B/MY/I01rGxL0lc1BRSFlVdzEAeprOl1vSkuFtv7StmnZggjRwzZPQYHSpLNKiueu/EU1vqs9r/Zxa3guEt3m84Bi7xCQELjpyAeag/wCEs8x9Ot7exL3Oo20M0CPJtXMiu21jg4wI2Occ0AdRRXG3Xiy8sdWntLiyLzOsXlW4YnyzsZnyyqSegxx37VoweJlltWnXT7jcJkhER4cs0QkAx684x60AdDRWV4a1Y6vZNO0ccMiPteNZCxQ4Bw2QCDz0IrVoAKKKKACuYsvD+oR+K01e5vIpIojPsALbismNox91doGOMk9a6evPNX8SeIYptX+zSQxyW/2hY4GUMyhANjhQNxzweTg546UAat94VvZJtRMN1b7NREsUu9TmNHYHK/7Q5/T0qjJ8Pml1CSZ9SxDJLKCqphhAVJijz/sSFm/Gk1fWvEFjey2H2xdiSy7LuVEjDYjjZUORg8s3TkgYqPVPEWsWUSz3l80K3N5JBGlvbqTGFj3AjeOct1J7du9AGnofhGSzvbG7uWtmktWHIaSQvtiZAcueD83QdPU1v69I0Oj3cinDeUQPqeP61z/hnWtWutbh0m6minMdst3PPGg2SRuoCBSOPviTp2Wt3xJn+ynxj/WR5z6b1zV01eSRM3aLL1tGsMMcS9EUKPwFSUgpajca2KUWJNSkbtCgUfU8n9MVdFU7D/XXf/Xf/wBlWrgqpBEiupo7eB55nWOKNSzuxwFAGSSfSvAPFv7SVna6pJbeG9COo20bEfaricxLJg9UUAnHucfSvQf2jZb2H4N6+1ju3mJFkK9RGXUP+ma+KO3tXj5ljalBqFPS59zwhw9hsyjOtiNVF2S2+8+xvhH8ZdF8c3h0q4tX0rV9pZIHk3pMB12NgZI9CAa9TDcd6+AfAP20eOtB/s6SWK7/ALRgETR/eBLgH9Cc+1fcv/CN6fKwa8kvL4+lzcuy4/3QQp/Kt8vxUsRTblujzOKcno5Xi1Ci/dkr2fQtXus6Tanbc6haxt02mQFifTA5rL0vXo2SSCw03UrwROVVltzGuOoG6TaOhFbdnp9jZrttLO3t+Mfu4wv8qZa/8hK7HbEf8jXorZnzL3RSNx4iuP8AU2FjZg/xXE5kI/4Cox+G6s/VdN1YvZT3mvSKVuFUraQLEBu+U4Lbj3HeupNZniH/AI8VI+958WPrvWnT+JCn8LIV8NaSziS6ilvnHe7meYfkxx+ladta29qgS2t4YUAwFjQKB+VSjpS1BRUfTbN5Xla3Qu8qzMT3dV2g/kAKz4vCuiRAiOzCkqihvMbcoQkoFOcqBk4x61t0UAY7eG9IZAPsoQggq6OyuMAjhgc9GIPrmnHw7pJuVuDZrvXGBubaCF2g4zjO3jPWtaigCppmnWunrILaMqZGDOxYszEDAySc8AAVboooAKKKKACuafxRp9tc3cV6pieGd48ou4+Wu3529BlsV0tc5ceFLWTUpb+O4kimmZzJ8iOCG25A3A4+7wR6mgCSfxLoyrFuleRpc+XGsZLMQxXGPXKt/wB8k9qZaS6Z4mmY+V5kVuiSQTK7I/zg7hxgj7uCKjm8HWD3NzdLLMs010t0jMFdYmClcBSMbTuckHuxNauj6VFpzyMkju0iIrFgBnbnBwAAOpoAfpmk2Gm7vsNusO4KDj0AwBz0A9KTxAjSaNdKv3hGWH1HP9Kv011DDawyDwRTTs0xSV00JA6yRJIvR1DD8afWZoLMlubNz89q5hP+6Pun8VxWnTkrOwou6uU4f3eozIekqh1+o4P9KuVVv43ZFkix5sZ3J7+o/GpLWeOaESKTg8EHqD6H3oeuoLTQTUbS3v7KayvIUmt542jljcZDKRgg/hXzV4w/Zv1RNSeTwnq1pJYs2UgvWZXiHpuAIYD1wDX02aQiuethqddWmj08uzXF5dNyw07X36r7jxv4MfBG38H6mmva5fRajq0YIgWJCIYMjBYZ5Zsd+MZNezDpTRTugq6VKFKPLBaGGMxtfG1XWryvJiHrVTTT5gmn7SyEj6Dgfy/Wquv6nb2iLC7yKZeGdI2fy17k7QcegpLXxB4fKpHHqtnHxhUkkCH8mwa12Rybs16zda+drKAdXukP4Llj/Kr0c0MozFKkg/2WBrE1J9Sl1tZdOht50skIkilcoWZ8fdbBAIA7j+LtTho79iZ7W7m8vSlrJtNds3uEtLtZdPum+7DdDaXP+y33W/A1q7h61BYtFc1deILiPxVcaWbd0t4I7cq+zcZXlMmAPm4+53FRN450X7It0rTmNmcDKhD8mPM+8RnaTtI65BAzigDqqK5+DxHHdatZWtnbzSW1xJKn2kj5GKIWO3nPUY5HrTb/AMX6RZ6hcWcskhe3D7ym0/MiF2UDOc7R6Y7ZoA6KiuaufGGn2sebmG5glLYWGTYrsNm/cMtjGPfOeKWLxdY3EhW0t7yceYkUbLGAsrtH5oCkkfwcnp6daAOkorntI8U6fqf2dYFuUkuJAiRumGwY/M3Hn7u3v68UUAdDRRRQAUUUUAFIaWigDJvz9h1BNRziBwIrn2/uv+BOD7H2rUU5FJNGkkTRuoZWGGBHBFZlrK+mzLY3TE27HFtM36Ix9fQ9/rV/EvNEfC/JmoV3Dmqk1uyyma2ZUkP3lb7r/X0PvVsEU4VKdimkymL6NSFuFa3b/b6H6HoatI6soZWDA9CDmlZQwwQCO4Iqs1hZs2TaxZ/3BT0YtSWe4hh/1sqJ9WxVdria4+W1jIU/8tZBgD6Dqf5VNDaW0RzHbxofUKKnoulsFmyva26QocElmOWcnlj70+aCGYESwxyD0dQf51IaiuJ4reFpZpFjRRksaV22PYxtW0jQLe2eZ9ItN+QEWOMIzueAPlx3qPTvC9ta2oWO91G3nbLSvDdvjceuFYlfbp0Aq9ZRTXlyNQukKIv/AB7wsOVB6u3+0f0FatVL3Vykx1fMYFzoN3LAbdtanuIT1ju7eKYN9flFZseieK9NlVtJ1rT3h3Dda3MMnl4/2TuLKfoce1djRUFmHLpenX2q3MjTSLfbIDKInwU2+Z5ZHp99/wAhUEPg3S7VUFhNeWezOPKkHRgA/UH7xUMT1zz61k+K9J1qfxBNdWqSGyfyhKkYVmkCpKOFLL0ZlPUevOKqXeieKfJltoZ7kxJapNHI8wLvMwRJIzg/3VY9cZfrQB0trounWuuxMl7c+YnmXENq0mUUv8ruBjJ5Pc9Saln8N2c1xeSNcXSxXe4ywK4CFmXaW6Z6ds4zziuW/sLVWjDNHfiMI+0ARhlzIjBNm/BTg/Lu6d67Pw4LtdDtFvoFguFjw8asWC+nJJ7Y7n60AVr7w7Z3Nwt0s1zb3C42yxMMgBduOQRgj9QDWX4h8JreWi29nMw/0wXUolkOXYR+WPmAOOAD0Oea62igDmfDnh2ez1RNS1C5iuLmKyWzRo1xlQxOSOBnoowOg96K6aigAooooAKKKKACiiigAqK5t4biFoZkDxsMMp6EVLRQnYGrmQv2zTeiyXloOmOZYx/7OP1+tX7O7t7uPzLeZZF746j6jqKnxVS60y0uJfOePbMOksZKOPxHNXdPcizWxbB5orO+xajEf9H1PzF/u3EQb9VwaMa0o+7p7++51/oaOXsw5vI0c0ZNZ2zWm/jsIvcKzn+YoGmTS/8AH7qFxMO6JiJf/Hef1o5e7DmfRD7zU4YZfIjDXNx2hi5I+vZR7mo7eymuJ1udSZWZTujgX7kZ9f8Aab3/ACq5a2tvaxeVbQpEmc4UYqbvRzJfCHK38QYpaKKgsKKKKAExzRilooATaKUDAoooAKKKKACiiigD/9k="/>
          <p:cNvSpPr>
            <a:spLocks noChangeAspect="1" noChangeArrowheads="1"/>
          </p:cNvSpPr>
          <p:nvPr/>
        </p:nvSpPr>
        <p:spPr bwMode="auto">
          <a:xfrm>
            <a:off x="304800" y="304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AutoShape 18" descr="data:image/jpg;base64,%20/9j/4AAQSkZJRgABAQEAYABgAAD/2wBDAAUDBAQEAwUEBAQFBQUGBwwIBwcHBw8LCwkMEQ8SEhEPERETFhwXExQaFRERGCEYGh0dHx8fExciJCIeJBweHx7/2wBDAQUFBQcGBw4ICA4eFBEUHh4eHh4eHh4eHh4eHh4eHh4eHh4eHh4eHh4eHh4eHh4eHh4eHh4eHh4eHh4eHh4eHh7/wAARCAB6AJ0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7LooooAKKKzdY1iz0sJ9plPmSnbDDGpeWVvRUHJ/kO+KANKopnVI2djhVBYnPAArERvEmpEnbDolufu7lE9wR6kZ2J9PnpsnhWyuIXTUrzU9RaRSrme7cAg+iJtQfgtAmchq/xWGmvBfzaC/9iTnK3IulM3l5/wBZ5WOmOcZzj8q9LtpYpokmhYPHIgdWHQg8g18/6r8B9Tvtdj8280p7OMiOO+aEm8SEcBOmCwXgHOO9exweEdItraOGx+22PlqFVra8ljIAGBwGwfxGKmPN1OPCzrylL2i06f12OjBzRXPvbeJNPUNZ38WrIvWG8QRSEe0iDGfqvPqKs6Vrtve3JspY5bK/QbmtbgAOR3KkfK6+6k++Ko7TXooBzRQAUhYClrjfHMHiSXXdGl0lpzZRSZuEicruben3zuHyBPM6hhnHGcGgDsqTcM4rzy/1Dx1c+KdStNJXZp8F4kHmPbJtjj2W7FlYnLt88ueMAAdxzQkn+JjXNjcbblI13LdItvBnJ8rcVXfhguJNhPXuOmQD1OivMLi6+KQ0ySeNIftToFSH7PGQhAhO7IY5LEzA9QMDAPf0XS5LqTT7V76MRXLQo0ybgdr4G4ZHBwc9OKALVFGRRQAUHpRWb4g1P+y9Okulha4kJEcMKnBllY4RB9T37DJ7UAVtc1SaO4j0vTY1l1OVdyh8+XCnTzJMfw54A6seB3Ik0PQ4dOLXUsz3moSj9/eTAb3/ANkdkQdlHA9zk0vhrS20+2lku5BPf3TCW7nx998dB6Io4UdgPUmqXxB1ybQPDrXlv5YmeaK3iMoOxWdwoZsdgCT+FJuxMpKMXJ7I6LdUU9xDBH5k0scSDqzsFH5mvBdD+JmsXfj228N2niKe+trycQS3E+jtA8BOeYtyqrcjHO7g5r2W28M6THKLi5tzqFz/AM971vOf8N3C/RQBQpJ7GVGvGte3TQe3iTw+p51vTQR1/wBJT/Gr9lfWl4C1pcwXCjqYpA4/SpVggC7VhjA9AorNv/Dui3sglk0+FJwcieEeVKp9Q6YYfnTNzW6iqGs6TZ6tbCC8j3BTujkQlZIm7MjDlW9xWTL/AG5oe6TzJta05eWTaPtcI9VxgSgemA3u3StzT7y2vrWO7tZ0mglG5HU8EUAYunX93pupppetSecZmK2d9tCif/pm4HCyAenDYJGDkV0QbIrF8V3GjDT2stUfP2gfu4ogWnZgeGjVfm3A4II6HFYXh268Ta0kum6hONGksyFmKBWurlG/1cvdIgwHIG4hgwGMUAdJquu2OnOkMrPNdyf6q1gXzJpPcKOg9zgDuRVDVbzxNIulS6TptqgkuQNQjuZ/mihw3QqCCc46H/GtPRtIsdKWT7JbrG0p3SyHLSSt/edzlmP1NaGB6UAcPp934o/4WPqMFzb3DaP5LfZtq4iVQkZVixXDMzmUYDZG3kYxWM/iD4jw3tjb/wBhW86SvGZJRbSKuGWJjHwW2bS0g3scfJ26V6hgegpcD0FAHmEHiDx1fapZmHSpbO2lj8uRJ9PcAS5hLOSSCoG6UDPB255xT9N1/wAfXJUvo6xJGFeXfYSIXbMQeJcv/Dvkw/IbZkcV6XtX+6KMD0FAHM/DvUtb1TQmuPEFi1neLcNHtMDRBlGMEBvmxyRkgZx07np6QKAegpaACuf2/wBo+MfmbNvpMQIX1uJR1P8Aup0/66VvFv8AJrD8FKX024v3YmS+vZ5ySMfLvKIPwREH4UAbx6VyXimxh8XXkvhmdXOmQBJNRdWKszn5o4lYcg8ByRyBtH8RrqLqVIYHmkOEjUu30AyayPBVvLH4et7m5A+1Xuby44/jk+bH4AhfoooE0mrM5vwn8KvD3hzW11iO41C/u4gRbtdyhhCD1IAABbHGTXfE4UVDfTpa2stzJnbFG0jY9AMmvENf1bWNW0u11RfEV7a3V/MI7e2t5SkcIbpnHXA6k9TWFWtGklobZflyknGklFfqz0LXfiPoOl3UsDR3t2IX8uaW2h3Ro2cY3EgE57DJrovDetWGvacmoaZOs9s/RhwQR1Ug8gjuDXzj8RtJ1+w8KQ6GmuRvFFdQ3MI+yo5aaN969stkjkZ5p3wy8Q+KtCg1KO3vrITSSJM8F1aGNpiAdzqu75RjaDjPSuxSo1MPOrBP3bfMxlh8RSxNOjOUXz+e39eh9IavqtjpcSvfXCQhztjXq8h9FUcsfYA1xd02tQaob+xik0TRL+dUuzMFadJG4WdEOViDHarbsnoxUHJNr4V6jpfiLT5Najs2TVElaG6aaQyyI3XCs3IQg8AY+ldfqdjDqGnz2Nyu6GeJopB7EYrGMlJXRpUpypycJLVFfSNFsNNZ5beJmuJQPOuJWLyyY/vMefw6DsKz/Eypp2o6frmCFWQWd03YxSsACf8Adk2n2Bb1q54SuZrrQraS6YPcophnf+9JGxRj+JUmpPElqt9od/ZsM+bbuo9jtOD+eDTINIUVR0K8+3aRZ3hxunt0kODkZKgmr1ABRRRQAUUUUAFFFFAHi/x01yax1hLC6snvrRrESWlr9tNrHPMZCHLOAclV2kKR/FUn7MGratqGj6vbXkMkNjazxi1ja488Qlg2+JXwMgYU+27Feo67oek65afZNY0601C2zny7iIOAfUZ6Gs74eWtrY+HF02zhit47K5ntjHGgUArKw6D1GD+NJLW5wrDVPrHtebT8f+GLvjA48Kas2cYspufT5DWlbBVtYguMbFx+VR6jai70+4tXbCzRNGT6BgR/WqPhG7e88O2TzZFwkfkzhuqyx/I4P/AlNM7jRuUjkhdJseWykNnpjvXzBqunXo121sfDt55ti90zaYZwQzomAzccbF3AA9TkcV9Oalb/AGqxntt5TzY2j3DtkEZ/Wvki/tvEPgvxdb/bjqrLaxypIlzO8kS8qVaBcYCnBzj29KcsKq1GcuXmktka4XHSw2JhBz5Yy39ei8jpb++17w/4lhlvbfT9Qu0hzaRzyGKAtu+bLAMQcY5x6V57Ya54j1JJ572ztfMXVbtoJIbl5ZlPnN+7ClR8gGQDnoBwK6jxLql54kgMcdnJIV+bzHXaFPrntXH3OkSXHiDTbvRdS8QRSZmjuIoHDFSUwqoNh6sffr2rtyStTrUOW2sVbdWaZy8S4atha/tJNWm77PRq2mnpofTn7P8ApiWfg3+0RcpPLqc5nk29I8fKI/qMHNek1w/wW0K/8PeBbSy1IMt07vPIjNkpvOQCfX19812dxPHBC80rBIo1LOxPCgDJP5VxzpQoydOm7pGixFXEpVqq96WrMjwhnytTX+BdUudnuC+T/wCPFq4r46a1JpR02K4gluNOniuN0CXBt1uZ1CeVG0oB2jBc++Pau38Foy6BbzSKwkujJdMG6jzXaTB98MKf4uttOufD98NVs7e7tEgeR450Dodqk8g/SoaujKvCU6bjF6njv7M+tatea9rWmtavZ6XDCrraC7+0x2zlsKFfAxlc/Lj+HNe8jpWD4I0Ox8PeHLKysbG3sx5CeakSBdz7RknHU+5rZmuI4V3SOqLnGWbAz+NEVZEYWlKjSUZO7JaKar7u3H1pQRTOkWijIoyKACiiigAPIrn7Nhp/jC7tGG2LU4xdRHsZUCpIPrtEZ9/m9K6CsnxLYzXlmr2bql7bSCe1djgb1/hP+ywyp9jQBrda5tpP7C8RO0hI03VZR8+OILrAGD6LIAOf7w/2hWroWpQ6rp6XcKtHnKyRvw8UgOGRh2IPFT6hZ299ZzWl3EksEylJEYZDA9qAJwaiuLeOZDHJGrqQQQwyMGuejuNT8OfubqK41TSlGI7mMGS4tx/dkXrIB/fGW9R3rc0zUrLUoRPY3UFzF/eicNg+hx0PsaAPNNS+DNlNfO1jr19ZWLtn7KIw/lj0VieB9Qa77wv4e07w7pMOm6fDthiBO5uXZj1Zj3JrYqK6uIbWFpriWOGNRlnkYKqj1JPSs4UoQblFas6a2LrV4KFSV0jF8c61/wAI94budUWMPJG0ccascLvdwik+2W59hXjf/CyZtQ8cW3g+48R22s2V7dLbXqR2DwvGC+CqkgAqThT97gnFepeIZh4w0q40XTbRZrC6jKT6hMpEKL6xDgyMCAQRhRwcnpWT4V+EuiaFrsOrvqOpanLa/wDHql06lIm6bsKBuYdj056dKp811Y8jEwxEpx9nt67d/U9GUAKOAOKwPF5F59i0NTzfzAy46iCMh5PwOFX/AIHW1czx2tq880ixxRIXd2OAoAySaxfDEMt7PP4hu43ikvFCWsbD5orYHK59GYncf+Aj+GqO43n6V8//ABz1mez8Taja3mlWd+7Rxf2cl/dNDCsO353TCsC+/g8dMc19AnpXI+M9c8HW0q2fiAWt3IvziBrX7Qyf7RAB2/Wj2cqnux3OXGQ56dlK3rscz+zfeatcfDySXUt7xLcv9iy5bMeBlVZsEoG3BT/hVMfErxa8QvP+ERmRQjoYCeFctFhnbttDMCPX0wa9L8OappOraalxo9xDNaD5B5QACkfwkfwkenFagX3JzRZx0ZeGgoUoxUr2W55jdePfEnliaLQ4I2RmMlq4mMoUROygsE2/MwXGCeD61Yk8beJVluLWPw/byXELujDdMFQoJD8x2c7wgK7SeG57Z9G28dTQFx3NBuQ6ZO11p1tctG0TSxLIUbqpIBwfpmrFA4FFABQenbNFFAHOarYXmnX761pSebJJgXdmGCi5A6OueBKBwD0YDB7Ea2kanZapaC4spfMj+6wIIZGHVWU8qw7g81cZQw5rG1LQY7i7/tGxupNN1HGDcQjIlA6LIh4cfXkdiKANnj8qzL/QNJvblrqewi+0NjM0ZMch+rrhv1qmmsanp6ldZ0mWRQebrT1MyEepj/1i/QBvqatWviLRrpSYNUs2IzlTKFYY65U4Ix9KAIn8NwF8rqetIv8AcGoy4/Uk/rSx+GdHSYTPZC5lByHupHnKn1HmE4rktV+KlvpzwXdxod8uizN8mobk+Zc/fEfXb+uO1drPrmlW8Sy3GqWcaMu4F5lXI9Rk0k7mcK0JtqL2NHoOlQ3d1b2lvJcXEscMMalpJHYKqgdyT0rFbxDNeoV0PSru/J+7NIht4PrvcZYf7qtTrbQpby4jvNfuFvpoyGit0TZbQt6hDy7D+82fYCmaFSOO48UXKT3EUsGiwyCSCGUbWvWHKu6nkRg8hTyxwSMYB6lRgUBQPX86WgBr9vrXyX8SdY8URWup2Fs+mCc63A139phka4LLdAggqQBHt25H93PNfWrdq4vxz4a8CajcJeeJo7KGcgKJnufIZwOxII3fjXVhq1OnzKps+25yYqjVqOMqW66M89/Zzm1WTxNrzXBtjD5CfaDaKyw+dvO3AY5ztzn8Pauksvibf3lktxb6PaFPLMsk321zFEm6JMO3l5DKZcvxgKpIJ7d14Z0rRtL0uO10G3t4LI/OvkHcHJ/iLc7j7mtK2tbe3gSCGNY4kXaqKMAD0pYuuq9VzitB4OhKhS5JPXX8zy+2+JuqfanW40a1ETtG0AW5fdKpVMqmY/ndixKDgFVOcV2fgXXbzXbeeW+08WUqCJ1RZS4KSRrIvJVcMA2CMcY610Wxc570oAFcx1C0UUUAFFFFABRRRQAYqjqel2OoQPDfWlvcK6lD5kQY4Ix3qlr+vNpt7DZ2+mX2o3DxNM6WwTKRqQCx3MMnLDCjJPNUtX8eeGtNS987UN81okjPAkbeY2xHchQRzxG/PT5TzQB4xq3wN8QahrkKyXGmSW8QEMepNK/nLCOAPL6bgvHpnmve9E0HSdItYLex0+1hWGNUVkhUMcDGSQOvvWWPHPhUQiV9XhjGwu+9WBjADHDcfKcKxAOCcHGauS+K9Ch0ePV5NQVLJ5GiEjRtwykhgRjK42tnI4xSUUjmoYSnQblHqblFcnafELwpcQvN/agiVHlRvMicYaNmUjp1OxiB1IGQK2NB1/SdbEx0y8Fx5OPM+RlIznHDAdww+oI7UzpNSiiigBsn3a8HlvtP1Y6pdaugk1I3UkZ8z/lmqsQqKOwAAr3lhkVwPjD4X6N4g1STUo7q7026l/1xt8bJfcqR19xXNiqU6kbRPQy7EUqM37S6810OT+AV/cR+I9Z0eFmbTEt1nVc/LE+7GB6ZGf8AvmtqX4o3EF1ZWs3hi4El0642XKkBGEZGCQMv+8+4P7p5Ndd4I8IaT4TsZLbTUkZpWDTTzHdJI3ufT0A4rofLTj5Bx046VdCEoQUZbmePrwxGIlUgrJnmh+Jc0+pWcWm6VDcQXMaqc3OH89jB8o+U/dEx3d8rUum/EmW+kiWHQwyZRpnS63CNGMQx93mVTMAycY2nmvRvLj/uj8qUIoGAoHOelbHGC9KWgDAwOlFABRRRQAUUUUAZOueHtP1iaKa6NykkatGWgnaIvGxBaNtpGVOBxWMvw58KrdXdyunyCW8WVJ2E7/MJBIr9+4lk+mfYY6+igDlG+H/hpt2+1uG8zPnbrqQ+ccMAz5b5mAYgE5IHToKs6x4M8P6tph06/s2ltzcS3JUSsp8yQsXOQe+410VFAHJp8P8Aw0sm8Wk+PNM2z7TJs8wlju27sZ+dgD2DEVuaXo9jps0s1rEUeRFRssTkBnYdfeR/zrQooAKKKKACiiigAooooAKKKKACiiigD//Z"/>
          <p:cNvSpPr>
            <a:spLocks noChangeAspect="1" noChangeArrowheads="1"/>
          </p:cNvSpPr>
          <p:nvPr/>
        </p:nvSpPr>
        <p:spPr bwMode="auto">
          <a:xfrm>
            <a:off x="304800" y="304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AutoShape 14" descr="data:image/jpg;base64,%20/9j/4AAQSkZJRgABAQEAYABgAAD/2wBDAAUDBAQEAwUEBAQFBQUGBwwIBwcHBw8LCwkMEQ8SEhEPERETFhwXExQaFRERGCEYGh0dHx8fExciJCIeJBweHx7/2wBDAQUFBQcGBw4ICA4eFBEUHh4eHh4eHh4eHh4eHh4eHh4eHh4eHh4eHh4eHh4eHh4eHh4eHh4eHh4eHh4eHh4eHh7/wAARCAB+AIQ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7LoooqACiikdlRSzMFUckntQAtV7y9tbRN1xOkY9zyfwrmfEfiyO2ik+yMVjQfPNsLcf7IHJriNF1+DxBE91HJK8gZg+9XHRiBywGelbRot7hc9Cu/FdqhIt4JJfdjtFZ8niy9J/d28KfXJri/FN/Npfh+8v7dA8sKZXIyFycbj7DOT9KxPDOrXsmtQ2M169/HPbNMzMigxMMd1/hOcfXHvRJ04TUHuybnpY8VajnlID/AMBqzB4tlBHnWaMP9hsVzFZfimbUodFuJNLhSScISC0hUr7jCnJrf2cewz1Gy8RabckKZDC57SDA/PpWupVlDKwIPQivJbFrl7ZDdxRxzd1jcuPzIH8q1dM1a809x5MhMfeNuVNZSo/yhc67WvEFjpd3HZz+Y00ibgFAIUE4BPfBPHGaoWPjHT5xHEIbh7h1UCOMA73IGVXJ7bh1wOvpU1sdJ8QTx3EkZW7iTaU3lSVznBx94ZANTN4b0mKN2WB0AAYBJWXaVxhl54b5RyPSotBaNai1Kp8WW8V3Nb3On30RRiFPlg5URo5JGePvgY78VYi8TWcl0LX7LeLIJFjl3RriFmYKoYg9yR0z1FOsNH0q6t1vFtmxcwgEPIT8pVR69cKvPsKsWuh6fb7vLgyzMruzOWZmVgwJJ6nIB/Ch8nYepp0UUVkMKKKKAEdgqlmICgZJPauI8Sa219Iba3YrbKeSD9//AOtWj4z1MxoNPhb5mGZSD29K818calc6XoRuLVvLdpkjaXAPlKxwW54/P1reCUIuchNm6Dg5qO3hjt4hFCu1MlsZzyTk/rXN+EdTurjVLuwkupL2GKJJBNJt3Kx/hJXg+vrXT1rSqKpFSQhHVXUqyhlIwQRkEVV07S9N03f/AGfY29r5hy/lRhc/lVvt6VQsNa0q+uWtrO+hmmXPyqeuOuPX8Kp2urgXiyqQGYAk4GT1pax9c0m7v7+yng1K5t0hl3OibcAbSMjI68in+Kpb628NXkmnmRrpIvlZRl/cgeuMmm3ZXA1jSVxHgm+afW0hsZ57izNsWui87ShZONvLKME88V20jrHG0jnCqCSfQVnRqqrDmSAkhkkhlWWJyjqchh1FdtourrqVhKkmFuEQ7h/eGOorzHRNdsdWmuYbaTLwSsmMH5gMfN0962IriW1fz4W2uqn8eOlVOCkM9D8P/wDIEsv+uK/yq/WV4SuI7rw3p80ZyDAufY45rVrjluxhRRRSAKiu5lt7eSd/uopY1LWF42uPK0kRA4MrhfwHJqoq7sBxl3cPcXLzyt80jE81BNHHNE0U0ayRsMMrDII9xWV4hsNQvJbJrO8MKxXKO67FOAAfm5+vStaMMsaq7b2A5bGMn1ruJIbGys7CHybK1hto85KxIFGfwqPVdSs9MtvPvJkjXIABYAnJA4z9at1T1bTLPVLbyLyBJFyCCUBIwQeM/SkkA++iXUNLuIIbgBbiF41ljbOMgjIIrkvD+ha5Hfaal9FDBb6cxYPHICJOCAFAAIHPftXaRRxxII4o1jQdFUYA/CnHgZ7VnOjGclJ9AsFLVa1vrW5nnghmR5IHCuAw6lQ3HrwRVitQEREQHYiqCcnaMZNQvfWUd4tm95bpctysJlAc/Rc5qevPL/RNb+3ajZrp7Ttd3JlivcptUE5BJJ3Ar0wB2GKxrVJQtyxuB38EEcBlMa4MshkfnOWPU/pTpv8AUv8A7p/lSxqyxqrNvYKAW9T60y68w20ohUNKUbYD0JxxWyA3/hhelLOGxY/K8QZPYgc13VeSeDJr60s9Mm1CFLe7RV86JGyEPcZ78V60DkZ7VzYiNpjjsLRRRWAwrk/HznzbSPPGGb+VdZXH+PQftls3Yxn+daUviA8hvfE2pC51G6juI4YbGcxC1aEHzADglm6gntj1HWu3ibfEkm0ruUNg9RkdKoXOhaPcakupT6bbyXakESsnJI6E+pHYmtKtqUJxb5nclAOteZXWs6gup3Ze9uE1ZLzy4LQTEApuwAI8YIIxz75r0yo5mghZZpfLViwRXI5yeAM0VqTqJWdrAyQZwNwwe4oYBlKsAQRgg+lLTJd4icxgGQKdoPQnHFbAUNM0PTdOvLm7tbSGOSdwxKoBt+ULge3y5/GtGvNNA1W8m1OzjjuryXV2ucXkEkzELHn5t0Z4UAZweO3rXplY0aqqptIEyNpY1nSAtiR1LKuOoHX+dPrKu9BsbnWItSkVzIisCBK4BJxg8HHatatgErm/iJcXtvosL2vmiE3CrdtGSGWLB7jkDdtBI7GulpKiceaLjewHK+ALqW4e/ELSvpyFPs7PIz/Ng7wrMASPu/ia9305/N0+3k/vRKf0rzIAAYAAHoK9K0YbdItAevkp/KueUOSCje40W6KKKyGFcv4/jxb29x2RipP4Z/pXUVm+JLU3ekTRqMuo3r9RVwdpIGeT6TrlpqV/d2kJIa3cKMqw3DaDnkcda1qjihjiklkRNrSsGkP94gYz+QrK8aXl3p/hu6urLKyptBcDJjUkBm/AV1ykoxciWbFZev6LFq3kF5p42ilR/klZQQrZPA7+9Yng3U5bjWZLSC/nv7T7MJJHllEhjkzwN3vzx7V2FTSqKpHmQLUZDGsUKRKWKqAAWOT+J70+uT8d6hPZ3unW7XUtlYzlvOmjk8slhjC7/wCHufer3ge9uL7SZJJpHnjSdkgnY5MiDvnvzkZ74pKsnUdPqFzd+XPbJ/M0ViatpmqXGvWF5bam8NvD5m9BEh25UAdeTkj8K3K1ASsPx1cXtr4bmmsWkVg6CR4/vJGW+Yj8Py61szzRW8LTTyJFGgyzucAD3NUtD1mw1iKSSyuIZdjujKsgYjDEZ47HFTOPMmr2A5/wLePNqdzDZzSz6asCsWeZpQsuegZgOozke1dhSKqoNqKqj0AxUF9e29mIvtDhfMlWNRnuxwPwqaUHTgot3BFpFLuqL1YgCvT7dPLgSMdFUL+QrgfC9t9r1eHoyJ+8J7YHSvQqyrvVIaCiiisBhQelFFAHnviSwNhqTqoPlSfMh/mKzCMgg8ivRdc01NSsjCcCReY29DXn1xDJbzNDMpV1OCDXXTnzITRXt7eC3QpbwxQqTkrGgUE+vFPRlZdysGHqDTZ42kiaNZXiJHDpjcv0zWd4a0240yyaG4vJrhi7sA5UgAsTxgD1rWwjSmjjmQxyxpIh6q6gg/gaVVVVCqoVRwABgClooAK4HxkZY/Esralb3E1m0Ciy2LIVD45xs/jz+OK7u4mit4WmmbZGv3mwTj8qo+H9YtdZsjcWrEYd1ZcHjaxXuB1xmsq1L2keW9gY7w6t4NBsl1LP2ryV83d1z7+/rVmytYbOExQLtUuzn6sST+pqaoby7tLOLzby6ht484DSyBQT6c1aslqBNVDVtH0/VDCby1glaKRJFZ4lY/Kc45HSr0bpIiyRurowyrKcgj1Brb8MaS19ciaZT9mjPP8AtH0ptpK4zc8F6Ytjpok8tY2lA2qBgKg6DFb9Io28DgUtcMpXdxhRRRSAKKKKACsjxBosWpR71xHcKPlb19jWvRTTaegHmF5bT2k7Q3EZRx2Pf6VDXpmoWNtfReXcRBx2PcfQ1y2peFriIl7NxMn91uGH+NdUaye4ji/EuotpOhXWoJGJHhQbVPTJIAJ9hnmsfw9rd9LrENheTx3QuYGmV0gMZjIxwc9Rz19cetdZfWMixyW97anY6lXSROGB6isvSNE0rSXd9Ps0heQYZtxY49Mk8D2pSjNzUovQmzuaQqGztobS3EFumyMMzAZzyzFj+pNS0o5OBya2GJXKeM9P1CTWLHUraxbULeKJo3gXYWVic7gGODngevFd3Y6PqF4R5VuwU/xP8orpNK8M29uRJdsLiQfw/wAI/wAawr8soOLYNXOK+F3hXUv7HX+0kNvE0zyBMjKKzZCDHH9B2r1K2gjt4VhhQJGowAKeqhQAoAA6AUtc99FHoigooopAFFFFABRRmjNABVPVtStdMhjlui+JJBGgRcksauVR1rTrfVbJrO5aQRN94IQMj05Bpq19QMy78WabEdsaXMref5ICxEbjv2Nt/vYbilk8YaCgybl8bN3EZOTgHbjruwelN03wtZWjrJLNPO8c7ywhn+WPdIXwB+WfXFOg8KaTDIzRpMoYhiu/gsO/TOePWtP3ZOpZtdd0m+e5hWXP2dS8m9MAKDhj+BBB9xWZbaho+pa3Dp1vpe5pIXmkd4tnlgbcAj33g/StO10HT7V7vy1cpd7/ADELfL85JbH1JNLpeh2Vhd/bIjNJcbDGZJX3EqdvB47bFH4UXgrj1MiPUfCpUMlmzFssi/Z2y6jOXUd1GDk//WouvE2g2Ni15Z2vnxrIYx5UWC5Ck/L6/dPpU1n4Qs4YIhNdXclxEhjSYSYKIc7lXjgHPP4c1JL4R0iVmZ1mywABEmNoCsoA47Bj1zT5qfdi94mHinSUgkknnMbRyGMoVOc5IA/HBH1qw2vaf9ht7tWlkW4YpGiRlnJXO4YHpg5+lVZvCmjTFnlhkd2jaMuX55k8zPpndyD7kVZfRLVrW2hEtxG1szNFKj7XBYENzjHIJ7VL5AV+pWi8V6bsn81Z42iL8GM/OqvtJU+mcZ+tD+LtGVHdJJ5UVdxaOIkFdqsSD3ADKT9RRe+F9LuhEZFmVoixRlk5BZtxzkHPPrVHVPBltcW1nBZzmBLXJQSDfyUVA3PcBB+tNezYam5pOtWGqSzRWkjM0WCcjGQSQCPUZBH4Vo1l6Jo1rpCuLdpW34zuI45J4wPUmtTNZytf3RoKKKKQz//Z"/>
          <p:cNvSpPr>
            <a:spLocks noChangeAspect="1" noChangeArrowheads="1"/>
          </p:cNvSpPr>
          <p:nvPr/>
        </p:nvSpPr>
        <p:spPr bwMode="auto">
          <a:xfrm>
            <a:off x="5238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4717" y="3726314"/>
            <a:ext cx="2889948" cy="274174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7696" y="1412245"/>
            <a:ext cx="3490083" cy="245488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5069" y="3922459"/>
            <a:ext cx="3652291" cy="273921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4800" y="4414784"/>
            <a:ext cx="4417530" cy="2299245"/>
          </a:xfrm>
          <a:prstGeom prst="rect">
            <a:avLst/>
          </a:prstGeom>
        </p:spPr>
      </p:pic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221" y="2159516"/>
            <a:ext cx="3009148" cy="2344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605515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66" r="17609"/>
          <a:stretch/>
        </p:blipFill>
        <p:spPr>
          <a:xfrm>
            <a:off x="21975" y="2116557"/>
            <a:ext cx="1990366" cy="229924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214425"/>
            <a:ext cx="10515600" cy="1325563"/>
          </a:xfrm>
        </p:spPr>
        <p:txBody>
          <a:bodyPr/>
          <a:lstStyle/>
          <a:p>
            <a:r>
              <a:rPr lang="en-GB" dirty="0"/>
              <a:t>History of the Atom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833953"/>
            <a:ext cx="10515600" cy="4351338"/>
          </a:xfrm>
        </p:spPr>
        <p:txBody>
          <a:bodyPr/>
          <a:lstStyle/>
          <a:p>
            <a:r>
              <a:rPr lang="en-GB" dirty="0"/>
              <a:t>Put the diagrams into chronological order to show the theories of the structure of the atom.</a:t>
            </a:r>
          </a:p>
          <a:p>
            <a:r>
              <a:rPr lang="en-GB" dirty="0"/>
              <a:t>What was the evidence for each theory?</a:t>
            </a:r>
          </a:p>
        </p:txBody>
      </p:sp>
      <p:sp>
        <p:nvSpPr>
          <p:cNvPr id="4" name="AutoShape 3" descr="data:image/jpg;base64,%20/9j/4AAQSkZJRgABAQEAYABgAAD/2wBDAAUDBAQEAwUEBAQFBQUGBwwIBwcHBw8LCwkMEQ8SEhEPERETFhwXExQaFRERGCEYGh0dHx8fExciJCIeJBweHx7/2wBDAQUFBQcGBw4ICA4eFBEUHh4eHh4eHh4eHh4eHh4eHh4eHh4eHh4eHh4eHh4eHh4eHh4eHh4eHh4eHh4eHh4eHh7/wAARCAB/ALQ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7LoooqACiiigAooooAq3l7a2iM9zPHEApY7m7VQjk1e+/eQ+Xp1ufumWPfKw9cZAX8c1m6pa3VzrM9vbzTkhVkdV2bMNkAMSCf4T07V09upjhRGbcyqAT61s0oJd2Yq835GabTWI/mi1eOX/Znthg/ipGP1pDqk9nxqtmYE/5+IiXi/HjK/iMe9a9IwypB6VHP/MivZtfC/1GwusiLIjK6MMhlOQRT6xpbCfT3a50lRsJ3SWZOEf3T+436H9acdcs/s6yRCSWdyUW1Ufvd46qR2x3J4p+zb+HUXtEtJaGrIyqpZmAUckk8Csw6yk7FdNtZr8g4Lx4WIf8DPB/DNRx6bLfOJtYZZBncloh/dJ9f75+vHoK141VVCqoVQMAAcCi0Y+YXlLyX4mZ52usQRZWCj0a4bP6LSLqzQzLDqlq1mXOEl3b4mPpuHQ+xArWrP123mubTbAW3hg2BjP4Z4z35pqUZOzQOEoq6ZdhljmTfFIrr6qc0+uf8KxzR3F7FcSzNIjIGEoXdyMg/KAMc/pXQDpUzjyuxcJcyuFFUNd1SLSbH7VLG8ozgIhG48EnH4A1n6v4kjsdjLbPJFtjklfIG1HzjAzkn5TUFG/RXN/8JYmSP7KvcgDcPlzlt+0AZyc+WfzFT6T4lt9RvltYrWccYdzjaj4zsPvj/CgDdooooAKKKKACiiigAooooAytFG+/1Wfu10E/BUUf41q1l6D9/Ul7i9k/UA1qZrSp8RnS+EKKKparfCzgXYnm3ErbIIgeXb+g7k9hUJNuyLlJRV2M1W/a3ZLW2j8+8mz5UWcADuzHso/+tWd/Ys9pMdWtZfO1Vh+/Z+FuF/uY/hA/h9O+ea0dJsTah5riTzrybmaXHX0VfRR2FX26cVpz8nux/wCH/wCAZez59ZfLy/4JV028hvbcTxZHVWRuGRh1Vh2Iq3WNqcMlhcnVrVWZT/x9xL/y0Qfxgf3l/UcelatvNHNEksTh0dQysDwQe9TJLdbFQk/hluSUUZFFQaGUR5fio4/5eLLn6o//ANsrUHSsi9ljj8TQSySKiRWMpdmOAAXj/wAKlDXWpL8m+1sz/F0klHt/dHv1+laT2XoZ0+vqP12TT0tY/t9uLlHlCJH5XmZYg9voDWVLq3hyaaCWSFJWJ8uBzb53DkEKT2HIP5Vf1uz01tPt47yY2tvBKrJskKHIBAGRz3NZdvb+E5baZVdUiRjG6ecwC4Y5wM9CQSfXqazNBtrrWgmWSzawjgiRxHuaIbH4yMew3Ec45PvTH1bwo5jSO0hZXcRMyw42rhmz64ypB+tWJbXwcxlhke2IlJidfOJGR1HXg8fp7Uy8tvDUoFvBKglv3ZU8sltrMrgkKeF4L/jQB0llcxXdslxC26N87Wx1GcZ+lFLaQR2trFbQrtjiQIg9ABgUUAS0UUUAFFFIWoAWkLCsy81Uee1rp8LXl0PvKpwkf++3QfTk+1MGmXd4N2qXzMv/AD725Mcf4kfM35ge1WodZaGbqX0irlW21WwsdZ1W3muFDtIkqRoC7EFADhVyeqmrY1K8mH+iaPdMOzzssQ/XJ/SoI7W303xBAttBHBHdW7RkIoGWQ7hn14LVuVpUlG6aXQzpKbTTdtX/AJ/1oYtzca1FbyT3Emm2MMalmbDzEAf981T0vTNYu5Rql9qbwTyLtjjS3QeVHnIHzZwTwT+Xar0o/tXVvI62dk4aX0km6hfovU+5HpWxim6jgrJK/oJUlN3bdl5mWdKum+9rWof8B8sf+y0f2TcZ41rUh/wNP/ia1aKz9rL+kjX2Uf6bMr+zb5QNmt3ef9uONv8A2Wsq3t9Y0e/Syj1C3a1uWZoDLbcLJ1MfysMA8kfiPSuqqrqtol9ZPbuSpPKOOqMOQw9waqFV3s9vRETop6rdebKfn65H/rtPtbgesFwQfyYD+dV7rxLaWJ8u9tb23mb7iNFkN/wJcgD3JApNN1a61GE29sii6hYw3cp5jjcdcf3s9QPfmtSzso7ZWYFpJX5klc5Z/qfT2HApSaTs0OKbV4y+8w9IjXVPEV1qNxNDcrDDFHEkTbo4ydzH/eOCvJ/CumGMVzmi6RZ3lvNqQja3mup3kWWBjGwXOF5HXgA8561cZtW0/mTGpW46sihZ1H0+634YPtVVIpytFkUpyUbyW5b1a1juIoma4a3aGTekikcHBHfjoTWRqHhnT7iAq93PGu11Y7lwQzMTnIx1Y/Tirl1HZ+ILGHy5leOOXeysmeQpG1gehGc8+lZkfhS5XyB9vilSDJRJIiwckqTv55Hy8CsWrOx0Jpq6K9/4Ytb67Xyr5Ra7JIZoy3Jy7l+OhPzkA/w9ec1pWXh2xtb2KWK6k3q6yPGNgEjLuAJAHbeelVLnwf508sv23BkjZRgMBGSGHygNjHzd89KuaZ4fmtdYGpSXcbyMZDLtQjduZmC8k4A3fXikM6CiiigAooooAQmsi9muNQvX06zkaGKPH2qdfvDIyI19Gx1PYe5qTxBftYQoyI7F22/IoZunYHqar+EZRJYyJ5UqFZCzGVcOxYkktjv/APWrWMbR5jKb5nympZWtvaWywW0SRRr0VR+vuferFA6UVk2aJJKyMrxJujso75RlrOVZjjrsHD/+Ok1LrF49vZr9m2vcTsI7cHoXPQ/QDJPsKuyxrLE0cihkYFWHqDXNeFfNu7uU3Dq/9lM1lFznJHV/qV2j863grxu+n9fmYVG4zsvtf1+X5G9pdmljZR2yEttHzMerseSx9ycmrVFFYNtu7N0klZAaTNc5481q40rT4orMot3dMUjZ+i4GSf5fnXkeoePNY0aVLtNXklu/NdGtZ3OyXbjOVYZXOeOAe9clfFwouzR34bAVMQlyu19vM97ubiG2hM08gRB1JqhsudSz5u+2tP8AnnnEkg/2v7o9uvrjpUHhto9X02y1yZ/Ne5hWaJSPlhDDOAPXnqea266k76o4pRcW0zFuoU0vVLe6hRY7afbbzqowFP8AyzbH1O38R6VY8QzyRaZIkLYnnIgiP+05xn8OT+FWtRtY7yzmtZvuSoVPqPesLRZ5tTv4hcKd2mApNnobg/Ln8Fyf+B10R95c3b+l/kc0/dbj3/p/5nQWcKW9rFbxjCRoEUewGKlpF6UtYNm6VkZep6c7TG/09xBeqOv8MwH8Ljv7HqKs6XfJe2okCNG6kpLG3WNx1U1aIrKQfZ/E7ovC3Vt5jD1dCBn8mA/CtF7ys+hm1ySuuprUUUVmahRRRQAUHpRVLVPPkVLSAOpnJDyj/lmnc59ew+vtQBUMMer3DzTrutYSUhHq/QyD6dB+NL4ZcJY/Y2ULcWrGKcdyR0b33DBzWpDEkMKwxqFRQFUDsBVDUrGb7QNQsGVLxF2lW+7Mn91v6HtVxd1yszmmmpI0qKoabqcV2WhKtBdRj95BJw6/4j3HFXs1Li1uXGSkropa1dvZ6dLNGu6Y4SFf70jHCj8yKzbe1XRb6y8vmC4QW07f9NBkq5+pLD6kVZvs3WvWdqP9XbIbmQe5+VP/AGY/hV3UrNL2xltpGKh14YdVPUEe4ODWqaikn13/AK/Ewac22um39fgWc0prP0S6e6tB5423MTGKdfRx1/A9R7GtCspJxdjaMlJXRy/xH8Mv4l0L7PbypFdwtvhL/dbjBVvYivH4/hl401S9Szu7O20+1DkyXLTiQ4P3iAMliR619EHkUm0VxV8DSry5pX/zPUwmaVsJBwgl5XW3oVdIsYNM0y10+1UrBbQrFGD12qABVugUjHFdlktEec25O7K2q3iWNlJcupbaPlUdWY8BR7kkD8axtEtpNL1MQzSbn1CMzyEnjz1+9j/gJH4LVosdU1kf8+lg2SezzY/9lB/M+1P8SDyrKO+UfNZzLN/wHo3/AI6WreGnud/6Ryz958/b+n/kaq4xxS0iY2jHTtSOwVSzEADkk9qwOkUmsmzb7Zr1xeJzDbx/Zkbsz5y+PpwPqDUc15PqzNb6WxS3ztlvR0x3WP1P+10HvWrZ20Nrax28CBI0GFArS3Itd2ZX53psiaiiiszUKKKKAOFfxL4gYicaWUUMylNhO3JAy3Pb6jOamu/EGuGxW4S3jhmSVd9uIHYlcH+LphuMY5Gasv4sEaySNZK8KOwDxzhvMUMqZUY5O5unoM0q+KZpLgQRaaHfdGrMLgbcv93Bxz15oAQa3rxuIrX7Jb+a8ixv+5k2xg7fnznkHJwPbmrnhvV7/ULyWG+tBABEkibUYYyBkEnvnPGOneq+oeLIbWz0+4Fo8gvLdZ9gbDIGXKg9u2KLXxUr3MUVxZiDzCFJ84HY2EJz6D5xg98GgDcv9Otb5V+0Rnehykikq6H1VhyKpqus2JPltHqUI6K5EcwH1+6344+tZkXi4yeUy6fhJ3EcLNMAC2FPzccD5uvtWxoN7Je6Fa39wqLJLCJHC9AfarjNrQzlTTd9mZWi6xZm+v7q9Z7OSWcRILhdoCoMY3fd+9uPXvXSJIkiBo3V1PQqciszwzEreH7VpFDechmYEZzvJb+tPl0HSnYulqIH67oGMRz/AMBIrSpyOT6GVL2ignv+H+ZDqJ/s3Ul1NeIJcRXfov8Adk/DOD7EelbAOayJ9HmaJo01a98t1KskuyVSD2O5c/rWdpa67ZXJ0h9StX8tA1s81qcyxj1If7y9Dx0waORSW+wKcoSs46P03OporL/4qAD72mP+Ei/40btf4+XTP++pP8Kz9n5o19p5M1KzdbvJIY47W1IN5cEpEDyFHdz7Afrgd6q6hcaza2j3E91psMaDnELuSewA3DJJ4FVtM0nWpZG1DUNU8m6nUBkhgUeUg6IC276n3rSNNJczaM51G3yxT/r5m3p1rFY2cdtDkqo5J6se7H3Jyag1i70+O1lgvbqGJZUZCrMMtkY4HU1H/YcMoH2u8vrkejzlR+S4q1a6bYWfzWtpDE3dlQbj9T1NT7t7t3KSnayVkY2g6veXmj2gstOllcRhHmnPlRhl+U9fmPIPQVeXSZLtg+r3JuhnIgQbIR9R1b/gR/Cl8OLsjvYO0V7KF+hO7/2atWqqTtJ8qsTSheC5ncaqKqhVAUDoAOAKcKKKwOgKKKKACiiigDjbXxPpkSGS70drKNW+RtiN85D8cHqQh/ritSTWdOtbK2uFsZVSbfhEhAKbMlie3GCeOvbNXm0TSWiMTWELIW34IzzgjP5M351L/ZtiYEha2Ro0DKobnAYYbr60AZjatpklzBDHZvcTFcxqsSkhNzKSM9hsP6VVs/EOk3Uvky2R813ETkRBl3bgApP4g+la39haRvZxYxBmYMSMg9SfwHzNx05NKdD0nLH7DENwwduR3znjv79aAK+l6lpmqXEtlFbfcTcRJGArDODgdSM45xir98oj02dY1CgQttAGAODTbLS9Ps5RLa2qROE2AjPC9cD0qzIgkjZG6MCDTjuiZK6aKuhBRotjt6fZo8f98irtZfhd2bQrWNs74U8h/qh2n+ValOfxMVN3imBFUtWsFvLcbXMVxE2+CUdY3Hf3HYjuKu0HpSTad0VKKkrMoaRfG7R4p08q7hIWeL0PYj1U9Qat3EsVvC800ixxoNzMxwAKy/EMccKDVEuEtbm3GFkb7rg/8s2A5IPbuD0qppMz6/P51/G1utuwIsJPvK3Z5PX1UdO/XpryXXP0MPaOL5OpbsoZNTu01K6jaO3jObSBhg/9dGHr6DsPetjFAorOUuZm0Y8oUhpaRqkoy9E/4/NV9PtfH/fC1q1leGz5ttdXWPlnu5HX/dB2j/0GtWrqfEzOl8CCiiioNAooooAKKKKACiiigAooooAKKKKAMSWQaPqMsspIsLt95ftDL0OfRW457HPrWyrBhkcih0V0ZHUMpGCCMgisr+xLaPi1uLyzT+5BMQn4A5A/CtLxlu9TK0obbGsxwCayp9YiZzBp0bX9wDgiM/u0P+0/QfTk+1H9h2j/APH3Ld3g/uzzll/75GAfxFaUMUcMaxRRpGi9FVcAfhR7i8x+/LyM6z02SS5S81OVbm4XmNQMRQ/7o9f9o8/SpdS05bl0uIZDbXcYxHMg5A/usP4l9jWhRS9o73BU42sZNvqphmFrqyLaznhJM/upf91ux/2Tz9a1RUdzDHPEYpo0kjYYZXXII+lZo0l7c/8AEu1C4tV7RHEkY+gbkfgRT91+Qvfj5/ma9ZuuXckUa2lq2b25BSEf3fVz7KOfyFMa21lhtbVrdR/ejtMN+rEfpU+m6dBaM8oaSad/9ZNK2529s9h7Dihcsdb3CTlL3UrE+n28dpZxWsWdkSBFz6AVPQKKzbuzRKysFFFFAwooooAKKKKAP//Z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4" descr="data:image/jpg;base64,%20/9j/4AAQSkZJRgABAQEAYABgAAD/2wBDAAUDBAQEAwUEBAQFBQUGBwwIBwcHBw8LCwkMEQ8SEhEPERETFhwXExQaFRERGCEYGh0dHx8fExciJCIeJBweHx7/2wBDAQUFBQcGBw4ICA4eFBEUHh4eHh4eHh4eHh4eHh4eHh4eHh4eHh4eHh4eHh4eHh4eHh4eHh4eHh4eHh4eHh4eHh7/wAARCABnAIk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7LooooAKKKKACiisDxn4u0PwnYLdatdbXkyILeJDJNO3oiDljTSbdkBv0hPHt618z/FH4pfGC4sZp/Dfhn/hGNMVSftV2qTXe3+9sOVT8m+or5l8Yaz4u1yV38QeKtZ1Jj1E125QfRc4H4CvQhllaUeZ6IrkZ+lJ1DT1fy2v7UN/dMq5/nVlGVlDKQVPQjpX5K3MbKxHmzfXea0NB8SeJ9AlE2g+JNY0txzm2vHjz9cHmsng5LqHKz9W80V8G/Dr9qv4heHpIoPFMNv4osBgM7KIbpR7Oo2tx/eXJ9a+t/hN8VvBvxM083Hh3Uh9qjUGewn+S4h+q9x7jIrnqUpQeqE1Y7uiiisxAeRiofs1vgfuUwDkfL0NTUUAUp9L0+dlaayt5Cowu+MNjnPerPlL/AHF/IVJRQ9QCiiigAooqrq17Dp+mz31wxWKFC7YGScdgO5PQDuaAM3xPrUlisdnp8aXGp3APkxucIijrI56hB+ZPA9Rwtxb2ulSz6nczG91SRf3+oTgFyP7qDoiDsq/r1rUmnexjuL/UCBf3eHuCDnyx/DEvsvT3OT3rzfxlrE92WSPdj+FFr6DK8vdR3exMpWON+KHjCaaKe0tW2RSAq7n7zDuB6V4HrU0e9gDxmu18e3kiXEiOCrDqCK86njaacs+cZ6V7eJ5aaVOmjeKdjKuoTI2UUn6VWNnN/wA8/wBa6aC1LcKnFSvprMOVrhWFb1sXa5y0KNHKrNGGCkEq3IPsa9j8B6f4bvZbLVtHmuPDWuQkPb39i5Bjb0ZTwy+oPWvO59PZOlLo2pT6VdiSMttB+ZR/nrXRTwsZJxkhJdGff/wk8b3+sRroPilIIPEEEe8TQDEGoRD/AJbReh6bk/hPTgivRAQelfJXwk8UR6zb2tm115NzC4msrrqYJR0PuD0K9wSK+ofC2rDWNHhu2i8mfLR3EWc+VKpw657jPQ9wQRwRXzOPwn1apZbPYxkrOxq0UUVwCCiiigAooooADXL+MLlZtT0/S8/u03X047ERkCNT9XO4e8ddQeleNfFbxJHpep+JLjfiaCG0sIhnvIGk/kSfwrowlJ1a0YoCtrGpPq1+yRN+5QnnP61gasI4o22D8e5NQeF9QR9L8zIy/wDKotbuAYiPWvuVT9kuRbIwjrM8f+KUyzXkUJVSQCxbHPsP51wttCHuQrAda6nx5L5uuTeigD9KwbLAmDehzVxo80kehsa1tYKAPlH5VYOnj0rW0+JZI1ZfSr32celerDCKxLqrY468sR6fpXL6vaeXIWXH5V6RqMG3tXI65CMHisa2G5NUNTUhnw31qbTNbSPeVQtuXB719xfCnVlu2hnVv3eo24LD/pvGMZ+rJ+kYr8+0kNvdxzDgo4avsv8AZ7v2m0KwcctDexqvsrgq36Gvns9oJ0ebsRNaeh7/AEUi0tfGmQUUUUAFFFFAAelfGP7VesX1j8Z7/ShJtsp7e1u9uOrrGUzn6V9nHpXyz+2h4WLeJdD8XKp8prV7GTHTeG3An8DgfSu/LJ8uJiyoq7OW8D6v5mkQqW7EfrW5e3Qkh+9XlPhHU/s0jWrNjnKf1rsv7RDQ9a/Q8TD92poinD32ef8AimUNq92zZ5kIrMt5FzjNP1a6Et5MTyS5P61Vt2y33KypSs0dEjs9Duswhcg4FbayAgc1yug5ZTjgZrfUsABX0NKzgmcM21Ii1Bt2ea5HXWwpxjNdTeD5Sc81yeuZ3jniubGpKGhpRbbOXu/vHPrX11+zKG/4Rq0kOdrXVsv418i3m5pdi8sxCgV9ufs96S1no+jWu3ko11ID0KoAq/juYfka+Sz2aVFo3k9Ge3rS0i0tfDmYUUUUAFFFFAAa474w+E18Y+A7/SUUG6AE1qT2lXkfmMj8a7GkNVCbhJSW6GnY/NvU4p7G/ZGVopY3IZSMFSDyKQ+INRgGCyOD6rX0J+1X8MJLeaXxvodqXtpP+QlDGMmNv+eoHoe/518zyn+F8Y7Gv0TLcwp4vDeze5TVnzRF855XLHqTmrtnHubnisuKbynwwyK07W5Q45opvknaRb95aHR6YywqFrS+1L7VzMV0v96pWvMLw1e3TxcVG1znlSu9TSvLoetc5q8mcmp7i8/2s1lXUhmPFceJxaZtTpqJW0eazg8RWM9+CbVLhDLjsM9fw61+hfwj0/ydBGqtE8QvUT7NGwwUtlB8vI7Fss57jcAelfKf7Mfwjl8b+Io/EOtWpHhyxl3YccXkqnIQeqg8t+VfcEahVChQABgAV8LnGM9rLkTFNjqKKK8QgKKKKACiiigAopOahkD87etADriOGaJoplR43BVlYZDA9QR3r5b+OP7O8vnT658PwsiMS82kkgFfUwk9v9k/h6V9IXsd6VPltXKa5beJSp+yyY+tbUa86MuaDGm0fn7qNvd6feSWWoW01tcxnDwyoUdT7g1XWdozw/4V9W/EfwH4o8TA/wBoabaXrAfLJJF84+jda8a1b4G+M45GNrp7beyhs/zr2o5zzr95uUmjzxNQcd6k/tBiPvV1R+DHxDDY/slvzq3YfBHx27jz9PZV7jNX/a0F1KU0cXFLNcTJDEryyOcKiKWZj6ADrXv3wX/Z81TXpIdX8bCTTNLyGSzzi4nH+1/cX9fp1q18O/ht4r8OTLNZaXbW83ebZuf/AL6PNe06FbeL1Ci7lye9cWIzWdRWhoKU2ejaRYafpOnW+m6bbQ2tpboI4YYl2qijsBV2ud02PUlX96xNbEAkx81eSZlqik5pRQAUUUUAFFFFABQaKKAEx7UjIp/hFFFADTFGeqCkNtATny1/KiigBDawf88l/Kj7LB/zzX8qKKAHCGNeiCnhF/uiiigAI9qAKKKAFooooAKKKKAP/9k=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5" descr="data:image/jpg;base64,%20/9j/4AAQSkZJRgABAQEAYABgAAD/2wBDAAUDBAQEAwUEBAQFBQUGBwwIBwcHBw8LCwkMEQ8SEhEPERETFhwXExQaFRERGCEYGh0dHx8fExciJCIeJBweHx7/2wBDAQUFBQcGBw4ICA4eFBEUHh4eHh4eHh4eHh4eHh4eHh4eHh4eHh4eHh4eHh4eHh4eHh4eHh4eHh4eHh4eHh4eHh7/wAARCABwANg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7LoormZPGmmLf3VosNxKbfzAWj2tuMYy4AzngZ6gZwcVAHTUAg9DmsDTvFFvqTQHT7K7uoZkSXzUCgLG7EI+CckHBPHOOax7Hx1H87XFm5gaOD7PKGRPOeTeSMFvlwEPU0AdvmiuQl8YpcxWk2lWU00Mt1bwyzOAFj8xgCpGc5APUAjpXVSXEEIJmmjjA7uwH86AJaKzn17RUYhtXsAR1H2hM/wA6g/4SjQN21dUgdvRCWP6CgDYorI/4SPTmOI0v5f8AcsZiPz24qteeKbW1x5unaoN33f8AR8FvoCQTTSuJtI6DIqG5u7a2TfcTpGuQMk9ycD9a5C48VaxcXy2tn4Y1OGCRR/pVwqoIiTjOMk89sj68VsWsOpQnzF0+z81lUSTPcEySbRgFiEq3Sklr+aIVVN6Gvb3VvcGRYZkkMTlJAD91h1BqbNc5rE2pw26XTabZmaF1MbG7IAZiFxyB1zj64rQ/taGLH2yC4tO26VPl/wC+hkfrU8jHzo080ZrO1DVbe0gilAe4MzbYkgwzOepxz2GTUlpqNrdWhuYJVaNc788FCOoYHoR6Go5lexpyu17aFzcM4zQzKqlmYAAZJPaueil1e8U6rauohY/uLSRcCSP+8W6qx6jtjHFJc3cmtMmmJb3FtH1vt67Sq/8APMHod3qO2fWo9ojT2Lvv6+Rt2d3a3tuLi0njnibO10bINZGq+MfDWk6zFpGp6xb2l9MB5UMuQZMnA28c1Yk0OxknMy/aId4xIkMzRrJjoWC4qKPwroCatBqq6ZB9st0KQyFclATyRnv79aUnU6WLp+wu+e9rdLb9DG1LxVqkOq6lFb2cTQWZeP8AeMq5Ih8wNndu5OBgL05zUd34m1u2uksGit5biQoyyxINqgxF9pDOB1GM56ZOK2dS1LQbbUJFm+zPfBGTLRcnCFihfGB8vOM9Kkur/QZLVWumtJI5M/KyB9zIQpGMckEgfjWpzmDL4s1OK2+2XX2K0t2uIbZeDKVZ4hIzcHDcnAA+uataF4j1S41Ky0q/ggS8uI1umMedot9pyep534Xr3qfV7rwzfx20c16IWDiaJoRhlOTHluCAM/L8w4NPtbXw/wCGrqNfPaOZ4fLTzCW8tN2T0GFBc5JPBJFAFHUPEN9Y6reKvkR2cN0VmkYmRgNsZHy7gQvzHJUHBxxXZqcrWBrepaDZ2DajdRQXIjLOoWIO5KuEYjjqCQCa3o8FAQcg8g0AOooooAK56/0PSoYr24ubi5itZd0k8YmIjBbG84HPPcdOT610NefXfh7WptS1KRjcSGZp/LbfGInjYDYp/iOOODwMZzzQB0lr4csLSVHtHuLYJwY4pSqFQxYKR/dBJwBjg46VVi8L6NFMtvbzXEMsMUZRUl+ZNhYK/I6/Mw54IPSsKPw9raXNxNMtzcM0xaZPMjVLmPzw20Y5J2cfNjHI71Y1Dw5NeTYh0lraKVIEIFxyqLch2QkHPKZ4HHagDd/4RjTmnikM14QjxzMnnnbJIn3Xb1P6HA9K0pdL0q5uTdTafaSzHgyPCpY49yK5C88P6lLNPDDbNExkm8y4WfAmiZl2IMHIwB+G3jrXUaBYf2cb2JIxHbvcb4FDZAUqufpyDQBbjsLGLmOytkP+zEo/pUzvHDEWdlRFGSTwAKV2CqWOABySayI1bVpvtEwIsFP7qM/8tiP429vQfj6VUVfcmTtsOW4vNSJ+yM1tan/luw+dx/sA9B7n8quWWn21sS6R5lP3pXO52+pPNWguKXtQ5dgUerDApDjFBNZfiDV7fTrKXdcwRTtG4g81sKXC8An64oUXJg5KK1KXiK+mm1C10XTWP2uYee7mHfHHEDjcSeAd2MDqSPxqRdHmsVEmk3Lh8fvYp2LJOe5PdWPqPyNYHwY8J6t4V8ONDrfiZtevbl/NeTywqx5/gU/eIGe/5Cu721lyO7ctzb2llaO35nN2GiXEl9Jq8i/2deEbIooyHRE77h0JY8kjBxgZpZ7O1vL5YtTha1u34LRORHdKP4Se49jyK6TbxUF7aw3Nu0Myl1PvyD2I9CKtJNWlqZuUk+aGhLGoC9B9BTsD0FZmnTzQXH9n3rl5MboZjx5qj1/2h3/OtTNNqwou4YoAoopDOCvPD+tXHiW/dogbS7nbBZgY442h8syAbh+8/wCA/jV288ExXNxdzNeMfNaCSCNl+WJ0ILdCCQ5Vc8jpXYUUAc1B4WVLK6gaZENzD5beVHhVO8vkZJPfuasa/oMmpXEzx3Swx3Vt9kuVMe4tHuJ+U5G08sO/X2rdooA5GfwneSwyQf2mgiCTrAPI5XzZRISxzzgjHGOK61N2wbyC2OcdM0tFABRRRQAVwT+ItS0651uWYx3TRXcohgBc7YY40Y8AYHLcsT3rvaw7qy8NalfSWVxb6fc3KlpJImVS2SAGJHfgLn8KAMKHX9VF3PJBG92N8+2DGdqiWEAgDltqu3A5NXtY1m/bR9GvtNlts3N9FHNwxUod25RkZByO4B4qwZvDMqywXUFnCPtElttlCrvYFc49shefYVbKeH3sYrL/AEBraEJJHFldq/NhGA7fN0PrQBX8Na1cajPElxbwxrcWaXkPluWIRjja2R16e3X0rfNYenT+GbJXuLCbToPOl2M0bKN79QvueTge9bZbjJ6UAZmp5vLyPTFz5ZHmXJ/2M8L/AMCP6A1pou1QoAAHQCs7Qd0kUl84+e6kMg9k6IPyGfxrTq5ae72Ih/MJmq1xdbZPJhTzZiOmcBR6k9qW9maKILHgyudqA+vr9B1p1rbxwx4GWYnczHqx9TSS6sq/YiFm0nN1M0v+ypKoPwHX8ahu9F066VUms4mRSSFxgZ9fqOx7VpUZo5mthOCas0VP7PtTgmBAwAG4cN+Y5pGjurb5omM8Y/5Zufm/Bv8AGrlBGRSUmOxFb3Ec6b4ycZwQRgg+hFS1SvE+zyfbIRyP9co/iX1+oq2jBgGUggjIIoa6oE+5V1SzN3b7UbZMhDwv/ccdD/Q+xpdMuftVospUo+Ssif3WBwR+dWz0rLh/0bXJI+kd3H5g/wCui4B/MY/I01rGxL0lc1BRSFlVdzEAeprOl1vSkuFtv7StmnZggjRwzZPQYHSpLNKiueu/EU1vqs9r/Zxa3guEt3m84Bi7xCQELjpyAeag/wCEs8x9Ot7exL3Oo20M0CPJtXMiu21jg4wI2Occ0AdRRXG3Xiy8sdWntLiyLzOsXlW4YnyzsZnyyqSegxx37VoweJlltWnXT7jcJkhER4cs0QkAx684x60AdDRWV4a1Y6vZNO0ccMiPteNZCxQ4Bw2QCDz0IrVoAKKKKACuYsvD+oR+K01e5vIpIojPsALbismNox91doGOMk9a6evPNX8SeIYptX+zSQxyW/2hY4GUMyhANjhQNxzweTg546UAat94VvZJtRMN1b7NREsUu9TmNHYHK/7Q5/T0qjJ8Pml1CSZ9SxDJLKCqphhAVJijz/sSFm/Gk1fWvEFjey2H2xdiSy7LuVEjDYjjZUORg8s3TkgYqPVPEWsWUSz3l80K3N5JBGlvbqTGFj3AjeOct1J7du9AGnofhGSzvbG7uWtmktWHIaSQvtiZAcueD83QdPU1v69I0Oj3cinDeUQPqeP61z/hnWtWutbh0m6minMdst3PPGg2SRuoCBSOPviTp2Wt3xJn+ynxj/WR5z6b1zV01eSRM3aLL1tGsMMcS9EUKPwFSUgpajca2KUWJNSkbtCgUfU8n9MVdFU7D/XXf/Xf/wBlWrgqpBEiupo7eB55nWOKNSzuxwFAGSSfSvAPFv7SVna6pJbeG9COo20bEfaricxLJg9UUAnHucfSvQf2jZb2H4N6+1ju3mJFkK9RGXUP+ma+KO3tXj5ljalBqFPS59zwhw9hsyjOtiNVF2S2+8+xvhH8ZdF8c3h0q4tX0rV9pZIHk3pMB12NgZI9CAa9TDcd6+AfAP20eOtB/s6SWK7/ALRgETR/eBLgH9Cc+1fcv/CN6fKwa8kvL4+lzcuy4/3QQp/Kt8vxUsRTblujzOKcno5Xi1Ci/dkr2fQtXus6Tanbc6haxt02mQFifTA5rL0vXo2SSCw03UrwROVVltzGuOoG6TaOhFbdnp9jZrttLO3t+Mfu4wv8qZa/8hK7HbEf8jXorZnzL3RSNx4iuP8AU2FjZg/xXE5kI/4Cox+G6s/VdN1YvZT3mvSKVuFUraQLEBu+U4Lbj3HeupNZniH/AI8VI+958WPrvWnT+JCn8LIV8NaSziS6ilvnHe7meYfkxx+ladta29qgS2t4YUAwFjQKB+VSjpS1BRUfTbN5Xla3Qu8qzMT3dV2g/kAKz4vCuiRAiOzCkqihvMbcoQkoFOcqBk4x61t0UAY7eG9IZAPsoQggq6OyuMAjhgc9GIPrmnHw7pJuVuDZrvXGBubaCF2g4zjO3jPWtaigCppmnWunrILaMqZGDOxYszEDAySc8AAVboooAKKKKACuafxRp9tc3cV6pieGd48ou4+Wu3529BlsV0tc5ceFLWTUpb+O4kimmZzJ8iOCG25A3A4+7wR6mgCSfxLoyrFuleRpc+XGsZLMQxXGPXKt/wB8k9qZaS6Z4mmY+V5kVuiSQTK7I/zg7hxgj7uCKjm8HWD3NzdLLMs010t0jMFdYmClcBSMbTuckHuxNauj6VFpzyMkju0iIrFgBnbnBwAAOpoAfpmk2Gm7vsNusO4KDj0AwBz0A9KTxAjSaNdKv3hGWH1HP9Kv011DDawyDwRTTs0xSV00JA6yRJIvR1DD8afWZoLMlubNz89q5hP+6Pun8VxWnTkrOwou6uU4f3eozIekqh1+o4P9KuVVv43ZFkix5sZ3J7+o/GpLWeOaESKTg8EHqD6H3oeuoLTQTUbS3v7KayvIUmt542jljcZDKRgg/hXzV4w/Zv1RNSeTwnq1pJYs2UgvWZXiHpuAIYD1wDX02aQiuethqddWmj08uzXF5dNyw07X36r7jxv4MfBG38H6mmva5fRajq0YIgWJCIYMjBYZ5Zsd+MZNezDpTRTugq6VKFKPLBaGGMxtfG1XWryvJiHrVTTT5gmn7SyEj6Dgfy/Wquv6nb2iLC7yKZeGdI2fy17k7QcegpLXxB4fKpHHqtnHxhUkkCH8mwa12Rybs16zda+drKAdXukP4Llj/Kr0c0MozFKkg/2WBrE1J9Sl1tZdOht50skIkilcoWZ8fdbBAIA7j+LtTho79iZ7W7m8vSlrJtNds3uEtLtZdPum+7DdDaXP+y33W/A1q7h61BYtFc1deILiPxVcaWbd0t4I7cq+zcZXlMmAPm4+53FRN450X7It0rTmNmcDKhD8mPM+8RnaTtI65BAzigDqqK5+DxHHdatZWtnbzSW1xJKn2kj5GKIWO3nPUY5HrTb/AMX6RZ6hcWcskhe3D7ym0/MiF2UDOc7R6Y7ZoA6KiuaufGGn2sebmG5glLYWGTYrsNm/cMtjGPfOeKWLxdY3EhW0t7yceYkUbLGAsrtH5oCkkfwcnp6daAOkorntI8U6fqf2dYFuUkuJAiRumGwY/M3Hn7u3v68UUAdDRRRQAUUUUAFIaWigDJvz9h1BNRziBwIrn2/uv+BOD7H2rUU5FJNGkkTRuoZWGGBHBFZlrK+mzLY3TE27HFtM36Ix9fQ9/rV/EvNEfC/JmoV3Dmqk1uyyma2ZUkP3lb7r/X0PvVsEU4VKdimkymL6NSFuFa3b/b6H6HoatI6soZWDA9CDmlZQwwQCO4Iqs1hZs2TaxZ/3BT0YtSWe4hh/1sqJ9WxVdria4+W1jIU/8tZBgD6Dqf5VNDaW0RzHbxofUKKnoulsFmyva26QocElmOWcnlj70+aCGYESwxyD0dQf51IaiuJ4reFpZpFjRRksaV22PYxtW0jQLe2eZ9ItN+QEWOMIzueAPlx3qPTvC9ta2oWO91G3nbLSvDdvjceuFYlfbp0Aq9ZRTXlyNQukKIv/AB7wsOVB6u3+0f0FatVL3Vykx1fMYFzoN3LAbdtanuIT1ju7eKYN9flFZseieK9NlVtJ1rT3h3Dda3MMnl4/2TuLKfoce1djRUFmHLpenX2q3MjTSLfbIDKInwU2+Z5ZHp99/wAhUEPg3S7VUFhNeWezOPKkHRgA/UH7xUMT1zz61k+K9J1qfxBNdWqSGyfyhKkYVmkCpKOFLL0ZlPUevOKqXeieKfJltoZ7kxJapNHI8wLvMwRJIzg/3VY9cZfrQB0trounWuuxMl7c+YnmXENq0mUUv8ruBjJ5Pc9Saln8N2c1xeSNcXSxXe4ywK4CFmXaW6Z6ds4zziuW/sLVWjDNHfiMI+0ARhlzIjBNm/BTg/Lu6d67Pw4LtdDtFvoFguFjw8asWC+nJJ7Y7n60AVr7w7Z3Nwt0s1zb3C42yxMMgBduOQRgj9QDWX4h8JreWi29nMw/0wXUolkOXYR+WPmAOOAD0Oea62igDmfDnh2ez1RNS1C5iuLmKyWzRo1xlQxOSOBnoowOg96K6aigAooooAKKKKACiiigAqK5t4biFoZkDxsMMp6EVLRQnYGrmQv2zTeiyXloOmOZYx/7OP1+tX7O7t7uPzLeZZF746j6jqKnxVS60y0uJfOePbMOksZKOPxHNXdPcizWxbB5orO+xajEf9H1PzF/u3EQb9VwaMa0o+7p7++51/oaOXsw5vI0c0ZNZ2zWm/jsIvcKzn+YoGmTS/8AH7qFxMO6JiJf/Hef1o5e7DmfRD7zU4YZfIjDXNx2hi5I+vZR7mo7eymuJ1udSZWZTujgX7kZ9f8Aab3/ACq5a2tvaxeVbQpEmc4UYqbvRzJfCHK38QYpaKKgsKKKKAExzRilooATaKUDAoooAKKKKACiiigD/9k=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6" descr="data:image/jpg;base64,%20/9j/4AAQSkZJRgABAQEAYABgAAD/2wBDAAUDBAQEAwUEBAQFBQUGBwwIBwcHBw8LCwkMEQ8SEhEPERETFhwXExQaFRERGCEYGh0dHx8fExciJCIeJBweHx7/2wBDAQUFBQcGBw4ICA4eFBEUHh4eHh4eHh4eHh4eHh4eHh4eHh4eHh4eHh4eHh4eHh4eHh4eHh4eHh4eHh4eHh4eHh7/wAARCAB6AJ0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7LooooAKKKzdY1iz0sJ9plPmSnbDDGpeWVvRUHJ/kO+KANKopnVI2djhVBYnPAArERvEmpEnbDolufu7lE9wR6kZ2J9PnpsnhWyuIXTUrzU9RaRSrme7cAg+iJtQfgtAmchq/xWGmvBfzaC/9iTnK3IulM3l5/wBZ5WOmOcZzj8q9LtpYpokmhYPHIgdWHQg8g18/6r8B9Tvtdj8280p7OMiOO+aEm8SEcBOmCwXgHOO9exweEdItraOGx+22PlqFVra8ljIAGBwGwfxGKmPN1OPCzrylL2i06f12OjBzRXPvbeJNPUNZ38WrIvWG8QRSEe0iDGfqvPqKs6Vrtve3JspY5bK/QbmtbgAOR3KkfK6+6k++Ko7TXooBzRQAUhYClrjfHMHiSXXdGl0lpzZRSZuEicruben3zuHyBPM6hhnHGcGgDsqTcM4rzy/1Dx1c+KdStNJXZp8F4kHmPbJtjj2W7FlYnLt88ueMAAdxzQkn+JjXNjcbblI13LdItvBnJ8rcVXfhguJNhPXuOmQD1OivMLi6+KQ0ySeNIftToFSH7PGQhAhO7IY5LEzA9QMDAPf0XS5LqTT7V76MRXLQo0ybgdr4G4ZHBwc9OKALVFGRRQAUHpRWb4g1P+y9Okulha4kJEcMKnBllY4RB9T37DJ7UAVtc1SaO4j0vTY1l1OVdyh8+XCnTzJMfw54A6seB3Ik0PQ4dOLXUsz3moSj9/eTAb3/ANkdkQdlHA9zk0vhrS20+2lku5BPf3TCW7nx998dB6Io4UdgPUmqXxB1ybQPDrXlv5YmeaK3iMoOxWdwoZsdgCT+FJuxMpKMXJ7I6LdUU9xDBH5k0scSDqzsFH5mvBdD+JmsXfj228N2niKe+trycQS3E+jtA8BOeYtyqrcjHO7g5r2W28M6THKLi5tzqFz/AM971vOf8N3C/RQBQpJ7GVGvGte3TQe3iTw+p51vTQR1/wBJT/Gr9lfWl4C1pcwXCjqYpA4/SpVggC7VhjA9AorNv/Dui3sglk0+FJwcieEeVKp9Q6YYfnTNzW6iqGs6TZ6tbCC8j3BTujkQlZIm7MjDlW9xWTL/AG5oe6TzJta05eWTaPtcI9VxgSgemA3u3StzT7y2vrWO7tZ0mglG5HU8EUAYunX93pupppetSecZmK2d9tCif/pm4HCyAenDYJGDkV0QbIrF8V3GjDT2stUfP2gfu4ogWnZgeGjVfm3A4II6HFYXh268Ta0kum6hONGksyFmKBWurlG/1cvdIgwHIG4hgwGMUAdJquu2OnOkMrPNdyf6q1gXzJpPcKOg9zgDuRVDVbzxNIulS6TptqgkuQNQjuZ/mihw3QqCCc46H/GtPRtIsdKWT7JbrG0p3SyHLSSt/edzlmP1NaGB6UAcPp934o/4WPqMFzb3DaP5LfZtq4iVQkZVixXDMzmUYDZG3kYxWM/iD4jw3tjb/wBhW86SvGZJRbSKuGWJjHwW2bS0g3scfJ26V6hgegpcD0FAHmEHiDx1fapZmHSpbO2lj8uRJ9PcAS5hLOSSCoG6UDPB255xT9N1/wAfXJUvo6xJGFeXfYSIXbMQeJcv/Dvkw/IbZkcV6XtX+6KMD0FAHM/DvUtb1TQmuPEFi1neLcNHtMDRBlGMEBvmxyRkgZx07np6QKAegpaACuf2/wBo+MfmbNvpMQIX1uJR1P8Aup0/66VvFv8AJrD8FKX024v3YmS+vZ5ySMfLvKIPwREH4UAbx6VyXimxh8XXkvhmdXOmQBJNRdWKszn5o4lYcg8ByRyBtH8RrqLqVIYHmkOEjUu30AyayPBVvLH4et7m5A+1Xuby44/jk+bH4AhfoooE0mrM5vwn8KvD3hzW11iO41C/u4gRbtdyhhCD1IAABbHGTXfE4UVDfTpa2stzJnbFG0jY9AMmvENf1bWNW0u11RfEV7a3V/MI7e2t5SkcIbpnHXA6k9TWFWtGklobZflyknGklFfqz0LXfiPoOl3UsDR3t2IX8uaW2h3Ro2cY3EgE57DJrovDetWGvacmoaZOs9s/RhwQR1Ug8gjuDXzj8RtJ1+w8KQ6GmuRvFFdQ3MI+yo5aaN969stkjkZ5p3wy8Q+KtCg1KO3vrITSSJM8F1aGNpiAdzqu75RjaDjPSuxSo1MPOrBP3bfMxlh8RSxNOjOUXz+e39eh9IavqtjpcSvfXCQhztjXq8h9FUcsfYA1xd02tQaob+xik0TRL+dUuzMFadJG4WdEOViDHarbsnoxUHJNr4V6jpfiLT5Najs2TVElaG6aaQyyI3XCs3IQg8AY+ldfqdjDqGnz2Nyu6GeJopB7EYrGMlJXRpUpypycJLVFfSNFsNNZ5beJmuJQPOuJWLyyY/vMefw6DsKz/Eypp2o6frmCFWQWd03YxSsACf8Adk2n2Bb1q54SuZrrQraS6YPcophnf+9JGxRj+JUmpPElqt9od/ZsM+bbuo9jtOD+eDTINIUVR0K8+3aRZ3hxunt0kODkZKgmr1ABRRRQAUUUUAFFFFAHi/x01yax1hLC6snvrRrESWlr9tNrHPMZCHLOAclV2kKR/FUn7MGratqGj6vbXkMkNjazxi1ja488Qlg2+JXwMgYU+27Feo67oek65afZNY0601C2zny7iIOAfUZ6Gs74eWtrY+HF02zhit47K5ntjHGgUArKw6D1GD+NJLW5wrDVPrHtebT8f+GLvjA48Kas2cYspufT5DWlbBVtYguMbFx+VR6jai70+4tXbCzRNGT6BgR/WqPhG7e88O2TzZFwkfkzhuqyx/I4P/AlNM7jRuUjkhdJseWykNnpjvXzBqunXo121sfDt55ti90zaYZwQzomAzccbF3AA9TkcV9Oalb/AGqxntt5TzY2j3DtkEZ/Wvki/tvEPgvxdb/bjqrLaxypIlzO8kS8qVaBcYCnBzj29KcsKq1GcuXmktka4XHSw2JhBz5Yy39ei8jpb++17w/4lhlvbfT9Qu0hzaRzyGKAtu+bLAMQcY5x6V57Ya54j1JJ572ztfMXVbtoJIbl5ZlPnN+7ClR8gGQDnoBwK6jxLql54kgMcdnJIV+bzHXaFPrntXH3OkSXHiDTbvRdS8QRSZmjuIoHDFSUwqoNh6sffr2rtyStTrUOW2sVbdWaZy8S4atha/tJNWm77PRq2mnpofTn7P8ApiWfg3+0RcpPLqc5nk29I8fKI/qMHNek1w/wW0K/8PeBbSy1IMt07vPIjNkpvOQCfX19812dxPHBC80rBIo1LOxPCgDJP5VxzpQoydOm7pGixFXEpVqq96WrMjwhnytTX+BdUudnuC+T/wCPFq4r46a1JpR02K4gluNOniuN0CXBt1uZ1CeVG0oB2jBc++Pau38Foy6BbzSKwkujJdMG6jzXaTB98MKf4uttOufD98NVs7e7tEgeR450Dodqk8g/SoaujKvCU6bjF6njv7M+tatea9rWmtavZ6XDCrraC7+0x2zlsKFfAxlc/Lj+HNe8jpWD4I0Ox8PeHLKysbG3sx5CeakSBdz7RknHU+5rZmuI4V3SOqLnGWbAz+NEVZEYWlKjSUZO7JaKar7u3H1pQRTOkWijIoyKACiiigAPIrn7Nhp/jC7tGG2LU4xdRHsZUCpIPrtEZ9/m9K6CsnxLYzXlmr2bql7bSCe1djgb1/hP+ywyp9jQBrda5tpP7C8RO0hI03VZR8+OILrAGD6LIAOf7w/2hWroWpQ6rp6XcKtHnKyRvw8UgOGRh2IPFT6hZ299ZzWl3EksEylJEYZDA9qAJwaiuLeOZDHJGrqQQQwyMGuejuNT8OfubqK41TSlGI7mMGS4tx/dkXrIB/fGW9R3rc0zUrLUoRPY3UFzF/eicNg+hx0PsaAPNNS+DNlNfO1jr19ZWLtn7KIw/lj0VieB9Qa77wv4e07w7pMOm6fDthiBO5uXZj1Zj3JrYqK6uIbWFpriWOGNRlnkYKqj1JPSs4UoQblFas6a2LrV4KFSV0jF8c61/wAI94budUWMPJG0ccascLvdwik+2W59hXjf/CyZtQ8cW3g+48R22s2V7dLbXqR2DwvGC+CqkgAqThT97gnFepeIZh4w0q40XTbRZrC6jKT6hMpEKL6xDgyMCAQRhRwcnpWT4V+EuiaFrsOrvqOpanLa/wDHql06lIm6bsKBuYdj056dKp811Y8jEwxEpx9nt67d/U9GUAKOAOKwPF5F59i0NTzfzAy46iCMh5PwOFX/AIHW1czx2tq880ixxRIXd2OAoAySaxfDEMt7PP4hu43ikvFCWsbD5orYHK59GYncf+Aj+GqO43n6V8//ABz1mez8Taja3mlWd+7Rxf2cl/dNDCsO353TCsC+/g8dMc19AnpXI+M9c8HW0q2fiAWt3IvziBrX7Qyf7RAB2/Wj2cqnux3OXGQ56dlK3rscz+zfeatcfDySXUt7xLcv9iy5bMeBlVZsEoG3BT/hVMfErxa8QvP+ERmRQjoYCeFctFhnbttDMCPX0wa9L8OappOraalxo9xDNaD5B5QACkfwkfwkenFagX3JzRZx0ZeGgoUoxUr2W55jdePfEnliaLQ4I2RmMlq4mMoUROygsE2/MwXGCeD61Yk8beJVluLWPw/byXELujDdMFQoJD8x2c7wgK7SeG57Z9G28dTQFx3NBuQ6ZO11p1tctG0TSxLIUbqpIBwfpmrFA4FFABQenbNFFAHOarYXmnX761pSebJJgXdmGCi5A6OueBKBwD0YDB7Ea2kanZapaC4spfMj+6wIIZGHVWU8qw7g81cZQw5rG1LQY7i7/tGxupNN1HGDcQjIlA6LIh4cfXkdiKANnj8qzL/QNJvblrqewi+0NjM0ZMch+rrhv1qmmsanp6ldZ0mWRQebrT1MyEepj/1i/QBvqatWviLRrpSYNUs2IzlTKFYY65U4Ix9KAIn8NwF8rqetIv8AcGoy4/Uk/rSx+GdHSYTPZC5lByHupHnKn1HmE4rktV+KlvpzwXdxod8uizN8mobk+Zc/fEfXb+uO1drPrmlW8Sy3GqWcaMu4F5lXI9Rk0k7mcK0JtqL2NHoOlQ3d1b2lvJcXEscMMalpJHYKqgdyT0rFbxDNeoV0PSru/J+7NIht4PrvcZYf7qtTrbQpby4jvNfuFvpoyGit0TZbQt6hDy7D+82fYCmaFSOO48UXKT3EUsGiwyCSCGUbWvWHKu6nkRg8hTyxwSMYB6lRgUBQPX86WgBr9vrXyX8SdY8URWup2Fs+mCc63A139phka4LLdAggqQBHt25H93PNfWrdq4vxz4a8CajcJeeJo7KGcgKJnufIZwOxII3fjXVhq1OnzKps+25yYqjVqOMqW66M89/Zzm1WTxNrzXBtjD5CfaDaKyw+dvO3AY5ztzn8Pauksvibf3lktxb6PaFPLMsk321zFEm6JMO3l5DKZcvxgKpIJ7d14Z0rRtL0uO10G3t4LI/OvkHcHJ/iLc7j7mtK2tbe3gSCGNY4kXaqKMAD0pYuuq9VzitB4OhKhS5JPXX8zy+2+JuqfanW40a1ETtG0AW5fdKpVMqmY/ndixKDgFVOcV2fgXXbzXbeeW+08WUqCJ1RZS4KSRrIvJVcMA2CMcY610Wxc570oAFcx1C0UUUAFFFFABRRRQAYqjqel2OoQPDfWlvcK6lD5kQY4Ix3qlr+vNpt7DZ2+mX2o3DxNM6WwTKRqQCx3MMnLDCjJPNUtX8eeGtNS987UN81okjPAkbeY2xHchQRzxG/PT5TzQB4xq3wN8QahrkKyXGmSW8QEMepNK/nLCOAPL6bgvHpnmve9E0HSdItYLex0+1hWGNUVkhUMcDGSQOvvWWPHPhUQiV9XhjGwu+9WBjADHDcfKcKxAOCcHGauS+K9Ch0ePV5NQVLJ5GiEjRtwykhgRjK42tnI4xSUUjmoYSnQblHqblFcnafELwpcQvN/agiVHlRvMicYaNmUjp1OxiB1IGQK2NB1/SdbEx0y8Fx5OPM+RlIznHDAdww+oI7UzpNSiiigBsn3a8HlvtP1Y6pdaugk1I3UkZ8z/lmqsQqKOwAAr3lhkVwPjD4X6N4g1STUo7q7026l/1xt8bJfcqR19xXNiqU6kbRPQy7EUqM37S6810OT+AV/cR+I9Z0eFmbTEt1nVc/LE+7GB6ZGf8AvmtqX4o3EF1ZWs3hi4El0642XKkBGEZGCQMv+8+4P7p5Ndd4I8IaT4TsZLbTUkZpWDTTzHdJI3ufT0A4rofLTj5Bx046VdCEoQUZbmePrwxGIlUgrJnmh+Jc0+pWcWm6VDcQXMaqc3OH89jB8o+U/dEx3d8rUum/EmW+kiWHQwyZRpnS63CNGMQx93mVTMAycY2nmvRvLj/uj8qUIoGAoHOelbHGC9KWgDAwOlFABRRRQAUUUUAZOueHtP1iaKa6NykkatGWgnaIvGxBaNtpGVOBxWMvw58KrdXdyunyCW8WVJ2E7/MJBIr9+4lk+mfYY6+igDlG+H/hpt2+1uG8zPnbrqQ+ccMAz5b5mAYgE5IHToKs6x4M8P6tph06/s2ltzcS3JUSsp8yQsXOQe+410VFAHJp8P8Aw0sm8Wk+PNM2z7TJs8wlju27sZ+dgD2DEVuaXo9jps0s1rEUeRFRssTkBnYdfeR/zrQooAKKKKACiiigAooooAKKKKACiiigD//Z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2" descr="data:image/jpg;base64,%20/9j/4AAQSkZJRgABAQEAYABgAAD/2wBDAAUDBAQEAwUEBAQFBQUGBwwIBwcHBw8LCwkMEQ8SEhEPERETFhwXExQaFRERGCEYGh0dHx8fExciJCIeJBweHx7/2wBDAQUFBQcGBw4ICA4eFBEUHh4eHh4eHh4eHh4eHh4eHh4eHh4eHh4eHh4eHh4eHh4eHh4eHh4eHh4eHh4eHh4eHh7/wAARCAB+AIQ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7LoooqACiikdlRSzMFUckntQAtV7y9tbRN1xOkY9zyfwrmfEfiyO2ik+yMVjQfPNsLcf7IHJriNF1+DxBE91HJK8gZg+9XHRiBywGelbRot7hc9Cu/FdqhIt4JJfdjtFZ8niy9J/d28KfXJri/FN/Npfh+8v7dA8sKZXIyFycbj7DOT9KxPDOrXsmtQ2M169/HPbNMzMigxMMd1/hOcfXHvRJ04TUHuybnpY8VajnlID/AMBqzB4tlBHnWaMP9hsVzFZfimbUodFuJNLhSScISC0hUr7jCnJrf2cewz1Gy8RabckKZDC57SDA/PpWupVlDKwIPQivJbFrl7ZDdxRxzd1jcuPzIH8q1dM1a809x5MhMfeNuVNZSo/yhc67WvEFjpd3HZz+Y00ibgFAIUE4BPfBPHGaoWPjHT5xHEIbh7h1UCOMA73IGVXJ7bh1wOvpU1sdJ8QTx3EkZW7iTaU3lSVznBx94ZANTN4b0mKN2WB0AAYBJWXaVxhl54b5RyPSotBaNai1Kp8WW8V3Nb3On30RRiFPlg5URo5JGePvgY78VYi8TWcl0LX7LeLIJFjl3RriFmYKoYg9yR0z1FOsNH0q6t1vFtmxcwgEPIT8pVR69cKvPsKsWuh6fb7vLgyzMruzOWZmVgwJJ6nIB/Ch8nYepp0UUVkMKKKKAEdgqlmICgZJPauI8Sa219Iba3YrbKeSD9//AOtWj4z1MxoNPhb5mGZSD29K818calc6XoRuLVvLdpkjaXAPlKxwW54/P1reCUIuchNm6Dg5qO3hjt4hFCu1MlsZzyTk/rXN+EdTurjVLuwkupL2GKJJBNJt3Kx/hJXg+vrXT1rSqKpFSQhHVXUqyhlIwQRkEVV07S9N03f/AGfY29r5hy/lRhc/lVvt6VQsNa0q+uWtrO+hmmXPyqeuOuPX8Kp2urgXiyqQGYAk4GT1pax9c0m7v7+yng1K5t0hl3OibcAbSMjI68in+Kpb628NXkmnmRrpIvlZRl/cgeuMmm3ZXA1jSVxHgm+afW0hsZ57izNsWui87ShZONvLKME88V20jrHG0jnCqCSfQVnRqqrDmSAkhkkhlWWJyjqchh1FdtourrqVhKkmFuEQ7h/eGOorzHRNdsdWmuYbaTLwSsmMH5gMfN0962IriW1fz4W2uqn8eOlVOCkM9D8P/wDIEsv+uK/yq/WV4SuI7rw3p80ZyDAufY45rVrjluxhRRRSAKiu5lt7eSd/uopY1LWF42uPK0kRA4MrhfwHJqoq7sBxl3cPcXLzyt80jE81BNHHNE0U0ayRsMMrDII9xWV4hsNQvJbJrO8MKxXKO67FOAAfm5+vStaMMsaq7b2A5bGMn1ruJIbGys7CHybK1hto85KxIFGfwqPVdSs9MtvPvJkjXIABYAnJA4z9at1T1bTLPVLbyLyBJFyCCUBIwQeM/SkkA++iXUNLuIIbgBbiF41ljbOMgjIIrkvD+ha5Hfaal9FDBb6cxYPHICJOCAFAAIHPftXaRRxxII4o1jQdFUYA/CnHgZ7VnOjGclJ9AsFLVa1vrW5nnghmR5IHCuAw6lQ3HrwRVitQEREQHYiqCcnaMZNQvfWUd4tm95bpctysJlAc/Rc5qevPL/RNb+3ajZrp7Ttd3JlivcptUE5BJJ3Ar0wB2GKxrVJQtyxuB38EEcBlMa4MshkfnOWPU/pTpv8AUv8A7p/lSxqyxqrNvYKAW9T60y68w20ohUNKUbYD0JxxWyA3/hhelLOGxY/K8QZPYgc13VeSeDJr60s9Mm1CFLe7RV86JGyEPcZ78V60DkZ7VzYiNpjjsLRRRWAwrk/HznzbSPPGGb+VdZXH+PQftls3Yxn+daUviA8hvfE2pC51G6juI4YbGcxC1aEHzADglm6gntj1HWu3ibfEkm0ruUNg9RkdKoXOhaPcakupT6bbyXakESsnJI6E+pHYmtKtqUJxb5nclAOteZXWs6gup3Ze9uE1ZLzy4LQTEApuwAI8YIIxz75r0yo5mghZZpfLViwRXI5yeAM0VqTqJWdrAyQZwNwwe4oYBlKsAQRgg+lLTJd4icxgGQKdoPQnHFbAUNM0PTdOvLm7tbSGOSdwxKoBt+ULge3y5/GtGvNNA1W8m1OzjjuryXV2ucXkEkzELHn5t0Z4UAZweO3rXplY0aqqptIEyNpY1nSAtiR1LKuOoHX+dPrKu9BsbnWItSkVzIisCBK4BJxg8HHatatgErm/iJcXtvosL2vmiE3CrdtGSGWLB7jkDdtBI7GulpKiceaLjewHK+ALqW4e/ELSvpyFPs7PIz/Ng7wrMASPu/ia9305/N0+3k/vRKf0rzIAAYAAHoK9K0YbdItAevkp/KueUOSCje40W6KKKyGFcv4/jxb29x2RipP4Z/pXUVm+JLU3ekTRqMuo3r9RVwdpIGeT6TrlpqV/d2kJIa3cKMqw3DaDnkcda1qjihjiklkRNrSsGkP94gYz+QrK8aXl3p/hu6urLKyptBcDJjUkBm/AV1ykoxciWbFZev6LFq3kF5p42ilR/klZQQrZPA7+9Yng3U5bjWZLSC/nv7T7MJJHllEhjkzwN3vzx7V2FTSqKpHmQLUZDGsUKRKWKqAAWOT+J70+uT8d6hPZ3unW7XUtlYzlvOmjk8slhjC7/wCHufer3ge9uL7SZJJpHnjSdkgnY5MiDvnvzkZ74pKsnUdPqFzd+XPbJ/M0ViatpmqXGvWF5bam8NvD5m9BEh25UAdeTkj8K3K1ASsPx1cXtr4bmmsWkVg6CR4/vJGW+Yj8Py61szzRW8LTTyJFGgyzucAD3NUtD1mw1iKSSyuIZdjujKsgYjDEZ47HFTOPMmr2A5/wLePNqdzDZzSz6asCsWeZpQsuegZgOozke1dhSKqoNqKqj0AxUF9e29mIvtDhfMlWNRnuxwPwqaUHTgot3BFpFLuqL1YgCvT7dPLgSMdFUL+QrgfC9t9r1eHoyJ+8J7YHSvQqyrvVIaCiiisBhQelFFAHnviSwNhqTqoPlSfMh/mKzCMgg8ivRdc01NSsjCcCReY29DXn1xDJbzNDMpV1OCDXXTnzITRXt7eC3QpbwxQqTkrGgUE+vFPRlZdysGHqDTZ42kiaNZXiJHDpjcv0zWd4a0240yyaG4vJrhi7sA5UgAsTxgD1rWwjSmjjmQxyxpIh6q6gg/gaVVVVCqoVRwABgClooAK4HxkZY/Esralb3E1m0Ciy2LIVD45xs/jz+OK7u4mit4WmmbZGv3mwTj8qo+H9YtdZsjcWrEYd1ZcHjaxXuB1xmsq1L2keW9gY7w6t4NBsl1LP2ryV83d1z7+/rVmytYbOExQLtUuzn6sST+pqaoby7tLOLzby6ht484DSyBQT6c1aslqBNVDVtH0/VDCby1glaKRJFZ4lY/Kc45HSr0bpIiyRurowyrKcgj1Brb8MaS19ciaZT9mjPP8AtH0ptpK4zc8F6Ytjpok8tY2lA2qBgKg6DFb9Io28DgUtcMpXdxhRRRSAKKKKACsjxBosWpR71xHcKPlb19jWvRTTaegHmF5bT2k7Q3EZRx2Pf6VDXpmoWNtfReXcRBx2PcfQ1y2peFriIl7NxMn91uGH+NdUaye4ji/EuotpOhXWoJGJHhQbVPTJIAJ9hnmsfw9rd9LrENheTx3QuYGmV0gMZjIxwc9Rz19cetdZfWMixyW97anY6lXSROGB6isvSNE0rSXd9Ps0heQYZtxY49Mk8D2pSjNzUovQmzuaQqGztobS3EFumyMMzAZzyzFj+pNS0o5OBya2GJXKeM9P1CTWLHUraxbULeKJo3gXYWVic7gGODngevFd3Y6PqF4R5VuwU/xP8orpNK8M29uRJdsLiQfw/wAI/wAawr8soOLYNXOK+F3hXUv7HX+0kNvE0zyBMjKKzZCDHH9B2r1K2gjt4VhhQJGowAKeqhQAoAA6AUtc99FHoigooopAFFFFABRRmjNABVPVtStdMhjlui+JJBGgRcksauVR1rTrfVbJrO5aQRN94IQMj05Bpq19QMy78WabEdsaXMref5ICxEbjv2Nt/vYbilk8YaCgybl8bN3EZOTgHbjruwelN03wtZWjrJLNPO8c7ywhn+WPdIXwB+WfXFOg8KaTDIzRpMoYhiu/gsO/TOePWtP3ZOpZtdd0m+e5hWXP2dS8m9MAKDhj+BBB9xWZbaho+pa3Dp1vpe5pIXmkd4tnlgbcAj33g/StO10HT7V7vy1cpd7/ADELfL85JbH1JNLpeh2Vhd/bIjNJcbDGZJX3EqdvB47bFH4UXgrj1MiPUfCpUMlmzFssi/Z2y6jOXUd1GDk//WouvE2g2Ni15Z2vnxrIYx5UWC5Ck/L6/dPpU1n4Qs4YIhNdXclxEhjSYSYKIc7lXjgHPP4c1JL4R0iVmZ1mywABEmNoCsoA47Bj1zT5qfdi94mHinSUgkknnMbRyGMoVOc5IA/HBH1qw2vaf9ht7tWlkW4YpGiRlnJXO4YHpg5+lVZvCmjTFnlhkd2jaMuX55k8zPpndyD7kVZfRLVrW2hEtxG1szNFKj7XBYENzjHIJ7VL5AV+pWi8V6bsn81Z42iL8GM/OqvtJU+mcZ+tD+LtGVHdJJ5UVdxaOIkFdqsSD3ADKT9RRe+F9LuhEZFmVoixRlk5BZtxzkHPPrVHVPBltcW1nBZzmBLXJQSDfyUVA3PcBB+tNezYam5pOtWGqSzRWkjM0WCcjGQSQCPUZBH4Vo1l6Jo1rpCuLdpW34zuI45J4wPUmtTNZytf3RoKKKKQz//Z"/>
          <p:cNvSpPr>
            <a:spLocks noChangeAspect="1" noChangeArrowheads="1"/>
          </p:cNvSpPr>
          <p:nvPr/>
        </p:nvSpPr>
        <p:spPr bwMode="auto">
          <a:xfrm>
            <a:off x="2190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9" descr="data:image/jpg;base64,%20/9j/4AAQSkZJRgABAQEAYABgAAD/2wBDAAUDBAQEAwUEBAQFBQUGBwwIBwcHBw8LCwkMEQ8SEhEPERETFhwXExQaFRERGCEYGh0dHx8fExciJCIeJBweHx7/2wBDAQUFBQcGBw4ICA4eFBEUHh4eHh4eHh4eHh4eHh4eHh4eHh4eHh4eHh4eHh4eHh4eHh4eHh4eHh4eHh4eHh4eHh7/wAARCAB/ALQ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7LoooqACiiigAooooAq3l7a2iM9zPHEApY7m7VQjk1e+/eQ+Xp1ufumWPfKw9cZAX8c1m6pa3VzrM9vbzTkhVkdV2bMNkAMSCf4T07V09upjhRGbcyqAT61s0oJd2Yq835GabTWI/mi1eOX/Znthg/ipGP1pDqk9nxqtmYE/5+IiXi/HjK/iMe9a9IwypB6VHP/MivZtfC/1GwusiLIjK6MMhlOQRT6xpbCfT3a50lRsJ3SWZOEf3T+436H9acdcs/s6yRCSWdyUW1Ufvd46qR2x3J4p+zb+HUXtEtJaGrIyqpZmAUckk8Csw6yk7FdNtZr8g4Lx4WIf8DPB/DNRx6bLfOJtYZZBncloh/dJ9f75+vHoK141VVCqoVQMAAcCi0Y+YXlLyX4mZ52usQRZWCj0a4bP6LSLqzQzLDqlq1mXOEl3b4mPpuHQ+xArWrP123mubTbAW3hg2BjP4Z4z35pqUZOzQOEoq6ZdhljmTfFIrr6qc0+uf8KxzR3F7FcSzNIjIGEoXdyMg/KAMc/pXQDpUzjyuxcJcyuFFUNd1SLSbH7VLG8ozgIhG48EnH4A1n6v4kjsdjLbPJFtjklfIG1HzjAzkn5TUFG/RXN/8JYmSP7KvcgDcPlzlt+0AZyc+WfzFT6T4lt9RvltYrWccYdzjaj4zsPvj/CgDdooooAKKKKACiiigAooooAytFG+/1Wfu10E/BUUf41q1l6D9/Ul7i9k/UA1qZrSp8RnS+EKKKparfCzgXYnm3ErbIIgeXb+g7k9hUJNuyLlJRV2M1W/a3ZLW2j8+8mz5UWcADuzHso/+tWd/Ys9pMdWtZfO1Vh+/Z+FuF/uY/hA/h9O+ea0dJsTah5riTzrybmaXHX0VfRR2FX26cVpz8nux/wCH/wCAZez59ZfLy/4JV028hvbcTxZHVWRuGRh1Vh2Iq3WNqcMlhcnVrVWZT/x9xL/y0Qfxgf3l/UcelatvNHNEksTh0dQysDwQe9TJLdbFQk/hluSUUZFFQaGUR5fio4/5eLLn6o//ANsrUHSsi9ljj8TQSySKiRWMpdmOAAXj/wAKlDXWpL8m+1sz/F0klHt/dHv1+laT2XoZ0+vqP12TT0tY/t9uLlHlCJH5XmZYg9voDWVLq3hyaaCWSFJWJ8uBzb53DkEKT2HIP5Vf1uz01tPt47yY2tvBKrJskKHIBAGRz3NZdvb+E5baZVdUiRjG6ecwC4Y5wM9CQSfXqazNBtrrWgmWSzawjgiRxHuaIbH4yMew3Ec45PvTH1bwo5jSO0hZXcRMyw42rhmz64ypB+tWJbXwcxlhke2IlJidfOJGR1HXg8fp7Uy8tvDUoFvBKglv3ZU8sltrMrgkKeF4L/jQB0llcxXdslxC26N87Wx1GcZ+lFLaQR2trFbQrtjiQIg9ABgUUAS0UUUAFFFIWoAWkLCsy81Uee1rp8LXl0PvKpwkf++3QfTk+1MGmXd4N2qXzMv/AD725Mcf4kfM35ge1WodZaGbqX0irlW21WwsdZ1W3muFDtIkqRoC7EFADhVyeqmrY1K8mH+iaPdMOzzssQ/XJ/SoI7W303xBAttBHBHdW7RkIoGWQ7hn14LVuVpUlG6aXQzpKbTTdtX/AJ/1oYtzca1FbyT3Emm2MMalmbDzEAf981T0vTNYu5Rql9qbwTyLtjjS3QeVHnIHzZwTwT+Xar0o/tXVvI62dk4aX0km6hfovU+5HpWxim6jgrJK/oJUlN3bdl5mWdKum+9rWof8B8sf+y0f2TcZ41rUh/wNP/ia1aKz9rL+kjX2Uf6bMr+zb5QNmt3ef9uONv8A2Wsq3t9Y0e/Syj1C3a1uWZoDLbcLJ1MfysMA8kfiPSuqqrqtol9ZPbuSpPKOOqMOQw9waqFV3s9vRETop6rdebKfn65H/rtPtbgesFwQfyYD+dV7rxLaWJ8u9tb23mb7iNFkN/wJcgD3JApNN1a61GE29sii6hYw3cp5jjcdcf3s9QPfmtSzso7ZWYFpJX5klc5Z/qfT2HApSaTs0OKbV4y+8w9IjXVPEV1qNxNDcrDDFHEkTbo4ydzH/eOCvJ/CumGMVzmi6RZ3lvNqQja3mup3kWWBjGwXOF5HXgA8561cZtW0/mTGpW46sihZ1H0+634YPtVVIpytFkUpyUbyW5b1a1juIoma4a3aGTekikcHBHfjoTWRqHhnT7iAq93PGu11Y7lwQzMTnIx1Y/Tirl1HZ+ILGHy5leOOXeysmeQpG1gehGc8+lZkfhS5XyB9vilSDJRJIiwckqTv55Hy8CsWrOx0Jpq6K9/4Ytb67Xyr5Ra7JIZoy3Jy7l+OhPzkA/w9ec1pWXh2xtb2KWK6k3q6yPGNgEjLuAJAHbeelVLnwf508sv23BkjZRgMBGSGHygNjHzd89KuaZ4fmtdYGpSXcbyMZDLtQjduZmC8k4A3fXikM6CiiigAooooAQmsi9muNQvX06zkaGKPH2qdfvDIyI19Gx1PYe5qTxBftYQoyI7F22/IoZunYHqar+EZRJYyJ5UqFZCzGVcOxYkktjv/APWrWMbR5jKb5nympZWtvaWywW0SRRr0VR+vuferFA6UVk2aJJKyMrxJujso75RlrOVZjjrsHD/+Ok1LrF49vZr9m2vcTsI7cHoXPQ/QDJPsKuyxrLE0cihkYFWHqDXNeFfNu7uU3Dq/9lM1lFznJHV/qV2j863grxu+n9fmYVG4zsvtf1+X5G9pdmljZR2yEttHzMerseSx9ycmrVFFYNtu7N0klZAaTNc5481q40rT4orMot3dMUjZ+i4GSf5fnXkeoePNY0aVLtNXklu/NdGtZ3OyXbjOVYZXOeOAe9clfFwouzR34bAVMQlyu19vM97ubiG2hM08gRB1JqhsudSz5u+2tP8AnnnEkg/2v7o9uvrjpUHhto9X02y1yZ/Ne5hWaJSPlhDDOAPXnqea266k76o4pRcW0zFuoU0vVLe6hRY7afbbzqowFP8AyzbH1O38R6VY8QzyRaZIkLYnnIgiP+05xn8OT+FWtRtY7yzmtZvuSoVPqPesLRZ5tTv4hcKd2mApNnobg/Ln8Fyf+B10R95c3b+l/kc0/dbj3/p/5nQWcKW9rFbxjCRoEUewGKlpF6UtYNm6VkZep6c7TG/09xBeqOv8MwH8Ljv7HqKs6XfJe2okCNG6kpLG3WNx1U1aIrKQfZ/E7ovC3Vt5jD1dCBn8mA/CtF7ys+hm1ySuuprUUUVmahRRRQAUHpRVLVPPkVLSAOpnJDyj/lmnc59ew+vtQBUMMer3DzTrutYSUhHq/QyD6dB+NL4ZcJY/Y2ULcWrGKcdyR0b33DBzWpDEkMKwxqFRQFUDsBVDUrGb7QNQsGVLxF2lW+7Mn91v6HtVxd1yszmmmpI0qKoabqcV2WhKtBdRj95BJw6/4j3HFXs1Li1uXGSkropa1dvZ6dLNGu6Y4SFf70jHCj8yKzbe1XRb6y8vmC4QW07f9NBkq5+pLD6kVZvs3WvWdqP9XbIbmQe5+VP/AGY/hV3UrNL2xltpGKh14YdVPUEe4ODWqaikn13/AK/Ewac22um39fgWc0prP0S6e6tB5423MTGKdfRx1/A9R7GtCspJxdjaMlJXRy/xH8Mv4l0L7PbypFdwtvhL/dbjBVvYivH4/hl401S9Szu7O20+1DkyXLTiQ4P3iAMliR619EHkUm0VxV8DSry5pX/zPUwmaVsJBwgl5XW3oVdIsYNM0y10+1UrBbQrFGD12qABVugUjHFdlktEec25O7K2q3iWNlJcupbaPlUdWY8BR7kkD8axtEtpNL1MQzSbn1CMzyEnjz1+9j/gJH4LVosdU1kf8+lg2SezzY/9lB/M+1P8SDyrKO+UfNZzLN/wHo3/AI6WreGnud/6Ryz958/b+n/kaq4xxS0iY2jHTtSOwVSzEADkk9qwOkUmsmzb7Zr1xeJzDbx/Zkbsz5y+PpwPqDUc15PqzNb6WxS3ztlvR0x3WP1P+10HvWrZ20Nrax28CBI0GFArS3Itd2ZX53psiaiiiszUKKKKAOFfxL4gYicaWUUMylNhO3JAy3Pb6jOamu/EGuGxW4S3jhmSVd9uIHYlcH+LphuMY5Gasv4sEaySNZK8KOwDxzhvMUMqZUY5O5unoM0q+KZpLgQRaaHfdGrMLgbcv93Bxz15oAQa3rxuIrX7Jb+a8ixv+5k2xg7fnznkHJwPbmrnhvV7/ULyWG+tBABEkibUYYyBkEnvnPGOneq+oeLIbWz0+4Fo8gvLdZ9gbDIGXKg9u2KLXxUr3MUVxZiDzCFJ84HY2EJz6D5xg98GgDcv9Otb5V+0Rnehykikq6H1VhyKpqus2JPltHqUI6K5EcwH1+6344+tZkXi4yeUy6fhJ3EcLNMAC2FPzccD5uvtWxoN7Je6Fa39wqLJLCJHC9AfarjNrQzlTTd9mZWi6xZm+v7q9Z7OSWcRILhdoCoMY3fd+9uPXvXSJIkiBo3V1PQqciszwzEreH7VpFDechmYEZzvJb+tPl0HSnYulqIH67oGMRz/AMBIrSpyOT6GVL2ignv+H+ZDqJ/s3Ul1NeIJcRXfov8Adk/DOD7EelbAOayJ9HmaJo01a98t1KskuyVSD2O5c/rWdpa67ZXJ0h9StX8tA1s81qcyxj1If7y9Dx0waORSW+wKcoSs46P03OporL/4qAD72mP+Ei/40btf4+XTP++pP8Kz9n5o19p5M1KzdbvJIY47W1IN5cEpEDyFHdz7Afrgd6q6hcaza2j3E91psMaDnELuSewA3DJJ4FVtM0nWpZG1DUNU8m6nUBkhgUeUg6IC276n3rSNNJczaM51G3yxT/r5m3p1rFY2cdtDkqo5J6se7H3Jyag1i70+O1lgvbqGJZUZCrMMtkY4HU1H/YcMoH2u8vrkejzlR+S4q1a6bYWfzWtpDE3dlQbj9T1NT7t7t3KSnayVkY2g6veXmj2gstOllcRhHmnPlRhl+U9fmPIPQVeXSZLtg+r3JuhnIgQbIR9R1b/gR/Cl8OLsjvYO0V7KF+hO7/2atWqqTtJ8qsTSheC5ncaqKqhVAUDoAOAKcKKKwOgKKKKACiiigDjbXxPpkSGS70drKNW+RtiN85D8cHqQh/ritSTWdOtbK2uFsZVSbfhEhAKbMlie3GCeOvbNXm0TSWiMTWELIW34IzzgjP5M351L/ZtiYEha2Ro0DKobnAYYbr60AZjatpklzBDHZvcTFcxqsSkhNzKSM9hsP6VVs/EOk3Uvky2R813ETkRBl3bgApP4g+la39haRvZxYxBmYMSMg9SfwHzNx05NKdD0nLH7DENwwduR3znjv79aAK+l6lpmqXEtlFbfcTcRJGArDODgdSM45xir98oj02dY1CgQttAGAODTbLS9Ps5RLa2qROE2AjPC9cD0qzIgkjZG6MCDTjuiZK6aKuhBRotjt6fZo8f98irtZfhd2bQrWNs74U8h/qh2n+ValOfxMVN3imBFUtWsFvLcbXMVxE2+CUdY3Hf3HYjuKu0HpSTad0VKKkrMoaRfG7R4p08q7hIWeL0PYj1U9Qat3EsVvC800ixxoNzMxwAKy/EMccKDVEuEtbm3GFkb7rg/8s2A5IPbuD0qppMz6/P51/G1utuwIsJPvK3Z5PX1UdO/XpryXXP0MPaOL5OpbsoZNTu01K6jaO3jObSBhg/9dGHr6DsPetjFAorOUuZm0Y8oUhpaRqkoy9E/4/NV9PtfH/fC1q1leGz5ttdXWPlnu5HX/dB2j/0GtWrqfEzOl8CCiiioNAooooAKKKKACiiigAooooAKKKKAMSWQaPqMsspIsLt95ftDL0OfRW457HPrWyrBhkcih0V0ZHUMpGCCMgisr+xLaPi1uLyzT+5BMQn4A5A/CtLxlu9TK0obbGsxwCayp9YiZzBp0bX9wDgiM/u0P+0/QfTk+1H9h2j/APH3Ld3g/uzzll/75GAfxFaUMUcMaxRRpGi9FVcAfhR7i8x+/LyM6z02SS5S81OVbm4XmNQMRQ/7o9f9o8/SpdS05bl0uIZDbXcYxHMg5A/usP4l9jWhRS9o73BU42sZNvqphmFrqyLaznhJM/upf91ux/2Tz9a1RUdzDHPEYpo0kjYYZXXII+lZo0l7c/8AEu1C4tV7RHEkY+gbkfgRT91+Qvfj5/ma9ZuuXckUa2lq2b25BSEf3fVz7KOfyFMa21lhtbVrdR/ejtMN+rEfpU+m6dBaM8oaSad/9ZNK2529s9h7Dihcsdb3CTlL3UrE+n28dpZxWsWdkSBFz6AVPQKKzbuzRKysFFFFAwooooAKKKKAP//Z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AutoShape 10" descr="data:image/jpg;base64,%20/9j/4AAQSkZJRgABAQEAYABgAAD/2wBDAAUDBAQEAwUEBAQFBQUGBwwIBwcHBw8LCwkMEQ8SEhEPERETFhwXExQaFRERGCEYGh0dHx8fExciJCIeJBweHx7/2wBDAQUFBQcGBw4ICA4eFBEUHh4eHh4eHh4eHh4eHh4eHh4eHh4eHh4eHh4eHh4eHh4eHh4eHh4eHh4eHh4eHh4eHh7/wAARCABnAIk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7LooooAKKKKACiisDxn4u0PwnYLdatdbXkyILeJDJNO3oiDljTSbdkBv0hPHt618z/FH4pfGC4sZp/Dfhn/hGNMVSftV2qTXe3+9sOVT8m+or5l8Yaz4u1yV38QeKtZ1Jj1E125QfRc4H4CvQhllaUeZ6IrkZ+lJ1DT1fy2v7UN/dMq5/nVlGVlDKQVPQjpX5K3MbKxHmzfXea0NB8SeJ9AlE2g+JNY0txzm2vHjz9cHmsng5LqHKz9W80V8G/Dr9qv4heHpIoPFMNv4osBgM7KIbpR7Oo2tx/eXJ9a+t/hN8VvBvxM083Hh3Uh9qjUGewn+S4h+q9x7jIrnqUpQeqE1Y7uiiisxAeRiofs1vgfuUwDkfL0NTUUAUp9L0+dlaayt5Cowu+MNjnPerPlL/AHF/IVJRQ9QCiiigAooqrq17Dp+mz31wxWKFC7YGScdgO5PQDuaAM3xPrUlisdnp8aXGp3APkxucIijrI56hB+ZPA9Rwtxb2ulSz6nczG91SRf3+oTgFyP7qDoiDsq/r1rUmnexjuL/UCBf3eHuCDnyx/DEvsvT3OT3rzfxlrE92WSPdj+FFr6DK8vdR3exMpWON+KHjCaaKe0tW2RSAq7n7zDuB6V4HrU0e9gDxmu18e3kiXEiOCrDqCK86njaacs+cZ6V7eJ5aaVOmjeKdjKuoTI2UUn6VWNnN/wA8/wBa6aC1LcKnFSvprMOVrhWFb1sXa5y0KNHKrNGGCkEq3IPsa9j8B6f4bvZbLVtHmuPDWuQkPb39i5Bjb0ZTwy+oPWvO59PZOlLo2pT6VdiSMttB+ZR/nrXRTwsZJxkhJdGff/wk8b3+sRroPilIIPEEEe8TQDEGoRD/AJbReh6bk/hPTgivRAQelfJXwk8UR6zb2tm115NzC4msrrqYJR0PuD0K9wSK+ofC2rDWNHhu2i8mfLR3EWc+VKpw657jPQ9wQRwRXzOPwn1apZbPYxkrOxq0UUVwCCiiigAooooADXL+MLlZtT0/S8/u03X047ERkCNT9XO4e8ddQeleNfFbxJHpep+JLjfiaCG0sIhnvIGk/kSfwrowlJ1a0YoCtrGpPq1+yRN+5QnnP61gasI4o22D8e5NQeF9QR9L8zIy/wDKotbuAYiPWvuVT9kuRbIwjrM8f+KUyzXkUJVSQCxbHPsP51wttCHuQrAda6nx5L5uuTeigD9KwbLAmDehzVxo80kehsa1tYKAPlH5VYOnj0rW0+JZI1ZfSr32celerDCKxLqrY468sR6fpXL6vaeXIWXH5V6RqMG3tXI65CMHisa2G5NUNTUhnw31qbTNbSPeVQtuXB719xfCnVlu2hnVv3eo24LD/pvGMZ+rJ+kYr8+0kNvdxzDgo4avsv8AZ7v2m0KwcctDexqvsrgq36Gvns9oJ0ebsRNaeh7/AEUi0tfGmQUUUUAFFFFAAelfGP7VesX1j8Z7/ShJtsp7e1u9uOrrGUzn6V9nHpXyz+2h4WLeJdD8XKp8prV7GTHTeG3An8DgfSu/LJ8uJiyoq7OW8D6v5mkQqW7EfrW5e3Qkh+9XlPhHU/s0jWrNjnKf1rsv7RDQ9a/Q8TD92poinD32ef8AimUNq92zZ5kIrMt5FzjNP1a6Et5MTyS5P61Vt2y33KypSs0dEjs9Duswhcg4FbayAgc1yug5ZTjgZrfUsABX0NKzgmcM21Ii1Bt2ea5HXWwpxjNdTeD5Sc81yeuZ3jniubGpKGhpRbbOXu/vHPrX11+zKG/4Rq0kOdrXVsv418i3m5pdi8sxCgV9ufs96S1no+jWu3ko11ID0KoAq/juYfka+Sz2aVFo3k9Ge3rS0i0tfDmYUUUUAFFFFAAa474w+E18Y+A7/SUUG6AE1qT2lXkfmMj8a7GkNVCbhJSW6GnY/NvU4p7G/ZGVopY3IZSMFSDyKQ+INRgGCyOD6rX0J+1X8MJLeaXxvodqXtpP+QlDGMmNv+eoHoe/518zyn+F8Y7Gv0TLcwp4vDeze5TVnzRF855XLHqTmrtnHubnisuKbynwwyK07W5Q45opvknaRb95aHR6YywqFrS+1L7VzMV0v96pWvMLw1e3TxcVG1znlSu9TSvLoetc5q8mcmp7i8/2s1lXUhmPFceJxaZtTpqJW0eazg8RWM9+CbVLhDLjsM9fw61+hfwj0/ydBGqtE8QvUT7NGwwUtlB8vI7Fss57jcAelfKf7Mfwjl8b+Io/EOtWpHhyxl3YccXkqnIQeqg8t+VfcEahVChQABgAV8LnGM9rLkTFNjqKKK8QgKKKKACiiigAopOahkD87etADriOGaJoplR43BVlYZDA9QR3r5b+OP7O8vnT658PwsiMS82kkgFfUwk9v9k/h6V9IXsd6VPltXKa5beJSp+yyY+tbUa86MuaDGm0fn7qNvd6feSWWoW01tcxnDwyoUdT7g1XWdozw/4V9W/EfwH4o8TA/wBoabaXrAfLJJF84+jda8a1b4G+M45GNrp7beyhs/zr2o5zzr95uUmjzxNQcd6k/tBiPvV1R+DHxDDY/slvzq3YfBHx27jz9PZV7jNX/a0F1KU0cXFLNcTJDEryyOcKiKWZj6ADrXv3wX/Z81TXpIdX8bCTTNLyGSzzi4nH+1/cX9fp1q18O/ht4r8OTLNZaXbW83ebZuf/AL6PNe06FbeL1Ci7lye9cWIzWdRWhoKU2ejaRYafpOnW+m6bbQ2tpboI4YYl2qijsBV2ud02PUlX96xNbEAkx81eSZlqik5pRQAUUUUAFFFFABQaKKAEx7UjIp/hFFFADTFGeqCkNtATny1/KiigBDawf88l/Kj7LB/zzX8qKKAHCGNeiCnhF/uiiigAI9qAKKKAFooooAKKKKAP/9k=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1" descr="data:image/jpg;base64,%20/9j/4AAQSkZJRgABAQEAYABgAAD/2wBDAAUDBAQEAwUEBAQFBQUGBwwIBwcHBw8LCwkMEQ8SEhEPERETFhwXExQaFRERGCEYGh0dHx8fExciJCIeJBweHx7/2wBDAQUFBQcGBw4ICA4eFBEUHh4eHh4eHh4eHh4eHh4eHh4eHh4eHh4eHh4eHh4eHh4eHh4eHh4eHh4eHh4eHh4eHh7/wAARCABwANg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7LoormZPGmmLf3VosNxKbfzAWj2tuMYy4AzngZ6gZwcVAHTUAg9DmsDTvFFvqTQHT7K7uoZkSXzUCgLG7EI+CckHBPHOOax7Hx1H87XFm5gaOD7PKGRPOeTeSMFvlwEPU0AdvmiuQl8YpcxWk2lWU00Mt1bwyzOAFj8xgCpGc5APUAjpXVSXEEIJmmjjA7uwH86AJaKzn17RUYhtXsAR1H2hM/wA6g/4SjQN21dUgdvRCWP6CgDYorI/4SPTmOI0v5f8AcsZiPz24qteeKbW1x5unaoN33f8AR8FvoCQTTSuJtI6DIqG5u7a2TfcTpGuQMk9ycD9a5C48VaxcXy2tn4Y1OGCRR/pVwqoIiTjOMk89sj68VsWsOpQnzF0+z81lUSTPcEySbRgFiEq3Sklr+aIVVN6Gvb3VvcGRYZkkMTlJAD91h1BqbNc5rE2pw26XTabZmaF1MbG7IAZiFxyB1zj64rQ/taGLH2yC4tO26VPl/wC+hkfrU8jHzo080ZrO1DVbe0gilAe4MzbYkgwzOepxz2GTUlpqNrdWhuYJVaNc788FCOoYHoR6Go5lexpyu17aFzcM4zQzKqlmYAAZJPaueil1e8U6rauohY/uLSRcCSP+8W6qx6jtjHFJc3cmtMmmJb3FtH1vt67Sq/8APMHod3qO2fWo9ojT2Lvv6+Rt2d3a3tuLi0njnibO10bINZGq+MfDWk6zFpGp6xb2l9MB5UMuQZMnA28c1Yk0OxknMy/aId4xIkMzRrJjoWC4qKPwroCatBqq6ZB9st0KQyFclATyRnv79aUnU6WLp+wu+e9rdLb9DG1LxVqkOq6lFb2cTQWZeP8AeMq5Ih8wNndu5OBgL05zUd34m1u2uksGit5biQoyyxINqgxF9pDOB1GM56ZOK2dS1LQbbUJFm+zPfBGTLRcnCFihfGB8vOM9Kkur/QZLVWumtJI5M/KyB9zIQpGMckEgfjWpzmDL4s1OK2+2XX2K0t2uIbZeDKVZ4hIzcHDcnAA+uataF4j1S41Ky0q/ggS8uI1umMedot9pyep534Xr3qfV7rwzfx20c16IWDiaJoRhlOTHluCAM/L8w4NPtbXw/wCGrqNfPaOZ4fLTzCW8tN2T0GFBc5JPBJFAFHUPEN9Y6reKvkR2cN0VmkYmRgNsZHy7gQvzHJUHBxxXZqcrWBrepaDZ2DajdRQXIjLOoWIO5KuEYjjqCQCa3o8FAQcg8g0AOooooAK56/0PSoYr24ubi5itZd0k8YmIjBbG84HPPcdOT610NefXfh7WptS1KRjcSGZp/LbfGInjYDYp/iOOODwMZzzQB0lr4csLSVHtHuLYJwY4pSqFQxYKR/dBJwBjg46VVi8L6NFMtvbzXEMsMUZRUl+ZNhYK/I6/Mw54IPSsKPw9raXNxNMtzcM0xaZPMjVLmPzw20Y5J2cfNjHI71Y1Dw5NeTYh0lraKVIEIFxyqLch2QkHPKZ4HHagDd/4RjTmnikM14QjxzMnnnbJIn3Xb1P6HA9K0pdL0q5uTdTafaSzHgyPCpY49yK5C88P6lLNPDDbNExkm8y4WfAmiZl2IMHIwB+G3jrXUaBYf2cb2JIxHbvcb4FDZAUqufpyDQBbjsLGLmOytkP+zEo/pUzvHDEWdlRFGSTwAKV2CqWOABySayI1bVpvtEwIsFP7qM/8tiP429vQfj6VUVfcmTtsOW4vNSJ+yM1tan/luw+dx/sA9B7n8quWWn21sS6R5lP3pXO52+pPNWguKXtQ5dgUerDApDjFBNZfiDV7fTrKXdcwRTtG4g81sKXC8An64oUXJg5KK1KXiK+mm1C10XTWP2uYee7mHfHHEDjcSeAd2MDqSPxqRdHmsVEmk3Lh8fvYp2LJOe5PdWPqPyNYHwY8J6t4V8ONDrfiZtevbl/NeTywqx5/gU/eIGe/5Cu721lyO7ctzb2llaO35nN2GiXEl9Jq8i/2deEbIooyHRE77h0JY8kjBxgZpZ7O1vL5YtTha1u34LRORHdKP4Se49jyK6TbxUF7aw3Nu0Myl1PvyD2I9CKtJNWlqZuUk+aGhLGoC9B9BTsD0FZmnTzQXH9n3rl5MboZjx5qj1/2h3/OtTNNqwou4YoAoopDOCvPD+tXHiW/dogbS7nbBZgY442h8syAbh+8/wCA/jV288ExXNxdzNeMfNaCSCNl+WJ0ILdCCQ5Vc8jpXYUUAc1B4WVLK6gaZENzD5beVHhVO8vkZJPfuasa/oMmpXEzx3Swx3Vt9kuVMe4tHuJ+U5G08sO/X2rdooA5GfwneSwyQf2mgiCTrAPI5XzZRISxzzgjHGOK61N2wbyC2OcdM0tFABRRRQAVwT+ItS0651uWYx3TRXcohgBc7YY40Y8AYHLcsT3rvaw7qy8NalfSWVxb6fc3KlpJImVS2SAGJHfgLn8KAMKHX9VF3PJBG92N8+2DGdqiWEAgDltqu3A5NXtY1m/bR9GvtNlts3N9FHNwxUod25RkZByO4B4qwZvDMqywXUFnCPtElttlCrvYFc49shefYVbKeH3sYrL/AEBraEJJHFldq/NhGA7fN0PrQBX8Na1cajPElxbwxrcWaXkPluWIRjja2R16e3X0rfNYenT+GbJXuLCbToPOl2M0bKN79QvueTge9bZbjJ6UAZmp5vLyPTFz5ZHmXJ/2M8L/AMCP6A1pou1QoAAHQCs7Qd0kUl84+e6kMg9k6IPyGfxrTq5ae72Ih/MJmq1xdbZPJhTzZiOmcBR6k9qW9maKILHgyudqA+vr9B1p1rbxwx4GWYnczHqx9TSS6sq/YiFm0nN1M0v+ypKoPwHX8ahu9F066VUms4mRSSFxgZ9fqOx7VpUZo5mthOCas0VP7PtTgmBAwAG4cN+Y5pGjurb5omM8Y/5Zufm/Bv8AGrlBGRSUmOxFb3Ec6b4ycZwQRgg+hFS1SvE+zyfbIRyP9co/iX1+oq2jBgGUggjIIoa6oE+5V1SzN3b7UbZMhDwv/ccdD/Q+xpdMuftVospUo+Ssif3WBwR+dWz0rLh/0bXJI+kd3H5g/wCui4B/MY/I01rGxL0lc1BRSFlVdzEAeprOl1vSkuFtv7StmnZggjRwzZPQYHSpLNKiueu/EU1vqs9r/Zxa3guEt3m84Bi7xCQELjpyAeag/wCEs8x9Ot7exL3Oo20M0CPJtXMiu21jg4wI2Occ0AdRRXG3Xiy8sdWntLiyLzOsXlW4YnyzsZnyyqSegxx37VoweJlltWnXT7jcJkhER4cs0QkAx684x60AdDRWV4a1Y6vZNO0ccMiPteNZCxQ4Bw2QCDz0IrVoAKKKKACuYsvD+oR+K01e5vIpIojPsALbismNox91doGOMk9a6evPNX8SeIYptX+zSQxyW/2hY4GUMyhANjhQNxzweTg546UAat94VvZJtRMN1b7NREsUu9TmNHYHK/7Q5/T0qjJ8Pml1CSZ9SxDJLKCqphhAVJijz/sSFm/Gk1fWvEFjey2H2xdiSy7LuVEjDYjjZUORg8s3TkgYqPVPEWsWUSz3l80K3N5JBGlvbqTGFj3AjeOct1J7du9AGnofhGSzvbG7uWtmktWHIaSQvtiZAcueD83QdPU1v69I0Oj3cinDeUQPqeP61z/hnWtWutbh0m6minMdst3PPGg2SRuoCBSOPviTp2Wt3xJn+ynxj/WR5z6b1zV01eSRM3aLL1tGsMMcS9EUKPwFSUgpajca2KUWJNSkbtCgUfU8n9MVdFU7D/XXf/Xf/wBlWrgqpBEiupo7eB55nWOKNSzuxwFAGSSfSvAPFv7SVna6pJbeG9COo20bEfaricxLJg9UUAnHucfSvQf2jZb2H4N6+1ju3mJFkK9RGXUP+ma+KO3tXj5ljalBqFPS59zwhw9hsyjOtiNVF2S2+8+xvhH8ZdF8c3h0q4tX0rV9pZIHk3pMB12NgZI9CAa9TDcd6+AfAP20eOtB/s6SWK7/ALRgETR/eBLgH9Cc+1fcv/CN6fKwa8kvL4+lzcuy4/3QQp/Kt8vxUsRTblujzOKcno5Xi1Ci/dkr2fQtXus6Tanbc6haxt02mQFifTA5rL0vXo2SSCw03UrwROVVltzGuOoG6TaOhFbdnp9jZrttLO3t+Mfu4wv8qZa/8hK7HbEf8jXorZnzL3RSNx4iuP8AU2FjZg/xXE5kI/4Cox+G6s/VdN1YvZT3mvSKVuFUraQLEBu+U4Lbj3HeupNZniH/AI8VI+958WPrvWnT+JCn8LIV8NaSziS6ilvnHe7meYfkxx+ladta29qgS2t4YUAwFjQKB+VSjpS1BRUfTbN5Xla3Qu8qzMT3dV2g/kAKz4vCuiRAiOzCkqihvMbcoQkoFOcqBk4x61t0UAY7eG9IZAPsoQggq6OyuMAjhgc9GIPrmnHw7pJuVuDZrvXGBubaCF2g4zjO3jPWtaigCppmnWunrILaMqZGDOxYszEDAySc8AAVboooAKKKKACuafxRp9tc3cV6pieGd48ou4+Wu3529BlsV0tc5ceFLWTUpb+O4kimmZzJ8iOCG25A3A4+7wR6mgCSfxLoyrFuleRpc+XGsZLMQxXGPXKt/wB8k9qZaS6Z4mmY+V5kVuiSQTK7I/zg7hxgj7uCKjm8HWD3NzdLLMs010t0jMFdYmClcBSMbTuckHuxNauj6VFpzyMkju0iIrFgBnbnBwAAOpoAfpmk2Gm7vsNusO4KDj0AwBz0A9KTxAjSaNdKv3hGWH1HP9Kv011DDawyDwRTTs0xSV00JA6yRJIvR1DD8afWZoLMlubNz89q5hP+6Pun8VxWnTkrOwou6uU4f3eozIekqh1+o4P9KuVVv43ZFkix5sZ3J7+o/GpLWeOaESKTg8EHqD6H3oeuoLTQTUbS3v7KayvIUmt542jljcZDKRgg/hXzV4w/Zv1RNSeTwnq1pJYs2UgvWZXiHpuAIYD1wDX02aQiuethqddWmj08uzXF5dNyw07X36r7jxv4MfBG38H6mmva5fRajq0YIgWJCIYMjBYZ5Zsd+MZNezDpTRTugq6VKFKPLBaGGMxtfG1XWryvJiHrVTTT5gmn7SyEj6Dgfy/Wquv6nb2iLC7yKZeGdI2fy17k7QcegpLXxB4fKpHHqtnHxhUkkCH8mwa12Rybs16zda+drKAdXukP4Llj/Kr0c0MozFKkg/2WBrE1J9Sl1tZdOht50skIkilcoWZ8fdbBAIA7j+LtTho79iZ7W7m8vSlrJtNds3uEtLtZdPum+7DdDaXP+y33W/A1q7h61BYtFc1deILiPxVcaWbd0t4I7cq+zcZXlMmAPm4+53FRN450X7It0rTmNmcDKhD8mPM+8RnaTtI65BAzigDqqK5+DxHHdatZWtnbzSW1xJKn2kj5GKIWO3nPUY5HrTb/AMX6RZ6hcWcskhe3D7ym0/MiF2UDOc7R6Y7ZoA6KiuaufGGn2sebmG5glLYWGTYrsNm/cMtjGPfOeKWLxdY3EhW0t7yceYkUbLGAsrtH5oCkkfwcnp6daAOkorntI8U6fqf2dYFuUkuJAiRumGwY/M3Hn7u3v68UUAdDRRRQAUUUUAFIaWigDJvz9h1BNRziBwIrn2/uv+BOD7H2rUU5FJNGkkTRuoZWGGBHBFZlrK+mzLY3TE27HFtM36Ix9fQ9/rV/EvNEfC/JmoV3Dmqk1uyyma2ZUkP3lb7r/X0PvVsEU4VKdimkymL6NSFuFa3b/b6H6HoatI6soZWDA9CDmlZQwwQCO4Iqs1hZs2TaxZ/3BT0YtSWe4hh/1sqJ9WxVdria4+W1jIU/8tZBgD6Dqf5VNDaW0RzHbxofUKKnoulsFmyva26QocElmOWcnlj70+aCGYESwxyD0dQf51IaiuJ4reFpZpFjRRksaV22PYxtW0jQLe2eZ9ItN+QEWOMIzueAPlx3qPTvC9ta2oWO91G3nbLSvDdvjceuFYlfbp0Aq9ZRTXlyNQukKIv/AB7wsOVB6u3+0f0FatVL3Vykx1fMYFzoN3LAbdtanuIT1ju7eKYN9flFZseieK9NlVtJ1rT3h3Dda3MMnl4/2TuLKfoce1djRUFmHLpenX2q3MjTSLfbIDKInwU2+Z5ZHp99/wAhUEPg3S7VUFhNeWezOPKkHRgA/UH7xUMT1zz61k+K9J1qfxBNdWqSGyfyhKkYVmkCpKOFLL0ZlPUevOKqXeieKfJltoZ7kxJapNHI8wLvMwRJIzg/3VY9cZfrQB0trounWuuxMl7c+YnmXENq0mUUv8ruBjJ5Pc9Saln8N2c1xeSNcXSxXe4ywK4CFmXaW6Z6ds4zziuW/sLVWjDNHfiMI+0ARhlzIjBNm/BTg/Lu6d67Pw4LtdDtFvoFguFjw8asWC+nJJ7Y7n60AVr7w7Z3Nwt0s1zb3C42yxMMgBduOQRgj9QDWX4h8JreWi29nMw/0wXUolkOXYR+WPmAOOAD0Oea62igDmfDnh2ez1RNS1C5iuLmKyWzRo1xlQxOSOBnoowOg96K6aigAooooAKKKKACiiigAqK5t4biFoZkDxsMMp6EVLRQnYGrmQv2zTeiyXloOmOZYx/7OP1+tX7O7t7uPzLeZZF746j6jqKnxVS60y0uJfOePbMOksZKOPxHNXdPcizWxbB5orO+xajEf9H1PzF/u3EQb9VwaMa0o+7p7++51/oaOXsw5vI0c0ZNZ2zWm/jsIvcKzn+YoGmTS/8AH7qFxMO6JiJf/Hef1o5e7DmfRD7zU4YZfIjDXNx2hi5I+vZR7mo7eymuJ1udSZWZTujgX7kZ9f8Aab3/ACq5a2tvaxeVbQpEmc4UYqbvRzJfCHK38QYpaKKgsKKKKAExzRilooATaKUDAoooAKKKKACiiigD/9k=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12" descr="data:image/jpg;base64,%20/9j/4AAQSkZJRgABAQEAYABgAAD/2wBDAAUDBAQEAwUEBAQFBQUGBwwIBwcHBw8LCwkMEQ8SEhEPERETFhwXExQaFRERGCEYGh0dHx8fExciJCIeJBweHx7/2wBDAQUFBQcGBw4ICA4eFBEUHh4eHh4eHh4eHh4eHh4eHh4eHh4eHh4eHh4eHh4eHh4eHh4eHh4eHh4eHh4eHh4eHh7/wAARCAB6AJ0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7LooooAKKKzdY1iz0sJ9plPmSnbDDGpeWVvRUHJ/kO+KANKopnVI2djhVBYnPAArERvEmpEnbDolufu7lE9wR6kZ2J9PnpsnhWyuIXTUrzU9RaRSrme7cAg+iJtQfgtAmchq/xWGmvBfzaC/9iTnK3IulM3l5/wBZ5WOmOcZzj8q9LtpYpokmhYPHIgdWHQg8g18/6r8B9Tvtdj8280p7OMiOO+aEm8SEcBOmCwXgHOO9exweEdItraOGx+22PlqFVra8ljIAGBwGwfxGKmPN1OPCzrylL2i06f12OjBzRXPvbeJNPUNZ38WrIvWG8QRSEe0iDGfqvPqKs6Vrtve3JspY5bK/QbmtbgAOR3KkfK6+6k++Ko7TXooBzRQAUhYClrjfHMHiSXXdGl0lpzZRSZuEicruben3zuHyBPM6hhnHGcGgDsqTcM4rzy/1Dx1c+KdStNJXZp8F4kHmPbJtjj2W7FlYnLt88ueMAAdxzQkn+JjXNjcbblI13LdItvBnJ8rcVXfhguJNhPXuOmQD1OivMLi6+KQ0ySeNIftToFSH7PGQhAhO7IY5LEzA9QMDAPf0XS5LqTT7V76MRXLQo0ybgdr4G4ZHBwc9OKALVFGRRQAUHpRWb4g1P+y9Okulha4kJEcMKnBllY4RB9T37DJ7UAVtc1SaO4j0vTY1l1OVdyh8+XCnTzJMfw54A6seB3Ik0PQ4dOLXUsz3moSj9/eTAb3/ANkdkQdlHA9zk0vhrS20+2lku5BPf3TCW7nx998dB6Io4UdgPUmqXxB1ybQPDrXlv5YmeaK3iMoOxWdwoZsdgCT+FJuxMpKMXJ7I6LdUU9xDBH5k0scSDqzsFH5mvBdD+JmsXfj228N2niKe+trycQS3E+jtA8BOeYtyqrcjHO7g5r2W28M6THKLi5tzqFz/AM971vOf8N3C/RQBQpJ7GVGvGte3TQe3iTw+p51vTQR1/wBJT/Gr9lfWl4C1pcwXCjqYpA4/SpVggC7VhjA9AorNv/Dui3sglk0+FJwcieEeVKp9Q6YYfnTNzW6iqGs6TZ6tbCC8j3BTujkQlZIm7MjDlW9xWTL/AG5oe6TzJta05eWTaPtcI9VxgSgemA3u3StzT7y2vrWO7tZ0mglG5HU8EUAYunX93pupppetSecZmK2d9tCif/pm4HCyAenDYJGDkV0QbIrF8V3GjDT2stUfP2gfu4ogWnZgeGjVfm3A4II6HFYXh268Ta0kum6hONGksyFmKBWurlG/1cvdIgwHIG4hgwGMUAdJquu2OnOkMrPNdyf6q1gXzJpPcKOg9zgDuRVDVbzxNIulS6TptqgkuQNQjuZ/mihw3QqCCc46H/GtPRtIsdKWT7JbrG0p3SyHLSSt/edzlmP1NaGB6UAcPp934o/4WPqMFzb3DaP5LfZtq4iVQkZVixXDMzmUYDZG3kYxWM/iD4jw3tjb/wBhW86SvGZJRbSKuGWJjHwW2bS0g3scfJ26V6hgegpcD0FAHmEHiDx1fapZmHSpbO2lj8uRJ9PcAS5hLOSSCoG6UDPB255xT9N1/wAfXJUvo6xJGFeXfYSIXbMQeJcv/Dvkw/IbZkcV6XtX+6KMD0FAHM/DvUtb1TQmuPEFi1neLcNHtMDRBlGMEBvmxyRkgZx07np6QKAegpaACuf2/wBo+MfmbNvpMQIX1uJR1P8Aup0/66VvFv8AJrD8FKX024v3YmS+vZ5ySMfLvKIPwREH4UAbx6VyXimxh8XXkvhmdXOmQBJNRdWKszn5o4lYcg8ByRyBtH8RrqLqVIYHmkOEjUu30AyayPBVvLH4et7m5A+1Xuby44/jk+bH4AhfoooE0mrM5vwn8KvD3hzW11iO41C/u4gRbtdyhhCD1IAABbHGTXfE4UVDfTpa2stzJnbFG0jY9AMmvENf1bWNW0u11RfEV7a3V/MI7e2t5SkcIbpnHXA6k9TWFWtGklobZflyknGklFfqz0LXfiPoOl3UsDR3t2IX8uaW2h3Ro2cY3EgE57DJrovDetWGvacmoaZOs9s/RhwQR1Ug8gjuDXzj8RtJ1+w8KQ6GmuRvFFdQ3MI+yo5aaN969stkjkZ5p3wy8Q+KtCg1KO3vrITSSJM8F1aGNpiAdzqu75RjaDjPSuxSo1MPOrBP3bfMxlh8RSxNOjOUXz+e39eh9IavqtjpcSvfXCQhztjXq8h9FUcsfYA1xd02tQaob+xik0TRL+dUuzMFadJG4WdEOViDHarbsnoxUHJNr4V6jpfiLT5Najs2TVElaG6aaQyyI3XCs3IQg8AY+ldfqdjDqGnz2Nyu6GeJopB7EYrGMlJXRpUpypycJLVFfSNFsNNZ5beJmuJQPOuJWLyyY/vMefw6DsKz/Eypp2o6frmCFWQWd03YxSsACf8Adk2n2Bb1q54SuZrrQraS6YPcophnf+9JGxRj+JUmpPElqt9od/ZsM+bbuo9jtOD+eDTINIUVR0K8+3aRZ3hxunt0kODkZKgmr1ABRRRQAUUUUAFFFFAHi/x01yax1hLC6snvrRrESWlr9tNrHPMZCHLOAclV2kKR/FUn7MGratqGj6vbXkMkNjazxi1ja488Qlg2+JXwMgYU+27Feo67oek65afZNY0601C2zny7iIOAfUZ6Gs74eWtrY+HF02zhit47K5ntjHGgUArKw6D1GD+NJLW5wrDVPrHtebT8f+GLvjA48Kas2cYspufT5DWlbBVtYguMbFx+VR6jai70+4tXbCzRNGT6BgR/WqPhG7e88O2TzZFwkfkzhuqyx/I4P/AlNM7jRuUjkhdJseWykNnpjvXzBqunXo121sfDt55ti90zaYZwQzomAzccbF3AA9TkcV9Oalb/AGqxntt5TzY2j3DtkEZ/Wvki/tvEPgvxdb/bjqrLaxypIlzO8kS8qVaBcYCnBzj29KcsKq1GcuXmktka4XHSw2JhBz5Yy39ei8jpb++17w/4lhlvbfT9Qu0hzaRzyGKAtu+bLAMQcY5x6V57Ya54j1JJ572ztfMXVbtoJIbl5ZlPnN+7ClR8gGQDnoBwK6jxLql54kgMcdnJIV+bzHXaFPrntXH3OkSXHiDTbvRdS8QRSZmjuIoHDFSUwqoNh6sffr2rtyStTrUOW2sVbdWaZy8S4atha/tJNWm77PRq2mnpofTn7P8ApiWfg3+0RcpPLqc5nk29I8fKI/qMHNek1w/wW0K/8PeBbSy1IMt07vPIjNkpvOQCfX19812dxPHBC80rBIo1LOxPCgDJP5VxzpQoydOm7pGixFXEpVqq96WrMjwhnytTX+BdUudnuC+T/wCPFq4r46a1JpR02K4gluNOniuN0CXBt1uZ1CeVG0oB2jBc++Pau38Foy6BbzSKwkujJdMG6jzXaTB98MKf4uttOufD98NVs7e7tEgeR450Dodqk8g/SoaujKvCU6bjF6njv7M+tatea9rWmtavZ6XDCrraC7+0x2zlsKFfAxlc/Lj+HNe8jpWD4I0Ox8PeHLKysbG3sx5CeakSBdz7RknHU+5rZmuI4V3SOqLnGWbAz+NEVZEYWlKjSUZO7JaKar7u3H1pQRTOkWijIoyKACiiigAPIrn7Nhp/jC7tGG2LU4xdRHsZUCpIPrtEZ9/m9K6CsnxLYzXlmr2bql7bSCe1djgb1/hP+ywyp9jQBrda5tpP7C8RO0hI03VZR8+OILrAGD6LIAOf7w/2hWroWpQ6rp6XcKtHnKyRvw8UgOGRh2IPFT6hZ299ZzWl3EksEylJEYZDA9qAJwaiuLeOZDHJGrqQQQwyMGuejuNT8OfubqK41TSlGI7mMGS4tx/dkXrIB/fGW9R3rc0zUrLUoRPY3UFzF/eicNg+hx0PsaAPNNS+DNlNfO1jr19ZWLtn7KIw/lj0VieB9Qa77wv4e07w7pMOm6fDthiBO5uXZj1Zj3JrYqK6uIbWFpriWOGNRlnkYKqj1JPSs4UoQblFas6a2LrV4KFSV0jF8c61/wAI94budUWMPJG0ccascLvdwik+2W59hXjf/CyZtQ8cW3g+48R22s2V7dLbXqR2DwvGC+CqkgAqThT97gnFepeIZh4w0q40XTbRZrC6jKT6hMpEKL6xDgyMCAQRhRwcnpWT4V+EuiaFrsOrvqOpanLa/wDHql06lIm6bsKBuYdj056dKp811Y8jEwxEpx9nt67d/U9GUAKOAOKwPF5F59i0NTzfzAy46iCMh5PwOFX/AIHW1czx2tq880ixxRIXd2OAoAySaxfDEMt7PP4hu43ikvFCWsbD5orYHK59GYncf+Aj+GqO43n6V8//ABz1mez8Taja3mlWd+7Rxf2cl/dNDCsO353TCsC+/g8dMc19AnpXI+M9c8HW0q2fiAWt3IvziBrX7Qyf7RAB2/Wj2cqnux3OXGQ56dlK3rscz+zfeatcfDySXUt7xLcv9iy5bMeBlVZsEoG3BT/hVMfErxa8QvP+ERmRQjoYCeFctFhnbttDMCPX0wa9L8OappOraalxo9xDNaD5B5QACkfwkfwkenFagX3JzRZx0ZeGgoUoxUr2W55jdePfEnliaLQ4I2RmMlq4mMoUROygsE2/MwXGCeD61Yk8beJVluLWPw/byXELujDdMFQoJD8x2c7wgK7SeG57Z9G28dTQFx3NBuQ6ZO11p1tctG0TSxLIUbqpIBwfpmrFA4FFABQenbNFFAHOarYXmnX761pSebJJgXdmGCi5A6OueBKBwD0YDB7Ea2kanZapaC4spfMj+6wIIZGHVWU8qw7g81cZQw5rG1LQY7i7/tGxupNN1HGDcQjIlA6LIh4cfXkdiKANnj8qzL/QNJvblrqewi+0NjM0ZMch+rrhv1qmmsanp6ldZ0mWRQebrT1MyEepj/1i/QBvqatWviLRrpSYNUs2IzlTKFYY65U4Ix9KAIn8NwF8rqetIv8AcGoy4/Uk/rSx+GdHSYTPZC5lByHupHnKn1HmE4rktV+KlvpzwXdxod8uizN8mobk+Zc/fEfXb+uO1drPrmlW8Sy3GqWcaMu4F5lXI9Rk0k7mcK0JtqL2NHoOlQ3d1b2lvJcXEscMMalpJHYKqgdyT0rFbxDNeoV0PSru/J+7NIht4PrvcZYf7qtTrbQpby4jvNfuFvpoyGit0TZbQt6hDy7D+82fYCmaFSOO48UXKT3EUsGiwyCSCGUbWvWHKu6nkRg8hTyxwSMYB6lRgUBQPX86WgBr9vrXyX8SdY8URWup2Fs+mCc63A139phka4LLdAggqQBHt25H93PNfWrdq4vxz4a8CajcJeeJo7KGcgKJnufIZwOxII3fjXVhq1OnzKps+25yYqjVqOMqW66M89/Zzm1WTxNrzXBtjD5CfaDaKyw+dvO3AY5ztzn8Pauksvibf3lktxb6PaFPLMsk321zFEm6JMO3l5DKZcvxgKpIJ7d14Z0rRtL0uO10G3t4LI/OvkHcHJ/iLc7j7mtK2tbe3gSCGNY4kXaqKMAD0pYuuq9VzitB4OhKhS5JPXX8zy+2+JuqfanW40a1ETtG0AW5fdKpVMqmY/ndixKDgFVOcV2fgXXbzXbeeW+08WUqCJ1RZS4KSRrIvJVcMA2CMcY610Wxc570oAFcx1C0UUUAFFFFABRRRQAYqjqel2OoQPDfWlvcK6lD5kQY4Ix3qlr+vNpt7DZ2+mX2o3DxNM6WwTKRqQCx3MMnLDCjJPNUtX8eeGtNS987UN81okjPAkbeY2xHchQRzxG/PT5TzQB4xq3wN8QahrkKyXGmSW8QEMepNK/nLCOAPL6bgvHpnmve9E0HSdItYLex0+1hWGNUVkhUMcDGSQOvvWWPHPhUQiV9XhjGwu+9WBjADHDcfKcKxAOCcHGauS+K9Ch0ePV5NQVLJ5GiEjRtwykhgRjK42tnI4xSUUjmoYSnQblHqblFcnafELwpcQvN/agiVHlRvMicYaNmUjp1OxiB1IGQK2NB1/SdbEx0y8Fx5OPM+RlIznHDAdww+oI7UzpNSiiigBsn3a8HlvtP1Y6pdaugk1I3UkZ8z/lmqsQqKOwAAr3lhkVwPjD4X6N4g1STUo7q7026l/1xt8bJfcqR19xXNiqU6kbRPQy7EUqM37S6810OT+AV/cR+I9Z0eFmbTEt1nVc/LE+7GB6ZGf8AvmtqX4o3EF1ZWs3hi4El0642XKkBGEZGCQMv+8+4P7p5Ndd4I8IaT4TsZLbTUkZpWDTTzHdJI3ufT0A4rofLTj5Bx046VdCEoQUZbmePrwxGIlUgrJnmh+Jc0+pWcWm6VDcQXMaqc3OH89jB8o+U/dEx3d8rUum/EmW+kiWHQwyZRpnS63CNGMQx93mVTMAycY2nmvRvLj/uj8qUIoGAoHOelbHGC9KWgDAwOlFABRRRQAUUUUAZOueHtP1iaKa6NykkatGWgnaIvGxBaNtpGVOBxWMvw58KrdXdyunyCW8WVJ2E7/MJBIr9+4lk+mfYY6+igDlG+H/hpt2+1uG8zPnbrqQ+ccMAz5b5mAYgE5IHToKs6x4M8P6tph06/s2ltzcS3JUSsp8yQsXOQe+410VFAHJp8P8Aw0sm8Wk+PNM2z7TJs8wlju27sZ+dgD2DEVuaXo9jps0s1rEUeRFRssTkBnYdfeR/zrQooAKKKKACiiigAooooAKKKKACiiigD//Z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3" name="AutoShape 8" descr="data:image/jpg;base64,%20/9j/4AAQSkZJRgABAQEAYABgAAD/2wBDAAUDBAQEAwUEBAQFBQUGBwwIBwcHBw8LCwkMEQ8SEhEPERETFhwXExQaFRERGCEYGh0dHx8fExciJCIeJBweHx7/2wBDAQUFBQcGBw4ICA4eFBEUHh4eHh4eHh4eHh4eHh4eHh4eHh4eHh4eHh4eHh4eHh4eHh4eHh4eHh4eHh4eHh4eHh7/wAARCAB+AIQ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7LoooqACiikdlRSzMFUckntQAtV7y9tbRN1xOkY9zyfwrmfEfiyO2ik+yMVjQfPNsLcf7IHJriNF1+DxBE91HJK8gZg+9XHRiBywGelbRot7hc9Cu/FdqhIt4JJfdjtFZ8niy9J/d28KfXJri/FN/Npfh+8v7dA8sKZXIyFycbj7DOT9KxPDOrXsmtQ2M169/HPbNMzMigxMMd1/hOcfXHvRJ04TUHuybnpY8VajnlID/AMBqzB4tlBHnWaMP9hsVzFZfimbUodFuJNLhSScISC0hUr7jCnJrf2cewz1Gy8RabckKZDC57SDA/PpWupVlDKwIPQivJbFrl7ZDdxRxzd1jcuPzIH8q1dM1a809x5MhMfeNuVNZSo/yhc67WvEFjpd3HZz+Y00ibgFAIUE4BPfBPHGaoWPjHT5xHEIbh7h1UCOMA73IGVXJ7bh1wOvpU1sdJ8QTx3EkZW7iTaU3lSVznBx94ZANTN4b0mKN2WB0AAYBJWXaVxhl54b5RyPSotBaNai1Kp8WW8V3Nb3On30RRiFPlg5URo5JGePvgY78VYi8TWcl0LX7LeLIJFjl3RriFmYKoYg9yR0z1FOsNH0q6t1vFtmxcwgEPIT8pVR69cKvPsKsWuh6fb7vLgyzMruzOWZmVgwJJ6nIB/Ch8nYepp0UUVkMKKKKAEdgqlmICgZJPauI8Sa219Iba3YrbKeSD9//AOtWj4z1MxoNPhb5mGZSD29K818calc6XoRuLVvLdpkjaXAPlKxwW54/P1reCUIuchNm6Dg5qO3hjt4hFCu1MlsZzyTk/rXN+EdTurjVLuwkupL2GKJJBNJt3Kx/hJXg+vrXT1rSqKpFSQhHVXUqyhlIwQRkEVV07S9N03f/AGfY29r5hy/lRhc/lVvt6VQsNa0q+uWtrO+hmmXPyqeuOuPX8Kp2urgXiyqQGYAk4GT1pax9c0m7v7+yng1K5t0hl3OibcAbSMjI68in+Kpb628NXkmnmRrpIvlZRl/cgeuMmm3ZXA1jSVxHgm+afW0hsZ57izNsWui87ShZONvLKME88V20jrHG0jnCqCSfQVnRqqrDmSAkhkkhlWWJyjqchh1FdtourrqVhKkmFuEQ7h/eGOorzHRNdsdWmuYbaTLwSsmMH5gMfN0962IriW1fz4W2uqn8eOlVOCkM9D8P/wDIEsv+uK/yq/WV4SuI7rw3p80ZyDAufY45rVrjluxhRRRSAKiu5lt7eSd/uopY1LWF42uPK0kRA4MrhfwHJqoq7sBxl3cPcXLzyt80jE81BNHHNE0U0ayRsMMrDII9xWV4hsNQvJbJrO8MKxXKO67FOAAfm5+vStaMMsaq7b2A5bGMn1ruJIbGys7CHybK1hto85KxIFGfwqPVdSs9MtvPvJkjXIABYAnJA4z9at1T1bTLPVLbyLyBJFyCCUBIwQeM/SkkA++iXUNLuIIbgBbiF41ljbOMgjIIrkvD+ha5Hfaal9FDBb6cxYPHICJOCAFAAIHPftXaRRxxII4o1jQdFUYA/CnHgZ7VnOjGclJ9AsFLVa1vrW5nnghmR5IHCuAw6lQ3HrwRVitQEREQHYiqCcnaMZNQvfWUd4tm95bpctysJlAc/Rc5qevPL/RNb+3ajZrp7Ttd3JlivcptUE5BJJ3Ar0wB2GKxrVJQtyxuB38EEcBlMa4MshkfnOWPU/pTpv8AUv8A7p/lSxqyxqrNvYKAW9T60y68w20ohUNKUbYD0JxxWyA3/hhelLOGxY/K8QZPYgc13VeSeDJr60s9Mm1CFLe7RV86JGyEPcZ78V60DkZ7VzYiNpjjsLRRRWAwrk/HznzbSPPGGb+VdZXH+PQftls3Yxn+daUviA8hvfE2pC51G6juI4YbGcxC1aEHzADglm6gntj1HWu3ibfEkm0ruUNg9RkdKoXOhaPcakupT6bbyXakESsnJI6E+pHYmtKtqUJxb5nclAOteZXWs6gup3Ze9uE1ZLzy4LQTEApuwAI8YIIxz75r0yo5mghZZpfLViwRXI5yeAM0VqTqJWdrAyQZwNwwe4oYBlKsAQRgg+lLTJd4icxgGQKdoPQnHFbAUNM0PTdOvLm7tbSGOSdwxKoBt+ULge3y5/GtGvNNA1W8m1OzjjuryXV2ucXkEkzELHn5t0Z4UAZweO3rXplY0aqqptIEyNpY1nSAtiR1LKuOoHX+dPrKu9BsbnWItSkVzIisCBK4BJxg8HHatatgErm/iJcXtvosL2vmiE3CrdtGSGWLB7jkDdtBI7GulpKiceaLjewHK+ALqW4e/ELSvpyFPs7PIz/Ng7wrMASPu/ia9305/N0+3k/vRKf0rzIAAYAAHoK9K0YbdItAevkp/KueUOSCje40W6KKKyGFcv4/jxb29x2RipP4Z/pXUVm+JLU3ekTRqMuo3r9RVwdpIGeT6TrlpqV/d2kJIa3cKMqw3DaDnkcda1qjihjiklkRNrSsGkP94gYz+QrK8aXl3p/hu6urLKyptBcDJjUkBm/AV1ykoxciWbFZev6LFq3kF5p42ilR/klZQQrZPA7+9Yng3U5bjWZLSC/nv7T7MJJHllEhjkzwN3vzx7V2FTSqKpHmQLUZDGsUKRKWKqAAWOT+J70+uT8d6hPZ3unW7XUtlYzlvOmjk8slhjC7/wCHufer3ge9uL7SZJJpHnjSdkgnY5MiDvnvzkZ74pKsnUdPqFzd+XPbJ/M0ViatpmqXGvWF5bam8NvD5m9BEh25UAdeTkj8K3K1ASsPx1cXtr4bmmsWkVg6CR4/vJGW+Yj8Py61szzRW8LTTyJFGgyzucAD3NUtD1mw1iKSSyuIZdjujKsgYjDEZ47HFTOPMmr2A5/wLePNqdzDZzSz6asCsWeZpQsuegZgOozke1dhSKqoNqKqj0AxUF9e29mIvtDhfMlWNRnuxwPwqaUHTgot3BFpFLuqL1YgCvT7dPLgSMdFUL+QrgfC9t9r1eHoyJ+8J7YHSvQqyrvVIaCiiisBhQelFFAHnviSwNhqTqoPlSfMh/mKzCMgg8ivRdc01NSsjCcCReY29DXn1xDJbzNDMpV1OCDXXTnzITRXt7eC3QpbwxQqTkrGgUE+vFPRlZdysGHqDTZ42kiaNZXiJHDpjcv0zWd4a0240yyaG4vJrhi7sA5UgAsTxgD1rWwjSmjjmQxyxpIh6q6gg/gaVVVVCqoVRwABgClooAK4HxkZY/Esralb3E1m0Ciy2LIVD45xs/jz+OK7u4mit4WmmbZGv3mwTj8qo+H9YtdZsjcWrEYd1ZcHjaxXuB1xmsq1L2keW9gY7w6t4NBsl1LP2ryV83d1z7+/rVmytYbOExQLtUuzn6sST+pqaoby7tLOLzby6ht484DSyBQT6c1aslqBNVDVtH0/VDCby1glaKRJFZ4lY/Kc45HSr0bpIiyRurowyrKcgj1Brb8MaS19ciaZT9mjPP8AtH0ptpK4zc8F6Ytjpok8tY2lA2qBgKg6DFb9Io28DgUtcMpXdxhRRRSAKKKKACsjxBosWpR71xHcKPlb19jWvRTTaegHmF5bT2k7Q3EZRx2Pf6VDXpmoWNtfReXcRBx2PcfQ1y2peFriIl7NxMn91uGH+NdUaye4ji/EuotpOhXWoJGJHhQbVPTJIAJ9hnmsfw9rd9LrENheTx3QuYGmV0gMZjIxwc9Rz19cetdZfWMixyW97anY6lXSROGB6isvSNE0rSXd9Ps0heQYZtxY49Mk8D2pSjNzUovQmzuaQqGztobS3EFumyMMzAZzyzFj+pNS0o5OBya2GJXKeM9P1CTWLHUraxbULeKJo3gXYWVic7gGODngevFd3Y6PqF4R5VuwU/xP8orpNK8M29uRJdsLiQfw/wAI/wAawr8soOLYNXOK+F3hXUv7HX+0kNvE0zyBMjKKzZCDHH9B2r1K2gjt4VhhQJGowAKeqhQAoAA6AUtc99FHoigooopAFFFFABRRmjNABVPVtStdMhjlui+JJBGgRcksauVR1rTrfVbJrO5aQRN94IQMj05Bpq19QMy78WabEdsaXMref5ICxEbjv2Nt/vYbilk8YaCgybl8bN3EZOTgHbjruwelN03wtZWjrJLNPO8c7ywhn+WPdIXwB+WfXFOg8KaTDIzRpMoYhiu/gsO/TOePWtP3ZOpZtdd0m+e5hWXP2dS8m9MAKDhj+BBB9xWZbaho+pa3Dp1vpe5pIXmkd4tnlgbcAj33g/StO10HT7V7vy1cpd7/ADELfL85JbH1JNLpeh2Vhd/bIjNJcbDGZJX3EqdvB47bFH4UXgrj1MiPUfCpUMlmzFssi/Z2y6jOXUd1GDk//WouvE2g2Ni15Z2vnxrIYx5UWC5Ck/L6/dPpU1n4Qs4YIhNdXclxEhjSYSYKIc7lXjgHPP4c1JL4R0iVmZ1mywABEmNoCsoA47Bj1zT5qfdi94mHinSUgkknnMbRyGMoVOc5IA/HBH1qw2vaf9ht7tWlkW4YpGiRlnJXO4YHpg5+lVZvCmjTFnlhkd2jaMuX55k8zPpndyD7kVZfRLVrW2hEtxG1szNFKj7XBYENzjHIJ7VL5AV+pWi8V6bsn81Z42iL8GM/OqvtJU+mcZ+tD+LtGVHdJJ5UVdxaOIkFdqsSD3ADKT9RRe+F9LuhEZFmVoixRlk5BZtxzkHPPrVHVPBltcW1nBZzmBLXJQSDfyUVA3PcBB+tNezYam5pOtWGqSzRWkjM0WCcjGQSQCPUZBH4Vo1l6Jo1rpCuLdpW34zuI45J4wPUmtTNZytf3RoKKKKQz//Z"/>
          <p:cNvSpPr>
            <a:spLocks noChangeAspect="1" noChangeArrowheads="1"/>
          </p:cNvSpPr>
          <p:nvPr/>
        </p:nvSpPr>
        <p:spPr bwMode="auto">
          <a:xfrm>
            <a:off x="3714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5977217" y="324433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 </a:t>
            </a:r>
          </a:p>
        </p:txBody>
      </p:sp>
      <p:sp>
        <p:nvSpPr>
          <p:cNvPr id="15" name="AutoShape 15" descr="data:image/jpg;base64,%20/9j/4AAQSkZJRgABAQEAYABgAAD/2wBDAAUDBAQEAwUEBAQFBQUGBwwIBwcHBw8LCwkMEQ8SEhEPERETFhwXExQaFRERGCEYGh0dHx8fExciJCIeJBweHx7/2wBDAQUFBQcGBw4ICA4eFBEUHh4eHh4eHh4eHh4eHh4eHh4eHh4eHh4eHh4eHh4eHh4eHh4eHh4eHh4eHh4eHh4eHh7/wAARCAB/ALQ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7LoooqACiiigAooooAq3l7a2iM9zPHEApY7m7VQjk1e+/eQ+Xp1ufumWPfKw9cZAX8c1m6pa3VzrM9vbzTkhVkdV2bMNkAMSCf4T07V09upjhRGbcyqAT61s0oJd2Yq835GabTWI/mi1eOX/Znthg/ipGP1pDqk9nxqtmYE/5+IiXi/HjK/iMe9a9IwypB6VHP/MivZtfC/1GwusiLIjK6MMhlOQRT6xpbCfT3a50lRsJ3SWZOEf3T+436H9acdcs/s6yRCSWdyUW1Ufvd46qR2x3J4p+zb+HUXtEtJaGrIyqpZmAUckk8Csw6yk7FdNtZr8g4Lx4WIf8DPB/DNRx6bLfOJtYZZBncloh/dJ9f75+vHoK141VVCqoVQMAAcCi0Y+YXlLyX4mZ52usQRZWCj0a4bP6LSLqzQzLDqlq1mXOEl3b4mPpuHQ+xArWrP123mubTbAW3hg2BjP4Z4z35pqUZOzQOEoq6ZdhljmTfFIrr6qc0+uf8KxzR3F7FcSzNIjIGEoXdyMg/KAMc/pXQDpUzjyuxcJcyuFFUNd1SLSbH7VLG8ozgIhG48EnH4A1n6v4kjsdjLbPJFtjklfIG1HzjAzkn5TUFG/RXN/8JYmSP7KvcgDcPlzlt+0AZyc+WfzFT6T4lt9RvltYrWccYdzjaj4zsPvj/CgDdooooAKKKKACiiigAooooAytFG+/1Wfu10E/BUUf41q1l6D9/Ul7i9k/UA1qZrSp8RnS+EKKKparfCzgXYnm3ErbIIgeXb+g7k9hUJNuyLlJRV2M1W/a3ZLW2j8+8mz5UWcADuzHso/+tWd/Ys9pMdWtZfO1Vh+/Z+FuF/uY/hA/h9O+ea0dJsTah5riTzrybmaXHX0VfRR2FX26cVpz8nux/wCH/wCAZez59ZfLy/4JV028hvbcTxZHVWRuGRh1Vh2Iq3WNqcMlhcnVrVWZT/x9xL/y0Qfxgf3l/UcelatvNHNEksTh0dQysDwQe9TJLdbFQk/hluSUUZFFQaGUR5fio4/5eLLn6o//ANsrUHSsi9ljj8TQSySKiRWMpdmOAAXj/wAKlDXWpL8m+1sz/F0klHt/dHv1+laT2XoZ0+vqP12TT0tY/t9uLlHlCJH5XmZYg9voDWVLq3hyaaCWSFJWJ8uBzb53DkEKT2HIP5Vf1uz01tPt47yY2tvBKrJskKHIBAGRz3NZdvb+E5baZVdUiRjG6ecwC4Y5wM9CQSfXqazNBtrrWgmWSzawjgiRxHuaIbH4yMew3Ec45PvTH1bwo5jSO0hZXcRMyw42rhmz64ypB+tWJbXwcxlhke2IlJidfOJGR1HXg8fp7Uy8tvDUoFvBKglv3ZU8sltrMrgkKeF4L/jQB0llcxXdslxC26N87Wx1GcZ+lFLaQR2trFbQrtjiQIg9ABgUUAS0UUUAFFFIWoAWkLCsy81Uee1rp8LXl0PvKpwkf++3QfTk+1MGmXd4N2qXzMv/AD725Mcf4kfM35ge1WodZaGbqX0irlW21WwsdZ1W3muFDtIkqRoC7EFADhVyeqmrY1K8mH+iaPdMOzzssQ/XJ/SoI7W303xBAttBHBHdW7RkIoGWQ7hn14LVuVpUlG6aXQzpKbTTdtX/AJ/1oYtzca1FbyT3Emm2MMalmbDzEAf981T0vTNYu5Rql9qbwTyLtjjS3QeVHnIHzZwTwT+Xar0o/tXVvI62dk4aX0km6hfovU+5HpWxim6jgrJK/oJUlN3bdl5mWdKum+9rWof8B8sf+y0f2TcZ41rUh/wNP/ia1aKz9rL+kjX2Uf6bMr+zb5QNmt3ef9uONv8A2Wsq3t9Y0e/Syj1C3a1uWZoDLbcLJ1MfysMA8kfiPSuqqrqtol9ZPbuSpPKOOqMOQw9waqFV3s9vRETop6rdebKfn65H/rtPtbgesFwQfyYD+dV7rxLaWJ8u9tb23mb7iNFkN/wJcgD3JApNN1a61GE29sii6hYw3cp5jjcdcf3s9QPfmtSzso7ZWYFpJX5klc5Z/qfT2HApSaTs0OKbV4y+8w9IjXVPEV1qNxNDcrDDFHEkTbo4ydzH/eOCvJ/CumGMVzmi6RZ3lvNqQja3mup3kWWBjGwXOF5HXgA8561cZtW0/mTGpW46sihZ1H0+634YPtVVIpytFkUpyUbyW5b1a1juIoma4a3aGTekikcHBHfjoTWRqHhnT7iAq93PGu11Y7lwQzMTnIx1Y/Tirl1HZ+ILGHy5leOOXeysmeQpG1gehGc8+lZkfhS5XyB9vilSDJRJIiwckqTv55Hy8CsWrOx0Jpq6K9/4Ytb67Xyr5Ra7JIZoy3Jy7l+OhPzkA/w9ec1pWXh2xtb2KWK6k3q6yPGNgEjLuAJAHbeelVLnwf508sv23BkjZRgMBGSGHygNjHzd89KuaZ4fmtdYGpSXcbyMZDLtQjduZmC8k4A3fXikM6CiiigAooooAQmsi9muNQvX06zkaGKPH2qdfvDIyI19Gx1PYe5qTxBftYQoyI7F22/IoZunYHqar+EZRJYyJ5UqFZCzGVcOxYkktjv/APWrWMbR5jKb5nympZWtvaWywW0SRRr0VR+vuferFA6UVk2aJJKyMrxJujso75RlrOVZjjrsHD/+Ok1LrF49vZr9m2vcTsI7cHoXPQ/QDJPsKuyxrLE0cihkYFWHqDXNeFfNu7uU3Dq/9lM1lFznJHV/qV2j863grxu+n9fmYVG4zsvtf1+X5G9pdmljZR2yEttHzMerseSx9ycmrVFFYNtu7N0klZAaTNc5481q40rT4orMot3dMUjZ+i4GSf5fnXkeoePNY0aVLtNXklu/NdGtZ3OyXbjOVYZXOeOAe9clfFwouzR34bAVMQlyu19vM97ubiG2hM08gRB1JqhsudSz5u+2tP8AnnnEkg/2v7o9uvrjpUHhto9X02y1yZ/Ne5hWaJSPlhDDOAPXnqea266k76o4pRcW0zFuoU0vVLe6hRY7afbbzqowFP8AyzbH1O38R6VY8QzyRaZIkLYnnIgiP+05xn8OT+FWtRtY7yzmtZvuSoVPqPesLRZ5tTv4hcKd2mApNnobg/Ln8Fyf+B10R95c3b+l/kc0/dbj3/p/5nQWcKW9rFbxjCRoEUewGKlpF6UtYNm6VkZep6c7TG/09xBeqOv8MwH8Ljv7HqKs6XfJe2okCNG6kpLG3WNx1U1aIrKQfZ/E7ovC3Vt5jD1dCBn8mA/CtF7ys+hm1ySuuprUUUVmahRRRQAUHpRVLVPPkVLSAOpnJDyj/lmnc59ew+vtQBUMMer3DzTrutYSUhHq/QyD6dB+NL4ZcJY/Y2ULcWrGKcdyR0b33DBzWpDEkMKwxqFRQFUDsBVDUrGb7QNQsGVLxF2lW+7Mn91v6HtVxd1yszmmmpI0qKoabqcV2WhKtBdRj95BJw6/4j3HFXs1Li1uXGSkropa1dvZ6dLNGu6Y4SFf70jHCj8yKzbe1XRb6y8vmC4QW07f9NBkq5+pLD6kVZvs3WvWdqP9XbIbmQe5+VP/AGY/hV3UrNL2xltpGKh14YdVPUEe4ODWqaikn13/AK/Ewac22um39fgWc0prP0S6e6tB5423MTGKdfRx1/A9R7GtCspJxdjaMlJXRy/xH8Mv4l0L7PbypFdwtvhL/dbjBVvYivH4/hl401S9Szu7O20+1DkyXLTiQ4P3iAMliR619EHkUm0VxV8DSry5pX/zPUwmaVsJBwgl5XW3oVdIsYNM0y10+1UrBbQrFGD12qABVugUjHFdlktEec25O7K2q3iWNlJcupbaPlUdWY8BR7kkD8axtEtpNL1MQzSbn1CMzyEnjz1+9j/gJH4LVosdU1kf8+lg2SezzY/9lB/M+1P8SDyrKO+UfNZzLN/wHo3/AI6WreGnud/6Ryz958/b+n/kaq4xxS0iY2jHTtSOwVSzEADkk9qwOkUmsmzb7Zr1xeJzDbx/Zkbsz5y+PpwPqDUc15PqzNb6WxS3ztlvR0x3WP1P+10HvWrZ20Nrax28CBI0GFArS3Itd2ZX53psiaiiiszUKKKKAOFfxL4gYicaWUUMylNhO3JAy3Pb6jOamu/EGuGxW4S3jhmSVd9uIHYlcH+LphuMY5Gasv4sEaySNZK8KOwDxzhvMUMqZUY5O5unoM0q+KZpLgQRaaHfdGrMLgbcv93Bxz15oAQa3rxuIrX7Jb+a8ixv+5k2xg7fnznkHJwPbmrnhvV7/ULyWG+tBABEkibUYYyBkEnvnPGOneq+oeLIbWz0+4Fo8gvLdZ9gbDIGXKg9u2KLXxUr3MUVxZiDzCFJ84HY2EJz6D5xg98GgDcv9Otb5V+0Rnehykikq6H1VhyKpqus2JPltHqUI6K5EcwH1+6344+tZkXi4yeUy6fhJ3EcLNMAC2FPzccD5uvtWxoN7Je6Fa39wqLJLCJHC9AfarjNrQzlTTd9mZWi6xZm+v7q9Z7OSWcRILhdoCoMY3fd+9uPXvXSJIkiBo3V1PQqciszwzEreH7VpFDechmYEZzvJb+tPl0HSnYulqIH67oGMRz/AMBIrSpyOT6GVL2ignv+H+ZDqJ/s3Ul1NeIJcRXfov8Adk/DOD7EelbAOayJ9HmaJo01a98t1KskuyVSD2O5c/rWdpa67ZXJ0h9StX8tA1s81qcyxj1If7y9Dx0waORSW+wKcoSs46P03OporL/4qAD72mP+Ei/40btf4+XTP++pP8Kz9n5o19p5M1KzdbvJIY47W1IN5cEpEDyFHdz7Afrgd6q6hcaza2j3E91psMaDnELuSewA3DJJ4FVtM0nWpZG1DUNU8m6nUBkhgUeUg6IC276n3rSNNJczaM51G3yxT/r5m3p1rFY2cdtDkqo5J6se7H3Jyag1i70+O1lgvbqGJZUZCrMMtkY4HU1H/YcMoH2u8vrkejzlR+S4q1a6bYWfzWtpDE3dlQbj9T1NT7t7t3KSnayVkY2g6veXmj2gstOllcRhHmnPlRhl+U9fmPIPQVeXSZLtg+r3JuhnIgQbIR9R1b/gR/Cl8OLsjvYO0V7KF+hO7/2atWqqTtJ8qsTSheC5ncaqKqhVAUDoAOAKcKKKwOgKKKKACiiigDjbXxPpkSGS70drKNW+RtiN85D8cHqQh/ritSTWdOtbK2uFsZVSbfhEhAKbMlie3GCeOvbNXm0TSWiMTWELIW34IzzgjP5M351L/ZtiYEha2Ro0DKobnAYYbr60AZjatpklzBDHZvcTFcxqsSkhNzKSM9hsP6VVs/EOk3Uvky2R813ETkRBl3bgApP4g+la39haRvZxYxBmYMSMg9SfwHzNx05NKdD0nLH7DENwwduR3znjv79aAK+l6lpmqXEtlFbfcTcRJGArDODgdSM45xir98oj02dY1CgQttAGAODTbLS9Ps5RLa2qROE2AjPC9cD0qzIgkjZG6MCDTjuiZK6aKuhBRotjt6fZo8f98irtZfhd2bQrWNs74U8h/qh2n+ValOfxMVN3imBFUtWsFvLcbXMVxE2+CUdY3Hf3HYjuKu0HpSTad0VKKkrMoaRfG7R4p08q7hIWeL0PYj1U9Qat3EsVvC800ixxoNzMxwAKy/EMccKDVEuEtbm3GFkb7rg/8s2A5IPbuD0qppMz6/P51/G1utuwIsJPvK3Z5PX1UdO/XpryXXP0MPaOL5OpbsoZNTu01K6jaO3jObSBhg/9dGHr6DsPetjFAorOUuZm0Y8oUhpaRqkoy9E/4/NV9PtfH/fC1q1leGz5ttdXWPlnu5HX/dB2j/0GtWrqfEzOl8CCiiioNAooooAKKKKACiiigAooooAKKKKAMSWQaPqMsspIsLt95ftDL0OfRW457HPrWyrBhkcih0V0ZHUMpGCCMgisr+xLaPi1uLyzT+5BMQn4A5A/CtLxlu9TK0obbGsxwCayp9YiZzBp0bX9wDgiM/u0P+0/QfTk+1H9h2j/APH3Ld3g/uzzll/75GAfxFaUMUcMaxRRpGi9FVcAfhR7i8x+/LyM6z02SS5S81OVbm4XmNQMRQ/7o9f9o8/SpdS05bl0uIZDbXcYxHMg5A/usP4l9jWhRS9o73BU42sZNvqphmFrqyLaznhJM/upf91ux/2Tz9a1RUdzDHPEYpo0kjYYZXXII+lZo0l7c/8AEu1C4tV7RHEkY+gbkfgRT91+Qvfj5/ma9ZuuXckUa2lq2b25BSEf3fVz7KOfyFMa21lhtbVrdR/ejtMN+rEfpU+m6dBaM8oaSad/9ZNK2529s9h7Dihcsdb3CTlL3UrE+n28dpZxWsWdkSBFz6AVPQKKzbuzRKysFFFFAwooooAKKKKAP//Z"/>
          <p:cNvSpPr>
            <a:spLocks noChangeAspect="1" noChangeArrowheads="1"/>
          </p:cNvSpPr>
          <p:nvPr/>
        </p:nvSpPr>
        <p:spPr bwMode="auto">
          <a:xfrm>
            <a:off x="304800" y="304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AutoShape 16" descr="data:image/jpg;base64,%20/9j/4AAQSkZJRgABAQEAYABgAAD/2wBDAAUDBAQEAwUEBAQFBQUGBwwIBwcHBw8LCwkMEQ8SEhEPERETFhwXExQaFRERGCEYGh0dHx8fExciJCIeJBweHx7/2wBDAQUFBQcGBw4ICA4eFBEUHh4eHh4eHh4eHh4eHh4eHh4eHh4eHh4eHh4eHh4eHh4eHh4eHh4eHh4eHh4eHh4eHh7/wAARCABnAIk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7LooooAKKKKACiisDxn4u0PwnYLdatdbXkyILeJDJNO3oiDljTSbdkBv0hPHt618z/FH4pfGC4sZp/Dfhn/hGNMVSftV2qTXe3+9sOVT8m+or5l8Yaz4u1yV38QeKtZ1Jj1E125QfRc4H4CvQhllaUeZ6IrkZ+lJ1DT1fy2v7UN/dMq5/nVlGVlDKQVPQjpX5K3MbKxHmzfXea0NB8SeJ9AlE2g+JNY0txzm2vHjz9cHmsng5LqHKz9W80V8G/Dr9qv4heHpIoPFMNv4osBgM7KIbpR7Oo2tx/eXJ9a+t/hN8VvBvxM083Hh3Uh9qjUGewn+S4h+q9x7jIrnqUpQeqE1Y7uiiisxAeRiofs1vgfuUwDkfL0NTUUAUp9L0+dlaayt5Cowu+MNjnPerPlL/AHF/IVJRQ9QCiiigAooqrq17Dp+mz31wxWKFC7YGScdgO5PQDuaAM3xPrUlisdnp8aXGp3APkxucIijrI56hB+ZPA9Rwtxb2ulSz6nczG91SRf3+oTgFyP7qDoiDsq/r1rUmnexjuL/UCBf3eHuCDnyx/DEvsvT3OT3rzfxlrE92WSPdj+FFr6DK8vdR3exMpWON+KHjCaaKe0tW2RSAq7n7zDuB6V4HrU0e9gDxmu18e3kiXEiOCrDqCK86njaacs+cZ6V7eJ5aaVOmjeKdjKuoTI2UUn6VWNnN/wA8/wBa6aC1LcKnFSvprMOVrhWFb1sXa5y0KNHKrNGGCkEq3IPsa9j8B6f4bvZbLVtHmuPDWuQkPb39i5Bjb0ZTwy+oPWvO59PZOlLo2pT6VdiSMttB+ZR/nrXRTwsZJxkhJdGff/wk8b3+sRroPilIIPEEEe8TQDEGoRD/AJbReh6bk/hPTgivRAQelfJXwk8UR6zb2tm115NzC4msrrqYJR0PuD0K9wSK+ofC2rDWNHhu2i8mfLR3EWc+VKpw657jPQ9wQRwRXzOPwn1apZbPYxkrOxq0UUVwCCiiigAooooADXL+MLlZtT0/S8/u03X047ERkCNT9XO4e8ddQeleNfFbxJHpep+JLjfiaCG0sIhnvIGk/kSfwrowlJ1a0YoCtrGpPq1+yRN+5QnnP61gasI4o22D8e5NQeF9QR9L8zIy/wDKotbuAYiPWvuVT9kuRbIwjrM8f+KUyzXkUJVSQCxbHPsP51wttCHuQrAda6nx5L5uuTeigD9KwbLAmDehzVxo80kehsa1tYKAPlH5VYOnj0rW0+JZI1ZfSr32celerDCKxLqrY468sR6fpXL6vaeXIWXH5V6RqMG3tXI65CMHisa2G5NUNTUhnw31qbTNbSPeVQtuXB719xfCnVlu2hnVv3eo24LD/pvGMZ+rJ+kYr8+0kNvdxzDgo4avsv8AZ7v2m0KwcctDexqvsrgq36Gvns9oJ0ebsRNaeh7/AEUi0tfGmQUUUUAFFFFAAelfGP7VesX1j8Z7/ShJtsp7e1u9uOrrGUzn6V9nHpXyz+2h4WLeJdD8XKp8prV7GTHTeG3An8DgfSu/LJ8uJiyoq7OW8D6v5mkQqW7EfrW5e3Qkh+9XlPhHU/s0jWrNjnKf1rsv7RDQ9a/Q8TD92poinD32ef8AimUNq92zZ5kIrMt5FzjNP1a6Et5MTyS5P61Vt2y33KypSs0dEjs9Duswhcg4FbayAgc1yug5ZTjgZrfUsABX0NKzgmcM21Ii1Bt2ea5HXWwpxjNdTeD5Sc81yeuZ3jniubGpKGhpRbbOXu/vHPrX11+zKG/4Rq0kOdrXVsv418i3m5pdi8sxCgV9ufs96S1no+jWu3ko11ID0KoAq/juYfka+Sz2aVFo3k9Ge3rS0i0tfDmYUUUUAFFFFAAa474w+E18Y+A7/SUUG6AE1qT2lXkfmMj8a7GkNVCbhJSW6GnY/NvU4p7G/ZGVopY3IZSMFSDyKQ+INRgGCyOD6rX0J+1X8MJLeaXxvodqXtpP+QlDGMmNv+eoHoe/518zyn+F8Y7Gv0TLcwp4vDeze5TVnzRF855XLHqTmrtnHubnisuKbynwwyK07W5Q45opvknaRb95aHR6YywqFrS+1L7VzMV0v96pWvMLw1e3TxcVG1znlSu9TSvLoetc5q8mcmp7i8/2s1lXUhmPFceJxaZtTpqJW0eazg8RWM9+CbVLhDLjsM9fw61+hfwj0/ydBGqtE8QvUT7NGwwUtlB8vI7Fss57jcAelfKf7Mfwjl8b+Io/EOtWpHhyxl3YccXkqnIQeqg8t+VfcEahVChQABgAV8LnGM9rLkTFNjqKKK8QgKKKKACiiigAopOahkD87etADriOGaJoplR43BVlYZDA9QR3r5b+OP7O8vnT658PwsiMS82kkgFfUwk9v9k/h6V9IXsd6VPltXKa5beJSp+yyY+tbUa86MuaDGm0fn7qNvd6feSWWoW01tcxnDwyoUdT7g1XWdozw/4V9W/EfwH4o8TA/wBoabaXrAfLJJF84+jda8a1b4G+M45GNrp7beyhs/zr2o5zzr95uUmjzxNQcd6k/tBiPvV1R+DHxDDY/slvzq3YfBHx27jz9PZV7jNX/a0F1KU0cXFLNcTJDEryyOcKiKWZj6ADrXv3wX/Z81TXpIdX8bCTTNLyGSzzi4nH+1/cX9fp1q18O/ht4r8OTLNZaXbW83ebZuf/AL6PNe06FbeL1Ci7lye9cWIzWdRWhoKU2ejaRYafpOnW+m6bbQ2tpboI4YYl2qijsBV2ud02PUlX96xNbEAkx81eSZlqik5pRQAUUUUAFFFFABQaKKAEx7UjIp/hFFFADTFGeqCkNtATny1/KiigBDawf88l/Kj7LB/zzX8qKKAHCGNeiCnhF/uiiigAI9qAKKKAFooooAKKKKAP/9k="/>
          <p:cNvSpPr>
            <a:spLocks noChangeAspect="1" noChangeArrowheads="1"/>
          </p:cNvSpPr>
          <p:nvPr/>
        </p:nvSpPr>
        <p:spPr bwMode="auto">
          <a:xfrm>
            <a:off x="304800" y="304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AutoShape 17" descr="data:image/jpg;base64,%20/9j/4AAQSkZJRgABAQEAYABgAAD/2wBDAAUDBAQEAwUEBAQFBQUGBwwIBwcHBw8LCwkMEQ8SEhEPERETFhwXExQaFRERGCEYGh0dHx8fExciJCIeJBweHx7/2wBDAQUFBQcGBw4ICA4eFBEUHh4eHh4eHh4eHh4eHh4eHh4eHh4eHh4eHh4eHh4eHh4eHh4eHh4eHh4eHh4eHh4eHh7/wAARCABwANg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7LoormZPGmmLf3VosNxKbfzAWj2tuMYy4AzngZ6gZwcVAHTUAg9DmsDTvFFvqTQHT7K7uoZkSXzUCgLG7EI+CckHBPHOOax7Hx1H87XFm5gaOD7PKGRPOeTeSMFvlwEPU0AdvmiuQl8YpcxWk2lWU00Mt1bwyzOAFj8xgCpGc5APUAjpXVSXEEIJmmjjA7uwH86AJaKzn17RUYhtXsAR1H2hM/wA6g/4SjQN21dUgdvRCWP6CgDYorI/4SPTmOI0v5f8AcsZiPz24qteeKbW1x5unaoN33f8AR8FvoCQTTSuJtI6DIqG5u7a2TfcTpGuQMk9ycD9a5C48VaxcXy2tn4Y1OGCRR/pVwqoIiTjOMk89sj68VsWsOpQnzF0+z81lUSTPcEySbRgFiEq3Sklr+aIVVN6Gvb3VvcGRYZkkMTlJAD91h1BqbNc5rE2pw26XTabZmaF1MbG7IAZiFxyB1zj64rQ/taGLH2yC4tO26VPl/wC+hkfrU8jHzo080ZrO1DVbe0gilAe4MzbYkgwzOepxz2GTUlpqNrdWhuYJVaNc788FCOoYHoR6Go5lexpyu17aFzcM4zQzKqlmYAAZJPaueil1e8U6rauohY/uLSRcCSP+8W6qx6jtjHFJc3cmtMmmJb3FtH1vt67Sq/8APMHod3qO2fWo9ojT2Lvv6+Rt2d3a3tuLi0njnibO10bINZGq+MfDWk6zFpGp6xb2l9MB5UMuQZMnA28c1Yk0OxknMy/aId4xIkMzRrJjoWC4qKPwroCatBqq6ZB9st0KQyFclATyRnv79aUnU6WLp+wu+e9rdLb9DG1LxVqkOq6lFb2cTQWZeP8AeMq5Ih8wNndu5OBgL05zUd34m1u2uksGit5biQoyyxINqgxF9pDOB1GM56ZOK2dS1LQbbUJFm+zPfBGTLRcnCFihfGB8vOM9Kkur/QZLVWumtJI5M/KyB9zIQpGMckEgfjWpzmDL4s1OK2+2XX2K0t2uIbZeDKVZ4hIzcHDcnAA+uataF4j1S41Ky0q/ggS8uI1umMedot9pyep534Xr3qfV7rwzfx20c16IWDiaJoRhlOTHluCAM/L8w4NPtbXw/wCGrqNfPaOZ4fLTzCW8tN2T0GFBc5JPBJFAFHUPEN9Y6reKvkR2cN0VmkYmRgNsZHy7gQvzHJUHBxxXZqcrWBrepaDZ2DajdRQXIjLOoWIO5KuEYjjqCQCa3o8FAQcg8g0AOooooAK56/0PSoYr24ubi5itZd0k8YmIjBbG84HPPcdOT610NefXfh7WptS1KRjcSGZp/LbfGInjYDYp/iOOODwMZzzQB0lr4csLSVHtHuLYJwY4pSqFQxYKR/dBJwBjg46VVi8L6NFMtvbzXEMsMUZRUl+ZNhYK/I6/Mw54IPSsKPw9raXNxNMtzcM0xaZPMjVLmPzw20Y5J2cfNjHI71Y1Dw5NeTYh0lraKVIEIFxyqLch2QkHPKZ4HHagDd/4RjTmnikM14QjxzMnnnbJIn3Xb1P6HA9K0pdL0q5uTdTafaSzHgyPCpY49yK5C88P6lLNPDDbNExkm8y4WfAmiZl2IMHIwB+G3jrXUaBYf2cb2JIxHbvcb4FDZAUqufpyDQBbjsLGLmOytkP+zEo/pUzvHDEWdlRFGSTwAKV2CqWOABySayI1bVpvtEwIsFP7qM/8tiP429vQfj6VUVfcmTtsOW4vNSJ+yM1tan/luw+dx/sA9B7n8quWWn21sS6R5lP3pXO52+pPNWguKXtQ5dgUerDApDjFBNZfiDV7fTrKXdcwRTtG4g81sKXC8An64oUXJg5KK1KXiK+mm1C10XTWP2uYee7mHfHHEDjcSeAd2MDqSPxqRdHmsVEmk3Lh8fvYp2LJOe5PdWPqPyNYHwY8J6t4V8ONDrfiZtevbl/NeTywqx5/gU/eIGe/5Cu721lyO7ctzb2llaO35nN2GiXEl9Jq8i/2deEbIooyHRE77h0JY8kjBxgZpZ7O1vL5YtTha1u34LRORHdKP4Se49jyK6TbxUF7aw3Nu0Myl1PvyD2I9CKtJNWlqZuUk+aGhLGoC9B9BTsD0FZmnTzQXH9n3rl5MboZjx5qj1/2h3/OtTNNqwou4YoAoopDOCvPD+tXHiW/dogbS7nbBZgY442h8syAbh+8/wCA/jV288ExXNxdzNeMfNaCSCNl+WJ0ILdCCQ5Vc8jpXYUUAc1B4WVLK6gaZENzD5beVHhVO8vkZJPfuasa/oMmpXEzx3Swx3Vt9kuVMe4tHuJ+U5G08sO/X2rdooA5GfwneSwyQf2mgiCTrAPI5XzZRISxzzgjHGOK61N2wbyC2OcdM0tFABRRRQAVwT+ItS0651uWYx3TRXcohgBc7YY40Y8AYHLcsT3rvaw7qy8NalfSWVxb6fc3KlpJImVS2SAGJHfgLn8KAMKHX9VF3PJBG92N8+2DGdqiWEAgDltqu3A5NXtY1m/bR9GvtNlts3N9FHNwxUod25RkZByO4B4qwZvDMqywXUFnCPtElttlCrvYFc49shefYVbKeH3sYrL/AEBraEJJHFldq/NhGA7fN0PrQBX8Na1cajPElxbwxrcWaXkPluWIRjja2R16e3X0rfNYenT+GbJXuLCbToPOl2M0bKN79QvueTge9bZbjJ6UAZmp5vLyPTFz5ZHmXJ/2M8L/AMCP6A1pou1QoAAHQCs7Qd0kUl84+e6kMg9k6IPyGfxrTq5ae72Ih/MJmq1xdbZPJhTzZiOmcBR6k9qW9maKILHgyudqA+vr9B1p1rbxwx4GWYnczHqx9TSS6sq/YiFm0nN1M0v+ypKoPwHX8ahu9F066VUms4mRSSFxgZ9fqOx7VpUZo5mthOCas0VP7PtTgmBAwAG4cN+Y5pGjurb5omM8Y/5Zufm/Bv8AGrlBGRSUmOxFb3Ec6b4ycZwQRgg+hFS1SvE+zyfbIRyP9co/iX1+oq2jBgGUggjIIoa6oE+5V1SzN3b7UbZMhDwv/ccdD/Q+xpdMuftVospUo+Ssif3WBwR+dWz0rLh/0bXJI+kd3H5g/wCui4B/MY/I01rGxL0lc1BRSFlVdzEAeprOl1vSkuFtv7StmnZggjRwzZPQYHSpLNKiueu/EU1vqs9r/Zxa3guEt3m84Bi7xCQELjpyAeag/wCEs8x9Ot7exL3Oo20M0CPJtXMiu21jg4wI2Occ0AdRRXG3Xiy8sdWntLiyLzOsXlW4YnyzsZnyyqSegxx37VoweJlltWnXT7jcJkhER4cs0QkAx684x60AdDRWV4a1Y6vZNO0ccMiPteNZCxQ4Bw2QCDz0IrVoAKKKKACuYsvD+oR+K01e5vIpIojPsALbismNox91doGOMk9a6evPNX8SeIYptX+zSQxyW/2hY4GUMyhANjhQNxzweTg546UAat94VvZJtRMN1b7NREsUu9TmNHYHK/7Q5/T0qjJ8Pml1CSZ9SxDJLKCqphhAVJijz/sSFm/Gk1fWvEFjey2H2xdiSy7LuVEjDYjjZUORg8s3TkgYqPVPEWsWUSz3l80K3N5JBGlvbqTGFj3AjeOct1J7du9AGnofhGSzvbG7uWtmktWHIaSQvtiZAcueD83QdPU1v69I0Oj3cinDeUQPqeP61z/hnWtWutbh0m6minMdst3PPGg2SRuoCBSOPviTp2Wt3xJn+ynxj/WR5z6b1zV01eSRM3aLL1tGsMMcS9EUKPwFSUgpajca2KUWJNSkbtCgUfU8n9MVdFU7D/XXf/Xf/wBlWrgqpBEiupo7eB55nWOKNSzuxwFAGSSfSvAPFv7SVna6pJbeG9COo20bEfaricxLJg9UUAnHucfSvQf2jZb2H4N6+1ju3mJFkK9RGXUP+ma+KO3tXj5ljalBqFPS59zwhw9hsyjOtiNVF2S2+8+xvhH8ZdF8c3h0q4tX0rV9pZIHk3pMB12NgZI9CAa9TDcd6+AfAP20eOtB/s6SWK7/ALRgETR/eBLgH9Cc+1fcv/CN6fKwa8kvL4+lzcuy4/3QQp/Kt8vxUsRTblujzOKcno5Xi1Ci/dkr2fQtXus6Tanbc6haxt02mQFifTA5rL0vXo2SSCw03UrwROVVltzGuOoG6TaOhFbdnp9jZrttLO3t+Mfu4wv8qZa/8hK7HbEf8jXorZnzL3RSNx4iuP8AU2FjZg/xXE5kI/4Cox+G6s/VdN1YvZT3mvSKVuFUraQLEBu+U4Lbj3HeupNZniH/AI8VI+958WPrvWnT+JCn8LIV8NaSziS6ilvnHe7meYfkxx+ladta29qgS2t4YUAwFjQKB+VSjpS1BRUfTbN5Xla3Qu8qzMT3dV2g/kAKz4vCuiRAiOzCkqihvMbcoQkoFOcqBk4x61t0UAY7eG9IZAPsoQggq6OyuMAjhgc9GIPrmnHw7pJuVuDZrvXGBubaCF2g4zjO3jPWtaigCppmnWunrILaMqZGDOxYszEDAySc8AAVboooAKKKKACuafxRp9tc3cV6pieGd48ou4+Wu3529BlsV0tc5ceFLWTUpb+O4kimmZzJ8iOCG25A3A4+7wR6mgCSfxLoyrFuleRpc+XGsZLMQxXGPXKt/wB8k9qZaS6Z4mmY+V5kVuiSQTK7I/zg7hxgj7uCKjm8HWD3NzdLLMs010t0jMFdYmClcBSMbTuckHuxNauj6VFpzyMkju0iIrFgBnbnBwAAOpoAfpmk2Gm7vsNusO4KDj0AwBz0A9KTxAjSaNdKv3hGWH1HP9Kv011DDawyDwRTTs0xSV00JA6yRJIvR1DD8afWZoLMlubNz89q5hP+6Pun8VxWnTkrOwou6uU4f3eozIekqh1+o4P9KuVVv43ZFkix5sZ3J7+o/GpLWeOaESKTg8EHqD6H3oeuoLTQTUbS3v7KayvIUmt542jljcZDKRgg/hXzV4w/Zv1RNSeTwnq1pJYs2UgvWZXiHpuAIYD1wDX02aQiuethqddWmj08uzXF5dNyw07X36r7jxv4MfBG38H6mmva5fRajq0YIgWJCIYMjBYZ5Zsd+MZNezDpTRTugq6VKFKPLBaGGMxtfG1XWryvJiHrVTTT5gmn7SyEj6Dgfy/Wquv6nb2iLC7yKZeGdI2fy17k7QcegpLXxB4fKpHHqtnHxhUkkCH8mwa12Rybs16zda+drKAdXukP4Llj/Kr0c0MozFKkg/2WBrE1J9Sl1tZdOht50skIkilcoWZ8fdbBAIA7j+LtTho79iZ7W7m8vSlrJtNds3uEtLtZdPum+7DdDaXP+y33W/A1q7h61BYtFc1deILiPxVcaWbd0t4I7cq+zcZXlMmAPm4+53FRN450X7It0rTmNmcDKhD8mPM+8RnaTtI65BAzigDqqK5+DxHHdatZWtnbzSW1xJKn2kj5GKIWO3nPUY5HrTb/AMX6RZ6hcWcskhe3D7ym0/MiF2UDOc7R6Y7ZoA6KiuaufGGn2sebmG5glLYWGTYrsNm/cMtjGPfOeKWLxdY3EhW0t7yceYkUbLGAsrtH5oCkkfwcnp6daAOkorntI8U6fqf2dYFuUkuJAiRumGwY/M3Hn7u3v68UUAdDRRRQAUUUUAFIaWigDJvz9h1BNRziBwIrn2/uv+BOD7H2rUU5FJNGkkTRuoZWGGBHBFZlrK+mzLY3TE27HFtM36Ix9fQ9/rV/EvNEfC/JmoV3Dmqk1uyyma2ZUkP3lb7r/X0PvVsEU4VKdimkymL6NSFuFa3b/b6H6HoatI6soZWDA9CDmlZQwwQCO4Iqs1hZs2TaxZ/3BT0YtSWe4hh/1sqJ9WxVdria4+W1jIU/8tZBgD6Dqf5VNDaW0RzHbxofUKKnoulsFmyva26QocElmOWcnlj70+aCGYESwxyD0dQf51IaiuJ4reFpZpFjRRksaV22PYxtW0jQLe2eZ9ItN+QEWOMIzueAPlx3qPTvC9ta2oWO91G3nbLSvDdvjceuFYlfbp0Aq9ZRTXlyNQukKIv/AB7wsOVB6u3+0f0FatVL3Vykx1fMYFzoN3LAbdtanuIT1ju7eKYN9flFZseieK9NlVtJ1rT3h3Dda3MMnl4/2TuLKfoce1djRUFmHLpenX2q3MjTSLfbIDKInwU2+Z5ZHp99/wAhUEPg3S7VUFhNeWezOPKkHRgA/UH7xUMT1zz61k+K9J1qfxBNdWqSGyfyhKkYVmkCpKOFLL0ZlPUevOKqXeieKfJltoZ7kxJapNHI8wLvMwRJIzg/3VY9cZfrQB0trounWuuxMl7c+YnmXENq0mUUv8ruBjJ5Pc9Saln8N2c1xeSNcXSxXe4ywK4CFmXaW6Z6ds4zziuW/sLVWjDNHfiMI+0ARhlzIjBNm/BTg/Lu6d67Pw4LtdDtFvoFguFjw8asWC+nJJ7Y7n60AVr7w7Z3Nwt0s1zb3C42yxMMgBduOQRgj9QDWX4h8JreWi29nMw/0wXUolkOXYR+WPmAOOAD0Oea62igDmfDnh2ez1RNS1C5iuLmKyWzRo1xlQxOSOBnoowOg96K6aigAooooAKKKKACiiigAqK5t4biFoZkDxsMMp6EVLRQnYGrmQv2zTeiyXloOmOZYx/7OP1+tX7O7t7uPzLeZZF746j6jqKnxVS60y0uJfOePbMOksZKOPxHNXdPcizWxbB5orO+xajEf9H1PzF/u3EQb9VwaMa0o+7p7++51/oaOXsw5vI0c0ZNZ2zWm/jsIvcKzn+YoGmTS/8AH7qFxMO6JiJf/Hef1o5e7DmfRD7zU4YZfIjDXNx2hi5I+vZR7mo7eymuJ1udSZWZTujgX7kZ9f8Aab3/ACq5a2tvaxeVbQpEmc4UYqbvRzJfCHK38QYpaKKgsKKKKAExzRilooATaKUDAoooAKKKKACiiigD/9k="/>
          <p:cNvSpPr>
            <a:spLocks noChangeAspect="1" noChangeArrowheads="1"/>
          </p:cNvSpPr>
          <p:nvPr/>
        </p:nvSpPr>
        <p:spPr bwMode="auto">
          <a:xfrm>
            <a:off x="304800" y="304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AutoShape 18" descr="data:image/jpg;base64,%20/9j/4AAQSkZJRgABAQEAYABgAAD/2wBDAAUDBAQEAwUEBAQFBQUGBwwIBwcHBw8LCwkMEQ8SEhEPERETFhwXExQaFRERGCEYGh0dHx8fExciJCIeJBweHx7/2wBDAQUFBQcGBw4ICA4eFBEUHh4eHh4eHh4eHh4eHh4eHh4eHh4eHh4eHh4eHh4eHh4eHh4eHh4eHh4eHh4eHh4eHh7/wAARCAB6AJ0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7LooooAKKKzdY1iz0sJ9plPmSnbDDGpeWVvRUHJ/kO+KANKopnVI2djhVBYnPAArERvEmpEnbDolufu7lE9wR6kZ2J9PnpsnhWyuIXTUrzU9RaRSrme7cAg+iJtQfgtAmchq/xWGmvBfzaC/9iTnK3IulM3l5/wBZ5WOmOcZzj8q9LtpYpokmhYPHIgdWHQg8g18/6r8B9Tvtdj8280p7OMiOO+aEm8SEcBOmCwXgHOO9exweEdItraOGx+22PlqFVra8ljIAGBwGwfxGKmPN1OPCzrylL2i06f12OjBzRXPvbeJNPUNZ38WrIvWG8QRSEe0iDGfqvPqKs6Vrtve3JspY5bK/QbmtbgAOR3KkfK6+6k++Ko7TXooBzRQAUhYClrjfHMHiSXXdGl0lpzZRSZuEicruben3zuHyBPM6hhnHGcGgDsqTcM4rzy/1Dx1c+KdStNJXZp8F4kHmPbJtjj2W7FlYnLt88ueMAAdxzQkn+JjXNjcbblI13LdItvBnJ8rcVXfhguJNhPXuOmQD1OivMLi6+KQ0ySeNIftToFSH7PGQhAhO7IY5LEzA9QMDAPf0XS5LqTT7V76MRXLQo0ybgdr4G4ZHBwc9OKALVFGRRQAUHpRWb4g1P+y9Okulha4kJEcMKnBllY4RB9T37DJ7UAVtc1SaO4j0vTY1l1OVdyh8+XCnTzJMfw54A6seB3Ik0PQ4dOLXUsz3moSj9/eTAb3/ANkdkQdlHA9zk0vhrS20+2lku5BPf3TCW7nx998dB6Io4UdgPUmqXxB1ybQPDrXlv5YmeaK3iMoOxWdwoZsdgCT+FJuxMpKMXJ7I6LdUU9xDBH5k0scSDqzsFH5mvBdD+JmsXfj228N2niKe+trycQS3E+jtA8BOeYtyqrcjHO7g5r2W28M6THKLi5tzqFz/AM971vOf8N3C/RQBQpJ7GVGvGte3TQe3iTw+p51vTQR1/wBJT/Gr9lfWl4C1pcwXCjqYpA4/SpVggC7VhjA9AorNv/Dui3sglk0+FJwcieEeVKp9Q6YYfnTNzW6iqGs6TZ6tbCC8j3BTujkQlZIm7MjDlW9xWTL/AG5oe6TzJta05eWTaPtcI9VxgSgemA3u3StzT7y2vrWO7tZ0mglG5HU8EUAYunX93pupppetSecZmK2d9tCif/pm4HCyAenDYJGDkV0QbIrF8V3GjDT2stUfP2gfu4ogWnZgeGjVfm3A4II6HFYXh268Ta0kum6hONGksyFmKBWurlG/1cvdIgwHIG4hgwGMUAdJquu2OnOkMrPNdyf6q1gXzJpPcKOg9zgDuRVDVbzxNIulS6TptqgkuQNQjuZ/mihw3QqCCc46H/GtPRtIsdKWT7JbrG0p3SyHLSSt/edzlmP1NaGB6UAcPp934o/4WPqMFzb3DaP5LfZtq4iVQkZVixXDMzmUYDZG3kYxWM/iD4jw3tjb/wBhW86SvGZJRbSKuGWJjHwW2bS0g3scfJ26V6hgegpcD0FAHmEHiDx1fapZmHSpbO2lj8uRJ9PcAS5hLOSSCoG6UDPB255xT9N1/wAfXJUvo6xJGFeXfYSIXbMQeJcv/Dvkw/IbZkcV6XtX+6KMD0FAHM/DvUtb1TQmuPEFi1neLcNHtMDRBlGMEBvmxyRkgZx07np6QKAegpaACuf2/wBo+MfmbNvpMQIX1uJR1P8Aup0/66VvFv8AJrD8FKX024v3YmS+vZ5ySMfLvKIPwREH4UAbx6VyXimxh8XXkvhmdXOmQBJNRdWKszn5o4lYcg8ByRyBtH8RrqLqVIYHmkOEjUu30AyayPBVvLH4et7m5A+1Xuby44/jk+bH4AhfoooE0mrM5vwn8KvD3hzW11iO41C/u4gRbtdyhhCD1IAABbHGTXfE4UVDfTpa2stzJnbFG0jY9AMmvENf1bWNW0u11RfEV7a3V/MI7e2t5SkcIbpnHXA6k9TWFWtGklobZflyknGklFfqz0LXfiPoOl3UsDR3t2IX8uaW2h3Ro2cY3EgE57DJrovDetWGvacmoaZOs9s/RhwQR1Ug8gjuDXzj8RtJ1+w8KQ6GmuRvFFdQ3MI+yo5aaN969stkjkZ5p3wy8Q+KtCg1KO3vrITSSJM8F1aGNpiAdzqu75RjaDjPSuxSo1MPOrBP3bfMxlh8RSxNOjOUXz+e39eh9IavqtjpcSvfXCQhztjXq8h9FUcsfYA1xd02tQaob+xik0TRL+dUuzMFadJG4WdEOViDHarbsnoxUHJNr4V6jpfiLT5Najs2TVElaG6aaQyyI3XCs3IQg8AY+ldfqdjDqGnz2Nyu6GeJopB7EYrGMlJXRpUpypycJLVFfSNFsNNZ5beJmuJQPOuJWLyyY/vMefw6DsKz/Eypp2o6frmCFWQWd03YxSsACf8Adk2n2Bb1q54SuZrrQraS6YPcophnf+9JGxRj+JUmpPElqt9od/ZsM+bbuo9jtOD+eDTINIUVR0K8+3aRZ3hxunt0kODkZKgmr1ABRRRQAUUUUAFFFFAHi/x01yax1hLC6snvrRrESWlr9tNrHPMZCHLOAclV2kKR/FUn7MGratqGj6vbXkMkNjazxi1ja488Qlg2+JXwMgYU+27Feo67oek65afZNY0601C2zny7iIOAfUZ6Gs74eWtrY+HF02zhit47K5ntjHGgUArKw6D1GD+NJLW5wrDVPrHtebT8f+GLvjA48Kas2cYspufT5DWlbBVtYguMbFx+VR6jai70+4tXbCzRNGT6BgR/WqPhG7e88O2TzZFwkfkzhuqyx/I4P/AlNM7jRuUjkhdJseWykNnpjvXzBqunXo121sfDt55ti90zaYZwQzomAzccbF3AA9TkcV9Oalb/AGqxntt5TzY2j3DtkEZ/Wvki/tvEPgvxdb/bjqrLaxypIlzO8kS8qVaBcYCnBzj29KcsKq1GcuXmktka4XHSw2JhBz5Yy39ei8jpb++17w/4lhlvbfT9Qu0hzaRzyGKAtu+bLAMQcY5x6V57Ya54j1JJ572ztfMXVbtoJIbl5ZlPnN+7ClR8gGQDnoBwK6jxLql54kgMcdnJIV+bzHXaFPrntXH3OkSXHiDTbvRdS8QRSZmjuIoHDFSUwqoNh6sffr2rtyStTrUOW2sVbdWaZy8S4atha/tJNWm77PRq2mnpofTn7P8ApiWfg3+0RcpPLqc5nk29I8fKI/qMHNek1w/wW0K/8PeBbSy1IMt07vPIjNkpvOQCfX19812dxPHBC80rBIo1LOxPCgDJP5VxzpQoydOm7pGixFXEpVqq96WrMjwhnytTX+BdUudnuC+T/wCPFq4r46a1JpR02K4gluNOniuN0CXBt1uZ1CeVG0oB2jBc++Pau38Foy6BbzSKwkujJdMG6jzXaTB98MKf4uttOufD98NVs7e7tEgeR450Dodqk8g/SoaujKvCU6bjF6njv7M+tatea9rWmtavZ6XDCrraC7+0x2zlsKFfAxlc/Lj+HNe8jpWD4I0Ox8PeHLKysbG3sx5CeakSBdz7RknHU+5rZmuI4V3SOqLnGWbAz+NEVZEYWlKjSUZO7JaKar7u3H1pQRTOkWijIoyKACiiigAPIrn7Nhp/jC7tGG2LU4xdRHsZUCpIPrtEZ9/m9K6CsnxLYzXlmr2bql7bSCe1djgb1/hP+ywyp9jQBrda5tpP7C8RO0hI03VZR8+OILrAGD6LIAOf7w/2hWroWpQ6rp6XcKtHnKyRvw8UgOGRh2IPFT6hZ299ZzWl3EksEylJEYZDA9qAJwaiuLeOZDHJGrqQQQwyMGuejuNT8OfubqK41TSlGI7mMGS4tx/dkXrIB/fGW9R3rc0zUrLUoRPY3UFzF/eicNg+hx0PsaAPNNS+DNlNfO1jr19ZWLtn7KIw/lj0VieB9Qa77wv4e07w7pMOm6fDthiBO5uXZj1Zj3JrYqK6uIbWFpriWOGNRlnkYKqj1JPSs4UoQblFas6a2LrV4KFSV0jF8c61/wAI94budUWMPJG0ccascLvdwik+2W59hXjf/CyZtQ8cW3g+48R22s2V7dLbXqR2DwvGC+CqkgAqThT97gnFepeIZh4w0q40XTbRZrC6jKT6hMpEKL6xDgyMCAQRhRwcnpWT4V+EuiaFrsOrvqOpanLa/wDHql06lIm6bsKBuYdj056dKp811Y8jEwxEpx9nt67d/U9GUAKOAOKwPF5F59i0NTzfzAy46iCMh5PwOFX/AIHW1czx2tq880ixxRIXd2OAoAySaxfDEMt7PP4hu43ikvFCWsbD5orYHK59GYncf+Aj+GqO43n6V8//ABz1mez8Taja3mlWd+7Rxf2cl/dNDCsO353TCsC+/g8dMc19AnpXI+M9c8HW0q2fiAWt3IvziBrX7Qyf7RAB2/Wj2cqnux3OXGQ56dlK3rscz+zfeatcfDySXUt7xLcv9iy5bMeBlVZsEoG3BT/hVMfErxa8QvP+ERmRQjoYCeFctFhnbttDMCPX0wa9L8OappOraalxo9xDNaD5B5QACkfwkfwkenFagX3JzRZx0ZeGgoUoxUr2W55jdePfEnliaLQ4I2RmMlq4mMoUROygsE2/MwXGCeD61Yk8beJVluLWPw/byXELujDdMFQoJD8x2c7wgK7SeG57Z9G28dTQFx3NBuQ6ZO11p1tctG0TSxLIUbqpIBwfpmrFA4FFABQenbNFFAHOarYXmnX761pSebJJgXdmGCi5A6OueBKBwD0YDB7Ea2kanZapaC4spfMj+6wIIZGHVWU8qw7g81cZQw5rG1LQY7i7/tGxupNN1HGDcQjIlA6LIh4cfXkdiKANnj8qzL/QNJvblrqewi+0NjM0ZMch+rrhv1qmmsanp6ldZ0mWRQebrT1MyEepj/1i/QBvqatWviLRrpSYNUs2IzlTKFYY65U4Ix9KAIn8NwF8rqetIv8AcGoy4/Uk/rSx+GdHSYTPZC5lByHupHnKn1HmE4rktV+KlvpzwXdxod8uizN8mobk+Zc/fEfXb+uO1drPrmlW8Sy3GqWcaMu4F5lXI9Rk0k7mcK0JtqL2NHoOlQ3d1b2lvJcXEscMMalpJHYKqgdyT0rFbxDNeoV0PSru/J+7NIht4PrvcZYf7qtTrbQpby4jvNfuFvpoyGit0TZbQt6hDy7D+82fYCmaFSOO48UXKT3EUsGiwyCSCGUbWvWHKu6nkRg8hTyxwSMYB6lRgUBQPX86WgBr9vrXyX8SdY8URWup2Fs+mCc63A139phka4LLdAggqQBHt25H93PNfWrdq4vxz4a8CajcJeeJo7KGcgKJnufIZwOxII3fjXVhq1OnzKps+25yYqjVqOMqW66M89/Zzm1WTxNrzXBtjD5CfaDaKyw+dvO3AY5ztzn8Pauksvibf3lktxb6PaFPLMsk321zFEm6JMO3l5DKZcvxgKpIJ7d14Z0rRtL0uO10G3t4LI/OvkHcHJ/iLc7j7mtK2tbe3gSCGNY4kXaqKMAD0pYuuq9VzitB4OhKhS5JPXX8zy+2+JuqfanW40a1ETtG0AW5fdKpVMqmY/ndixKDgFVOcV2fgXXbzXbeeW+08WUqCJ1RZS4KSRrIvJVcMA2CMcY610Wxc570oAFcx1C0UUUAFFFFABRRRQAYqjqel2OoQPDfWlvcK6lD5kQY4Ix3qlr+vNpt7DZ2+mX2o3DxNM6WwTKRqQCx3MMnLDCjJPNUtX8eeGtNS987UN81okjPAkbeY2xHchQRzxG/PT5TzQB4xq3wN8QahrkKyXGmSW8QEMepNK/nLCOAPL6bgvHpnmve9E0HSdItYLex0+1hWGNUVkhUMcDGSQOvvWWPHPhUQiV9XhjGwu+9WBjADHDcfKcKxAOCcHGauS+K9Ch0ePV5NQVLJ5GiEjRtwykhgRjK42tnI4xSUUjmoYSnQblHqblFcnafELwpcQvN/agiVHlRvMicYaNmUjp1OxiB1IGQK2NB1/SdbEx0y8Fx5OPM+RlIznHDAdww+oI7UzpNSiiigBsn3a8HlvtP1Y6pdaugk1I3UkZ8z/lmqsQqKOwAAr3lhkVwPjD4X6N4g1STUo7q7026l/1xt8bJfcqR19xXNiqU6kbRPQy7EUqM37S6810OT+AV/cR+I9Z0eFmbTEt1nVc/LE+7GB6ZGf8AvmtqX4o3EF1ZWs3hi4El0642XKkBGEZGCQMv+8+4P7p5Ndd4I8IaT4TsZLbTUkZpWDTTzHdJI3ufT0A4rofLTj5Bx046VdCEoQUZbmePrwxGIlUgrJnmh+Jc0+pWcWm6VDcQXMaqc3OH89jB8o+U/dEx3d8rUum/EmW+kiWHQwyZRpnS63CNGMQx93mVTMAycY2nmvRvLj/uj8qUIoGAoHOelbHGC9KWgDAwOlFABRRRQAUUUUAZOueHtP1iaKa6NykkatGWgnaIvGxBaNtpGVOBxWMvw58KrdXdyunyCW8WVJ2E7/MJBIr9+4lk+mfYY6+igDlG+H/hpt2+1uG8zPnbrqQ+ccMAz5b5mAYgE5IHToKs6x4M8P6tph06/s2ltzcS3JUSsp8yQsXOQe+410VFAHJp8P8Aw0sm8Wk+PNM2z7TJs8wlju27sZ+dgD2DEVuaXo9jps0s1rEUeRFRssTkBnYdfeR/zrQooAKKKKACiiigAooooAKKKKACiiigD//Z"/>
          <p:cNvSpPr>
            <a:spLocks noChangeAspect="1" noChangeArrowheads="1"/>
          </p:cNvSpPr>
          <p:nvPr/>
        </p:nvSpPr>
        <p:spPr bwMode="auto">
          <a:xfrm>
            <a:off x="304800" y="304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AutoShape 14" descr="data:image/jpg;base64,%20/9j/4AAQSkZJRgABAQEAYABgAAD/2wBDAAUDBAQEAwUEBAQFBQUGBwwIBwcHBw8LCwkMEQ8SEhEPERETFhwXExQaFRERGCEYGh0dHx8fExciJCIeJBweHx7/2wBDAQUFBQcGBw4ICA4eFBEUHh4eHh4eHh4eHh4eHh4eHh4eHh4eHh4eHh4eHh4eHh4eHh4eHh4eHh4eHh4eHh4eHh7/wAARCAB+AIQ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7LoooqACiikdlRSzMFUckntQAtV7y9tbRN1xOkY9zyfwrmfEfiyO2ik+yMVjQfPNsLcf7IHJriNF1+DxBE91HJK8gZg+9XHRiBywGelbRot7hc9Cu/FdqhIt4JJfdjtFZ8niy9J/d28KfXJri/FN/Npfh+8v7dA8sKZXIyFycbj7DOT9KxPDOrXsmtQ2M169/HPbNMzMigxMMd1/hOcfXHvRJ04TUHuybnpY8VajnlID/AMBqzB4tlBHnWaMP9hsVzFZfimbUodFuJNLhSScISC0hUr7jCnJrf2cewz1Gy8RabckKZDC57SDA/PpWupVlDKwIPQivJbFrl7ZDdxRxzd1jcuPzIH8q1dM1a809x5MhMfeNuVNZSo/yhc67WvEFjpd3HZz+Y00ibgFAIUE4BPfBPHGaoWPjHT5xHEIbh7h1UCOMA73IGVXJ7bh1wOvpU1sdJ8QTx3EkZW7iTaU3lSVznBx94ZANTN4b0mKN2WB0AAYBJWXaVxhl54b5RyPSotBaNai1Kp8WW8V3Nb3On30RRiFPlg5URo5JGePvgY78VYi8TWcl0LX7LeLIJFjl3RriFmYKoYg9yR0z1FOsNH0q6t1vFtmxcwgEPIT8pVR69cKvPsKsWuh6fb7vLgyzMruzOWZmVgwJJ6nIB/Ch8nYepp0UUVkMKKKKAEdgqlmICgZJPauI8Sa219Iba3YrbKeSD9//AOtWj4z1MxoNPhb5mGZSD29K818calc6XoRuLVvLdpkjaXAPlKxwW54/P1reCUIuchNm6Dg5qO3hjt4hFCu1MlsZzyTk/rXN+EdTurjVLuwkupL2GKJJBNJt3Kx/hJXg+vrXT1rSqKpFSQhHVXUqyhlIwQRkEVV07S9N03f/AGfY29r5hy/lRhc/lVvt6VQsNa0q+uWtrO+hmmXPyqeuOuPX8Kp2urgXiyqQGYAk4GT1pax9c0m7v7+yng1K5t0hl3OibcAbSMjI68in+Kpb628NXkmnmRrpIvlZRl/cgeuMmm3ZXA1jSVxHgm+afW0hsZ57izNsWui87ShZONvLKME88V20jrHG0jnCqCSfQVnRqqrDmSAkhkkhlWWJyjqchh1FdtourrqVhKkmFuEQ7h/eGOorzHRNdsdWmuYbaTLwSsmMH5gMfN0962IriW1fz4W2uqn8eOlVOCkM9D8P/wDIEsv+uK/yq/WV4SuI7rw3p80ZyDAufY45rVrjluxhRRRSAKiu5lt7eSd/uopY1LWF42uPK0kRA4MrhfwHJqoq7sBxl3cPcXLzyt80jE81BNHHNE0U0ayRsMMrDII9xWV4hsNQvJbJrO8MKxXKO67FOAAfm5+vStaMMsaq7b2A5bGMn1ruJIbGys7CHybK1hto85KxIFGfwqPVdSs9MtvPvJkjXIABYAnJA4z9at1T1bTLPVLbyLyBJFyCCUBIwQeM/SkkA++iXUNLuIIbgBbiF41ljbOMgjIIrkvD+ha5Hfaal9FDBb6cxYPHICJOCAFAAIHPftXaRRxxII4o1jQdFUYA/CnHgZ7VnOjGclJ9AsFLVa1vrW5nnghmR5IHCuAw6lQ3HrwRVitQEREQHYiqCcnaMZNQvfWUd4tm95bpctysJlAc/Rc5qevPL/RNb+3ajZrp7Ttd3JlivcptUE5BJJ3Ar0wB2GKxrVJQtyxuB38EEcBlMa4MshkfnOWPU/pTpv8AUv8A7p/lSxqyxqrNvYKAW9T60y68w20ohUNKUbYD0JxxWyA3/hhelLOGxY/K8QZPYgc13VeSeDJr60s9Mm1CFLe7RV86JGyEPcZ78V60DkZ7VzYiNpjjsLRRRWAwrk/HznzbSPPGGb+VdZXH+PQftls3Yxn+daUviA8hvfE2pC51G6juI4YbGcxC1aEHzADglm6gntj1HWu3ibfEkm0ruUNg9RkdKoXOhaPcakupT6bbyXakESsnJI6E+pHYmtKtqUJxb5nclAOteZXWs6gup3Ze9uE1ZLzy4LQTEApuwAI8YIIxz75r0yo5mghZZpfLViwRXI5yeAM0VqTqJWdrAyQZwNwwe4oYBlKsAQRgg+lLTJd4icxgGQKdoPQnHFbAUNM0PTdOvLm7tbSGOSdwxKoBt+ULge3y5/GtGvNNA1W8m1OzjjuryXV2ucXkEkzELHn5t0Z4UAZweO3rXplY0aqqptIEyNpY1nSAtiR1LKuOoHX+dPrKu9BsbnWItSkVzIisCBK4BJxg8HHatatgErm/iJcXtvosL2vmiE3CrdtGSGWLB7jkDdtBI7GulpKiceaLjewHK+ALqW4e/ELSvpyFPs7PIz/Ng7wrMASPu/ia9305/N0+3k/vRKf0rzIAAYAAHoK9K0YbdItAevkp/KueUOSCje40W6KKKyGFcv4/jxb29x2RipP4Z/pXUVm+JLU3ekTRqMuo3r9RVwdpIGeT6TrlpqV/d2kJIa3cKMqw3DaDnkcda1qjihjiklkRNrSsGkP94gYz+QrK8aXl3p/hu6urLKyptBcDJjUkBm/AV1ykoxciWbFZev6LFq3kF5p42ilR/klZQQrZPA7+9Yng3U5bjWZLSC/nv7T7MJJHllEhjkzwN3vzx7V2FTSqKpHmQLUZDGsUKRKWKqAAWOT+J70+uT8d6hPZ3unW7XUtlYzlvOmjk8slhjC7/wCHufer3ge9uL7SZJJpHnjSdkgnY5MiDvnvzkZ74pKsnUdPqFzd+XPbJ/M0ViatpmqXGvWF5bam8NvD5m9BEh25UAdeTkj8K3K1ASsPx1cXtr4bmmsWkVg6CR4/vJGW+Yj8Py61szzRW8LTTyJFGgyzucAD3NUtD1mw1iKSSyuIZdjujKsgYjDEZ47HFTOPMmr2A5/wLePNqdzDZzSz6asCsWeZpQsuegZgOozke1dhSKqoNqKqj0AxUF9e29mIvtDhfMlWNRnuxwPwqaUHTgot3BFpFLuqL1YgCvT7dPLgSMdFUL+QrgfC9t9r1eHoyJ+8J7YHSvQqyrvVIaCiiisBhQelFFAHnviSwNhqTqoPlSfMh/mKzCMgg8ivRdc01NSsjCcCReY29DXn1xDJbzNDMpV1OCDXXTnzITRXt7eC3QpbwxQqTkrGgUE+vFPRlZdysGHqDTZ42kiaNZXiJHDpjcv0zWd4a0240yyaG4vJrhi7sA5UgAsTxgD1rWwjSmjjmQxyxpIh6q6gg/gaVVVVCqoVRwABgClooAK4HxkZY/Esralb3E1m0Ciy2LIVD45xs/jz+OK7u4mit4WmmbZGv3mwTj8qo+H9YtdZsjcWrEYd1ZcHjaxXuB1xmsq1L2keW9gY7w6t4NBsl1LP2ryV83d1z7+/rVmytYbOExQLtUuzn6sST+pqaoby7tLOLzby6ht484DSyBQT6c1aslqBNVDVtH0/VDCby1glaKRJFZ4lY/Kc45HSr0bpIiyRurowyrKcgj1Brb8MaS19ciaZT9mjPP8AtH0ptpK4zc8F6Ytjpok8tY2lA2qBgKg6DFb9Io28DgUtcMpXdxhRRRSAKKKKACsjxBosWpR71xHcKPlb19jWvRTTaegHmF5bT2k7Q3EZRx2Pf6VDXpmoWNtfReXcRBx2PcfQ1y2peFriIl7NxMn91uGH+NdUaye4ji/EuotpOhXWoJGJHhQbVPTJIAJ9hnmsfw9rd9LrENheTx3QuYGmV0gMZjIxwc9Rz19cetdZfWMixyW97anY6lXSROGB6isvSNE0rSXd9Ps0heQYZtxY49Mk8D2pSjNzUovQmzuaQqGztobS3EFumyMMzAZzyzFj+pNS0o5OBya2GJXKeM9P1CTWLHUraxbULeKJo3gXYWVic7gGODngevFd3Y6PqF4R5VuwU/xP8orpNK8M29uRJdsLiQfw/wAI/wAawr8soOLYNXOK+F3hXUv7HX+0kNvE0zyBMjKKzZCDHH9B2r1K2gjt4VhhQJGowAKeqhQAoAA6AUtc99FHoigooopAFFFFABRRmjNABVPVtStdMhjlui+JJBGgRcksauVR1rTrfVbJrO5aQRN94IQMj05Bpq19QMy78WabEdsaXMref5ICxEbjv2Nt/vYbilk8YaCgybl8bN3EZOTgHbjruwelN03wtZWjrJLNPO8c7ywhn+WPdIXwB+WfXFOg8KaTDIzRpMoYhiu/gsO/TOePWtP3ZOpZtdd0m+e5hWXP2dS8m9MAKDhj+BBB9xWZbaho+pa3Dp1vpe5pIXmkd4tnlgbcAj33g/StO10HT7V7vy1cpd7/ADELfL85JbH1JNLpeh2Vhd/bIjNJcbDGZJX3EqdvB47bFH4UXgrj1MiPUfCpUMlmzFssi/Z2y6jOXUd1GDk//WouvE2g2Ni15Z2vnxrIYx5UWC5Ck/L6/dPpU1n4Qs4YIhNdXclxEhjSYSYKIc7lXjgHPP4c1JL4R0iVmZ1mywABEmNoCsoA47Bj1zT5qfdi94mHinSUgkknnMbRyGMoVOc5IA/HBH1qw2vaf9ht7tWlkW4YpGiRlnJXO4YHpg5+lVZvCmjTFnlhkd2jaMuX55k8zPpndyD7kVZfRLVrW2hEtxG1szNFKj7XBYENzjHIJ7VL5AV+pWi8V6bsn81Z42iL8GM/OqvtJU+mcZ+tD+LtGVHdJJ5UVdxaOIkFdqsSD3ADKT9RRe+F9LuhEZFmVoixRlk5BZtxzkHPPrVHVPBltcW1nBZzmBLXJQSDfyUVA3PcBB+tNezYam5pOtWGqSzRWkjM0WCcjGQSQCPUZBH4Vo1l6Jo1rpCuLdpW34zuI45J4wPUmtTNZytf3RoKKKKQz//Z"/>
          <p:cNvSpPr>
            <a:spLocks noChangeAspect="1" noChangeArrowheads="1"/>
          </p:cNvSpPr>
          <p:nvPr/>
        </p:nvSpPr>
        <p:spPr bwMode="auto">
          <a:xfrm>
            <a:off x="5238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0732" y="2211440"/>
            <a:ext cx="2379663" cy="2257629"/>
          </a:xfrm>
          <a:prstGeom prst="rect">
            <a:avLst/>
          </a:prstGeom>
        </p:spPr>
      </p:pic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0205" y="1824684"/>
            <a:ext cx="2814088" cy="21925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65161" y="2463683"/>
            <a:ext cx="2775302" cy="1952119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78397" y="3177229"/>
            <a:ext cx="2864298" cy="1490816"/>
          </a:xfrm>
          <a:prstGeom prst="rect">
            <a:avLst/>
          </a:prstGeom>
        </p:spPr>
      </p:pic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2DB26D81-8342-4F28-B366-C6178177BE44}"/>
              </a:ext>
            </a:extLst>
          </p:cNvPr>
          <p:cNvCxnSpPr/>
          <p:nvPr/>
        </p:nvCxnSpPr>
        <p:spPr>
          <a:xfrm>
            <a:off x="219075" y="4764947"/>
            <a:ext cx="11642958" cy="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" name="Rectangle 27">
            <a:extLst>
              <a:ext uri="{FF2B5EF4-FFF2-40B4-BE49-F238E27FC236}">
                <a16:creationId xmlns:a16="http://schemas.microsoft.com/office/drawing/2014/main" id="{953F9B87-6222-4FF3-995A-D541BF772962}"/>
              </a:ext>
            </a:extLst>
          </p:cNvPr>
          <p:cNvSpPr/>
          <p:nvPr/>
        </p:nvSpPr>
        <p:spPr>
          <a:xfrm>
            <a:off x="252631" y="5016617"/>
            <a:ext cx="1383222" cy="153657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Centuries of experiments into atoms and elements.</a:t>
            </a:r>
            <a:endParaRPr lang="en-GB" dirty="0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1E4FD057-462D-49F6-BECF-C7E8A0D140AC}"/>
              </a:ext>
            </a:extLst>
          </p:cNvPr>
          <p:cNvSpPr/>
          <p:nvPr/>
        </p:nvSpPr>
        <p:spPr>
          <a:xfrm>
            <a:off x="1784032" y="4825475"/>
            <a:ext cx="2734541" cy="203252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l" rtl="0" fontAlgn="base"/>
            <a:r>
              <a:rPr lang="en-GB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Applied high voltages to gases. The beams of particles were attracted to a positive charge (so they must be negative).</a:t>
            </a:r>
            <a:r>
              <a:rPr lang="en-US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GB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Atoms are uncharged overall.</a:t>
            </a:r>
            <a:endParaRPr lang="en-GB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ECA9FB38-A1C1-4290-93FA-83B35CD65542}"/>
              </a:ext>
            </a:extLst>
          </p:cNvPr>
          <p:cNvSpPr/>
          <p:nvPr/>
        </p:nvSpPr>
        <p:spPr>
          <a:xfrm>
            <a:off x="4639014" y="4989152"/>
            <a:ext cx="2252543" cy="167254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l" rtl="0" fontAlgn="base"/>
            <a:r>
              <a:rPr lang="en-GB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Alpha particles fired at gold foil, they did not go straight through the gold foil, as expected from the plum pudding model. </a:t>
            </a:r>
            <a:endParaRPr lang="en-GB" dirty="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2F67699A-4804-4840-93C9-58CB688D9B1D}"/>
              </a:ext>
            </a:extLst>
          </p:cNvPr>
          <p:cNvSpPr/>
          <p:nvPr/>
        </p:nvSpPr>
        <p:spPr>
          <a:xfrm>
            <a:off x="7011998" y="5016617"/>
            <a:ext cx="2107210" cy="153657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l" rtl="0" fontAlgn="base"/>
            <a:r>
              <a:rPr lang="en-GB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Light given out when atoms are heated are only certain amounts of energy. </a:t>
            </a:r>
            <a:endParaRPr lang="en-GB" dirty="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972EBA3D-8D49-46D0-AD5B-AE1E12DA79A3}"/>
              </a:ext>
            </a:extLst>
          </p:cNvPr>
          <p:cNvSpPr/>
          <p:nvPr/>
        </p:nvSpPr>
        <p:spPr>
          <a:xfrm>
            <a:off x="9300205" y="5016617"/>
            <a:ext cx="2603673" cy="153657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l" rtl="0" fontAlgn="base"/>
            <a:r>
              <a:rPr lang="en-GB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Tracking particle radiation led to the discovery of a particle which had the same mass as a proton, but was uncharged.</a:t>
            </a:r>
            <a:r>
              <a:rPr lang="en-US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85751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914400" y="-116822"/>
            <a:ext cx="8132354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(a)     What does the number 19 represent in         </a:t>
            </a:r>
            <a:r>
              <a:rPr kumimoji="0" lang="en-US" altLang="en-US" sz="4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? (1)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050" name="Picture 2" descr="https://app.doublestruck.eu/content/AG_CHM/HTML/Q/QSP21H04_files/img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1603" y="5278"/>
            <a:ext cx="706482" cy="639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914399" y="699369"/>
            <a:ext cx="100584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effectLst/>
              </a:rPr>
              <a:t>(b) The plum pudding model of the atom was replaced by the nuclear model.</a:t>
            </a:r>
          </a:p>
          <a:p>
            <a:r>
              <a:rPr lang="en-GB" sz="2400" b="1" dirty="0">
                <a:effectLst/>
              </a:rPr>
              <a:t>The nuclear model was developed after the alpha particle scattering experiment.</a:t>
            </a:r>
          </a:p>
          <a:p>
            <a:r>
              <a:rPr lang="en-GB" sz="2400" b="1" dirty="0">
                <a:effectLst/>
              </a:rPr>
              <a:t>Compare the plum pudding model with the nuclear model of the atom. (4)</a:t>
            </a:r>
          </a:p>
          <a:p>
            <a:endParaRPr lang="en-GB" sz="2400" b="1" dirty="0">
              <a:effectLst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1341358"/>
              </p:ext>
            </p:extLst>
          </p:nvPr>
        </p:nvGraphicFramePr>
        <p:xfrm>
          <a:off x="914399" y="3166847"/>
          <a:ext cx="10515600" cy="137160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2628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2400" dirty="0"/>
                        <a:t> 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Isotope 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400"/>
                        <a:t>Isotope 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400"/>
                        <a:t>Isotope 3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2400"/>
                        <a:t>Mass number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40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400"/>
                        <a:t>25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400"/>
                        <a:t>26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2400"/>
                        <a:t>Percentage (%)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400"/>
                        <a:t>78.6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400"/>
                        <a:t>10.1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11.3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914399" y="2417707"/>
            <a:ext cx="10431887" cy="36933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(c)     An element has three isotopes.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The table shows the mass numbers and percentage of each isotope.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2000" b="1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2000" b="1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Calculate the relative atomic mass (</a:t>
            </a:r>
            <a:r>
              <a:rPr kumimoji="0" lang="en-US" altLang="en-US" sz="20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</a:t>
            </a:r>
            <a:r>
              <a:rPr kumimoji="0" lang="en-US" altLang="en-US" sz="2000" b="1" i="0" u="none" strike="noStrike" cap="none" normalizeH="0" baseline="-3000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) of the element.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Give your answer to 3 significant figures. (2)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5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467859" y="4700451"/>
            <a:ext cx="2962140" cy="203132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Challenge: Identify how many protons, neutrons and electrons are in the following ions:</a:t>
            </a:r>
          </a:p>
          <a:p>
            <a:r>
              <a:rPr lang="en-GB" dirty="0"/>
              <a:t>Mg</a:t>
            </a:r>
            <a:r>
              <a:rPr lang="en-GB" baseline="30000" dirty="0"/>
              <a:t>2+</a:t>
            </a:r>
            <a:endParaRPr lang="en-GB" dirty="0"/>
          </a:p>
          <a:p>
            <a:r>
              <a:rPr lang="en-GB" dirty="0"/>
              <a:t>O</a:t>
            </a:r>
            <a:r>
              <a:rPr lang="en-GB" baseline="30000" dirty="0"/>
              <a:t>2-</a:t>
            </a:r>
            <a:endParaRPr lang="en-GB" dirty="0"/>
          </a:p>
          <a:p>
            <a:r>
              <a:rPr lang="en-GB" dirty="0"/>
              <a:t>Aluminium ion</a:t>
            </a:r>
          </a:p>
        </p:txBody>
      </p:sp>
    </p:spTree>
    <p:extLst>
      <p:ext uri="{BB962C8B-B14F-4D97-AF65-F5344CB8AC3E}">
        <p14:creationId xmlns:p14="http://schemas.microsoft.com/office/powerpoint/2010/main" val="17594667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35865" y="220968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b="1" dirty="0">
                <a:effectLst/>
              </a:rPr>
              <a:t>(a)     mass number</a:t>
            </a:r>
          </a:p>
          <a:p>
            <a:r>
              <a:rPr lang="en-GB" b="1" dirty="0">
                <a:effectLst/>
              </a:rPr>
              <a:t>allow the number of protons + neutrons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7172601"/>
              </p:ext>
            </p:extLst>
          </p:nvPr>
        </p:nvGraphicFramePr>
        <p:xfrm>
          <a:off x="935865" y="2409190"/>
          <a:ext cx="10515600" cy="2103120"/>
        </p:xfrm>
        <a:graphic>
          <a:graphicData uri="http://schemas.openxmlformats.org/drawingml/2006/table">
            <a:tbl>
              <a:tblPr/>
              <a:tblGrid>
                <a:gridCol w="5257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b="1" dirty="0"/>
                        <a:t>plum pudding model</a:t>
                      </a:r>
                      <a:endParaRPr lang="en-GB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b="1"/>
                        <a:t>nuclear model</a:t>
                      </a: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/>
                        <a:t>ball of positive charge (spread throughout)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positive charge concentrated at the centre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/>
                        <a:t>electrons spread throughout (embedded in the ball of positive charge)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electrons outside the nucleus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/>
                        <a:t>no empty space in the atom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most of the atom is empty space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/>
                        <a:t>mass spread throughout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mass concentrated at the centre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935865" y="728800"/>
            <a:ext cx="8852079" cy="60939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(b)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b="1" u="sng" dirty="0">
                <a:latin typeface="Arial" panose="020B0604020202020204" pitchFamily="34" charset="0"/>
              </a:rPr>
              <a:t>S</a:t>
            </a:r>
            <a:r>
              <a:rPr kumimoji="0" lang="en-US" altLang="en-US" b="1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imilarities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•   both have positive charges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•   both have (negative) electrons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•   neither has neutrons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b="1" u="sng" dirty="0">
                <a:latin typeface="Arial" panose="020B0604020202020204" pitchFamily="34" charset="0"/>
              </a:rPr>
              <a:t>D</a:t>
            </a:r>
            <a:r>
              <a:rPr kumimoji="0" lang="en-US" altLang="en-US" b="1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ifferences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b="1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b="1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b="1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(c)       </a:t>
            </a:r>
            <a:r>
              <a:rPr kumimoji="0" lang="en-US" altLang="en-US" sz="4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 </a:t>
            </a:r>
            <a:endParaRPr kumimoji="0" lang="en-US" altLang="en-US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or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(24 × 0.786) + (25 × 0.101) +</a:t>
            </a:r>
            <a:r>
              <a:rPr kumimoji="0" lang="en-US" altLang="en-US" b="1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(26 × 0.113) </a:t>
            </a:r>
            <a:r>
              <a:rPr lang="en-GB" b="1" dirty="0">
                <a:effectLst/>
              </a:rPr>
              <a:t>= 24.3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3074" name="Picture 2" descr="https://app.doublestruck.eu/content/AG_CHM/HTML/M/MSP21H04_files/img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2132" y="4853841"/>
            <a:ext cx="3058353" cy="442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6D6EAE8-4195-49DB-9AB9-D3C9BAD1B52C}"/>
              </a:ext>
            </a:extLst>
          </p:cNvPr>
          <p:cNvSpPr txBox="1"/>
          <p:nvPr/>
        </p:nvSpPr>
        <p:spPr>
          <a:xfrm>
            <a:off x="7826928" y="4700451"/>
            <a:ext cx="4365071" cy="203132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Challenge: Identify how many protons, neutrons and electrons are in the following ions:</a:t>
            </a:r>
          </a:p>
          <a:p>
            <a:r>
              <a:rPr lang="en-GB" dirty="0"/>
              <a:t>Mg</a:t>
            </a:r>
            <a:r>
              <a:rPr lang="en-GB" baseline="30000" dirty="0"/>
              <a:t>2+ </a:t>
            </a:r>
            <a:r>
              <a:rPr lang="en-GB" dirty="0">
                <a:solidFill>
                  <a:srgbClr val="FF0000"/>
                </a:solidFill>
              </a:rPr>
              <a:t>:12 protons, 12 neutrons, 10 electrons</a:t>
            </a:r>
          </a:p>
          <a:p>
            <a:r>
              <a:rPr lang="en-GB" dirty="0"/>
              <a:t>O</a:t>
            </a:r>
            <a:r>
              <a:rPr lang="en-GB" baseline="30000" dirty="0"/>
              <a:t>2- </a:t>
            </a:r>
            <a:r>
              <a:rPr lang="en-GB" dirty="0">
                <a:solidFill>
                  <a:srgbClr val="FF0000"/>
                </a:solidFill>
              </a:rPr>
              <a:t>:8 protons, 8 neutrons, 10 electrons</a:t>
            </a:r>
            <a:endParaRPr lang="en-GB" dirty="0"/>
          </a:p>
          <a:p>
            <a:r>
              <a:rPr lang="en-GB" dirty="0"/>
              <a:t>Aluminium ion </a:t>
            </a:r>
            <a:r>
              <a:rPr lang="en-GB" dirty="0">
                <a:solidFill>
                  <a:srgbClr val="FF0000"/>
                </a:solidFill>
              </a:rPr>
              <a:t>: (Al</a:t>
            </a:r>
            <a:r>
              <a:rPr lang="en-GB" baseline="30000" dirty="0">
                <a:solidFill>
                  <a:srgbClr val="FF0000"/>
                </a:solidFill>
              </a:rPr>
              <a:t>3+</a:t>
            </a:r>
            <a:r>
              <a:rPr lang="en-GB" dirty="0">
                <a:solidFill>
                  <a:srgbClr val="FF0000"/>
                </a:solidFill>
              </a:rPr>
              <a:t>)</a:t>
            </a:r>
            <a:r>
              <a:rPr lang="en-GB" baseline="30000" dirty="0">
                <a:solidFill>
                  <a:srgbClr val="FF0000"/>
                </a:solidFill>
              </a:rPr>
              <a:t> </a:t>
            </a:r>
            <a:r>
              <a:rPr lang="en-GB" dirty="0">
                <a:solidFill>
                  <a:srgbClr val="FF0000"/>
                </a:solidFill>
              </a:rPr>
              <a:t>13 protons, 14 neutrons, 10 electrons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48585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3853" y="359431"/>
            <a:ext cx="3986049" cy="6104431"/>
          </a:xfrm>
          <a:solidFill>
            <a:srgbClr val="FF0000"/>
          </a:solidFill>
        </p:spPr>
        <p:txBody>
          <a:bodyPr/>
          <a:lstStyle/>
          <a:p>
            <a:pPr marL="0" indent="0">
              <a:buNone/>
            </a:pPr>
            <a:r>
              <a:rPr lang="en-GB" dirty="0"/>
              <a:t>How many protons, neutrons and electrons are in these ions?</a:t>
            </a:r>
          </a:p>
          <a:p>
            <a:r>
              <a:rPr lang="en-GB" dirty="0"/>
              <a:t>Li</a:t>
            </a:r>
            <a:r>
              <a:rPr lang="en-GB" baseline="30000" dirty="0"/>
              <a:t>+</a:t>
            </a:r>
            <a:endParaRPr lang="en-GB" dirty="0"/>
          </a:p>
          <a:p>
            <a:r>
              <a:rPr lang="en-GB" dirty="0"/>
              <a:t>O</a:t>
            </a:r>
            <a:r>
              <a:rPr lang="en-GB" baseline="30000" dirty="0"/>
              <a:t>2-</a:t>
            </a:r>
            <a:endParaRPr lang="en-GB" dirty="0"/>
          </a:p>
          <a:p>
            <a:r>
              <a:rPr lang="en-GB" dirty="0"/>
              <a:t>F</a:t>
            </a:r>
            <a:r>
              <a:rPr lang="en-GB" baseline="30000" dirty="0"/>
              <a:t>-</a:t>
            </a:r>
            <a:endParaRPr lang="en-GB" dirty="0"/>
          </a:p>
          <a:p>
            <a:r>
              <a:rPr lang="en-GB" dirty="0"/>
              <a:t>An aluminium ion</a:t>
            </a:r>
          </a:p>
          <a:p>
            <a:r>
              <a:rPr lang="en-GB" dirty="0"/>
              <a:t>A magnesium ion</a:t>
            </a:r>
          </a:p>
          <a:p>
            <a:r>
              <a:rPr lang="en-GB" dirty="0"/>
              <a:t>A sulphide ion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219902" y="359431"/>
            <a:ext cx="3986049" cy="6104431"/>
          </a:xfrm>
          <a:prstGeom prst="rect">
            <a:avLst/>
          </a:prstGeom>
          <a:solidFill>
            <a:srgbClr val="FFC000"/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Draw diagrams to show the electronic configuration and charges on these ions: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Cl</a:t>
            </a:r>
            <a:r>
              <a:rPr lang="en-GB" baseline="30000" dirty="0"/>
              <a:t>-</a:t>
            </a: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Be</a:t>
            </a:r>
            <a:r>
              <a:rPr lang="en-GB" baseline="30000" dirty="0"/>
              <a:t>2+</a:t>
            </a: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A calcium ion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A sodium ion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A potassium ion 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8205951" y="359431"/>
            <a:ext cx="3986049" cy="6104431"/>
          </a:xfrm>
          <a:prstGeom prst="rect">
            <a:avLst/>
          </a:prstGeom>
          <a:solidFill>
            <a:srgbClr val="00B050"/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Draw diagrams and use these to work out the formulae for these ionic compounds:</a:t>
            </a:r>
          </a:p>
          <a:p>
            <a:r>
              <a:rPr lang="en-GB" dirty="0"/>
              <a:t>Magnesium oxide</a:t>
            </a:r>
          </a:p>
          <a:p>
            <a:r>
              <a:rPr lang="en-GB" dirty="0"/>
              <a:t>Sodium fluoride</a:t>
            </a:r>
          </a:p>
          <a:p>
            <a:r>
              <a:rPr lang="en-GB" dirty="0"/>
              <a:t>Potassium sulphide</a:t>
            </a:r>
          </a:p>
          <a:p>
            <a:r>
              <a:rPr lang="en-GB" dirty="0"/>
              <a:t>Calcium chloride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41848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2136" y="284415"/>
            <a:ext cx="3986049" cy="6104431"/>
          </a:xfrm>
          <a:solidFill>
            <a:srgbClr val="FF0000"/>
          </a:solidFill>
        </p:spPr>
        <p:txBody>
          <a:bodyPr/>
          <a:lstStyle/>
          <a:p>
            <a:pPr marL="0" indent="0">
              <a:buNone/>
            </a:pPr>
            <a:r>
              <a:rPr lang="en-GB" dirty="0"/>
              <a:t>How many protons, neutrons and electrons are in these ions?</a:t>
            </a:r>
          </a:p>
          <a:p>
            <a:r>
              <a:rPr lang="en-GB" dirty="0"/>
              <a:t>Li</a:t>
            </a:r>
            <a:r>
              <a:rPr lang="en-GB" baseline="30000" dirty="0"/>
              <a:t>+</a:t>
            </a:r>
            <a:r>
              <a:rPr lang="en-GB" dirty="0"/>
              <a:t> p=3, n=4, e=2</a:t>
            </a:r>
          </a:p>
          <a:p>
            <a:r>
              <a:rPr lang="en-GB" dirty="0"/>
              <a:t>O</a:t>
            </a:r>
            <a:r>
              <a:rPr lang="en-GB" baseline="30000" dirty="0"/>
              <a:t>2- </a:t>
            </a:r>
            <a:r>
              <a:rPr lang="en-GB" dirty="0"/>
              <a:t>p=8, n=8, e=10</a:t>
            </a:r>
          </a:p>
          <a:p>
            <a:r>
              <a:rPr lang="en-GB" dirty="0"/>
              <a:t>F</a:t>
            </a:r>
            <a:r>
              <a:rPr lang="en-GB" baseline="30000" dirty="0"/>
              <a:t>- </a:t>
            </a:r>
            <a:r>
              <a:rPr lang="en-GB" dirty="0"/>
              <a:t>p=9, n=10, e=10</a:t>
            </a:r>
          </a:p>
          <a:p>
            <a:r>
              <a:rPr lang="en-GB" dirty="0"/>
              <a:t>An aluminium ion p=13, n=14, e=10</a:t>
            </a:r>
          </a:p>
          <a:p>
            <a:r>
              <a:rPr lang="en-GB" dirty="0"/>
              <a:t>A magnesium ion p=12, n=12, e=10</a:t>
            </a:r>
          </a:p>
          <a:p>
            <a:r>
              <a:rPr lang="en-GB" dirty="0"/>
              <a:t>A sulphide ion p=16, n=16, e=18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3801951" y="284415"/>
            <a:ext cx="2893552" cy="6104431"/>
          </a:xfrm>
          <a:prstGeom prst="rect">
            <a:avLst/>
          </a:prstGeom>
          <a:solidFill>
            <a:srgbClr val="FFC000"/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6673503" y="283930"/>
            <a:ext cx="5518498" cy="6104431"/>
          </a:xfrm>
          <a:prstGeom prst="rect">
            <a:avLst/>
          </a:prstGeom>
          <a:solidFill>
            <a:srgbClr val="00B050"/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01951" y="284415"/>
            <a:ext cx="1333500" cy="1524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17321" y="1368969"/>
            <a:ext cx="1333500" cy="1524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08653" y="2515239"/>
            <a:ext cx="1463986" cy="171685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46329" y="4232316"/>
            <a:ext cx="1752273" cy="151615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6"/>
          <a:srcRect b="17344"/>
          <a:stretch/>
        </p:blipFill>
        <p:spPr>
          <a:xfrm>
            <a:off x="6673502" y="219668"/>
            <a:ext cx="3533661" cy="169935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97733" y="1865196"/>
            <a:ext cx="3533661" cy="159755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8"/>
          <a:srcRect t="1484" b="10016"/>
          <a:stretch/>
        </p:blipFill>
        <p:spPr>
          <a:xfrm>
            <a:off x="6681621" y="3416170"/>
            <a:ext cx="3315554" cy="219791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595138" y="3462750"/>
            <a:ext cx="2566559" cy="2843699"/>
          </a:xfrm>
          <a:prstGeom prst="rect">
            <a:avLst/>
          </a:prstGeom>
        </p:spPr>
      </p:pic>
      <p:grpSp>
        <p:nvGrpSpPr>
          <p:cNvPr id="20" name="Group 19">
            <a:extLst>
              <a:ext uri="{FF2B5EF4-FFF2-40B4-BE49-F238E27FC236}">
                <a16:creationId xmlns:a16="http://schemas.microsoft.com/office/drawing/2014/main" id="{7DEE3B13-5CF8-41B4-A805-8669AC410860}"/>
              </a:ext>
            </a:extLst>
          </p:cNvPr>
          <p:cNvGrpSpPr/>
          <p:nvPr/>
        </p:nvGrpSpPr>
        <p:grpSpPr>
          <a:xfrm>
            <a:off x="5227011" y="318041"/>
            <a:ext cx="1350053" cy="986004"/>
            <a:chOff x="5227010" y="318041"/>
            <a:chExt cx="1722123" cy="1255172"/>
          </a:xfrm>
        </p:grpSpPr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DBB6A840-C1BF-434D-9442-2B8FD17D2EAA}"/>
                </a:ext>
              </a:extLst>
            </p:cNvPr>
            <p:cNvGrpSpPr/>
            <p:nvPr/>
          </p:nvGrpSpPr>
          <p:grpSpPr>
            <a:xfrm>
              <a:off x="5255307" y="394137"/>
              <a:ext cx="1001485" cy="1157888"/>
              <a:chOff x="1968137" y="4415244"/>
              <a:chExt cx="1001485" cy="1157888"/>
            </a:xfrm>
          </p:grpSpPr>
          <p:sp>
            <p:nvSpPr>
              <p:cNvPr id="15" name="Oval 14">
                <a:extLst>
                  <a:ext uri="{FF2B5EF4-FFF2-40B4-BE49-F238E27FC236}">
                    <a16:creationId xmlns:a16="http://schemas.microsoft.com/office/drawing/2014/main" id="{52E17E06-2CA2-4F18-9D65-73E5F8398743}"/>
                  </a:ext>
                </a:extLst>
              </p:cNvPr>
              <p:cNvSpPr/>
              <p:nvPr/>
            </p:nvSpPr>
            <p:spPr>
              <a:xfrm>
                <a:off x="1968137" y="4511039"/>
                <a:ext cx="1001485" cy="957943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AAC4FF6A-DE60-4E92-A4F8-1C3A8BFEAFF2}"/>
                  </a:ext>
                </a:extLst>
              </p:cNvPr>
              <p:cNvSpPr txBox="1"/>
              <p:nvPr/>
            </p:nvSpPr>
            <p:spPr>
              <a:xfrm>
                <a:off x="2123834" y="4630671"/>
                <a:ext cx="707557" cy="66605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Be</a:t>
                </a:r>
              </a:p>
            </p:txBody>
          </p:sp>
          <p:sp>
            <p:nvSpPr>
              <p:cNvPr id="17" name="Oval 16">
                <a:extLst>
                  <a:ext uri="{FF2B5EF4-FFF2-40B4-BE49-F238E27FC236}">
                    <a16:creationId xmlns:a16="http://schemas.microsoft.com/office/drawing/2014/main" id="{93D1A4E2-D322-44B2-8D04-63BEA50D25EB}"/>
                  </a:ext>
                </a:extLst>
              </p:cNvPr>
              <p:cNvSpPr/>
              <p:nvPr/>
            </p:nvSpPr>
            <p:spPr>
              <a:xfrm>
                <a:off x="2364376" y="4415244"/>
                <a:ext cx="209006" cy="226423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18" name="Oval 17">
                <a:extLst>
                  <a:ext uri="{FF2B5EF4-FFF2-40B4-BE49-F238E27FC236}">
                    <a16:creationId xmlns:a16="http://schemas.microsoft.com/office/drawing/2014/main" id="{E9AE0F63-28B1-4417-981E-86FC2D3FFDE3}"/>
                  </a:ext>
                </a:extLst>
              </p:cNvPr>
              <p:cNvSpPr/>
              <p:nvPr/>
            </p:nvSpPr>
            <p:spPr>
              <a:xfrm>
                <a:off x="2364376" y="5346709"/>
                <a:ext cx="209006" cy="226423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sp>
          <p:nvSpPr>
            <p:cNvPr id="19" name="Double Bracket 18">
              <a:extLst>
                <a:ext uri="{FF2B5EF4-FFF2-40B4-BE49-F238E27FC236}">
                  <a16:creationId xmlns:a16="http://schemas.microsoft.com/office/drawing/2014/main" id="{30F8D0FC-0EC2-4BD2-9D23-7716F73AB5AD}"/>
                </a:ext>
              </a:extLst>
            </p:cNvPr>
            <p:cNvSpPr/>
            <p:nvPr/>
          </p:nvSpPr>
          <p:spPr>
            <a:xfrm>
              <a:off x="5227010" y="394137"/>
              <a:ext cx="1058077" cy="1179076"/>
            </a:xfrm>
            <a:prstGeom prst="bracketPair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B25204DE-6774-458B-9AC2-5F80195589A4}"/>
                </a:ext>
              </a:extLst>
            </p:cNvPr>
            <p:cNvSpPr txBox="1"/>
            <p:nvPr/>
          </p:nvSpPr>
          <p:spPr>
            <a:xfrm>
              <a:off x="6241576" y="318041"/>
              <a:ext cx="707557" cy="4701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2+</a:t>
              </a:r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A89C2D79-C74E-4FFD-A950-4592357CE5FF}"/>
              </a:ext>
            </a:extLst>
          </p:cNvPr>
          <p:cNvSpPr txBox="1"/>
          <p:nvPr/>
        </p:nvSpPr>
        <p:spPr>
          <a:xfrm>
            <a:off x="4647501" y="5703396"/>
            <a:ext cx="1752273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Potassium ion</a:t>
            </a:r>
          </a:p>
        </p:txBody>
      </p:sp>
    </p:spTree>
    <p:extLst>
      <p:ext uri="{BB962C8B-B14F-4D97-AF65-F5344CB8AC3E}">
        <p14:creationId xmlns:p14="http://schemas.microsoft.com/office/powerpoint/2010/main" val="18119788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b547754c-74b2-4d91-982e-55751234f08d">
      <UserInfo>
        <DisplayName/>
        <AccountId xsi:nil="true"/>
        <AccountType/>
      </UserInfo>
    </SharedWithUsers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1" ma:contentTypeDescription="Create a new document." ma:contentTypeScope="" ma:versionID="3614cf6d68dbd1cef2e5c115b6f78753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4e556f5c084d7ae4238e16eb104e2cd0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A857D40-FE04-4387-8CFB-FEF66E61DD3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3B53D80-6948-4640-AB1A-722F5872C57D}">
  <ds:schemaRefs>
    <ds:schemaRef ds:uri="http://purl.org/dc/elements/1.1/"/>
    <ds:schemaRef ds:uri="http://schemas.openxmlformats.org/package/2006/metadata/core-properties"/>
    <ds:schemaRef ds:uri="http://www.w3.org/XML/1998/namespace"/>
    <ds:schemaRef ds:uri="http://schemas.microsoft.com/office/infopath/2007/PartnerControls"/>
    <ds:schemaRef ds:uri="http://schemas.microsoft.com/office/2006/metadata/properties"/>
    <ds:schemaRef ds:uri="b547754c-74b2-4d91-982e-55751234f08d"/>
    <ds:schemaRef ds:uri="http://schemas.microsoft.com/office/2006/documentManagement/types"/>
    <ds:schemaRef ds:uri="f513355b-a9cf-41c1-ad84-cdbe52169224"/>
    <ds:schemaRef ds:uri="http://purl.org/dc/dcmitype/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934494CC-63EF-4F50-929B-661B1504E2C3}"/>
</file>

<file path=docProps/app.xml><?xml version="1.0" encoding="utf-8"?>
<Properties xmlns="http://schemas.openxmlformats.org/officeDocument/2006/extended-properties" xmlns:vt="http://schemas.openxmlformats.org/officeDocument/2006/docPropsVTypes">
  <TotalTime>3394</TotalTime>
  <Words>1572</Words>
  <Application>Microsoft Office PowerPoint</Application>
  <PresentationFormat>Widescreen</PresentationFormat>
  <Paragraphs>197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Segoe UI</vt:lpstr>
      <vt:lpstr>Office Theme</vt:lpstr>
      <vt:lpstr>Atomic Structure Revision</vt:lpstr>
      <vt:lpstr>Retrieval Grid – get as many points as you can!</vt:lpstr>
      <vt:lpstr>PowerPoint Presentation</vt:lpstr>
      <vt:lpstr>PowerPoint Presentation</vt:lpstr>
      <vt:lpstr>PowerPoint Presentation</vt:lpstr>
      <vt:lpstr>Relative Atomic Mass, Ar</vt:lpstr>
      <vt:lpstr>Relative Atomic Mass, Ar</vt:lpstr>
      <vt:lpstr>History of the Atom</vt:lpstr>
      <vt:lpstr>History of the Atom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Atomic Structure Revision</dc:title>
  <dc:creator>Jennifer Bristow</dc:creator>
  <cp:lastModifiedBy>H Parrott</cp:lastModifiedBy>
  <cp:revision>11</cp:revision>
  <dcterms:created xsi:type="dcterms:W3CDTF">2018-10-06T13:13:19Z</dcterms:created>
  <dcterms:modified xsi:type="dcterms:W3CDTF">2020-10-18T11:13:44Z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  <property fmtid="{D5CDD505-2E9C-101B-9397-08002B2CF9AE}" pid="3" name="Order">
    <vt:r8>768700</vt:r8>
  </property>
  <property fmtid="{D5CDD505-2E9C-101B-9397-08002B2CF9AE}" pid="4" name="ComplianceAssetId">
    <vt:lpwstr/>
  </property>
  <property fmtid="{D5CDD505-2E9C-101B-9397-08002B2CF9AE}" pid="5" name="xd_Signature">
    <vt:bool>false</vt:bool>
  </property>
  <property fmtid="{D5CDD505-2E9C-101B-9397-08002B2CF9AE}" pid="6" name="xd_ProgID">
    <vt:lpwstr/>
  </property>
  <property fmtid="{D5CDD505-2E9C-101B-9397-08002B2CF9AE}" pid="7" name="TemplateUrl">
    <vt:lpwstr/>
  </property>
</Properties>
</file>