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5"/>
  </p:notesMasterIdLst>
  <p:sldIdLst>
    <p:sldId id="283" r:id="rId5"/>
    <p:sldId id="294" r:id="rId6"/>
    <p:sldId id="275" r:id="rId7"/>
    <p:sldId id="293" r:id="rId8"/>
    <p:sldId id="276" r:id="rId9"/>
    <p:sldId id="286" r:id="rId10"/>
    <p:sldId id="292" r:id="rId11"/>
    <p:sldId id="290" r:id="rId12"/>
    <p:sldId id="287" r:id="rId13"/>
    <p:sldId id="29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0C6E52-FE49-45A2-B8BB-BC503BDF6E64}" v="99" dt="2020-10-20T20:26:35.865"/>
    <p1510:client id="{FD416AF1-D157-475F-928A-67FE5A0A33CA}" v="1714" dt="2020-10-20T20:12:27.3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9048" autoAdjust="0"/>
  </p:normalViewPr>
  <p:slideViewPr>
    <p:cSldViewPr snapToGrid="0">
      <p:cViewPr varScale="1">
        <p:scale>
          <a:sx n="76" d="100"/>
          <a:sy n="76" d="100"/>
        </p:scale>
        <p:origin x="778" y="67"/>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6" d="100"/>
          <a:sy n="56" d="100"/>
        </p:scale>
        <p:origin x="-283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Bailey" userId="S::jabailey@highdown.reading.sch.uk::9fabe28d-fb24-45a4-b58a-c32a4fdfb382" providerId="AD" clId="Web-{FD416AF1-D157-475F-928A-67FE5A0A33CA}"/>
    <pc:docChg chg="addSld delSld modSld">
      <pc:chgData name="J Bailey" userId="S::jabailey@highdown.reading.sch.uk::9fabe28d-fb24-45a4-b58a-c32a4fdfb382" providerId="AD" clId="Web-{FD416AF1-D157-475F-928A-67FE5A0A33CA}" dt="2020-10-20T20:12:27.336" v="1705" actId="1076"/>
      <pc:docMkLst>
        <pc:docMk/>
      </pc:docMkLst>
      <pc:sldChg chg="del">
        <pc:chgData name="J Bailey" userId="S::jabailey@highdown.reading.sch.uk::9fabe28d-fb24-45a4-b58a-c32a4fdfb382" providerId="AD" clId="Web-{FD416AF1-D157-475F-928A-67FE5A0A33CA}" dt="2020-10-20T20:08:48.572" v="1564"/>
        <pc:sldMkLst>
          <pc:docMk/>
          <pc:sldMk cId="398708260" sldId="268"/>
        </pc:sldMkLst>
      </pc:sldChg>
      <pc:sldChg chg="modSp">
        <pc:chgData name="J Bailey" userId="S::jabailey@highdown.reading.sch.uk::9fabe28d-fb24-45a4-b58a-c32a4fdfb382" providerId="AD" clId="Web-{FD416AF1-D157-475F-928A-67FE5A0A33CA}" dt="2020-10-20T20:08:05.366" v="1562" actId="20577"/>
        <pc:sldMkLst>
          <pc:docMk/>
          <pc:sldMk cId="608991598" sldId="275"/>
        </pc:sldMkLst>
        <pc:spChg chg="mod">
          <ac:chgData name="J Bailey" userId="S::jabailey@highdown.reading.sch.uk::9fabe28d-fb24-45a4-b58a-c32a4fdfb382" providerId="AD" clId="Web-{FD416AF1-D157-475F-928A-67FE5A0A33CA}" dt="2020-10-20T20:08:05.366" v="1562" actId="20577"/>
          <ac:spMkLst>
            <pc:docMk/>
            <pc:sldMk cId="608991598" sldId="275"/>
            <ac:spMk id="6" creationId="{00000000-0000-0000-0000-000000000000}"/>
          </ac:spMkLst>
        </pc:spChg>
        <pc:spChg chg="mod">
          <ac:chgData name="J Bailey" userId="S::jabailey@highdown.reading.sch.uk::9fabe28d-fb24-45a4-b58a-c32a4fdfb382" providerId="AD" clId="Web-{FD416AF1-D157-475F-928A-67FE5A0A33CA}" dt="2020-10-20T19:44:01.372" v="11" actId="20577"/>
          <ac:spMkLst>
            <pc:docMk/>
            <pc:sldMk cId="608991598" sldId="275"/>
            <ac:spMk id="9" creationId="{00000000-0000-0000-0000-000000000000}"/>
          </ac:spMkLst>
        </pc:spChg>
      </pc:sldChg>
      <pc:sldChg chg="modSp">
        <pc:chgData name="J Bailey" userId="S::jabailey@highdown.reading.sch.uk::9fabe28d-fb24-45a4-b58a-c32a4fdfb382" providerId="AD" clId="Web-{FD416AF1-D157-475F-928A-67FE5A0A33CA}" dt="2020-10-20T19:59:03.521" v="976" actId="20577"/>
        <pc:sldMkLst>
          <pc:docMk/>
          <pc:sldMk cId="650567839" sldId="286"/>
        </pc:sldMkLst>
        <pc:spChg chg="mod">
          <ac:chgData name="J Bailey" userId="S::jabailey@highdown.reading.sch.uk::9fabe28d-fb24-45a4-b58a-c32a4fdfb382" providerId="AD" clId="Web-{FD416AF1-D157-475F-928A-67FE5A0A33CA}" dt="2020-10-20T19:59:03.521" v="976" actId="20577"/>
          <ac:spMkLst>
            <pc:docMk/>
            <pc:sldMk cId="650567839" sldId="286"/>
            <ac:spMk id="2" creationId="{00000000-0000-0000-0000-000000000000}"/>
          </ac:spMkLst>
        </pc:spChg>
      </pc:sldChg>
      <pc:sldChg chg="modSp">
        <pc:chgData name="J Bailey" userId="S::jabailey@highdown.reading.sch.uk::9fabe28d-fb24-45a4-b58a-c32a4fdfb382" providerId="AD" clId="Web-{FD416AF1-D157-475F-928A-67FE5A0A33CA}" dt="2020-10-20T19:45:55.785" v="37" actId="20577"/>
        <pc:sldMkLst>
          <pc:docMk/>
          <pc:sldMk cId="871092256" sldId="287"/>
        </pc:sldMkLst>
        <pc:spChg chg="mod">
          <ac:chgData name="J Bailey" userId="S::jabailey@highdown.reading.sch.uk::9fabe28d-fb24-45a4-b58a-c32a4fdfb382" providerId="AD" clId="Web-{FD416AF1-D157-475F-928A-67FE5A0A33CA}" dt="2020-10-20T19:45:55.785" v="37" actId="20577"/>
          <ac:spMkLst>
            <pc:docMk/>
            <pc:sldMk cId="871092256" sldId="287"/>
            <ac:spMk id="3" creationId="{00000000-0000-0000-0000-000000000000}"/>
          </ac:spMkLst>
        </pc:spChg>
      </pc:sldChg>
      <pc:sldChg chg="modSp">
        <pc:chgData name="J Bailey" userId="S::jabailey@highdown.reading.sch.uk::9fabe28d-fb24-45a4-b58a-c32a4fdfb382" providerId="AD" clId="Web-{FD416AF1-D157-475F-928A-67FE5A0A33CA}" dt="2020-10-20T19:45:08.923" v="16" actId="20577"/>
        <pc:sldMkLst>
          <pc:docMk/>
          <pc:sldMk cId="1758789295" sldId="290"/>
        </pc:sldMkLst>
        <pc:spChg chg="mod">
          <ac:chgData name="J Bailey" userId="S::jabailey@highdown.reading.sch.uk::9fabe28d-fb24-45a4-b58a-c32a4fdfb382" providerId="AD" clId="Web-{FD416AF1-D157-475F-928A-67FE5A0A33CA}" dt="2020-10-20T19:45:08.923" v="16" actId="20577"/>
          <ac:spMkLst>
            <pc:docMk/>
            <pc:sldMk cId="1758789295" sldId="290"/>
            <ac:spMk id="3" creationId="{00000000-0000-0000-0000-000000000000}"/>
          </ac:spMkLst>
        </pc:spChg>
      </pc:sldChg>
      <pc:sldChg chg="modSp add replId">
        <pc:chgData name="J Bailey" userId="S::jabailey@highdown.reading.sch.uk::9fabe28d-fb24-45a4-b58a-c32a4fdfb382" providerId="AD" clId="Web-{FD416AF1-D157-475F-928A-67FE5A0A33CA}" dt="2020-10-20T19:55:31.914" v="948" actId="20577"/>
        <pc:sldMkLst>
          <pc:docMk/>
          <pc:sldMk cId="1356711681" sldId="291"/>
        </pc:sldMkLst>
        <pc:spChg chg="mod">
          <ac:chgData name="J Bailey" userId="S::jabailey@highdown.reading.sch.uk::9fabe28d-fb24-45a4-b58a-c32a4fdfb382" providerId="AD" clId="Web-{FD416AF1-D157-475F-928A-67FE5A0A33CA}" dt="2020-10-20T19:55:31.914" v="948" actId="20577"/>
          <ac:spMkLst>
            <pc:docMk/>
            <pc:sldMk cId="1356711681" sldId="291"/>
            <ac:spMk id="3" creationId="{00000000-0000-0000-0000-000000000000}"/>
          </ac:spMkLst>
        </pc:spChg>
        <pc:spChg chg="mod">
          <ac:chgData name="J Bailey" userId="S::jabailey@highdown.reading.sch.uk::9fabe28d-fb24-45a4-b58a-c32a4fdfb382" providerId="AD" clId="Web-{FD416AF1-D157-475F-928A-67FE5A0A33CA}" dt="2020-10-20T19:46:56.992" v="80" actId="20577"/>
          <ac:spMkLst>
            <pc:docMk/>
            <pc:sldMk cId="1356711681" sldId="291"/>
            <ac:spMk id="4" creationId="{00000000-0000-0000-0000-000000000000}"/>
          </ac:spMkLst>
        </pc:spChg>
      </pc:sldChg>
      <pc:sldChg chg="addSp modSp add replId">
        <pc:chgData name="J Bailey" userId="S::jabailey@highdown.reading.sch.uk::9fabe28d-fb24-45a4-b58a-c32a4fdfb382" providerId="AD" clId="Web-{FD416AF1-D157-475F-928A-67FE5A0A33CA}" dt="2020-10-20T20:00:50.527" v="1090" actId="14100"/>
        <pc:sldMkLst>
          <pc:docMk/>
          <pc:sldMk cId="3309991646" sldId="292"/>
        </pc:sldMkLst>
        <pc:spChg chg="mod">
          <ac:chgData name="J Bailey" userId="S::jabailey@highdown.reading.sch.uk::9fabe28d-fb24-45a4-b58a-c32a4fdfb382" providerId="AD" clId="Web-{FD416AF1-D157-475F-928A-67FE5A0A33CA}" dt="2020-10-20T19:56:45.669" v="953" actId="1076"/>
          <ac:spMkLst>
            <pc:docMk/>
            <pc:sldMk cId="3309991646" sldId="292"/>
            <ac:spMk id="2" creationId="{00000000-0000-0000-0000-000000000000}"/>
          </ac:spMkLst>
        </pc:spChg>
        <pc:spChg chg="add">
          <ac:chgData name="J Bailey" userId="S::jabailey@highdown.reading.sch.uk::9fabe28d-fb24-45a4-b58a-c32a4fdfb382" providerId="AD" clId="Web-{FD416AF1-D157-475F-928A-67FE5A0A33CA}" dt="2020-10-20T19:59:28.522" v="980"/>
          <ac:spMkLst>
            <pc:docMk/>
            <pc:sldMk cId="3309991646" sldId="292"/>
            <ac:spMk id="3" creationId="{CA071A6D-7E90-47C2-9567-9F309737AC09}"/>
          </ac:spMkLst>
        </pc:spChg>
        <pc:spChg chg="add mod">
          <ac:chgData name="J Bailey" userId="S::jabailey@highdown.reading.sch.uk::9fabe28d-fb24-45a4-b58a-c32a4fdfb382" providerId="AD" clId="Web-{FD416AF1-D157-475F-928A-67FE5A0A33CA}" dt="2020-10-20T20:00:50.527" v="1090" actId="14100"/>
          <ac:spMkLst>
            <pc:docMk/>
            <pc:sldMk cId="3309991646" sldId="292"/>
            <ac:spMk id="4" creationId="{370E2B13-2527-4A3F-9144-ABBC589036F9}"/>
          </ac:spMkLst>
        </pc:spChg>
        <pc:picChg chg="mod modCrop">
          <ac:chgData name="J Bailey" userId="S::jabailey@highdown.reading.sch.uk::9fabe28d-fb24-45a4-b58a-c32a4fdfb382" providerId="AD" clId="Web-{FD416AF1-D157-475F-928A-67FE5A0A33CA}" dt="2020-10-20T19:59:12.740" v="979" actId="1076"/>
          <ac:picMkLst>
            <pc:docMk/>
            <pc:sldMk cId="3309991646" sldId="292"/>
            <ac:picMk id="6" creationId="{00000000-0000-0000-0000-000000000000}"/>
          </ac:picMkLst>
        </pc:picChg>
      </pc:sldChg>
      <pc:sldChg chg="modSp add replId">
        <pc:chgData name="J Bailey" userId="S::jabailey@highdown.reading.sch.uk::9fabe28d-fb24-45a4-b58a-c32a4fdfb382" providerId="AD" clId="Web-{FD416AF1-D157-475F-928A-67FE5A0A33CA}" dt="2020-10-20T20:07:53.991" v="1514" actId="20577"/>
        <pc:sldMkLst>
          <pc:docMk/>
          <pc:sldMk cId="3128951374" sldId="293"/>
        </pc:sldMkLst>
        <pc:spChg chg="mod">
          <ac:chgData name="J Bailey" userId="S::jabailey@highdown.reading.sch.uk::9fabe28d-fb24-45a4-b58a-c32a4fdfb382" providerId="AD" clId="Web-{FD416AF1-D157-475F-928A-67FE5A0A33CA}" dt="2020-10-20T20:06:51.174" v="1332" actId="20577"/>
          <ac:spMkLst>
            <pc:docMk/>
            <pc:sldMk cId="3128951374" sldId="293"/>
            <ac:spMk id="6" creationId="{00000000-0000-0000-0000-000000000000}"/>
          </ac:spMkLst>
        </pc:spChg>
        <pc:spChg chg="mod">
          <ac:chgData name="J Bailey" userId="S::jabailey@highdown.reading.sch.uk::9fabe28d-fb24-45a4-b58a-c32a4fdfb382" providerId="AD" clId="Web-{FD416AF1-D157-475F-928A-67FE5A0A33CA}" dt="2020-10-20T20:04:46.339" v="1163" actId="20577"/>
          <ac:spMkLst>
            <pc:docMk/>
            <pc:sldMk cId="3128951374" sldId="293"/>
            <ac:spMk id="7" creationId="{00000000-0000-0000-0000-000000000000}"/>
          </ac:spMkLst>
        </pc:spChg>
        <pc:spChg chg="mod">
          <ac:chgData name="J Bailey" userId="S::jabailey@highdown.reading.sch.uk::9fabe28d-fb24-45a4-b58a-c32a4fdfb382" providerId="AD" clId="Web-{FD416AF1-D157-475F-928A-67FE5A0A33CA}" dt="2020-10-20T20:02:37.737" v="1112" actId="20577"/>
          <ac:spMkLst>
            <pc:docMk/>
            <pc:sldMk cId="3128951374" sldId="293"/>
            <ac:spMk id="9" creationId="{00000000-0000-0000-0000-000000000000}"/>
          </ac:spMkLst>
        </pc:spChg>
        <pc:spChg chg="mod">
          <ac:chgData name="J Bailey" userId="S::jabailey@highdown.reading.sch.uk::9fabe28d-fb24-45a4-b58a-c32a4fdfb382" providerId="AD" clId="Web-{FD416AF1-D157-475F-928A-67FE5A0A33CA}" dt="2020-10-20T20:05:13.325" v="1171" actId="20577"/>
          <ac:spMkLst>
            <pc:docMk/>
            <pc:sldMk cId="3128951374" sldId="293"/>
            <ac:spMk id="10" creationId="{00000000-0000-0000-0000-000000000000}"/>
          </ac:spMkLst>
        </pc:spChg>
        <pc:spChg chg="mod">
          <ac:chgData name="J Bailey" userId="S::jabailey@highdown.reading.sch.uk::9fabe28d-fb24-45a4-b58a-c32a4fdfb382" providerId="AD" clId="Web-{FD416AF1-D157-475F-928A-67FE5A0A33CA}" dt="2020-10-20T20:07:53.991" v="1514" actId="20577"/>
          <ac:spMkLst>
            <pc:docMk/>
            <pc:sldMk cId="3128951374" sldId="293"/>
            <ac:spMk id="11" creationId="{00000000-0000-0000-0000-000000000000}"/>
          </ac:spMkLst>
        </pc:spChg>
      </pc:sldChg>
      <pc:sldChg chg="addSp delSp modSp add replId">
        <pc:chgData name="J Bailey" userId="S::jabailey@highdown.reading.sch.uk::9fabe28d-fb24-45a4-b58a-c32a4fdfb382" providerId="AD" clId="Web-{FD416AF1-D157-475F-928A-67FE5A0A33CA}" dt="2020-10-20T20:12:27.336" v="1705" actId="1076"/>
        <pc:sldMkLst>
          <pc:docMk/>
          <pc:sldMk cId="2478804417" sldId="294"/>
        </pc:sldMkLst>
        <pc:spChg chg="add mod">
          <ac:chgData name="J Bailey" userId="S::jabailey@highdown.reading.sch.uk::9fabe28d-fb24-45a4-b58a-c32a4fdfb382" providerId="AD" clId="Web-{FD416AF1-D157-475F-928A-67FE5A0A33CA}" dt="2020-10-20T20:12:07.334" v="1699" actId="20577"/>
          <ac:spMkLst>
            <pc:docMk/>
            <pc:sldMk cId="2478804417" sldId="294"/>
            <ac:spMk id="2" creationId="{6BB74C35-4487-4C4A-A739-3290BB9595FD}"/>
          </ac:spMkLst>
        </pc:spChg>
        <pc:spChg chg="add mod">
          <ac:chgData name="J Bailey" userId="S::jabailey@highdown.reading.sch.uk::9fabe28d-fb24-45a4-b58a-c32a4fdfb382" providerId="AD" clId="Web-{FD416AF1-D157-475F-928A-67FE5A0A33CA}" dt="2020-10-20T20:12:24.085" v="1704" actId="14100"/>
          <ac:spMkLst>
            <pc:docMk/>
            <pc:sldMk cId="2478804417" sldId="294"/>
            <ac:spMk id="4" creationId="{68185F84-273D-4777-B771-6D4B9CB3B6C0}"/>
          </ac:spMkLst>
        </pc:spChg>
        <pc:spChg chg="mod">
          <ac:chgData name="J Bailey" userId="S::jabailey@highdown.reading.sch.uk::9fabe28d-fb24-45a4-b58a-c32a4fdfb382" providerId="AD" clId="Web-{FD416AF1-D157-475F-928A-67FE5A0A33CA}" dt="2020-10-20T20:12:27.336" v="1705" actId="1076"/>
          <ac:spMkLst>
            <pc:docMk/>
            <pc:sldMk cId="2478804417" sldId="294"/>
            <ac:spMk id="13" creationId="{00000000-0000-0000-0000-000000000000}"/>
          </ac:spMkLst>
        </pc:spChg>
        <pc:grpChg chg="del">
          <ac:chgData name="J Bailey" userId="S::jabailey@highdown.reading.sch.uk::9fabe28d-fb24-45a4-b58a-c32a4fdfb382" providerId="AD" clId="Web-{FD416AF1-D157-475F-928A-67FE5A0A33CA}" dt="2020-10-20T20:09:30.137" v="1566"/>
          <ac:grpSpMkLst>
            <pc:docMk/>
            <pc:sldMk cId="2478804417" sldId="294"/>
            <ac:grpSpMk id="14" creationId="{00000000-0000-0000-0000-000000000000}"/>
          </ac:grpSpMkLst>
        </pc:grpChg>
      </pc:sldChg>
    </pc:docChg>
  </pc:docChgLst>
  <pc:docChgLst>
    <pc:chgData name="Jan" userId="9fabe28d-fb24-45a4-b58a-c32a4fdfb382" providerId="ADAL" clId="{420C6E52-FE49-45A2-B8BB-BC503BDF6E64}"/>
    <pc:docChg chg="custSel addSld delSld modSld">
      <pc:chgData name="Jan" userId="9fabe28d-fb24-45a4-b58a-c32a4fdfb382" providerId="ADAL" clId="{420C6E52-FE49-45A2-B8BB-BC503BDF6E64}" dt="2020-10-20T20:27:40.337" v="340" actId="6549"/>
      <pc:docMkLst>
        <pc:docMk/>
      </pc:docMkLst>
      <pc:sldChg chg="modSp modAnim modNotesTx">
        <pc:chgData name="Jan" userId="9fabe28d-fb24-45a4-b58a-c32a4fdfb382" providerId="ADAL" clId="{420C6E52-FE49-45A2-B8BB-BC503BDF6E64}" dt="2020-10-20T20:27:40.337" v="340" actId="6549"/>
        <pc:sldMkLst>
          <pc:docMk/>
          <pc:sldMk cId="410911264" sldId="276"/>
        </pc:sldMkLst>
        <pc:spChg chg="mod">
          <ac:chgData name="Jan" userId="9fabe28d-fb24-45a4-b58a-c32a4fdfb382" providerId="ADAL" clId="{420C6E52-FE49-45A2-B8BB-BC503BDF6E64}" dt="2020-10-20T20:17:28.458" v="301" actId="20577"/>
          <ac:spMkLst>
            <pc:docMk/>
            <pc:sldMk cId="410911264" sldId="276"/>
            <ac:spMk id="5" creationId="{00000000-0000-0000-0000-000000000000}"/>
          </ac:spMkLst>
        </pc:spChg>
      </pc:sldChg>
      <pc:sldChg chg="del">
        <pc:chgData name="Jan" userId="9fabe28d-fb24-45a4-b58a-c32a4fdfb382" providerId="ADAL" clId="{420C6E52-FE49-45A2-B8BB-BC503BDF6E64}" dt="2020-10-20T20:17:40.390" v="302" actId="2696"/>
        <pc:sldMkLst>
          <pc:docMk/>
          <pc:sldMk cId="3907323561" sldId="289"/>
        </pc:sldMkLst>
      </pc:sldChg>
      <pc:sldChg chg="modSp">
        <pc:chgData name="Jan" userId="9fabe28d-fb24-45a4-b58a-c32a4fdfb382" providerId="ADAL" clId="{420C6E52-FE49-45A2-B8BB-BC503BDF6E64}" dt="2020-10-20T20:17:01.467" v="239" actId="20577"/>
        <pc:sldMkLst>
          <pc:docMk/>
          <pc:sldMk cId="3128951374" sldId="293"/>
        </pc:sldMkLst>
        <pc:spChg chg="mod">
          <ac:chgData name="Jan" userId="9fabe28d-fb24-45a4-b58a-c32a4fdfb382" providerId="ADAL" clId="{420C6E52-FE49-45A2-B8BB-BC503BDF6E64}" dt="2020-10-20T20:16:08.968" v="161" actId="688"/>
          <ac:spMkLst>
            <pc:docMk/>
            <pc:sldMk cId="3128951374" sldId="293"/>
            <ac:spMk id="7" creationId="{00000000-0000-0000-0000-000000000000}"/>
          </ac:spMkLst>
        </pc:spChg>
        <pc:spChg chg="mod">
          <ac:chgData name="Jan" userId="9fabe28d-fb24-45a4-b58a-c32a4fdfb382" providerId="ADAL" clId="{420C6E52-FE49-45A2-B8BB-BC503BDF6E64}" dt="2020-10-20T20:16:14.136" v="162" actId="207"/>
          <ac:spMkLst>
            <pc:docMk/>
            <pc:sldMk cId="3128951374" sldId="293"/>
            <ac:spMk id="9" creationId="{00000000-0000-0000-0000-000000000000}"/>
          </ac:spMkLst>
        </pc:spChg>
        <pc:spChg chg="mod">
          <ac:chgData name="Jan" userId="9fabe28d-fb24-45a4-b58a-c32a4fdfb382" providerId="ADAL" clId="{420C6E52-FE49-45A2-B8BB-BC503BDF6E64}" dt="2020-10-20T20:16:31.531" v="167" actId="6549"/>
          <ac:spMkLst>
            <pc:docMk/>
            <pc:sldMk cId="3128951374" sldId="293"/>
            <ac:spMk id="10" creationId="{00000000-0000-0000-0000-000000000000}"/>
          </ac:spMkLst>
        </pc:spChg>
        <pc:spChg chg="mod">
          <ac:chgData name="Jan" userId="9fabe28d-fb24-45a4-b58a-c32a4fdfb382" providerId="ADAL" clId="{420C6E52-FE49-45A2-B8BB-BC503BDF6E64}" dt="2020-10-20T20:17:01.467" v="239" actId="20577"/>
          <ac:spMkLst>
            <pc:docMk/>
            <pc:sldMk cId="3128951374" sldId="293"/>
            <ac:spMk id="11" creationId="{00000000-0000-0000-0000-000000000000}"/>
          </ac:spMkLst>
        </pc:spChg>
      </pc:sldChg>
      <pc:sldChg chg="delSp modSp">
        <pc:chgData name="Jan" userId="9fabe28d-fb24-45a4-b58a-c32a4fdfb382" providerId="ADAL" clId="{420C6E52-FE49-45A2-B8BB-BC503BDF6E64}" dt="2020-10-20T20:15:21.917" v="159" actId="20577"/>
        <pc:sldMkLst>
          <pc:docMk/>
          <pc:sldMk cId="2478804417" sldId="294"/>
        </pc:sldMkLst>
        <pc:spChg chg="del mod">
          <ac:chgData name="Jan" userId="9fabe28d-fb24-45a4-b58a-c32a4fdfb382" providerId="ADAL" clId="{420C6E52-FE49-45A2-B8BB-BC503BDF6E64}" dt="2020-10-20T20:13:16.423" v="3" actId="478"/>
          <ac:spMkLst>
            <pc:docMk/>
            <pc:sldMk cId="2478804417" sldId="294"/>
            <ac:spMk id="4" creationId="{68185F84-273D-4777-B771-6D4B9CB3B6C0}"/>
          </ac:spMkLst>
        </pc:spChg>
        <pc:spChg chg="mod">
          <ac:chgData name="Jan" userId="9fabe28d-fb24-45a4-b58a-c32a4fdfb382" providerId="ADAL" clId="{420C6E52-FE49-45A2-B8BB-BC503BDF6E64}" dt="2020-10-20T20:15:21.917" v="159" actId="20577"/>
          <ac:spMkLst>
            <pc:docMk/>
            <pc:sldMk cId="2478804417" sldId="294"/>
            <ac:spMk id="12" creationId="{00000000-0000-0000-0000-000000000000}"/>
          </ac:spMkLst>
        </pc:spChg>
        <pc:spChg chg="mod">
          <ac:chgData name="Jan" userId="9fabe28d-fb24-45a4-b58a-c32a4fdfb382" providerId="ADAL" clId="{420C6E52-FE49-45A2-B8BB-BC503BDF6E64}" dt="2020-10-20T20:14:15.465" v="29" actId="20577"/>
          <ac:spMkLst>
            <pc:docMk/>
            <pc:sldMk cId="2478804417" sldId="294"/>
            <ac:spMk id="13" creationId="{00000000-0000-0000-0000-000000000000}"/>
          </ac:spMkLst>
        </pc:spChg>
        <pc:spChg chg="mod">
          <ac:chgData name="Jan" userId="9fabe28d-fb24-45a4-b58a-c32a4fdfb382" providerId="ADAL" clId="{420C6E52-FE49-45A2-B8BB-BC503BDF6E64}" dt="2020-10-20T20:14:43.746" v="86" actId="20577"/>
          <ac:spMkLst>
            <pc:docMk/>
            <pc:sldMk cId="2478804417" sldId="294"/>
            <ac:spMk id="27" creationId="{00000000-0000-0000-0000-000000000000}"/>
          </ac:spMkLst>
        </pc:spChg>
      </pc:sldChg>
      <pc:sldChg chg="modSp add del">
        <pc:chgData name="Jan" userId="9fabe28d-fb24-45a4-b58a-c32a4fdfb382" providerId="ADAL" clId="{420C6E52-FE49-45A2-B8BB-BC503BDF6E64}" dt="2020-10-20T20:19:12.868" v="331" actId="2696"/>
        <pc:sldMkLst>
          <pc:docMk/>
          <pc:sldMk cId="2856495233" sldId="295"/>
        </pc:sldMkLst>
        <pc:spChg chg="mod">
          <ac:chgData name="Jan" userId="9fabe28d-fb24-45a4-b58a-c32a4fdfb382" providerId="ADAL" clId="{420C6E52-FE49-45A2-B8BB-BC503BDF6E64}" dt="2020-10-20T20:18:06.344" v="312" actId="20577"/>
          <ac:spMkLst>
            <pc:docMk/>
            <pc:sldMk cId="2856495233" sldId="295"/>
            <ac:spMk id="2" creationId="{00000000-0000-0000-0000-000000000000}"/>
          </ac:spMkLst>
        </pc:spChg>
        <pc:spChg chg="mod">
          <ac:chgData name="Jan" userId="9fabe28d-fb24-45a4-b58a-c32a4fdfb382" providerId="ADAL" clId="{420C6E52-FE49-45A2-B8BB-BC503BDF6E64}" dt="2020-10-20T20:18:18.314" v="321" actId="20577"/>
          <ac:spMkLst>
            <pc:docMk/>
            <pc:sldMk cId="2856495233" sldId="295"/>
            <ac:spMk id="7" creationId="{00000000-0000-0000-0000-000000000000}"/>
          </ac:spMkLst>
        </pc:spChg>
        <pc:spChg chg="mod">
          <ac:chgData name="Jan" userId="9fabe28d-fb24-45a4-b58a-c32a4fdfb382" providerId="ADAL" clId="{420C6E52-FE49-45A2-B8BB-BC503BDF6E64}" dt="2020-10-20T20:18:31.968" v="330" actId="20577"/>
          <ac:spMkLst>
            <pc:docMk/>
            <pc:sldMk cId="2856495233" sldId="295"/>
            <ac:spMk id="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9D8152-72D5-424B-8831-2B423F924187}" type="datetimeFigureOut">
              <a:rPr lang="en-GB" smtClean="0"/>
              <a:t>20/10/2020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FC2270-9AE4-4243-A07E-31B2B8DCD403}" type="slidenum">
              <a:rPr lang="en-GB" smtClean="0"/>
              <a:t>‹#›</a:t>
            </a:fld>
            <a:endParaRPr lang="en-GB"/>
          </a:p>
        </p:txBody>
      </p:sp>
    </p:spTree>
    <p:extLst>
      <p:ext uri="{BB962C8B-B14F-4D97-AF65-F5344CB8AC3E}">
        <p14:creationId xmlns:p14="http://schemas.microsoft.com/office/powerpoint/2010/main" val="4257365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FC2270-9AE4-4243-A07E-31B2B8DCD403}" type="slidenum">
              <a:rPr lang="en-GB" smtClean="0"/>
              <a:t>1</a:t>
            </a:fld>
            <a:endParaRPr lang="en-GB"/>
          </a:p>
        </p:txBody>
      </p:sp>
    </p:spTree>
    <p:extLst>
      <p:ext uri="{BB962C8B-B14F-4D97-AF65-F5344CB8AC3E}">
        <p14:creationId xmlns:p14="http://schemas.microsoft.com/office/powerpoint/2010/main" val="2413443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FC2270-9AE4-4243-A07E-31B2B8DCD403}" type="slidenum">
              <a:rPr lang="en-GB" smtClean="0"/>
              <a:t>2</a:t>
            </a:fld>
            <a:endParaRPr lang="en-GB"/>
          </a:p>
        </p:txBody>
      </p:sp>
    </p:spTree>
    <p:extLst>
      <p:ext uri="{BB962C8B-B14F-4D97-AF65-F5344CB8AC3E}">
        <p14:creationId xmlns:p14="http://schemas.microsoft.com/office/powerpoint/2010/main" val="1799394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a:t>
            </a:r>
            <a:r>
              <a:rPr lang="en-GB" baseline="0" dirty="0"/>
              <a:t> animals, transport systems like the circulatory system helps deliver oxygen and glucose around the body and take carbon dioxide back to the lungs. Gas exchange in the lungs happens because of diffusion.</a:t>
            </a:r>
          </a:p>
          <a:p>
            <a:r>
              <a:rPr lang="en-GB" baseline="0" dirty="0"/>
              <a:t>The blood also picks up digested food (glucose, amino acids </a:t>
            </a:r>
            <a:r>
              <a:rPr lang="en-GB" baseline="0" dirty="0" err="1"/>
              <a:t>etc</a:t>
            </a:r>
            <a:r>
              <a:rPr lang="en-GB" baseline="0" dirty="0"/>
              <a:t>) and delivers it to cells.</a:t>
            </a:r>
          </a:p>
          <a:p>
            <a:r>
              <a:rPr lang="en-GB" baseline="0" dirty="0"/>
              <a:t>However, the arteries and eventually capillaries are next to groups of cells – these substances then diffuse out of the capillaries to the cells.</a:t>
            </a:r>
          </a:p>
          <a:p>
            <a:endParaRPr lang="en-GB" baseline="0" dirty="0"/>
          </a:p>
          <a:p>
            <a:r>
              <a:rPr lang="en-GB" baseline="0" dirty="0"/>
              <a:t>In plants, this is similar – xylem and phloem diverge into veins which deliver substances. Gas exchange also occurs via diffusion through stomata – gaps in the underside of leaves.</a:t>
            </a:r>
            <a:endParaRPr lang="en-GB" dirty="0"/>
          </a:p>
        </p:txBody>
      </p:sp>
      <p:sp>
        <p:nvSpPr>
          <p:cNvPr id="4" name="Slide Number Placeholder 3"/>
          <p:cNvSpPr>
            <a:spLocks noGrp="1"/>
          </p:cNvSpPr>
          <p:nvPr>
            <p:ph type="sldNum" sz="quarter" idx="10"/>
          </p:nvPr>
        </p:nvSpPr>
        <p:spPr/>
        <p:txBody>
          <a:bodyPr/>
          <a:lstStyle/>
          <a:p>
            <a:fld id="{4AFC2270-9AE4-4243-A07E-31B2B8DCD403}" type="slidenum">
              <a:rPr lang="en-GB" smtClean="0"/>
              <a:t>3</a:t>
            </a:fld>
            <a:endParaRPr lang="en-GB"/>
          </a:p>
        </p:txBody>
      </p:sp>
    </p:spTree>
    <p:extLst>
      <p:ext uri="{BB962C8B-B14F-4D97-AF65-F5344CB8AC3E}">
        <p14:creationId xmlns:p14="http://schemas.microsoft.com/office/powerpoint/2010/main" val="2413443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a:t>
            </a:r>
            <a:r>
              <a:rPr lang="en-GB" baseline="0" dirty="0"/>
              <a:t> animals, transport systems like the circulatory system helps deliver oxygen and glucose around the body and take carbon dioxide back to the lungs. Gas exchange in the lungs happens because of diffusion.</a:t>
            </a:r>
          </a:p>
          <a:p>
            <a:r>
              <a:rPr lang="en-GB" baseline="0" dirty="0"/>
              <a:t>The blood also picks up digested food (glucose, amino acids </a:t>
            </a:r>
            <a:r>
              <a:rPr lang="en-GB" baseline="0" dirty="0" err="1"/>
              <a:t>etc</a:t>
            </a:r>
            <a:r>
              <a:rPr lang="en-GB" baseline="0" dirty="0"/>
              <a:t>) and delivers it to cells.</a:t>
            </a:r>
          </a:p>
          <a:p>
            <a:r>
              <a:rPr lang="en-GB" baseline="0" dirty="0"/>
              <a:t>However, the arteries and eventually capillaries are next to groups of cells – these substances then diffuse out of the capillaries to the cells.</a:t>
            </a:r>
          </a:p>
          <a:p>
            <a:endParaRPr lang="en-GB" baseline="0" dirty="0"/>
          </a:p>
          <a:p>
            <a:r>
              <a:rPr lang="en-GB" baseline="0" dirty="0"/>
              <a:t>In plants, this is similar – xylem and phloem diverge into veins which deliver substances. Gas exchange also occurs via diffusion through stomata – gaps in the underside of leaves.</a:t>
            </a:r>
            <a:endParaRPr lang="en-GB" dirty="0"/>
          </a:p>
        </p:txBody>
      </p:sp>
      <p:sp>
        <p:nvSpPr>
          <p:cNvPr id="4" name="Slide Number Placeholder 3"/>
          <p:cNvSpPr>
            <a:spLocks noGrp="1"/>
          </p:cNvSpPr>
          <p:nvPr>
            <p:ph type="sldNum" sz="quarter" idx="10"/>
          </p:nvPr>
        </p:nvSpPr>
        <p:spPr/>
        <p:txBody>
          <a:bodyPr/>
          <a:lstStyle/>
          <a:p>
            <a:fld id="{4AFC2270-9AE4-4243-A07E-31B2B8DCD403}" type="slidenum">
              <a:rPr lang="en-GB" smtClean="0"/>
              <a:t>4</a:t>
            </a:fld>
            <a:endParaRPr lang="en-GB"/>
          </a:p>
        </p:txBody>
      </p:sp>
    </p:spTree>
    <p:extLst>
      <p:ext uri="{BB962C8B-B14F-4D97-AF65-F5344CB8AC3E}">
        <p14:creationId xmlns:p14="http://schemas.microsoft.com/office/powerpoint/2010/main" val="712478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FC2270-9AE4-4243-A07E-31B2B8DCD403}" type="slidenum">
              <a:rPr lang="en-GB" smtClean="0"/>
              <a:t>5</a:t>
            </a:fld>
            <a:endParaRPr lang="en-GB"/>
          </a:p>
        </p:txBody>
      </p:sp>
    </p:spTree>
    <p:extLst>
      <p:ext uri="{BB962C8B-B14F-4D97-AF65-F5344CB8AC3E}">
        <p14:creationId xmlns:p14="http://schemas.microsoft.com/office/powerpoint/2010/main" val="1070948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9"/>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897B7B0-2477-4AFC-8E26-884E01549CB6}"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2540012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97B7B0-2477-4AFC-8E26-884E01549CB6}"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734244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4"/>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97B7B0-2477-4AFC-8E26-884E01549CB6}"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3379832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4"/>
            <a:ext cx="54102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600204"/>
            <a:ext cx="54102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897B7B0-2477-4AFC-8E26-884E01549CB6}"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5706698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897B7B0-2477-4AFC-8E26-884E01549CB6}" type="datetimeFigureOut">
              <a:rPr lang="en-GB" smtClean="0"/>
              <a:t>20/10/2020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1099343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897B7B0-2477-4AFC-8E26-884E01549CB6}" type="datetimeFigureOut">
              <a:rPr lang="en-GB" smtClean="0"/>
              <a:t>20/10/2020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300918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97B7B0-2477-4AFC-8E26-884E01549CB6}" type="datetimeFigureOut">
              <a:rPr lang="en-GB" smtClean="0"/>
              <a:t>20/10/2020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3728558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4"/>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897B7B0-2477-4AFC-8E26-884E01549CB6}"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1789589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897B7B0-2477-4AFC-8E26-884E01549CB6}"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969669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97B7B0-2477-4AFC-8E26-884E01549CB6}"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344199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2"/>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42"/>
            <a:ext cx="80772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97B7B0-2477-4AFC-8E26-884E01549CB6}"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1EFFC6-0C08-4231-9E44-0CB61007F1F9}" type="slidenum">
              <a:rPr lang="en-GB" smtClean="0"/>
              <a:t>‹#›</a:t>
            </a:fld>
            <a:endParaRPr lang="en-GB"/>
          </a:p>
        </p:txBody>
      </p:sp>
    </p:spTree>
    <p:extLst>
      <p:ext uri="{BB962C8B-B14F-4D97-AF65-F5344CB8AC3E}">
        <p14:creationId xmlns:p14="http://schemas.microsoft.com/office/powerpoint/2010/main" val="3919725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4"/>
            <a:ext cx="2133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897B7B0-2477-4AFC-8E26-884E01549CB6}" type="datetimeFigureOut">
              <a:rPr lang="en-GB" smtClean="0"/>
              <a:t>20/10/2020</a:t>
            </a:fld>
            <a:endParaRPr lang="en-GB"/>
          </a:p>
        </p:txBody>
      </p:sp>
      <p:sp>
        <p:nvSpPr>
          <p:cNvPr id="5" name="Footer Placeholder 4"/>
          <p:cNvSpPr>
            <a:spLocks noGrp="1"/>
          </p:cNvSpPr>
          <p:nvPr>
            <p:ph type="ftr" sz="quarter" idx="3"/>
          </p:nvPr>
        </p:nvSpPr>
        <p:spPr>
          <a:xfrm>
            <a:off x="3124200" y="6356354"/>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4"/>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51EFFC6-0C08-4231-9E44-0CB61007F1F9}" type="slidenum">
              <a:rPr lang="en-GB" smtClean="0"/>
              <a:t>‹#›</a:t>
            </a:fld>
            <a:endParaRPr lang="en-GB"/>
          </a:p>
        </p:txBody>
      </p:sp>
    </p:spTree>
    <p:extLst>
      <p:ext uri="{BB962C8B-B14F-4D97-AF65-F5344CB8AC3E}">
        <p14:creationId xmlns:p14="http://schemas.microsoft.com/office/powerpoint/2010/main" val="28054953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8049" y="810959"/>
            <a:ext cx="5066387" cy="954107"/>
          </a:xfrm>
          <a:prstGeom prst="rect">
            <a:avLst/>
          </a:prstGeom>
        </p:spPr>
        <p:txBody>
          <a:bodyPr wrap="square">
            <a:spAutoFit/>
          </a:bodyPr>
          <a:lstStyle/>
          <a:p>
            <a:r>
              <a:rPr lang="en-GB" sz="2800" b="1" u="sng" dirty="0"/>
              <a:t>Big Q</a:t>
            </a:r>
            <a:r>
              <a:rPr lang="en-GB" sz="2800" dirty="0"/>
              <a:t>: How do cells get what they need?</a:t>
            </a:r>
          </a:p>
        </p:txBody>
      </p:sp>
      <p:sp>
        <p:nvSpPr>
          <p:cNvPr id="8" name="Rectangle 7"/>
          <p:cNvSpPr/>
          <p:nvPr/>
        </p:nvSpPr>
        <p:spPr>
          <a:xfrm>
            <a:off x="5287265" y="963038"/>
            <a:ext cx="3727314"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en-GB" sz="2800" b="1" u="sng" dirty="0"/>
              <a:t>KW</a:t>
            </a:r>
            <a:r>
              <a:rPr lang="en-GB" sz="2800" dirty="0"/>
              <a:t>: Diffusion</a:t>
            </a:r>
          </a:p>
          <a:p>
            <a:r>
              <a:rPr lang="en-GB" sz="2800" dirty="0"/>
              <a:t>Net movement</a:t>
            </a:r>
          </a:p>
          <a:p>
            <a:r>
              <a:rPr lang="en-GB" sz="2800" dirty="0"/>
              <a:t>Concentration gradient</a:t>
            </a:r>
          </a:p>
        </p:txBody>
      </p:sp>
      <p:sp>
        <p:nvSpPr>
          <p:cNvPr id="9" name="Rectangle 8"/>
          <p:cNvSpPr/>
          <p:nvPr/>
        </p:nvSpPr>
        <p:spPr>
          <a:xfrm>
            <a:off x="276097" y="1810918"/>
            <a:ext cx="4886924" cy="523220"/>
          </a:xfrm>
          <a:prstGeom prst="rect">
            <a:avLst/>
          </a:prstGeom>
          <a:solidFill>
            <a:srgbClr val="B7DEE8"/>
          </a:solidFill>
        </p:spPr>
        <p:txBody>
          <a:bodyPr wrap="square">
            <a:spAutoFit/>
          </a:bodyPr>
          <a:lstStyle/>
          <a:p>
            <a:r>
              <a:rPr lang="en-GB" sz="2800" b="1" u="sng" dirty="0"/>
              <a:t>Starter</a:t>
            </a:r>
            <a:r>
              <a:rPr lang="en-GB" sz="2800" dirty="0"/>
              <a:t>: In your books:</a:t>
            </a:r>
          </a:p>
        </p:txBody>
      </p:sp>
      <p:sp>
        <p:nvSpPr>
          <p:cNvPr id="12" name="Content Placeholder 2"/>
          <p:cNvSpPr>
            <a:spLocks noGrp="1"/>
          </p:cNvSpPr>
          <p:nvPr>
            <p:ph idx="1"/>
          </p:nvPr>
        </p:nvSpPr>
        <p:spPr>
          <a:xfrm>
            <a:off x="236322" y="2483770"/>
            <a:ext cx="5009528" cy="3397474"/>
          </a:xfrm>
          <a:solidFill>
            <a:srgbClr val="B7DEE8"/>
          </a:solidFill>
        </p:spPr>
        <p:txBody>
          <a:bodyPr>
            <a:noAutofit/>
          </a:bodyPr>
          <a:lstStyle/>
          <a:p>
            <a:pPr marL="0" indent="0">
              <a:buNone/>
            </a:pPr>
            <a:r>
              <a:rPr lang="en-GB" dirty="0"/>
              <a:t>Imagine you are </a:t>
            </a:r>
            <a:r>
              <a:rPr lang="en-GB" b="1" dirty="0"/>
              <a:t>all</a:t>
            </a:r>
            <a:r>
              <a:rPr lang="en-GB" dirty="0"/>
              <a:t> blindfolded, and put into a </a:t>
            </a:r>
            <a:r>
              <a:rPr lang="en-GB" b="1" dirty="0"/>
              <a:t>corner</a:t>
            </a:r>
            <a:r>
              <a:rPr lang="en-GB" dirty="0"/>
              <a:t> of the room.</a:t>
            </a:r>
          </a:p>
          <a:p>
            <a:pPr marL="0" indent="0">
              <a:buNone/>
            </a:pPr>
            <a:r>
              <a:rPr lang="en-GB" dirty="0"/>
              <a:t>You then run around randomly.</a:t>
            </a:r>
          </a:p>
          <a:p>
            <a:pPr marL="0" indent="0">
              <a:buNone/>
            </a:pPr>
            <a:r>
              <a:rPr lang="en-GB" dirty="0"/>
              <a:t>Draw your prediction of where everyone will be after:</a:t>
            </a:r>
          </a:p>
          <a:p>
            <a:pPr marL="457200" indent="-457200">
              <a:buAutoNum type="alphaLcParenR"/>
            </a:pPr>
            <a:r>
              <a:rPr lang="en-GB" dirty="0"/>
              <a:t>1 second	</a:t>
            </a:r>
          </a:p>
          <a:p>
            <a:pPr marL="457200" indent="-457200">
              <a:buAutoNum type="alphaLcParenR"/>
            </a:pPr>
            <a:r>
              <a:rPr lang="en-GB" dirty="0"/>
              <a:t>10 seconds</a:t>
            </a:r>
          </a:p>
          <a:p>
            <a:pPr marL="457200" indent="-457200">
              <a:buAutoNum type="alphaLcParenR"/>
            </a:pPr>
            <a:r>
              <a:rPr lang="en-GB" dirty="0"/>
              <a:t>1 minute</a:t>
            </a:r>
          </a:p>
          <a:p>
            <a:pPr marL="0" indent="0">
              <a:buNone/>
            </a:pPr>
            <a:endParaRPr lang="en-GB" dirty="0"/>
          </a:p>
        </p:txBody>
      </p:sp>
      <p:sp>
        <p:nvSpPr>
          <p:cNvPr id="3" name="Rectangle 2"/>
          <p:cNvSpPr/>
          <p:nvPr/>
        </p:nvSpPr>
        <p:spPr>
          <a:xfrm>
            <a:off x="242878" y="6032652"/>
            <a:ext cx="8564628" cy="461665"/>
          </a:xfrm>
          <a:prstGeom prst="rect">
            <a:avLst/>
          </a:prstGeom>
          <a:solidFill>
            <a:srgbClr val="B7DEE8"/>
          </a:solidFill>
        </p:spPr>
        <p:txBody>
          <a:bodyPr wrap="square">
            <a:spAutoFit/>
          </a:bodyPr>
          <a:lstStyle/>
          <a:p>
            <a:r>
              <a:rPr lang="en-GB" sz="2400" b="1" dirty="0"/>
              <a:t>Extension</a:t>
            </a:r>
            <a:r>
              <a:rPr lang="en-GB" sz="2400" dirty="0"/>
              <a:t>: justify your drawings in a few sentences.</a:t>
            </a:r>
          </a:p>
        </p:txBody>
      </p:sp>
      <p:sp>
        <p:nvSpPr>
          <p:cNvPr id="13" name="Rectangle 12"/>
          <p:cNvSpPr/>
          <p:nvPr/>
        </p:nvSpPr>
        <p:spPr>
          <a:xfrm>
            <a:off x="5383901" y="2526451"/>
            <a:ext cx="3534046" cy="320293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grpSp>
        <p:nvGrpSpPr>
          <p:cNvPr id="14" name="Group 13"/>
          <p:cNvGrpSpPr/>
          <p:nvPr/>
        </p:nvGrpSpPr>
        <p:grpSpPr>
          <a:xfrm>
            <a:off x="5467820" y="2585969"/>
            <a:ext cx="901142" cy="744973"/>
            <a:chOff x="1643872" y="3745651"/>
            <a:chExt cx="901142" cy="744973"/>
          </a:xfrm>
        </p:grpSpPr>
        <p:sp>
          <p:nvSpPr>
            <p:cNvPr id="15" name="Oval 14"/>
            <p:cNvSpPr/>
            <p:nvPr/>
          </p:nvSpPr>
          <p:spPr>
            <a:xfrm>
              <a:off x="1979712" y="4077072"/>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nvGrpSpPr>
            <p:cNvPr id="16" name="Group 15"/>
            <p:cNvGrpSpPr/>
            <p:nvPr/>
          </p:nvGrpSpPr>
          <p:grpSpPr>
            <a:xfrm>
              <a:off x="1643872" y="3745651"/>
              <a:ext cx="901142" cy="744973"/>
              <a:chOff x="318605" y="3483342"/>
              <a:chExt cx="901142" cy="744973"/>
            </a:xfrm>
          </p:grpSpPr>
          <p:sp>
            <p:nvSpPr>
              <p:cNvPr id="17" name="Oval 16"/>
              <p:cNvSpPr/>
              <p:nvPr/>
            </p:nvSpPr>
            <p:spPr>
              <a:xfrm>
                <a:off x="469366" y="3699938"/>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8" name="Oval 17"/>
              <p:cNvSpPr/>
              <p:nvPr/>
            </p:nvSpPr>
            <p:spPr>
              <a:xfrm>
                <a:off x="373278" y="3879949"/>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9" name="Oval 18"/>
              <p:cNvSpPr/>
              <p:nvPr/>
            </p:nvSpPr>
            <p:spPr>
              <a:xfrm>
                <a:off x="318605" y="3549149"/>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Oval 19"/>
              <p:cNvSpPr/>
              <p:nvPr/>
            </p:nvSpPr>
            <p:spPr>
              <a:xfrm>
                <a:off x="747649" y="3992007"/>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1" name="Oval 20"/>
              <p:cNvSpPr/>
              <p:nvPr/>
            </p:nvSpPr>
            <p:spPr>
              <a:xfrm>
                <a:off x="748196" y="3661207"/>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2" name="Oval 21"/>
              <p:cNvSpPr/>
              <p:nvPr/>
            </p:nvSpPr>
            <p:spPr>
              <a:xfrm>
                <a:off x="610693" y="3551296"/>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3" name="Oval 22"/>
              <p:cNvSpPr/>
              <p:nvPr/>
            </p:nvSpPr>
            <p:spPr>
              <a:xfrm>
                <a:off x="500800" y="4035035"/>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4" name="Oval 23"/>
              <p:cNvSpPr/>
              <p:nvPr/>
            </p:nvSpPr>
            <p:spPr>
              <a:xfrm>
                <a:off x="901689" y="3483342"/>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5" name="Oval 24"/>
              <p:cNvSpPr/>
              <p:nvPr/>
            </p:nvSpPr>
            <p:spPr>
              <a:xfrm>
                <a:off x="1026479" y="3663353"/>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6" name="Oval 25"/>
              <p:cNvSpPr/>
              <p:nvPr/>
            </p:nvSpPr>
            <p:spPr>
              <a:xfrm>
                <a:off x="958001" y="3857171"/>
                <a:ext cx="193268" cy="1932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grpSp>
      <p:sp>
        <p:nvSpPr>
          <p:cNvPr id="27" name="Rectangle 26"/>
          <p:cNvSpPr/>
          <p:nvPr/>
        </p:nvSpPr>
        <p:spPr>
          <a:xfrm>
            <a:off x="7279861" y="5190942"/>
            <a:ext cx="1625866" cy="523220"/>
          </a:xfrm>
          <a:prstGeom prst="rect">
            <a:avLst/>
          </a:prstGeom>
        </p:spPr>
        <p:txBody>
          <a:bodyPr wrap="none">
            <a:spAutoFit/>
          </a:bodyPr>
          <a:lstStyle/>
          <a:p>
            <a:r>
              <a:rPr lang="en-GB" sz="2800" dirty="0"/>
              <a:t>0 seconds</a:t>
            </a:r>
          </a:p>
        </p:txBody>
      </p:sp>
      <p:sp>
        <p:nvSpPr>
          <p:cNvPr id="28" name="Title 1"/>
          <p:cNvSpPr txBox="1">
            <a:spLocks/>
          </p:cNvSpPr>
          <p:nvPr/>
        </p:nvSpPr>
        <p:spPr>
          <a:xfrm>
            <a:off x="124243" y="68971"/>
            <a:ext cx="8890335" cy="6648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fontScale="90000" lnSpcReduction="10000"/>
          </a:bodyPr>
          <a:lstStyle>
            <a:lvl1pPr algn="ctr" defTabSz="685800" rtl="0" eaLnBrk="1" latinLnBrk="0" hangingPunct="1">
              <a:spcBef>
                <a:spcPct val="0"/>
              </a:spcBef>
              <a:buNone/>
              <a:defRPr sz="33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4400" b="1" dirty="0"/>
              <a:t>Diffusion</a:t>
            </a:r>
          </a:p>
        </p:txBody>
      </p:sp>
    </p:spTree>
    <p:extLst>
      <p:ext uri="{BB962C8B-B14F-4D97-AF65-F5344CB8AC3E}">
        <p14:creationId xmlns:p14="http://schemas.microsoft.com/office/powerpoint/2010/main" val="3679504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8049" y="810959"/>
            <a:ext cx="5066387" cy="954107"/>
          </a:xfrm>
          <a:prstGeom prst="rect">
            <a:avLst/>
          </a:prstGeom>
        </p:spPr>
        <p:txBody>
          <a:bodyPr wrap="square">
            <a:spAutoFit/>
          </a:bodyPr>
          <a:lstStyle/>
          <a:p>
            <a:r>
              <a:rPr lang="en-GB" sz="2800" b="1" u="sng" dirty="0"/>
              <a:t>Big Q</a:t>
            </a:r>
            <a:r>
              <a:rPr lang="en-GB" sz="2800" dirty="0"/>
              <a:t>: How do cells get what they need?</a:t>
            </a:r>
          </a:p>
        </p:txBody>
      </p:sp>
      <p:sp>
        <p:nvSpPr>
          <p:cNvPr id="8" name="Rectangle 7"/>
          <p:cNvSpPr/>
          <p:nvPr/>
        </p:nvSpPr>
        <p:spPr>
          <a:xfrm>
            <a:off x="5287265" y="963038"/>
            <a:ext cx="3727314"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en-GB" sz="2800" b="1" u="sng" dirty="0"/>
              <a:t>KW</a:t>
            </a:r>
            <a:r>
              <a:rPr lang="en-GB" sz="2800" dirty="0"/>
              <a:t>: Diffusion</a:t>
            </a:r>
          </a:p>
          <a:p>
            <a:r>
              <a:rPr lang="en-GB" sz="2800" dirty="0"/>
              <a:t>Net movement</a:t>
            </a:r>
          </a:p>
          <a:p>
            <a:r>
              <a:rPr lang="en-GB" sz="2800" dirty="0"/>
              <a:t>Concentration gradient</a:t>
            </a:r>
          </a:p>
        </p:txBody>
      </p:sp>
      <p:sp>
        <p:nvSpPr>
          <p:cNvPr id="9" name="Rectangle 8"/>
          <p:cNvSpPr/>
          <p:nvPr/>
        </p:nvSpPr>
        <p:spPr>
          <a:xfrm>
            <a:off x="276097" y="1810918"/>
            <a:ext cx="4886924" cy="523220"/>
          </a:xfrm>
          <a:prstGeom prst="rect">
            <a:avLst/>
          </a:prstGeom>
          <a:solidFill>
            <a:srgbClr val="B7DEE8"/>
          </a:solidFill>
        </p:spPr>
        <p:txBody>
          <a:bodyPr wrap="square">
            <a:spAutoFit/>
          </a:bodyPr>
          <a:lstStyle/>
          <a:p>
            <a:r>
              <a:rPr lang="en-GB" sz="2800" b="1" u="sng" dirty="0"/>
              <a:t>Starter</a:t>
            </a:r>
            <a:r>
              <a:rPr lang="en-GB" sz="2800" dirty="0"/>
              <a:t>: In your books:</a:t>
            </a:r>
          </a:p>
        </p:txBody>
      </p:sp>
      <p:sp>
        <p:nvSpPr>
          <p:cNvPr id="12" name="Content Placeholder 2"/>
          <p:cNvSpPr>
            <a:spLocks noGrp="1"/>
          </p:cNvSpPr>
          <p:nvPr>
            <p:ph idx="1"/>
          </p:nvPr>
        </p:nvSpPr>
        <p:spPr>
          <a:xfrm>
            <a:off x="236322" y="2483770"/>
            <a:ext cx="5009528" cy="3397474"/>
          </a:xfrm>
          <a:solidFill>
            <a:srgbClr val="B7DEE8"/>
          </a:solidFill>
        </p:spPr>
        <p:txBody>
          <a:bodyPr>
            <a:noAutofit/>
          </a:bodyPr>
          <a:lstStyle/>
          <a:p>
            <a:pPr marL="0" indent="0">
              <a:buNone/>
            </a:pPr>
            <a:r>
              <a:rPr lang="en-GB" dirty="0"/>
              <a:t>Imagine you are </a:t>
            </a:r>
            <a:r>
              <a:rPr lang="en-GB" b="1" dirty="0"/>
              <a:t>all</a:t>
            </a:r>
            <a:r>
              <a:rPr lang="en-GB" dirty="0"/>
              <a:t> blindfolded, and put into a </a:t>
            </a:r>
            <a:r>
              <a:rPr lang="en-GB" b="1" dirty="0"/>
              <a:t>corner</a:t>
            </a:r>
            <a:r>
              <a:rPr lang="en-GB" dirty="0"/>
              <a:t> of the room.</a:t>
            </a:r>
          </a:p>
          <a:p>
            <a:pPr marL="0" indent="0">
              <a:buNone/>
            </a:pPr>
            <a:r>
              <a:rPr lang="en-GB" dirty="0"/>
              <a:t>You then run around randomly.</a:t>
            </a:r>
          </a:p>
          <a:p>
            <a:pPr marL="0" indent="0">
              <a:buNone/>
            </a:pPr>
            <a:r>
              <a:rPr lang="en-GB" dirty="0"/>
              <a:t>Draw your prediction of where everyone will be after:</a:t>
            </a:r>
          </a:p>
          <a:p>
            <a:pPr marL="457200" indent="-457200">
              <a:buAutoNum type="alphaLcParenR"/>
            </a:pPr>
            <a:r>
              <a:rPr lang="en-GB" dirty="0"/>
              <a:t>1 second  - STILL CLOSE TO EDGE	</a:t>
            </a:r>
          </a:p>
          <a:p>
            <a:pPr marL="457200" indent="-457200">
              <a:buAutoNum type="alphaLcParenR"/>
            </a:pPr>
            <a:r>
              <a:rPr lang="en-GB" dirty="0"/>
              <a:t>10 seconds – MORE SPREAD OUT</a:t>
            </a:r>
          </a:p>
          <a:p>
            <a:pPr marL="457200" indent="-457200">
              <a:buAutoNum type="alphaLcParenR"/>
            </a:pPr>
            <a:r>
              <a:rPr lang="en-GB" dirty="0"/>
              <a:t>1 minute- EVENLY SPREAD OUT</a:t>
            </a:r>
          </a:p>
          <a:p>
            <a:pPr marL="0" indent="0">
              <a:buNone/>
            </a:pPr>
            <a:endParaRPr lang="en-GB" dirty="0"/>
          </a:p>
        </p:txBody>
      </p:sp>
      <p:sp>
        <p:nvSpPr>
          <p:cNvPr id="3" name="Rectangle 2"/>
          <p:cNvSpPr/>
          <p:nvPr/>
        </p:nvSpPr>
        <p:spPr>
          <a:xfrm>
            <a:off x="242878" y="6032652"/>
            <a:ext cx="8564628" cy="461665"/>
          </a:xfrm>
          <a:prstGeom prst="rect">
            <a:avLst/>
          </a:prstGeom>
          <a:solidFill>
            <a:srgbClr val="B7DEE8"/>
          </a:solidFill>
        </p:spPr>
        <p:txBody>
          <a:bodyPr wrap="square">
            <a:spAutoFit/>
          </a:bodyPr>
          <a:lstStyle/>
          <a:p>
            <a:r>
              <a:rPr lang="en-GB" sz="2400" b="1" dirty="0"/>
              <a:t>Extension</a:t>
            </a:r>
            <a:r>
              <a:rPr lang="en-GB" sz="2400" dirty="0"/>
              <a:t>: justify your drawings in a few sentences.</a:t>
            </a:r>
          </a:p>
        </p:txBody>
      </p:sp>
      <p:sp>
        <p:nvSpPr>
          <p:cNvPr id="13" name="Rectangle 12"/>
          <p:cNvSpPr/>
          <p:nvPr/>
        </p:nvSpPr>
        <p:spPr>
          <a:xfrm>
            <a:off x="5383899" y="2483770"/>
            <a:ext cx="3534046" cy="320293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t>    </a:t>
            </a:r>
          </a:p>
        </p:txBody>
      </p:sp>
      <p:sp>
        <p:nvSpPr>
          <p:cNvPr id="27" name="Rectangle 26"/>
          <p:cNvSpPr/>
          <p:nvPr/>
        </p:nvSpPr>
        <p:spPr>
          <a:xfrm>
            <a:off x="5633883" y="4443147"/>
            <a:ext cx="3159534" cy="1384995"/>
          </a:xfrm>
          <a:prstGeom prst="rect">
            <a:avLst/>
          </a:prstGeom>
        </p:spPr>
        <p:txBody>
          <a:bodyPr wrap="square">
            <a:spAutoFit/>
          </a:bodyPr>
          <a:lstStyle/>
          <a:p>
            <a:r>
              <a:rPr lang="en-GB" sz="2800" dirty="0"/>
              <a:t> C.  O    </a:t>
            </a:r>
            <a:r>
              <a:rPr lang="en-GB" sz="2800" dirty="0" err="1"/>
              <a:t>O</a:t>
            </a:r>
            <a:r>
              <a:rPr lang="en-GB" sz="2800" dirty="0"/>
              <a:t>      </a:t>
            </a:r>
            <a:r>
              <a:rPr lang="en-GB" sz="2800" dirty="0" err="1"/>
              <a:t>O</a:t>
            </a:r>
            <a:endParaRPr lang="en-GB" sz="2800" dirty="0"/>
          </a:p>
          <a:p>
            <a:r>
              <a:rPr lang="en-GB" sz="2800" dirty="0"/>
              <a:t>          O       </a:t>
            </a:r>
            <a:r>
              <a:rPr lang="en-GB" sz="2800" dirty="0" err="1"/>
              <a:t>O</a:t>
            </a:r>
            <a:r>
              <a:rPr lang="en-GB" sz="2800" dirty="0"/>
              <a:t>        </a:t>
            </a:r>
            <a:r>
              <a:rPr lang="en-GB" sz="2800" dirty="0" err="1"/>
              <a:t>O</a:t>
            </a:r>
            <a:endParaRPr lang="en-GB" sz="2800" dirty="0"/>
          </a:p>
          <a:p>
            <a:r>
              <a:rPr lang="en-GB" sz="2800" dirty="0"/>
              <a:t>O     </a:t>
            </a:r>
            <a:r>
              <a:rPr lang="en-GB" sz="2800" dirty="0" err="1"/>
              <a:t>O</a:t>
            </a:r>
            <a:r>
              <a:rPr lang="en-GB" sz="2800" dirty="0"/>
              <a:t>      </a:t>
            </a:r>
            <a:r>
              <a:rPr lang="en-GB" sz="2800" dirty="0" err="1"/>
              <a:t>O</a:t>
            </a:r>
            <a:r>
              <a:rPr lang="en-GB" sz="2800" dirty="0"/>
              <a:t>     </a:t>
            </a:r>
            <a:r>
              <a:rPr lang="en-GB" sz="2800" dirty="0" err="1"/>
              <a:t>O</a:t>
            </a:r>
            <a:endParaRPr lang="en-GB" sz="2800" dirty="0"/>
          </a:p>
        </p:txBody>
      </p:sp>
      <p:sp>
        <p:nvSpPr>
          <p:cNvPr id="28" name="Title 1"/>
          <p:cNvSpPr txBox="1">
            <a:spLocks/>
          </p:cNvSpPr>
          <p:nvPr/>
        </p:nvSpPr>
        <p:spPr>
          <a:xfrm>
            <a:off x="124243" y="68971"/>
            <a:ext cx="8890335" cy="6648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fontScale="90000" lnSpcReduction="10000"/>
          </a:bodyPr>
          <a:lstStyle>
            <a:lvl1pPr algn="ctr" defTabSz="685800" rtl="0" eaLnBrk="1" latinLnBrk="0" hangingPunct="1">
              <a:spcBef>
                <a:spcPct val="0"/>
              </a:spcBef>
              <a:buNone/>
              <a:defRPr sz="33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4400" b="1" dirty="0"/>
              <a:t>Diffusion</a:t>
            </a:r>
          </a:p>
        </p:txBody>
      </p:sp>
      <p:sp>
        <p:nvSpPr>
          <p:cNvPr id="2" name="TextBox 1">
            <a:extLst>
              <a:ext uri="{FF2B5EF4-FFF2-40B4-BE49-F238E27FC236}">
                <a16:creationId xmlns:a16="http://schemas.microsoft.com/office/drawing/2014/main" id="{6BB74C35-4487-4C4A-A739-3290BB9595FD}"/>
              </a:ext>
            </a:extLst>
          </p:cNvPr>
          <p:cNvSpPr txBox="1"/>
          <p:nvPr/>
        </p:nvSpPr>
        <p:spPr>
          <a:xfrm>
            <a:off x="5633883" y="2863294"/>
            <a:ext cx="195310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B.    O    O   O</a:t>
            </a:r>
            <a:endParaRPr lang="en-GB" dirty="0">
              <a:cs typeface="Calibri"/>
            </a:endParaRPr>
          </a:p>
          <a:p>
            <a:r>
              <a:rPr lang="en-GB" dirty="0">
                <a:cs typeface="Calibri"/>
              </a:rPr>
              <a:t>  O    </a:t>
            </a:r>
            <a:r>
              <a:rPr lang="en-GB" dirty="0" err="1">
                <a:cs typeface="Calibri"/>
              </a:rPr>
              <a:t>O</a:t>
            </a:r>
            <a:r>
              <a:rPr lang="en-GB" dirty="0">
                <a:cs typeface="Calibri"/>
              </a:rPr>
              <a:t>    </a:t>
            </a:r>
            <a:r>
              <a:rPr lang="en-GB" dirty="0" err="1">
                <a:cs typeface="Calibri"/>
              </a:rPr>
              <a:t>O</a:t>
            </a:r>
            <a:r>
              <a:rPr lang="en-GB" dirty="0">
                <a:cs typeface="Calibri"/>
              </a:rPr>
              <a:t>    </a:t>
            </a:r>
            <a:r>
              <a:rPr lang="en-GB" dirty="0" err="1">
                <a:cs typeface="Calibri"/>
              </a:rPr>
              <a:t>O</a:t>
            </a:r>
            <a:endParaRPr lang="en-GB" dirty="0">
              <a:cs typeface="Calibri"/>
            </a:endParaRPr>
          </a:p>
          <a:p>
            <a:endParaRPr lang="en-GB" dirty="0">
              <a:cs typeface="Calibri"/>
            </a:endParaRPr>
          </a:p>
          <a:p>
            <a:r>
              <a:rPr lang="en-GB" dirty="0">
                <a:cs typeface="Calibri"/>
              </a:rPr>
              <a:t>O    </a:t>
            </a:r>
            <a:r>
              <a:rPr lang="en-GB" dirty="0" err="1">
                <a:cs typeface="Calibri"/>
              </a:rPr>
              <a:t>O</a:t>
            </a:r>
            <a:r>
              <a:rPr lang="en-GB" dirty="0">
                <a:cs typeface="Calibri"/>
              </a:rPr>
              <a:t>      </a:t>
            </a:r>
            <a:r>
              <a:rPr lang="en-GB" dirty="0" err="1">
                <a:cs typeface="Calibri"/>
              </a:rPr>
              <a:t>O</a:t>
            </a:r>
            <a:r>
              <a:rPr lang="en-GB" dirty="0">
                <a:cs typeface="Calibri"/>
              </a:rPr>
              <a:t>         O   </a:t>
            </a:r>
          </a:p>
        </p:txBody>
      </p:sp>
    </p:spTree>
    <p:extLst>
      <p:ext uri="{BB962C8B-B14F-4D97-AF65-F5344CB8AC3E}">
        <p14:creationId xmlns:p14="http://schemas.microsoft.com/office/powerpoint/2010/main" val="2478804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20877" y="968768"/>
            <a:ext cx="4886924" cy="523220"/>
          </a:xfrm>
          <a:prstGeom prst="rect">
            <a:avLst/>
          </a:prstGeom>
          <a:solidFill>
            <a:srgbClr val="B7DEE8"/>
          </a:solidFill>
        </p:spPr>
        <p:txBody>
          <a:bodyPr wrap="square" lIns="91440" tIns="45720" rIns="91440" bIns="45720" anchor="t">
            <a:spAutoFit/>
          </a:bodyPr>
          <a:lstStyle/>
          <a:p>
            <a:endParaRPr lang="en-GB" sz="2800" dirty="0"/>
          </a:p>
        </p:txBody>
      </p:sp>
      <p:sp>
        <p:nvSpPr>
          <p:cNvPr id="6" name="Rectangle 5"/>
          <p:cNvSpPr/>
          <p:nvPr/>
        </p:nvSpPr>
        <p:spPr>
          <a:xfrm>
            <a:off x="237066" y="5583216"/>
            <a:ext cx="8652933" cy="369332"/>
          </a:xfrm>
          <a:prstGeom prst="rect">
            <a:avLst/>
          </a:prstGeom>
          <a:solidFill>
            <a:srgbClr val="B7DEE8"/>
          </a:solidFill>
        </p:spPr>
        <p:txBody>
          <a:bodyPr wrap="square" lIns="91440" tIns="45720" rIns="91440" bIns="45720" anchor="t">
            <a:spAutoFit/>
          </a:bodyPr>
          <a:lstStyle/>
          <a:p>
            <a:endParaRPr lang="en-US"/>
          </a:p>
        </p:txBody>
      </p:sp>
      <p:sp>
        <p:nvSpPr>
          <p:cNvPr id="7" name="Rectangle 6"/>
          <p:cNvSpPr/>
          <p:nvPr/>
        </p:nvSpPr>
        <p:spPr>
          <a:xfrm>
            <a:off x="236868" y="1742427"/>
            <a:ext cx="8653132" cy="954107"/>
          </a:xfrm>
          <a:prstGeom prst="rect">
            <a:avLst/>
          </a:prstGeom>
          <a:solidFill>
            <a:schemeClr val="accent5">
              <a:lumMod val="40000"/>
              <a:lumOff val="60000"/>
            </a:schemeClr>
          </a:solidFill>
        </p:spPr>
        <p:txBody>
          <a:bodyPr wrap="square">
            <a:spAutoFit/>
          </a:bodyPr>
          <a:lstStyle/>
          <a:p>
            <a:r>
              <a:rPr lang="en-GB" sz="2800" dirty="0"/>
              <a:t>Make two lists about substances animal cells:</a:t>
            </a:r>
          </a:p>
          <a:p>
            <a:r>
              <a:rPr lang="en-GB" sz="2800" dirty="0">
                <a:solidFill>
                  <a:schemeClr val="accent5">
                    <a:lumMod val="75000"/>
                  </a:schemeClr>
                </a:solidFill>
              </a:rPr>
              <a:t>Cells Need                                     Cells Need Taken Away</a:t>
            </a:r>
          </a:p>
        </p:txBody>
      </p:sp>
      <p:sp>
        <p:nvSpPr>
          <p:cNvPr id="10" name="Rectangle 9"/>
          <p:cNvSpPr/>
          <p:nvPr/>
        </p:nvSpPr>
        <p:spPr>
          <a:xfrm>
            <a:off x="251524" y="2863179"/>
            <a:ext cx="8638476" cy="954107"/>
          </a:xfrm>
          <a:prstGeom prst="rect">
            <a:avLst/>
          </a:prstGeom>
          <a:solidFill>
            <a:srgbClr val="B7DEE8"/>
          </a:solidFill>
        </p:spPr>
        <p:txBody>
          <a:bodyPr wrap="square">
            <a:spAutoFit/>
          </a:bodyPr>
          <a:lstStyle/>
          <a:p>
            <a:r>
              <a:rPr lang="en-GB" sz="2800" b="1" dirty="0"/>
              <a:t>Words to choose from:</a:t>
            </a:r>
          </a:p>
          <a:p>
            <a:r>
              <a:rPr lang="en-GB" sz="2800" dirty="0"/>
              <a:t>CO</a:t>
            </a:r>
            <a:r>
              <a:rPr lang="en-GB" sz="2800" baseline="-25000" dirty="0"/>
              <a:t>2</a:t>
            </a:r>
            <a:r>
              <a:rPr lang="en-GB" sz="2800" dirty="0"/>
              <a:t>       O</a:t>
            </a:r>
            <a:r>
              <a:rPr lang="en-GB" sz="2800" baseline="-25000" dirty="0"/>
              <a:t>2</a:t>
            </a:r>
            <a:r>
              <a:rPr lang="en-GB" sz="2800" dirty="0"/>
              <a:t>        Glucose       Amino acids        Minerals         </a:t>
            </a:r>
          </a:p>
        </p:txBody>
      </p:sp>
      <p:sp>
        <p:nvSpPr>
          <p:cNvPr id="11" name="Rectangle 10"/>
          <p:cNvSpPr/>
          <p:nvPr/>
        </p:nvSpPr>
        <p:spPr>
          <a:xfrm>
            <a:off x="224155" y="4028878"/>
            <a:ext cx="8666180" cy="1323439"/>
          </a:xfrm>
          <a:prstGeom prst="rect">
            <a:avLst/>
          </a:prstGeom>
          <a:solidFill>
            <a:srgbClr val="B7DEE8"/>
          </a:solidFill>
        </p:spPr>
        <p:txBody>
          <a:bodyPr wrap="square">
            <a:spAutoFit/>
          </a:bodyPr>
          <a:lstStyle/>
          <a:p>
            <a:r>
              <a:rPr lang="en-GB" sz="2800" dirty="0"/>
              <a:t>1) </a:t>
            </a:r>
            <a:r>
              <a:rPr lang="en-GB" sz="2800" b="1" dirty="0"/>
              <a:t>Explain</a:t>
            </a:r>
            <a:r>
              <a:rPr lang="en-GB" sz="2800" dirty="0"/>
              <a:t> your answers.</a:t>
            </a:r>
          </a:p>
          <a:p>
            <a:r>
              <a:rPr lang="en-GB" sz="2800" dirty="0"/>
              <a:t>2) </a:t>
            </a:r>
            <a:r>
              <a:rPr lang="en-GB" sz="2800" b="1" dirty="0"/>
              <a:t>Suggest</a:t>
            </a:r>
            <a:r>
              <a:rPr lang="en-GB" sz="2800" dirty="0"/>
              <a:t> how these substances get to EVERY cell.</a:t>
            </a:r>
          </a:p>
          <a:p>
            <a:r>
              <a:rPr lang="en-GB" sz="2400" i="1" dirty="0"/>
              <a:t>Hint: think about the starter &amp; think about transport in your body</a:t>
            </a:r>
          </a:p>
        </p:txBody>
      </p:sp>
      <p:sp>
        <p:nvSpPr>
          <p:cNvPr id="8" name="Title 1"/>
          <p:cNvSpPr txBox="1">
            <a:spLocks/>
          </p:cNvSpPr>
          <p:nvPr/>
        </p:nvSpPr>
        <p:spPr>
          <a:xfrm>
            <a:off x="124243" y="68971"/>
            <a:ext cx="8890335" cy="6648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fontScale="82500" lnSpcReduction="10000"/>
          </a:bodyPr>
          <a:lstStyle>
            <a:lvl1pPr algn="ctr" defTabSz="685800" rtl="0" eaLnBrk="1" latinLnBrk="0" hangingPunct="1">
              <a:spcBef>
                <a:spcPct val="0"/>
              </a:spcBef>
              <a:buNone/>
              <a:defRPr sz="33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4400" b="1" dirty="0"/>
              <a:t>What do cells need? How do they get these?</a:t>
            </a:r>
          </a:p>
        </p:txBody>
      </p:sp>
    </p:spTree>
    <p:extLst>
      <p:ext uri="{BB962C8B-B14F-4D97-AF65-F5344CB8AC3E}">
        <p14:creationId xmlns:p14="http://schemas.microsoft.com/office/powerpoint/2010/main" val="608991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20877" y="968768"/>
            <a:ext cx="7383615" cy="523220"/>
          </a:xfrm>
          <a:prstGeom prst="rect">
            <a:avLst/>
          </a:prstGeom>
          <a:solidFill>
            <a:srgbClr val="B7DEE8"/>
          </a:solidFill>
        </p:spPr>
        <p:txBody>
          <a:bodyPr wrap="square" lIns="91440" tIns="45720" rIns="91440" bIns="45720" anchor="t">
            <a:spAutoFit/>
          </a:bodyPr>
          <a:lstStyle/>
          <a:p>
            <a:r>
              <a:rPr lang="en-GB" sz="2800" dirty="0">
                <a:solidFill>
                  <a:srgbClr val="FF0000"/>
                </a:solidFill>
                <a:ea typeface="+mn-lt"/>
                <a:cs typeface="+mn-lt"/>
              </a:rPr>
              <a:t>Substances animal cells need</a:t>
            </a:r>
            <a:endParaRPr lang="en-US" dirty="0">
              <a:solidFill>
                <a:srgbClr val="FF0000"/>
              </a:solidFill>
            </a:endParaRPr>
          </a:p>
        </p:txBody>
      </p:sp>
      <p:sp>
        <p:nvSpPr>
          <p:cNvPr id="6" name="Rectangle 5"/>
          <p:cNvSpPr/>
          <p:nvPr/>
        </p:nvSpPr>
        <p:spPr>
          <a:xfrm>
            <a:off x="237066" y="5583216"/>
            <a:ext cx="8652933" cy="369332"/>
          </a:xfrm>
          <a:prstGeom prst="rect">
            <a:avLst/>
          </a:prstGeom>
          <a:solidFill>
            <a:srgbClr val="B7DEE8"/>
          </a:solidFill>
        </p:spPr>
        <p:txBody>
          <a:bodyPr wrap="square" lIns="91440" tIns="45720" rIns="91440" bIns="45720" anchor="t">
            <a:spAutoFit/>
          </a:bodyPr>
          <a:lstStyle/>
          <a:p>
            <a:endParaRPr lang="en-US"/>
          </a:p>
        </p:txBody>
      </p:sp>
      <p:sp>
        <p:nvSpPr>
          <p:cNvPr id="7" name="Rectangle 6"/>
          <p:cNvSpPr/>
          <p:nvPr/>
        </p:nvSpPr>
        <p:spPr>
          <a:xfrm>
            <a:off x="220877" y="1721359"/>
            <a:ext cx="8669123" cy="954107"/>
          </a:xfrm>
          <a:prstGeom prst="rect">
            <a:avLst/>
          </a:prstGeom>
          <a:solidFill>
            <a:schemeClr val="accent5">
              <a:lumMod val="40000"/>
              <a:lumOff val="60000"/>
            </a:schemeClr>
          </a:solidFill>
        </p:spPr>
        <p:txBody>
          <a:bodyPr wrap="square" lIns="91440" tIns="45720" rIns="91440" bIns="45720" anchor="t">
            <a:spAutoFit/>
          </a:bodyPr>
          <a:lstStyle/>
          <a:p>
            <a:r>
              <a:rPr lang="en-GB" sz="2800" dirty="0">
                <a:solidFill>
                  <a:schemeClr val="accent5">
                    <a:lumMod val="75000"/>
                  </a:schemeClr>
                </a:solidFill>
              </a:rPr>
              <a:t>         </a:t>
            </a:r>
            <a:r>
              <a:rPr lang="en-GB" sz="2800" dirty="0">
                <a:ea typeface="+mn-lt"/>
                <a:cs typeface="+mn-lt"/>
              </a:rPr>
              <a:t>O</a:t>
            </a:r>
            <a:r>
              <a:rPr lang="en-GB" sz="2800" baseline="-25000" dirty="0">
                <a:solidFill>
                  <a:srgbClr val="000000"/>
                </a:solidFill>
              </a:rPr>
              <a:t>2</a:t>
            </a:r>
            <a:r>
              <a:rPr lang="en-GB" sz="2800" dirty="0">
                <a:solidFill>
                  <a:schemeClr val="accent5">
                    <a:lumMod val="75000"/>
                  </a:schemeClr>
                </a:solidFill>
              </a:rPr>
              <a:t>          </a:t>
            </a:r>
            <a:r>
              <a:rPr lang="en-GB" sz="2800" dirty="0">
                <a:ea typeface="+mn-lt"/>
                <a:cs typeface="+mn-lt"/>
              </a:rPr>
              <a:t>   Glucose       Amino acids        Minerals</a:t>
            </a:r>
            <a:endParaRPr lang="en-GB" sz="2800" dirty="0">
              <a:solidFill>
                <a:schemeClr val="accent5">
                  <a:lumMod val="75000"/>
                </a:schemeClr>
              </a:solidFill>
            </a:endParaRPr>
          </a:p>
          <a:p>
            <a:r>
              <a:rPr lang="en-GB" sz="2800" dirty="0">
                <a:solidFill>
                  <a:schemeClr val="accent5">
                    <a:lumMod val="75000"/>
                  </a:schemeClr>
                </a:solidFill>
              </a:rPr>
              <a:t>                </a:t>
            </a:r>
            <a:endParaRPr lang="en-GB" sz="2800" dirty="0">
              <a:solidFill>
                <a:schemeClr val="accent5">
                  <a:lumMod val="75000"/>
                </a:schemeClr>
              </a:solidFill>
              <a:cs typeface="Calibri"/>
            </a:endParaRPr>
          </a:p>
        </p:txBody>
      </p:sp>
      <p:sp>
        <p:nvSpPr>
          <p:cNvPr id="10" name="Rectangle 9"/>
          <p:cNvSpPr/>
          <p:nvPr/>
        </p:nvSpPr>
        <p:spPr>
          <a:xfrm>
            <a:off x="237066" y="2904837"/>
            <a:ext cx="8638476" cy="523220"/>
          </a:xfrm>
          <a:prstGeom prst="rect">
            <a:avLst/>
          </a:prstGeom>
          <a:solidFill>
            <a:srgbClr val="B7DEE8"/>
          </a:solidFill>
        </p:spPr>
        <p:txBody>
          <a:bodyPr wrap="square" lIns="91440" tIns="45720" rIns="91440" bIns="45720" anchor="t">
            <a:spAutoFit/>
          </a:bodyPr>
          <a:lstStyle/>
          <a:p>
            <a:r>
              <a:rPr lang="en-GB" sz="2800" dirty="0">
                <a:solidFill>
                  <a:srgbClr val="FF0000"/>
                </a:solidFill>
                <a:ea typeface="+mn-lt"/>
                <a:cs typeface="+mn-lt"/>
              </a:rPr>
              <a:t>Cells Need Taken Away  </a:t>
            </a:r>
            <a:r>
              <a:rPr lang="en-GB" sz="2800" dirty="0"/>
              <a:t>CO</a:t>
            </a:r>
            <a:r>
              <a:rPr lang="en-GB" sz="2800" baseline="-25000" dirty="0"/>
              <a:t>2</a:t>
            </a:r>
            <a:r>
              <a:rPr lang="en-GB" sz="2800" dirty="0"/>
              <a:t>                     </a:t>
            </a:r>
            <a:endParaRPr lang="en-GB" sz="2800" dirty="0">
              <a:cs typeface="Calibri"/>
            </a:endParaRPr>
          </a:p>
        </p:txBody>
      </p:sp>
      <p:sp>
        <p:nvSpPr>
          <p:cNvPr id="11" name="Rectangle 10"/>
          <p:cNvSpPr/>
          <p:nvPr/>
        </p:nvSpPr>
        <p:spPr>
          <a:xfrm>
            <a:off x="237065" y="3567165"/>
            <a:ext cx="8653269" cy="3477875"/>
          </a:xfrm>
          <a:prstGeom prst="rect">
            <a:avLst/>
          </a:prstGeom>
          <a:solidFill>
            <a:srgbClr val="B7DEE8"/>
          </a:solidFill>
        </p:spPr>
        <p:txBody>
          <a:bodyPr wrap="square" lIns="91440" tIns="45720" rIns="91440" bIns="45720" anchor="t">
            <a:spAutoFit/>
          </a:bodyPr>
          <a:lstStyle/>
          <a:p>
            <a:r>
              <a:rPr lang="en-GB" sz="2800" dirty="0"/>
              <a:t>1) </a:t>
            </a:r>
            <a:r>
              <a:rPr lang="en-GB" sz="2800" b="1" dirty="0"/>
              <a:t>Explain</a:t>
            </a:r>
            <a:r>
              <a:rPr lang="en-GB" sz="2800" dirty="0"/>
              <a:t> your answers. Animals can't make their own food so they have to take in ready made food by eating it.  Animals need oxygen for the process of respiration</a:t>
            </a:r>
          </a:p>
          <a:p>
            <a:r>
              <a:rPr lang="en-GB" sz="2800" dirty="0"/>
              <a:t>2) </a:t>
            </a:r>
            <a:r>
              <a:rPr lang="en-GB" sz="2800" b="1" dirty="0"/>
              <a:t>Suggest</a:t>
            </a:r>
            <a:r>
              <a:rPr lang="en-GB" sz="2800" dirty="0"/>
              <a:t> how these substances get to EVERY cell.</a:t>
            </a:r>
          </a:p>
          <a:p>
            <a:r>
              <a:rPr lang="en-GB" sz="2800" dirty="0">
                <a:cs typeface="Calibri"/>
              </a:rPr>
              <a:t>They are carried to each cell by blood.  Wen they reach the cell substances diffuse from the blood across the cell membrane and into the cell (or in the opposite direction)</a:t>
            </a:r>
          </a:p>
          <a:p>
            <a:endParaRPr lang="en-GB" sz="2400" i="1" dirty="0">
              <a:cs typeface="Calibri"/>
            </a:endParaRPr>
          </a:p>
        </p:txBody>
      </p:sp>
      <p:sp>
        <p:nvSpPr>
          <p:cNvPr id="8" name="Title 1"/>
          <p:cNvSpPr txBox="1">
            <a:spLocks/>
          </p:cNvSpPr>
          <p:nvPr/>
        </p:nvSpPr>
        <p:spPr>
          <a:xfrm>
            <a:off x="124243" y="68971"/>
            <a:ext cx="8890335" cy="6648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fontScale="82500" lnSpcReduction="10000"/>
          </a:bodyPr>
          <a:lstStyle>
            <a:lvl1pPr algn="ctr" defTabSz="685800" rtl="0" eaLnBrk="1" latinLnBrk="0" hangingPunct="1">
              <a:spcBef>
                <a:spcPct val="0"/>
              </a:spcBef>
              <a:buNone/>
              <a:defRPr sz="33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4400" b="1" dirty="0"/>
              <a:t>What do cells need? How do they get these?</a:t>
            </a:r>
          </a:p>
        </p:txBody>
      </p:sp>
    </p:spTree>
    <p:extLst>
      <p:ext uri="{BB962C8B-B14F-4D97-AF65-F5344CB8AC3E}">
        <p14:creationId xmlns:p14="http://schemas.microsoft.com/office/powerpoint/2010/main" val="3128951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2517" y="764223"/>
            <a:ext cx="8529770" cy="1156644"/>
          </a:xfrm>
        </p:spPr>
        <p:txBody>
          <a:bodyPr>
            <a:normAutofit fontScale="85000" lnSpcReduction="10000"/>
          </a:bodyPr>
          <a:lstStyle/>
          <a:p>
            <a:pPr marL="0" indent="0">
              <a:buNone/>
            </a:pPr>
            <a:r>
              <a:rPr lang="en-GB" sz="2800" dirty="0">
                <a:latin typeface="+mj-lt"/>
              </a:rPr>
              <a:t>Dissolved substances can move into and out of cells by diffusion through the </a:t>
            </a:r>
            <a:r>
              <a:rPr lang="en-GB" sz="2800" b="1" dirty="0">
                <a:latin typeface="+mj-lt"/>
              </a:rPr>
              <a:t>cell membrane</a:t>
            </a:r>
            <a:r>
              <a:rPr lang="en-GB" sz="2800" dirty="0">
                <a:latin typeface="+mj-lt"/>
              </a:rPr>
              <a:t>.</a:t>
            </a:r>
          </a:p>
          <a:p>
            <a:pPr marL="0" indent="0">
              <a:buNone/>
            </a:pPr>
            <a:r>
              <a:rPr lang="en-GB" sz="2800" dirty="0">
                <a:latin typeface="+mj-lt"/>
              </a:rPr>
              <a:t>Which organisms have a cell membrane…and so use diffusion?</a:t>
            </a:r>
          </a:p>
          <a:p>
            <a:pPr marL="0" indent="0" algn="ctr">
              <a:buNone/>
            </a:pPr>
            <a:endParaRPr lang="en-GB" sz="3200" dirty="0">
              <a:latin typeface="+mj-lt"/>
            </a:endParaRPr>
          </a:p>
        </p:txBody>
      </p:sp>
      <p:sp>
        <p:nvSpPr>
          <p:cNvPr id="4" name="Content Placeholder 2"/>
          <p:cNvSpPr txBox="1">
            <a:spLocks/>
          </p:cNvSpPr>
          <p:nvPr/>
        </p:nvSpPr>
        <p:spPr>
          <a:xfrm>
            <a:off x="471552" y="2172944"/>
            <a:ext cx="8229600" cy="2562424"/>
          </a:xfrm>
          <a:prstGeom prst="rect">
            <a:avLst/>
          </a:prstGeom>
          <a:solidFill>
            <a:schemeClr val="accent3">
              <a:lumMod val="40000"/>
              <a:lumOff val="6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ormAutofit fontScale="85000" lnSpcReduction="20000"/>
          </a:bodyPr>
          <a:lstStyle>
            <a:lvl1pPr marL="257175" indent="-257175" algn="l" defTabSz="6858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pPr marL="0" indent="0">
              <a:buFont typeface="Arial" panose="020B0604020202020204" pitchFamily="34" charset="0"/>
              <a:buNone/>
            </a:pPr>
            <a:r>
              <a:rPr lang="en-GB" sz="3200" dirty="0">
                <a:latin typeface="+mj-lt"/>
              </a:rPr>
              <a:t>Diffusion is the spreading of the particles of:</a:t>
            </a:r>
          </a:p>
          <a:p>
            <a:pPr>
              <a:buFontTx/>
              <a:buChar char="-"/>
            </a:pPr>
            <a:r>
              <a:rPr lang="en-GB" sz="3200" dirty="0">
                <a:latin typeface="+mj-lt"/>
              </a:rPr>
              <a:t>a gas or </a:t>
            </a:r>
          </a:p>
          <a:p>
            <a:pPr>
              <a:buFontTx/>
              <a:buChar char="-"/>
            </a:pPr>
            <a:r>
              <a:rPr lang="en-GB" sz="3200" dirty="0">
                <a:latin typeface="+mj-lt"/>
              </a:rPr>
              <a:t>any substance in solution</a:t>
            </a:r>
          </a:p>
          <a:p>
            <a:pPr marL="0" indent="0">
              <a:buNone/>
            </a:pPr>
            <a:endParaRPr lang="en-GB" sz="3200" dirty="0">
              <a:latin typeface="+mj-lt"/>
            </a:endParaRPr>
          </a:p>
          <a:p>
            <a:pPr marL="0" indent="0">
              <a:buNone/>
            </a:pPr>
            <a:r>
              <a:rPr lang="en-GB" sz="3200" dirty="0">
                <a:latin typeface="+mj-lt"/>
              </a:rPr>
              <a:t>resulting in a </a:t>
            </a:r>
            <a:r>
              <a:rPr lang="en-GB" sz="3200" b="1" dirty="0">
                <a:latin typeface="+mj-lt"/>
              </a:rPr>
              <a:t>net movement</a:t>
            </a:r>
            <a:r>
              <a:rPr lang="en-GB" sz="3200" dirty="0">
                <a:latin typeface="+mj-lt"/>
              </a:rPr>
              <a:t> from a region of high concentration to a region of low concentration.</a:t>
            </a:r>
          </a:p>
          <a:p>
            <a:pPr marL="0" indent="0" algn="ctr">
              <a:buFont typeface="Arial" panose="020B0604020202020204" pitchFamily="34" charset="0"/>
              <a:buNone/>
            </a:pPr>
            <a:endParaRPr lang="en-GB" sz="3200" dirty="0">
              <a:latin typeface="+mj-lt"/>
            </a:endParaRPr>
          </a:p>
        </p:txBody>
      </p:sp>
      <p:sp>
        <p:nvSpPr>
          <p:cNvPr id="5" name="TextBox 4"/>
          <p:cNvSpPr txBox="1"/>
          <p:nvPr/>
        </p:nvSpPr>
        <p:spPr>
          <a:xfrm>
            <a:off x="525747" y="5168816"/>
            <a:ext cx="8064896" cy="1200329"/>
          </a:xfrm>
          <a:prstGeom prst="rect">
            <a:avLst/>
          </a:prstGeom>
          <a:solidFill>
            <a:schemeClr val="accent3">
              <a:lumMod val="40000"/>
              <a:lumOff val="60000"/>
            </a:schemeClr>
          </a:solidFill>
        </p:spPr>
        <p:txBody>
          <a:bodyPr wrap="square" rtlCol="0">
            <a:spAutoFit/>
          </a:bodyPr>
          <a:lstStyle/>
          <a:p>
            <a:r>
              <a:rPr lang="en-GB" sz="2400" b="1" dirty="0"/>
              <a:t>Remember:</a:t>
            </a:r>
            <a:r>
              <a:rPr lang="en-GB" sz="2400" dirty="0"/>
              <a:t> Even when there is a big difference in concentration, diffusion occurs in both directions.  There is a </a:t>
            </a:r>
            <a:r>
              <a:rPr lang="en-GB" sz="2400" i="1" dirty="0"/>
              <a:t>net </a:t>
            </a:r>
            <a:r>
              <a:rPr lang="en-GB" sz="2400" dirty="0"/>
              <a:t>movement from high to low concentration. </a:t>
            </a:r>
          </a:p>
        </p:txBody>
      </p:sp>
      <p:sp>
        <p:nvSpPr>
          <p:cNvPr id="2" name="Rectangle 1"/>
          <p:cNvSpPr/>
          <p:nvPr/>
        </p:nvSpPr>
        <p:spPr>
          <a:xfrm>
            <a:off x="496975" y="2208918"/>
            <a:ext cx="1366682" cy="42797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p:cNvSpPr/>
          <p:nvPr/>
        </p:nvSpPr>
        <p:spPr>
          <a:xfrm>
            <a:off x="1063521" y="2568404"/>
            <a:ext cx="1366682" cy="42797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ectangle 8"/>
          <p:cNvSpPr/>
          <p:nvPr/>
        </p:nvSpPr>
        <p:spPr>
          <a:xfrm>
            <a:off x="3176212" y="2996918"/>
            <a:ext cx="1366682" cy="42797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Rectangle 9"/>
          <p:cNvSpPr/>
          <p:nvPr/>
        </p:nvSpPr>
        <p:spPr>
          <a:xfrm>
            <a:off x="2458360" y="3770040"/>
            <a:ext cx="2055832" cy="42797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Rectangle 10"/>
          <p:cNvSpPr/>
          <p:nvPr/>
        </p:nvSpPr>
        <p:spPr>
          <a:xfrm>
            <a:off x="6544600" y="3797652"/>
            <a:ext cx="1366682" cy="42797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p:cNvSpPr/>
          <p:nvPr/>
        </p:nvSpPr>
        <p:spPr>
          <a:xfrm>
            <a:off x="4542895" y="4170406"/>
            <a:ext cx="2621832" cy="42797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Title 1"/>
          <p:cNvSpPr txBox="1">
            <a:spLocks/>
          </p:cNvSpPr>
          <p:nvPr/>
        </p:nvSpPr>
        <p:spPr>
          <a:xfrm>
            <a:off x="124243" y="68971"/>
            <a:ext cx="8890335" cy="6648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fontScale="90000" lnSpcReduction="10000"/>
          </a:bodyPr>
          <a:lstStyle>
            <a:lvl1pPr algn="ctr" defTabSz="685800" rtl="0" eaLnBrk="1" latinLnBrk="0" hangingPunct="1">
              <a:spcBef>
                <a:spcPct val="0"/>
              </a:spcBef>
              <a:buNone/>
              <a:defRPr sz="33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4400" b="1" dirty="0"/>
              <a:t>Diffusion</a:t>
            </a:r>
          </a:p>
        </p:txBody>
      </p:sp>
    </p:spTree>
    <p:extLst>
      <p:ext uri="{BB962C8B-B14F-4D97-AF65-F5344CB8AC3E}">
        <p14:creationId xmlns:p14="http://schemas.microsoft.com/office/powerpoint/2010/main" val="410911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iterate type="lt">
                                    <p:tmPct val="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iterate type="lt">
                                    <p:tmPct val="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bg/>
                                          </p:spTgt>
                                        </p:tgtEl>
                                        <p:attrNameLst>
                                          <p:attrName>style.visibility</p:attrName>
                                        </p:attrNameLst>
                                      </p:cBhvr>
                                      <p:to>
                                        <p:strVal val="visible"/>
                                      </p:to>
                                    </p:set>
                                    <p:animEffect transition="in" filter="fade">
                                      <p:cBhvr>
                                        <p:cTn id="21" dur="500"/>
                                        <p:tgtEl>
                                          <p:spTgt spid="4">
                                            <p:bg/>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fade">
                                      <p:cBhvr>
                                        <p:cTn id="26" dur="500"/>
                                        <p:tgtEl>
                                          <p:spTgt spid="4">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Effect transition="in" filter="fade">
                                      <p:cBhvr>
                                        <p:cTn id="31" dur="500"/>
                                        <p:tgtEl>
                                          <p:spTgt spid="4">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txEl>
                                              <p:pRg st="2" end="2"/>
                                            </p:txEl>
                                          </p:spTgt>
                                        </p:tgtEl>
                                        <p:attrNameLst>
                                          <p:attrName>style.visibility</p:attrName>
                                        </p:attrNameLst>
                                      </p:cBhvr>
                                      <p:to>
                                        <p:strVal val="visible"/>
                                      </p:to>
                                    </p:set>
                                    <p:animEffect transition="in" filter="fade">
                                      <p:cBhvr>
                                        <p:cTn id="36" dur="500"/>
                                        <p:tgtEl>
                                          <p:spTgt spid="4">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4">
                                            <p:txEl>
                                              <p:pRg st="4" end="4"/>
                                            </p:txEl>
                                          </p:spTgt>
                                        </p:tgtEl>
                                        <p:attrNameLst>
                                          <p:attrName>style.visibility</p:attrName>
                                        </p:attrNameLst>
                                      </p:cBhvr>
                                      <p:to>
                                        <p:strVal val="visible"/>
                                      </p:to>
                                    </p:set>
                                    <p:animEffect transition="in" filter="fade">
                                      <p:cBhvr>
                                        <p:cTn id="41" dur="500"/>
                                        <p:tgtEl>
                                          <p:spTgt spid="4">
                                            <p:txEl>
                                              <p:pRg st="4" end="4"/>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500" fill="hold"/>
                                        <p:tgtEl>
                                          <p:spTgt spid="5"/>
                                        </p:tgtEl>
                                        <p:attrNameLst>
                                          <p:attrName>ppt_w</p:attrName>
                                        </p:attrNameLst>
                                      </p:cBhvr>
                                      <p:tavLst>
                                        <p:tav tm="0">
                                          <p:val>
                                            <p:fltVal val="0"/>
                                          </p:val>
                                        </p:tav>
                                        <p:tav tm="100000">
                                          <p:val>
                                            <p:strVal val="#ppt_w"/>
                                          </p:val>
                                        </p:tav>
                                      </p:tavLst>
                                    </p:anim>
                                    <p:anim calcmode="lin" valueType="num">
                                      <p:cBhvr>
                                        <p:cTn id="47" dur="500" fill="hold"/>
                                        <p:tgtEl>
                                          <p:spTgt spid="5"/>
                                        </p:tgtEl>
                                        <p:attrNameLst>
                                          <p:attrName>ppt_h</p:attrName>
                                        </p:attrNameLst>
                                      </p:cBhvr>
                                      <p:tavLst>
                                        <p:tav tm="0">
                                          <p:val>
                                            <p:fltVal val="0"/>
                                          </p:val>
                                        </p:tav>
                                        <p:tav tm="100000">
                                          <p:val>
                                            <p:strVal val="#ppt_h"/>
                                          </p:val>
                                        </p:tav>
                                      </p:tavLst>
                                    </p:anim>
                                    <p:animEffect transition="in" filter="fade">
                                      <p:cBhvr>
                                        <p:cTn id="48" dur="500"/>
                                        <p:tgtEl>
                                          <p:spTgt spid="5"/>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xit" presetSubtype="0" fill="hold" grpId="0" nodeType="clickEffect">
                                  <p:stCondLst>
                                    <p:cond delay="0"/>
                                  </p:stCondLst>
                                  <p:childTnLst>
                                    <p:set>
                                      <p:cBhvr>
                                        <p:cTn id="52" dur="1" fill="hold">
                                          <p:stCondLst>
                                            <p:cond delay="0"/>
                                          </p:stCondLst>
                                        </p:cTn>
                                        <p:tgtEl>
                                          <p:spTgt spid="2"/>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 presetClass="exit" presetSubtype="0" fill="hold" grpId="0" nodeType="clickEffect">
                                  <p:stCondLst>
                                    <p:cond delay="0"/>
                                  </p:stCondLst>
                                  <p:childTnLst>
                                    <p:set>
                                      <p:cBhvr>
                                        <p:cTn id="56" dur="1" fill="hold">
                                          <p:stCondLst>
                                            <p:cond delay="0"/>
                                          </p:stCondLst>
                                        </p:cTn>
                                        <p:tgtEl>
                                          <p:spTgt spid="7"/>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1" presetClass="exit" presetSubtype="0" fill="hold" grpId="0" nodeType="clickEffect">
                                  <p:stCondLst>
                                    <p:cond delay="0"/>
                                  </p:stCondLst>
                                  <p:childTnLst>
                                    <p:set>
                                      <p:cBhvr>
                                        <p:cTn id="60" dur="1" fill="hold">
                                          <p:stCondLst>
                                            <p:cond delay="0"/>
                                          </p:stCondLst>
                                        </p:cTn>
                                        <p:tgtEl>
                                          <p:spTgt spid="9"/>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1" presetClass="exit" presetSubtype="0" fill="hold" grpId="0" nodeType="clickEffect">
                                  <p:stCondLst>
                                    <p:cond delay="0"/>
                                  </p:stCondLst>
                                  <p:childTnLst>
                                    <p:set>
                                      <p:cBhvr>
                                        <p:cTn id="64" dur="1" fill="hold">
                                          <p:stCondLst>
                                            <p:cond delay="0"/>
                                          </p:stCondLst>
                                        </p:cTn>
                                        <p:tgtEl>
                                          <p:spTgt spid="10"/>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1" presetClass="exit" presetSubtype="0" fill="hold" grpId="0" nodeType="clickEffect">
                                  <p:stCondLst>
                                    <p:cond delay="0"/>
                                  </p:stCondLst>
                                  <p:childTnLst>
                                    <p:set>
                                      <p:cBhvr>
                                        <p:cTn id="68" dur="1" fill="hold">
                                          <p:stCondLst>
                                            <p:cond delay="0"/>
                                          </p:stCondLst>
                                        </p:cTn>
                                        <p:tgtEl>
                                          <p:spTgt spid="11"/>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1" presetClass="exit" presetSubtype="0" fill="hold" grpId="0" nodeType="clickEffect">
                                  <p:stCondLst>
                                    <p:cond delay="0"/>
                                  </p:stCondLst>
                                  <p:childTnLst>
                                    <p:set>
                                      <p:cBhvr>
                                        <p:cTn id="72"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animBg="1"/>
      <p:bldP spid="5" grpId="0" animBg="1"/>
      <p:bldP spid="2" grpId="0" animBg="1"/>
      <p:bldP spid="7" grpId="0" animBg="1"/>
      <p:bldP spid="9" grpId="0" animBg="1"/>
      <p:bldP spid="10" grpId="0" animBg="1"/>
      <p:bldP spid="11"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creen shot 2015-08-20 at 00.10.49.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6933"/>
            <a:ext cx="7348889" cy="6858000"/>
          </a:xfrm>
          <a:prstGeom prst="rect">
            <a:avLst/>
          </a:prstGeom>
        </p:spPr>
      </p:pic>
      <p:sp>
        <p:nvSpPr>
          <p:cNvPr id="2" name="Title 1"/>
          <p:cNvSpPr>
            <a:spLocks noGrp="1"/>
          </p:cNvSpPr>
          <p:nvPr>
            <p:ph type="title"/>
          </p:nvPr>
        </p:nvSpPr>
        <p:spPr>
          <a:xfrm>
            <a:off x="7247468" y="372533"/>
            <a:ext cx="1524000" cy="6231467"/>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GB" sz="3200" dirty="0"/>
              <a:t>Into which cell will oxygen diffuse the fastest?</a:t>
            </a:r>
            <a:br>
              <a:rPr lang="en-GB" sz="3200" dirty="0"/>
            </a:br>
            <a:r>
              <a:rPr lang="en-GB" sz="3200" dirty="0">
                <a:cs typeface="Calibri"/>
              </a:rPr>
              <a:t>Answer on next slide</a:t>
            </a:r>
          </a:p>
        </p:txBody>
      </p:sp>
    </p:spTree>
    <p:extLst>
      <p:ext uri="{BB962C8B-B14F-4D97-AF65-F5344CB8AC3E}">
        <p14:creationId xmlns:p14="http://schemas.microsoft.com/office/powerpoint/2010/main" val="650567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creen shot 2015-08-20 at 00.10.49.png"/>
          <p:cNvPicPr>
            <a:picLocks noChangeAspect="1"/>
          </p:cNvPicPr>
          <p:nvPr/>
        </p:nvPicPr>
        <p:blipFill rotWithShape="1">
          <a:blip r:embed="rId2">
            <a:extLst>
              <a:ext uri="{28A0092B-C50C-407E-A947-70E740481C1C}">
                <a14:useLocalDpi xmlns:a14="http://schemas.microsoft.com/office/drawing/2010/main" val="0"/>
              </a:ext>
            </a:extLst>
          </a:blip>
          <a:srcRect l="3730" t="-1077" r="34003" b="49077"/>
          <a:stretch/>
        </p:blipFill>
        <p:spPr>
          <a:xfrm>
            <a:off x="800626" y="837092"/>
            <a:ext cx="4575906" cy="3566172"/>
          </a:xfrm>
          <a:prstGeom prst="rect">
            <a:avLst/>
          </a:prstGeom>
        </p:spPr>
      </p:pic>
      <p:sp>
        <p:nvSpPr>
          <p:cNvPr id="2" name="Title 1"/>
          <p:cNvSpPr>
            <a:spLocks noGrp="1"/>
          </p:cNvSpPr>
          <p:nvPr>
            <p:ph type="title"/>
          </p:nvPr>
        </p:nvSpPr>
        <p:spPr>
          <a:xfrm>
            <a:off x="7347293" y="362551"/>
            <a:ext cx="1524000" cy="6231467"/>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GB" sz="3200" dirty="0"/>
              <a:t>Into which cell will oxygen diffuse the fastest?</a:t>
            </a:r>
          </a:p>
        </p:txBody>
      </p:sp>
      <p:sp>
        <p:nvSpPr>
          <p:cNvPr id="3" name="TextBox 2">
            <a:extLst>
              <a:ext uri="{FF2B5EF4-FFF2-40B4-BE49-F238E27FC236}">
                <a16:creationId xmlns:a16="http://schemas.microsoft.com/office/drawing/2014/main" id="{CA071A6D-7E90-47C2-9567-9F309737AC09}"/>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4" name="TextBox 3">
            <a:extLst>
              <a:ext uri="{FF2B5EF4-FFF2-40B4-BE49-F238E27FC236}">
                <a16:creationId xmlns:a16="http://schemas.microsoft.com/office/drawing/2014/main" id="{370E2B13-2527-4A3F-9144-ABBC589036F9}"/>
              </a:ext>
            </a:extLst>
          </p:cNvPr>
          <p:cNvSpPr txBox="1"/>
          <p:nvPr/>
        </p:nvSpPr>
        <p:spPr>
          <a:xfrm>
            <a:off x="1541865" y="4775975"/>
            <a:ext cx="494492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This is because there is the biggest difference in the number of particles between inside and outside the cell.</a:t>
            </a:r>
          </a:p>
          <a:p>
            <a:r>
              <a:rPr lang="en-GB" dirty="0">
                <a:cs typeface="Calibri"/>
              </a:rPr>
              <a:t>We say that the concentration gradient is the greatest</a:t>
            </a:r>
          </a:p>
        </p:txBody>
      </p:sp>
    </p:spTree>
    <p:extLst>
      <p:ext uri="{BB962C8B-B14F-4D97-AF65-F5344CB8AC3E}">
        <p14:creationId xmlns:p14="http://schemas.microsoft.com/office/powerpoint/2010/main" val="3309991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9717" y="880354"/>
            <a:ext cx="8865382" cy="3679621"/>
          </a:xfrm>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t">
            <a:normAutofit/>
          </a:bodyPr>
          <a:lstStyle/>
          <a:p>
            <a:pPr marL="0" indent="0">
              <a:buNone/>
            </a:pPr>
            <a:r>
              <a:rPr lang="en-GB" i="1" dirty="0">
                <a:latin typeface="+mj-lt"/>
              </a:rPr>
              <a:t>Person A answers questions 1 &amp; 2 (write in your book)</a:t>
            </a:r>
          </a:p>
          <a:p>
            <a:pPr marL="514350" indent="-514350">
              <a:buAutoNum type="arabicPeriod"/>
            </a:pPr>
            <a:r>
              <a:rPr lang="en-GB" dirty="0">
                <a:latin typeface="+mj-lt"/>
              </a:rPr>
              <a:t>What is a concentration gradient?</a:t>
            </a:r>
          </a:p>
          <a:p>
            <a:pPr marL="514350" indent="-514350">
              <a:buAutoNum type="arabicPeriod"/>
            </a:pPr>
            <a:r>
              <a:rPr lang="en-GB" dirty="0">
                <a:latin typeface="+mj-lt"/>
              </a:rPr>
              <a:t>Which direction do particles move overall when they diffuse?</a:t>
            </a:r>
            <a:endParaRPr lang="en-GB" dirty="0">
              <a:latin typeface="+mj-lt"/>
              <a:cs typeface="Calibri"/>
            </a:endParaRPr>
          </a:p>
          <a:p>
            <a:pPr marL="0" indent="0">
              <a:buNone/>
            </a:pPr>
            <a:endParaRPr lang="en-GB" dirty="0">
              <a:latin typeface="+mj-lt"/>
            </a:endParaRPr>
          </a:p>
          <a:p>
            <a:pPr marL="0" indent="0">
              <a:buNone/>
            </a:pPr>
            <a:r>
              <a:rPr lang="en-GB" i="1" dirty="0"/>
              <a:t>Person B answers questions 3 &amp; 4 (write in your book)</a:t>
            </a:r>
            <a:endParaRPr lang="en-GB" dirty="0">
              <a:latin typeface="+mj-lt"/>
            </a:endParaRPr>
          </a:p>
          <a:p>
            <a:pPr marL="514350" indent="-514350">
              <a:buFont typeface="+mj-lt"/>
              <a:buAutoNum type="arabicPeriod" startAt="3"/>
            </a:pPr>
            <a:r>
              <a:rPr lang="en-GB" dirty="0">
                <a:latin typeface="+mj-lt"/>
              </a:rPr>
              <a:t>What is meant by net movement. Use the word ‘both’ and ‘more’ in your answer.</a:t>
            </a:r>
          </a:p>
          <a:p>
            <a:pPr marL="514350" indent="-514350">
              <a:buFont typeface="+mj-lt"/>
              <a:buAutoNum type="arabicPeriod" startAt="3"/>
            </a:pPr>
            <a:r>
              <a:rPr lang="en-GB" dirty="0">
                <a:latin typeface="+mj-lt"/>
              </a:rPr>
              <a:t>Give 3 examples of substances that move into cells by diffusion.</a:t>
            </a:r>
          </a:p>
        </p:txBody>
      </p:sp>
      <p:sp>
        <p:nvSpPr>
          <p:cNvPr id="4" name="Title 1"/>
          <p:cNvSpPr txBox="1">
            <a:spLocks/>
          </p:cNvSpPr>
          <p:nvPr/>
        </p:nvSpPr>
        <p:spPr>
          <a:xfrm>
            <a:off x="124243" y="68971"/>
            <a:ext cx="8890335" cy="6648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lvl1pPr algn="ctr" defTabSz="685800" rtl="0" eaLnBrk="1" latinLnBrk="0" hangingPunct="1">
              <a:spcBef>
                <a:spcPct val="0"/>
              </a:spcBef>
              <a:buNone/>
              <a:defRPr sz="33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4000" b="1" dirty="0"/>
              <a:t>Answer the questions in pairs</a:t>
            </a:r>
          </a:p>
        </p:txBody>
      </p:sp>
      <p:sp>
        <p:nvSpPr>
          <p:cNvPr id="2" name="TextBox 1"/>
          <p:cNvSpPr txBox="1"/>
          <p:nvPr/>
        </p:nvSpPr>
        <p:spPr>
          <a:xfrm>
            <a:off x="158743" y="4675415"/>
            <a:ext cx="8846355" cy="193899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2400" dirty="0"/>
              <a:t>1. Person A explains to B their answer to Q1+2. Try without looking at your notes.</a:t>
            </a:r>
          </a:p>
          <a:p>
            <a:r>
              <a:rPr lang="en-GB" sz="2400" dirty="0"/>
              <a:t>2. B then has to summarise what they understood.</a:t>
            </a:r>
          </a:p>
          <a:p>
            <a:r>
              <a:rPr lang="en-GB" sz="2400" dirty="0"/>
              <a:t>3. If A thinks B’s explanation is correct, then they can write it down.</a:t>
            </a:r>
          </a:p>
          <a:p>
            <a:r>
              <a:rPr lang="en-GB" sz="2400" dirty="0"/>
              <a:t>4. Repeat, but for Q3+4 (so person B will do the explaining)</a:t>
            </a:r>
          </a:p>
        </p:txBody>
      </p:sp>
    </p:spTree>
    <p:extLst>
      <p:ext uri="{BB962C8B-B14F-4D97-AF65-F5344CB8AC3E}">
        <p14:creationId xmlns:p14="http://schemas.microsoft.com/office/powerpoint/2010/main" val="17587892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312" y="993426"/>
            <a:ext cx="8229600" cy="5370336"/>
          </a:xfrm>
        </p:spPr>
        <p:txBody>
          <a:bodyPr vert="horz" lIns="91440" tIns="45720" rIns="91440" bIns="45720" rtlCol="0" anchor="t">
            <a:normAutofit lnSpcReduction="10000"/>
          </a:bodyPr>
          <a:lstStyle/>
          <a:p>
            <a:pPr marL="0" indent="0">
              <a:buNone/>
            </a:pPr>
            <a:r>
              <a:rPr lang="en-GB" sz="2800" b="1" dirty="0"/>
              <a:t>Factors that affect the rate of diffusion</a:t>
            </a:r>
          </a:p>
          <a:p>
            <a:pPr marL="0" indent="0">
              <a:buNone/>
            </a:pPr>
            <a:endParaRPr lang="en-GB" sz="2800" dirty="0"/>
          </a:p>
          <a:p>
            <a:r>
              <a:rPr lang="en-GB" sz="2800" dirty="0"/>
              <a:t>Difference in concentrations</a:t>
            </a:r>
          </a:p>
          <a:p>
            <a:r>
              <a:rPr lang="en-GB" sz="2800" dirty="0"/>
              <a:t>Temperature</a:t>
            </a:r>
          </a:p>
          <a:p>
            <a:r>
              <a:rPr lang="en-GB" sz="2800" dirty="0"/>
              <a:t>Surface area</a:t>
            </a:r>
          </a:p>
          <a:p>
            <a:r>
              <a:rPr lang="en-GB" sz="2800" dirty="0"/>
              <a:t>The thickness of the membrane the particles diffuse across</a:t>
            </a:r>
          </a:p>
          <a:p>
            <a:pPr marL="0" indent="0">
              <a:buNone/>
            </a:pPr>
            <a:endParaRPr lang="en-GB" sz="2800" dirty="0"/>
          </a:p>
          <a:p>
            <a:pPr marL="0" indent="0">
              <a:buNone/>
            </a:pPr>
            <a:r>
              <a:rPr lang="en-GB" sz="2800" dirty="0"/>
              <a:t>Pick one factor and write an explanation for </a:t>
            </a:r>
            <a:r>
              <a:rPr lang="en-GB" sz="2800" b="1" dirty="0"/>
              <a:t>why</a:t>
            </a:r>
            <a:r>
              <a:rPr lang="en-GB" sz="2800" dirty="0"/>
              <a:t> this factor affects the rate of diffusion. Check possible reasons on the next slide</a:t>
            </a:r>
            <a:endParaRPr lang="en-GB" sz="2800" dirty="0">
              <a:cs typeface="Calibri"/>
            </a:endParaRPr>
          </a:p>
        </p:txBody>
      </p:sp>
      <p:sp>
        <p:nvSpPr>
          <p:cNvPr id="4" name="Title 1"/>
          <p:cNvSpPr txBox="1">
            <a:spLocks/>
          </p:cNvSpPr>
          <p:nvPr/>
        </p:nvSpPr>
        <p:spPr>
          <a:xfrm>
            <a:off x="124243" y="68971"/>
            <a:ext cx="8890335" cy="6648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lvl1pPr algn="ctr" defTabSz="685800" rtl="0" eaLnBrk="1" latinLnBrk="0" hangingPunct="1">
              <a:spcBef>
                <a:spcPct val="0"/>
              </a:spcBef>
              <a:buNone/>
              <a:defRPr sz="33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4000" b="1" dirty="0"/>
              <a:t>Plenary</a:t>
            </a:r>
          </a:p>
        </p:txBody>
      </p:sp>
    </p:spTree>
    <p:extLst>
      <p:ext uri="{BB962C8B-B14F-4D97-AF65-F5344CB8AC3E}">
        <p14:creationId xmlns:p14="http://schemas.microsoft.com/office/powerpoint/2010/main" val="871092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312" y="993426"/>
            <a:ext cx="8229600" cy="5370336"/>
          </a:xfrm>
        </p:spPr>
        <p:txBody>
          <a:bodyPr vert="horz" lIns="91440" tIns="45720" rIns="91440" bIns="45720" rtlCol="0" anchor="t">
            <a:normAutofit fontScale="70000" lnSpcReduction="20000"/>
          </a:bodyPr>
          <a:lstStyle/>
          <a:p>
            <a:pPr marL="0" indent="0">
              <a:buNone/>
            </a:pPr>
            <a:r>
              <a:rPr lang="en-GB" sz="2800" b="1" dirty="0"/>
              <a:t>Factors that affect the rate of diffusion</a:t>
            </a:r>
          </a:p>
          <a:p>
            <a:r>
              <a:rPr lang="en-GB" sz="2800" dirty="0"/>
              <a:t>Difference in concentrations – the greater the difference in concentrations the more easily the particles can move from one place to another.</a:t>
            </a:r>
            <a:endParaRPr lang="en-GB" sz="2800" dirty="0">
              <a:cs typeface="Calibri"/>
            </a:endParaRPr>
          </a:p>
          <a:p>
            <a:pPr marL="0" indent="0">
              <a:buNone/>
            </a:pPr>
            <a:r>
              <a:rPr lang="en-GB" sz="2800" dirty="0">
                <a:solidFill>
                  <a:srgbClr val="FF0000"/>
                </a:solidFill>
                <a:cs typeface="Calibri"/>
              </a:rPr>
              <a:t>Analogy(comparison) think of a train on a platform. If the platform is crowded it is harder to get off the train but if it is not very crowded then it is easier. Similarly, if there are lots of particles in one solution then it is harder for other particles to go into that solution. If there are hardly any particles in the first solution then it is easier for the particles to move from the other solution and into it.</a:t>
            </a:r>
          </a:p>
          <a:p>
            <a:r>
              <a:rPr lang="en-GB" sz="2800" dirty="0"/>
              <a:t>Temperature</a:t>
            </a:r>
          </a:p>
          <a:p>
            <a:pPr marL="0" indent="0">
              <a:buNone/>
            </a:pPr>
            <a:r>
              <a:rPr lang="en-GB" sz="2800" dirty="0">
                <a:solidFill>
                  <a:srgbClr val="FF0000"/>
                </a:solidFill>
                <a:cs typeface="Calibri"/>
              </a:rPr>
              <a:t>The higher the temperature the faster particles move so the rate of diffusion will be higher.</a:t>
            </a:r>
          </a:p>
          <a:p>
            <a:r>
              <a:rPr lang="en-GB" sz="2800" dirty="0"/>
              <a:t>Surface area</a:t>
            </a:r>
          </a:p>
          <a:p>
            <a:pPr marL="0" indent="0">
              <a:buNone/>
            </a:pPr>
            <a:r>
              <a:rPr lang="en-GB" sz="2800" dirty="0">
                <a:solidFill>
                  <a:srgbClr val="FF0000"/>
                </a:solidFill>
                <a:cs typeface="Calibri"/>
              </a:rPr>
              <a:t>If a surface is greater then there is more opportunity to get across it.  A bit like having a huge border to a country – more people will be able to get in in one go.  If the border is tiny people will dribble through it slowly</a:t>
            </a:r>
          </a:p>
          <a:p>
            <a:pPr marL="0" indent="0">
              <a:buNone/>
            </a:pPr>
            <a:r>
              <a:rPr lang="en-GB" sz="2800" dirty="0"/>
              <a:t>. The thickness of the membrane the particles diffuse across</a:t>
            </a:r>
            <a:endParaRPr lang="en-GB" sz="2800" dirty="0">
              <a:cs typeface="Calibri"/>
            </a:endParaRPr>
          </a:p>
          <a:p>
            <a:pPr marL="0" indent="0">
              <a:buNone/>
            </a:pPr>
            <a:r>
              <a:rPr lang="en-GB" sz="2800" dirty="0">
                <a:solidFill>
                  <a:srgbClr val="FF0000"/>
                </a:solidFill>
                <a:cs typeface="Calibri"/>
              </a:rPr>
              <a:t>The thicker a membrane, the longer it will take for particles to get across it. In the same way – the wider a road the longer it will take to cross it.</a:t>
            </a:r>
          </a:p>
          <a:p>
            <a:pPr marL="0" indent="0">
              <a:buNone/>
            </a:pPr>
            <a:endParaRPr lang="en-GB" sz="2800" dirty="0">
              <a:cs typeface="Calibri"/>
            </a:endParaRPr>
          </a:p>
          <a:p>
            <a:pPr marL="0" indent="0">
              <a:buNone/>
            </a:pPr>
            <a:endParaRPr lang="en-GB" sz="2800" dirty="0">
              <a:cs typeface="Calibri"/>
            </a:endParaRPr>
          </a:p>
        </p:txBody>
      </p:sp>
      <p:sp>
        <p:nvSpPr>
          <p:cNvPr id="4" name="Title 1"/>
          <p:cNvSpPr txBox="1">
            <a:spLocks/>
          </p:cNvSpPr>
          <p:nvPr/>
        </p:nvSpPr>
        <p:spPr>
          <a:xfrm>
            <a:off x="124243" y="68971"/>
            <a:ext cx="8890335" cy="6648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lvl1pPr algn="ctr" defTabSz="685800" rtl="0" eaLnBrk="1" latinLnBrk="0" hangingPunct="1">
              <a:spcBef>
                <a:spcPct val="0"/>
              </a:spcBef>
              <a:buNone/>
              <a:defRPr sz="33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4000" b="1" dirty="0"/>
              <a:t>Possible explanations</a:t>
            </a:r>
          </a:p>
        </p:txBody>
      </p:sp>
    </p:spTree>
    <p:extLst>
      <p:ext uri="{BB962C8B-B14F-4D97-AF65-F5344CB8AC3E}">
        <p14:creationId xmlns:p14="http://schemas.microsoft.com/office/powerpoint/2010/main" val="13567116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28B716A-9465-46D4-A727-0111D8898201}">
  <ds:schemaRefs>
    <ds:schemaRef ds:uri="http://schemas.microsoft.com/sharepoint/v3/contenttype/forms"/>
  </ds:schemaRefs>
</ds:datastoreItem>
</file>

<file path=customXml/itemProps2.xml><?xml version="1.0" encoding="utf-8"?>
<ds:datastoreItem xmlns:ds="http://schemas.openxmlformats.org/officeDocument/2006/customXml" ds:itemID="{7768ABC5-CB6E-436A-9FF4-28767F85CAD3}">
  <ds:schemaRefs>
    <ds:schemaRef ds:uri="http://schemas.microsoft.com/office/2006/documentManagement/types"/>
    <ds:schemaRef ds:uri="http://purl.org/dc/terms/"/>
    <ds:schemaRef ds:uri="http://purl.org/dc/dcmitype/"/>
    <ds:schemaRef ds:uri="f513355b-a9cf-41c1-ad84-cdbe52169224"/>
    <ds:schemaRef ds:uri="http://schemas.microsoft.com/office/2006/metadata/properties"/>
    <ds:schemaRef ds:uri="http://purl.org/dc/elements/1.1/"/>
    <ds:schemaRef ds:uri="http://schemas.openxmlformats.org/package/2006/metadata/core-properties"/>
    <ds:schemaRef ds:uri="http://schemas.microsoft.com/office/infopath/2007/PartnerControls"/>
    <ds:schemaRef ds:uri="b547754c-74b2-4d91-982e-55751234f08d"/>
    <ds:schemaRef ds:uri="http://www.w3.org/XML/1998/namespace"/>
  </ds:schemaRefs>
</ds:datastoreItem>
</file>

<file path=customXml/itemProps3.xml><?xml version="1.0" encoding="utf-8"?>
<ds:datastoreItem xmlns:ds="http://schemas.openxmlformats.org/officeDocument/2006/customXml" ds:itemID="{13E4BDBA-2821-4F88-83C5-0EEA7841C1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453</TotalTime>
  <Words>1191</Words>
  <Application>Microsoft Office PowerPoint</Application>
  <PresentationFormat>On-screen Show (4:3)</PresentationFormat>
  <Paragraphs>111</Paragraphs>
  <Slides>10</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Into which cell will oxygen diffuse the fastest? Answer on next slide</vt:lpstr>
      <vt:lpstr>Into which cell will oxygen diffuse the fastest?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Arranging the periodic table</dc:title>
  <dc:creator>Fozia Bibi</dc:creator>
  <cp:lastModifiedBy>Jan Bailey</cp:lastModifiedBy>
  <cp:revision>354</cp:revision>
  <dcterms:created xsi:type="dcterms:W3CDTF">2013-11-19T20:01:39Z</dcterms:created>
  <dcterms:modified xsi:type="dcterms:W3CDTF">2020-10-20T20:27:47Z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