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0" r:id="rId3"/>
    <p:sldId id="263" r:id="rId4"/>
    <p:sldId id="261" r:id="rId5"/>
    <p:sldId id="262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5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564DCB-7F69-4DD2-84E3-3578C62915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51DECE-8B95-421C-B33A-1DB9C6446E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83C8-F839-4E9F-96C5-709C6DF6362A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19C4B-A366-4B12-AEE4-1738EFCF1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17FDC-6385-4C62-A9BD-A962E03F21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FEDF-197D-4627-BCE1-46A46135B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91685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F9A8-BF3F-428C-B05C-8C2BA2D3E8B4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B410-14C6-407F-A7AF-D941CF0C3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0086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7561-F6FD-4872-8A11-AFABBCCD9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DD14B0-E7D2-4A64-86D6-99DBEAD43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374B-4E50-4815-82C9-494DC2AB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B5AF3-FF2E-400A-8FAF-3084269E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7D0-D111-42BC-B1C9-5A4FAD98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7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6A23B-68DD-4A29-AA56-BE9979E4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1024-40D3-46D1-B680-3E5460A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111DA-AE8A-4980-BF4F-31E5E63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30063-E2D9-4621-9643-F6DAC02E7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E586D-44A8-4BAD-8FF7-74C2772D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9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847A-2D42-4BA0-A324-9D8F4CA0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C13A-71AB-4385-A3A5-74B8C6B22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27034-1253-4066-808B-E54C290F6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F90F-4821-4E24-B67C-7F2BD439C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1D5B-1F1C-42AF-AAF1-BF26F1B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7935-854C-441E-BAFD-DCB08EB5C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31D5-7B70-420E-BBA5-ACC82B7DA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33D4DE-E29B-44A5-ABE9-5CBBDB95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D824-4580-45A7-988D-3B240366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60895-B47E-4167-91C6-34CE6AAB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75E47-15EF-4328-8DC9-97926C7C6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20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7558-2342-4BBC-A883-838E2DDF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BD8ED-D260-4D4F-B3DB-3EBD0AC12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1FBCB-C16B-4C07-B6AE-759F5A533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9970E-7E80-4EEC-926F-F974224F8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0EE914-C9B0-4EEA-8EBD-5DDC4074A6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5AC947-8451-47A4-8BCF-B09C425E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CBC61-A168-4806-B3D7-8D759A4C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A0873E-D0C2-417A-B324-2A67AFDC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2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9F53C-DCBB-4F6C-86AF-2E7BA180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4EDDE-2DFA-4989-BD1D-54B2DD58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61A1D-98FA-4802-BC28-4633FB22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24B94-B312-4F69-BB2D-111C184C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2ABF1-E011-4953-8B09-11D79BB5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448800" y="182561"/>
            <a:ext cx="2743200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</a:lstStyle>
          <a:p>
            <a:fld id="{C78A3415-8034-425F-8F14-D8A7ACC37F7D}" type="datetimeFigureOut">
              <a:rPr lang="en-GB" smtClean="0"/>
              <a:pPr/>
              <a:t>17/10/2020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9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1DD60-E0B0-4CC7-9EAB-1503D904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454EE-3682-4F34-9DF7-2A814326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F652-D7BD-48D6-9A2A-2CC513415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F3C3A-5849-455E-8AC4-32279141B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6DD56-216C-436F-9793-5A51DFB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D7C17-D703-415A-B047-0E110322C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4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120AF-7A37-4462-B9D6-B8AB303C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F9B9B5-8787-462D-9BA0-6D43C8335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AACD2-F941-4A89-9D81-149B2988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9BDB-F9D9-4D41-A9F9-EEB5D3D6C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E925B-4396-4B2E-B8A8-AF408398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8A3BD-BDD6-4A17-B71C-8B2553F8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3CB-E537-4720-90C4-421C6B61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08D6-5975-4D37-BA34-6A6F7894F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00888-8055-46C2-BCC6-09D796AC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4EE8-564A-4181-8526-A84751AB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459FC-57B6-4E50-9E7A-438F68BC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1389B-BD50-4403-A7D9-E6ACCCFB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797A4-592F-4E61-981E-6C2DCC93A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27C4E-F3F8-4B1E-81B6-DDE02590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2CA54-866B-4F8A-A39A-F5C3BC0EE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0B0B-1AAA-464F-AAF2-FDA97BDD2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7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CB702A-E48F-4DCB-BAFD-8D6F49F7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7DB33-93C3-4598-9B9D-A388A4BC3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47BA7-14CA-4281-A88F-8BD94DC66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548E-B17A-4976-95A8-CEF4A1F52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6BE05-86DD-4074-B4CE-A831F9AD7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2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-aGRYS7JVd8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/url?sa=i&amp;source=images&amp;cd=&amp;ved=2ahUKEwj21v6R86bmAhWozIUKHYVjBOAQjRx6BAgBEAQ&amp;url=https%3A%2F%2Fwww.amazon.co.uk%2FGaviscon-Double-Heartburn-Indigestion-Tablets%2Fdp%2FB01N6Z74SG&amp;psig=AOvVaw13szLgUkLvTLgSqc4czKmI&amp;ust=1575923627468895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IOMlwBoe_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E471E2D-9755-4866-B77F-BEC2F8E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59618" y="141080"/>
            <a:ext cx="2332382" cy="365125"/>
          </a:xfrm>
        </p:spPr>
        <p:txBody>
          <a:bodyPr/>
          <a:lstStyle/>
          <a:p>
            <a:fld id="{7A8C9A33-24A3-427B-8C38-CA91F2A89040}" type="datetime1">
              <a:rPr lang="en-GB" sz="2800" smtClean="0">
                <a:solidFill>
                  <a:schemeClr val="tx1"/>
                </a:solidFill>
                <a:latin typeface="Comic Sans MS" panose="030F0702030302020204" pitchFamily="66" charset="0"/>
              </a:rPr>
              <a:t>17/10/2020</a:t>
            </a:fld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779D0D-D548-4752-8904-2B8B819B2999}"/>
              </a:ext>
            </a:extLst>
          </p:cNvPr>
          <p:cNvSpPr txBox="1"/>
          <p:nvPr/>
        </p:nvSpPr>
        <p:spPr>
          <a:xfrm>
            <a:off x="3293165" y="31254"/>
            <a:ext cx="5605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anose="030F0702030302020204" pitchFamily="66" charset="0"/>
              </a:rPr>
              <a:t>Neutralisation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E25C5A-44A1-4266-92BD-1A338DC7DCBE}"/>
              </a:ext>
            </a:extLst>
          </p:cNvPr>
          <p:cNvSpPr/>
          <p:nvPr/>
        </p:nvSpPr>
        <p:spPr>
          <a:xfrm>
            <a:off x="79513" y="1044990"/>
            <a:ext cx="5870713" cy="2745132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Lesson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Describe the concentration between a strong acid and a concentrated acid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12DE2AD-333A-4418-BD81-6807306EB61A}"/>
              </a:ext>
            </a:extLst>
          </p:cNvPr>
          <p:cNvSpPr/>
          <p:nvPr/>
        </p:nvSpPr>
        <p:spPr>
          <a:xfrm>
            <a:off x="6241776" y="1044990"/>
            <a:ext cx="5870713" cy="2745132"/>
          </a:xfrm>
          <a:prstGeom prst="roundRect">
            <a:avLst/>
          </a:prstGeom>
          <a:solidFill>
            <a:srgbClr val="C98407"/>
          </a:solidFill>
          <a:ln>
            <a:solidFill>
              <a:srgbClr val="C984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Week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Name one strong acid and one weak acid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48A451A-5C5A-470A-A978-5D7AEA4FF347}"/>
              </a:ext>
            </a:extLst>
          </p:cNvPr>
          <p:cNvSpPr/>
          <p:nvPr/>
        </p:nvSpPr>
        <p:spPr>
          <a:xfrm>
            <a:off x="79512" y="3927338"/>
            <a:ext cx="5870713" cy="274513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Last Term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Draw a diagram showing how to set up chromatography apparatus. Annotate your diagram.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26A5CA7-C04D-4B81-924F-B0A956DCE702}"/>
              </a:ext>
            </a:extLst>
          </p:cNvPr>
          <p:cNvSpPr/>
          <p:nvPr/>
        </p:nvSpPr>
        <p:spPr>
          <a:xfrm>
            <a:off x="6241775" y="3927338"/>
            <a:ext cx="5870713" cy="274513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This Lesson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Write down what you know about salts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02705C-DBEA-436A-9A72-4891F6902EBD}"/>
              </a:ext>
            </a:extLst>
          </p:cNvPr>
          <p:cNvSpPr txBox="1"/>
          <p:nvPr/>
        </p:nvSpPr>
        <p:spPr>
          <a:xfrm>
            <a:off x="139147" y="521770"/>
            <a:ext cx="8786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Starter</a:t>
            </a:r>
            <a:r>
              <a:rPr lang="en-GB" sz="2800" dirty="0">
                <a:latin typeface="Comic Sans MS" panose="030F0702030302020204" pitchFamily="66" charset="0"/>
              </a:rPr>
              <a:t>: Answer the questions in the boxes below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73FB6B2-343E-4612-99A3-C93BC8D78483}"/>
              </a:ext>
            </a:extLst>
          </p:cNvPr>
          <p:cNvSpPr/>
          <p:nvPr/>
        </p:nvSpPr>
        <p:spPr>
          <a:xfrm>
            <a:off x="6559824" y="1260338"/>
            <a:ext cx="5340626" cy="245165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 = Hydrochloric acid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Weak = Citric acid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659FA34-77F4-457B-B430-2F8BEF436246}"/>
              </a:ext>
            </a:extLst>
          </p:cNvPr>
          <p:cNvSpPr/>
          <p:nvPr/>
        </p:nvSpPr>
        <p:spPr>
          <a:xfrm>
            <a:off x="344555" y="1191730"/>
            <a:ext cx="5340626" cy="245165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Concentrated = lots of acid particles per litre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 = All particles split up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67F4E20-08C0-45C8-9C2F-15B1DC80D121}"/>
              </a:ext>
            </a:extLst>
          </p:cNvPr>
          <p:cNvGrpSpPr/>
          <p:nvPr/>
        </p:nvGrpSpPr>
        <p:grpSpPr>
          <a:xfrm>
            <a:off x="291550" y="4082473"/>
            <a:ext cx="5340626" cy="2451652"/>
            <a:chOff x="291550" y="4082473"/>
            <a:chExt cx="5340626" cy="245165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7E702F4-5FCA-479B-9668-FE866EF04053}"/>
                </a:ext>
              </a:extLst>
            </p:cNvPr>
            <p:cNvSpPr/>
            <p:nvPr/>
          </p:nvSpPr>
          <p:spPr>
            <a:xfrm>
              <a:off x="291550" y="4082473"/>
              <a:ext cx="5340626" cy="2451652"/>
            </a:xfrm>
            <a:prstGeom prst="round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3274863-6769-491D-9703-45927C4CE9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130" t="53127" r="71957" b="25206"/>
            <a:stretch/>
          </p:blipFill>
          <p:spPr>
            <a:xfrm>
              <a:off x="1795669" y="4219083"/>
              <a:ext cx="2418023" cy="21171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854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AD1214-48DC-48F5-9E23-21335657582E}"/>
              </a:ext>
            </a:extLst>
          </p:cNvPr>
          <p:cNvSpPr txBox="1"/>
          <p:nvPr/>
        </p:nvSpPr>
        <p:spPr>
          <a:xfrm>
            <a:off x="2133600" y="1060174"/>
            <a:ext cx="74609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Learning Objectives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State what products are formed between an acid and an alkali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Explain some of the uses of neutralisation reactions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Set up tomorrows practical</a:t>
            </a:r>
          </a:p>
        </p:txBody>
      </p:sp>
    </p:spTree>
    <p:extLst>
      <p:ext uri="{BB962C8B-B14F-4D97-AF65-F5344CB8AC3E}">
        <p14:creationId xmlns:p14="http://schemas.microsoft.com/office/powerpoint/2010/main" val="3446252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CC53B9-891B-41AF-9583-8943B0653576}"/>
              </a:ext>
            </a:extLst>
          </p:cNvPr>
          <p:cNvSpPr/>
          <p:nvPr/>
        </p:nvSpPr>
        <p:spPr>
          <a:xfrm>
            <a:off x="6219875" y="2093709"/>
            <a:ext cx="4877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https://www.youtube.com/watch?v=-aGRYS7JVd8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B2F73A-CA14-4323-B58A-72E4B9F31CFF}"/>
              </a:ext>
            </a:extLst>
          </p:cNvPr>
          <p:cNvSpPr txBox="1"/>
          <p:nvPr/>
        </p:nvSpPr>
        <p:spPr>
          <a:xfrm>
            <a:off x="333094" y="189102"/>
            <a:ext cx="66484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During this video draw a notes box about 6 lines down and 2/3 of a page across like this: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475DF8-A220-4FF0-B169-05003E2C3368}"/>
              </a:ext>
            </a:extLst>
          </p:cNvPr>
          <p:cNvSpPr/>
          <p:nvPr/>
        </p:nvSpPr>
        <p:spPr>
          <a:xfrm>
            <a:off x="570452" y="1770076"/>
            <a:ext cx="4244829" cy="47649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080B41A-6162-4071-90EC-5D5B820E088B}"/>
              </a:ext>
            </a:extLst>
          </p:cNvPr>
          <p:cNvSpPr/>
          <p:nvPr/>
        </p:nvSpPr>
        <p:spPr>
          <a:xfrm>
            <a:off x="1828800" y="2114611"/>
            <a:ext cx="2749123" cy="148624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C83E2E-3E44-4FE8-A461-3ADEEDEEFDEF}"/>
              </a:ext>
            </a:extLst>
          </p:cNvPr>
          <p:cNvCxnSpPr>
            <a:cxnSpLocks/>
          </p:cNvCxnSpPr>
          <p:nvPr/>
        </p:nvCxnSpPr>
        <p:spPr>
          <a:xfrm>
            <a:off x="570452" y="211461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E705F6C-0C47-4F63-AFBB-D35A362689F3}"/>
              </a:ext>
            </a:extLst>
          </p:cNvPr>
          <p:cNvCxnSpPr>
            <a:cxnSpLocks/>
          </p:cNvCxnSpPr>
          <p:nvPr/>
        </p:nvCxnSpPr>
        <p:spPr>
          <a:xfrm>
            <a:off x="570452" y="237606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22B57A9-FF38-46FC-80AB-135B2A7FF601}"/>
              </a:ext>
            </a:extLst>
          </p:cNvPr>
          <p:cNvCxnSpPr>
            <a:cxnSpLocks/>
          </p:cNvCxnSpPr>
          <p:nvPr/>
        </p:nvCxnSpPr>
        <p:spPr>
          <a:xfrm>
            <a:off x="570452" y="262074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644CF59-7E2F-4734-9E56-622E5C2A4D2B}"/>
              </a:ext>
            </a:extLst>
          </p:cNvPr>
          <p:cNvCxnSpPr>
            <a:cxnSpLocks/>
          </p:cNvCxnSpPr>
          <p:nvPr/>
        </p:nvCxnSpPr>
        <p:spPr>
          <a:xfrm>
            <a:off x="570452" y="284585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A23B396-0479-4441-AF7E-F6820232D931}"/>
              </a:ext>
            </a:extLst>
          </p:cNvPr>
          <p:cNvCxnSpPr>
            <a:cxnSpLocks/>
          </p:cNvCxnSpPr>
          <p:nvPr/>
        </p:nvCxnSpPr>
        <p:spPr>
          <a:xfrm>
            <a:off x="570452" y="310730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3847643-D3FE-42DD-B9D9-24E5CACBBAC1}"/>
              </a:ext>
            </a:extLst>
          </p:cNvPr>
          <p:cNvCxnSpPr>
            <a:cxnSpLocks/>
          </p:cNvCxnSpPr>
          <p:nvPr/>
        </p:nvCxnSpPr>
        <p:spPr>
          <a:xfrm>
            <a:off x="570452" y="335198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F24CD1D-7AFC-4FCA-8F7F-1CD0F842AE76}"/>
              </a:ext>
            </a:extLst>
          </p:cNvPr>
          <p:cNvCxnSpPr>
            <a:cxnSpLocks/>
          </p:cNvCxnSpPr>
          <p:nvPr/>
        </p:nvCxnSpPr>
        <p:spPr>
          <a:xfrm>
            <a:off x="570452" y="360086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2F9472E-5C44-44CD-A611-5B29CCD91EC1}"/>
              </a:ext>
            </a:extLst>
          </p:cNvPr>
          <p:cNvCxnSpPr>
            <a:cxnSpLocks/>
          </p:cNvCxnSpPr>
          <p:nvPr/>
        </p:nvCxnSpPr>
        <p:spPr>
          <a:xfrm>
            <a:off x="570452" y="386231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BD994D7-5783-43EB-9ADD-D3711D319494}"/>
              </a:ext>
            </a:extLst>
          </p:cNvPr>
          <p:cNvCxnSpPr>
            <a:cxnSpLocks/>
          </p:cNvCxnSpPr>
          <p:nvPr/>
        </p:nvCxnSpPr>
        <p:spPr>
          <a:xfrm>
            <a:off x="570452" y="410699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67BEDED-285E-42CC-B78A-D7E6225494E5}"/>
              </a:ext>
            </a:extLst>
          </p:cNvPr>
          <p:cNvCxnSpPr>
            <a:cxnSpLocks/>
          </p:cNvCxnSpPr>
          <p:nvPr/>
        </p:nvCxnSpPr>
        <p:spPr>
          <a:xfrm>
            <a:off x="570452" y="433210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653F07-9A8F-4BEC-958D-1837BCFBF781}"/>
              </a:ext>
            </a:extLst>
          </p:cNvPr>
          <p:cNvCxnSpPr>
            <a:cxnSpLocks/>
          </p:cNvCxnSpPr>
          <p:nvPr/>
        </p:nvCxnSpPr>
        <p:spPr>
          <a:xfrm>
            <a:off x="570452" y="459355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FDEA0AF-AFEB-43D8-B2C8-2A00EC890BFB}"/>
              </a:ext>
            </a:extLst>
          </p:cNvPr>
          <p:cNvCxnSpPr>
            <a:cxnSpLocks/>
          </p:cNvCxnSpPr>
          <p:nvPr/>
        </p:nvCxnSpPr>
        <p:spPr>
          <a:xfrm>
            <a:off x="570452" y="483823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918FCD-963E-438C-8CAE-9D3770E1F29B}"/>
              </a:ext>
            </a:extLst>
          </p:cNvPr>
          <p:cNvCxnSpPr>
            <a:cxnSpLocks/>
          </p:cNvCxnSpPr>
          <p:nvPr/>
        </p:nvCxnSpPr>
        <p:spPr>
          <a:xfrm>
            <a:off x="570452" y="508711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9B2C20F-0356-41AA-AF85-A2117F816118}"/>
              </a:ext>
            </a:extLst>
          </p:cNvPr>
          <p:cNvCxnSpPr>
            <a:cxnSpLocks/>
          </p:cNvCxnSpPr>
          <p:nvPr/>
        </p:nvCxnSpPr>
        <p:spPr>
          <a:xfrm>
            <a:off x="570452" y="534856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8313DBA-F720-4404-A218-5859ED84C4A3}"/>
              </a:ext>
            </a:extLst>
          </p:cNvPr>
          <p:cNvCxnSpPr>
            <a:cxnSpLocks/>
          </p:cNvCxnSpPr>
          <p:nvPr/>
        </p:nvCxnSpPr>
        <p:spPr>
          <a:xfrm>
            <a:off x="570452" y="559324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DBCA1F7-8E00-482C-93D7-B30372CCBEE5}"/>
              </a:ext>
            </a:extLst>
          </p:cNvPr>
          <p:cNvCxnSpPr>
            <a:cxnSpLocks/>
          </p:cNvCxnSpPr>
          <p:nvPr/>
        </p:nvCxnSpPr>
        <p:spPr>
          <a:xfrm>
            <a:off x="570452" y="5818351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AC8C147-DB1A-4730-9367-779B4664767F}"/>
              </a:ext>
            </a:extLst>
          </p:cNvPr>
          <p:cNvCxnSpPr>
            <a:cxnSpLocks/>
          </p:cNvCxnSpPr>
          <p:nvPr/>
        </p:nvCxnSpPr>
        <p:spPr>
          <a:xfrm>
            <a:off x="570452" y="6079807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F9B08BB-9839-4654-807D-5E6FB654DD6C}"/>
              </a:ext>
            </a:extLst>
          </p:cNvPr>
          <p:cNvCxnSpPr>
            <a:cxnSpLocks/>
          </p:cNvCxnSpPr>
          <p:nvPr/>
        </p:nvCxnSpPr>
        <p:spPr>
          <a:xfrm>
            <a:off x="570452" y="6324486"/>
            <a:ext cx="42448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7380B740-552C-4176-A8B6-17918207A7E1}"/>
              </a:ext>
            </a:extLst>
          </p:cNvPr>
          <p:cNvSpPr txBox="1"/>
          <p:nvPr/>
        </p:nvSpPr>
        <p:spPr>
          <a:xfrm>
            <a:off x="5334331" y="3414498"/>
            <a:ext cx="6648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we watch the video you need to fill your box with information you learn.</a:t>
            </a:r>
          </a:p>
        </p:txBody>
      </p:sp>
    </p:spTree>
    <p:extLst>
      <p:ext uri="{BB962C8B-B14F-4D97-AF65-F5344CB8AC3E}">
        <p14:creationId xmlns:p14="http://schemas.microsoft.com/office/powerpoint/2010/main" val="3185470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indigestion tablets">
            <a:hlinkClick r:id="rId2"/>
            <a:extLst>
              <a:ext uri="{FF2B5EF4-FFF2-40B4-BE49-F238E27FC236}">
                <a16:creationId xmlns:a16="http://schemas.microsoft.com/office/drawing/2014/main" id="{76523414-3A87-4ACC-9080-81DC36FF8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0193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308BF4-9A77-4B69-8D01-D8387DD0591D}"/>
              </a:ext>
            </a:extLst>
          </p:cNvPr>
          <p:cNvSpPr txBox="1"/>
          <p:nvPr/>
        </p:nvSpPr>
        <p:spPr>
          <a:xfrm>
            <a:off x="312420" y="365760"/>
            <a:ext cx="11567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get stomach aches because we have too much stomach acid. To get better we take indigestion tablets which react with the acid as part of a </a:t>
            </a:r>
            <a:r>
              <a:rPr lang="en-GB" sz="2800" b="1" dirty="0">
                <a:latin typeface="Comic Sans MS" panose="030F0702030302020204" pitchFamily="66" charset="0"/>
              </a:rPr>
              <a:t>neutralisation</a:t>
            </a:r>
            <a:r>
              <a:rPr lang="en-GB" sz="2800" dirty="0">
                <a:latin typeface="Comic Sans MS" panose="030F0702030302020204" pitchFamily="66" charset="0"/>
              </a:rPr>
              <a:t> reaction.</a:t>
            </a:r>
          </a:p>
        </p:txBody>
      </p:sp>
    </p:spTree>
    <p:extLst>
      <p:ext uri="{BB962C8B-B14F-4D97-AF65-F5344CB8AC3E}">
        <p14:creationId xmlns:p14="http://schemas.microsoft.com/office/powerpoint/2010/main" val="372110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BC4352-AB20-46FC-933E-343A534BE4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44" t="57226" r="70469" b="17762"/>
          <a:stretch/>
        </p:blipFill>
        <p:spPr>
          <a:xfrm>
            <a:off x="3285701" y="1104900"/>
            <a:ext cx="5620597" cy="35623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CE93A5-3E5D-4E63-B299-EFA0B75ECD2D}"/>
              </a:ext>
            </a:extLst>
          </p:cNvPr>
          <p:cNvSpPr txBox="1"/>
          <p:nvPr/>
        </p:nvSpPr>
        <p:spPr>
          <a:xfrm>
            <a:off x="171450" y="323850"/>
            <a:ext cx="7791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 </a:t>
            </a:r>
            <a:r>
              <a:rPr lang="en-GB" sz="28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base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is a substance which neutralises acids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10CFB5-11B6-4BC3-B55C-785C74AB5CF6}"/>
              </a:ext>
            </a:extLst>
          </p:cNvPr>
          <p:cNvSpPr txBox="1"/>
          <p:nvPr/>
        </p:nvSpPr>
        <p:spPr>
          <a:xfrm>
            <a:off x="171450" y="4876800"/>
            <a:ext cx="8267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Alkalis are </a:t>
            </a:r>
            <a:r>
              <a:rPr lang="en-GB" sz="28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soluble bases</a:t>
            </a:r>
          </a:p>
          <a:p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This means they dissolve in water</a:t>
            </a:r>
          </a:p>
        </p:txBody>
      </p:sp>
    </p:spTree>
    <p:extLst>
      <p:ext uri="{BB962C8B-B14F-4D97-AF65-F5344CB8AC3E}">
        <p14:creationId xmlns:p14="http://schemas.microsoft.com/office/powerpoint/2010/main" val="1851768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B0572A-EB2F-4FE7-B6BE-F350681E0EF2}"/>
              </a:ext>
            </a:extLst>
          </p:cNvPr>
          <p:cNvSpPr txBox="1"/>
          <p:nvPr/>
        </p:nvSpPr>
        <p:spPr>
          <a:xfrm>
            <a:off x="0" y="0"/>
            <a:ext cx="12096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1</a:t>
            </a:r>
            <a:r>
              <a:rPr lang="en-GB" sz="2400" dirty="0">
                <a:latin typeface="Comic Sans MS" panose="030F0702030302020204" pitchFamily="66" charset="0"/>
              </a:rPr>
              <a:t>: Copy and Complete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base cancels out an acid in a ________ reaction. An alkali is a soluble ________.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856D5D6-EEF8-425F-BB12-87295589E16A}"/>
              </a:ext>
            </a:extLst>
          </p:cNvPr>
          <p:cNvSpPr/>
          <p:nvPr/>
        </p:nvSpPr>
        <p:spPr>
          <a:xfrm>
            <a:off x="3105150" y="1390471"/>
            <a:ext cx="5981700" cy="64770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Base, Neutralisation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E95AAC-41F7-470A-BD87-AC0E60FA60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56" t="42774" r="68125" b="33325"/>
          <a:stretch/>
        </p:blipFill>
        <p:spPr>
          <a:xfrm>
            <a:off x="6686550" y="2091251"/>
            <a:ext cx="4324350" cy="26754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7AA6DC-E5BF-4DF2-9452-D90209B8BB2A}"/>
              </a:ext>
            </a:extLst>
          </p:cNvPr>
          <p:cNvSpPr txBox="1"/>
          <p:nvPr/>
        </p:nvSpPr>
        <p:spPr>
          <a:xfrm>
            <a:off x="0" y="2228313"/>
            <a:ext cx="66865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2: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Using the information in the orange table and what you saw earlier in the video, suggest 2 situations where neutralisation reactions could be useful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4A339E2-A262-495B-911B-7A056F90FF2E}"/>
              </a:ext>
            </a:extLst>
          </p:cNvPr>
          <p:cNvSpPr/>
          <p:nvPr/>
        </p:nvSpPr>
        <p:spPr>
          <a:xfrm>
            <a:off x="1004887" y="5259008"/>
            <a:ext cx="10182225" cy="1009650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Challenge</a:t>
            </a:r>
            <a:r>
              <a:rPr lang="en-GB" sz="2400" dirty="0">
                <a:latin typeface="Comic Sans MS" panose="030F0702030302020204" pitchFamily="66" charset="0"/>
              </a:rPr>
              <a:t>: Using a diagram and a step by step method describe how you could go about neutralising a mystery acid into a neutral solution</a:t>
            </a:r>
          </a:p>
        </p:txBody>
      </p:sp>
    </p:spTree>
    <p:extLst>
      <p:ext uri="{BB962C8B-B14F-4D97-AF65-F5344CB8AC3E}">
        <p14:creationId xmlns:p14="http://schemas.microsoft.com/office/powerpoint/2010/main" val="1277931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E4CD5A-43DE-4F5E-818C-D1C16D88E069}"/>
              </a:ext>
            </a:extLst>
          </p:cNvPr>
          <p:cNvSpPr/>
          <p:nvPr/>
        </p:nvSpPr>
        <p:spPr>
          <a:xfrm>
            <a:off x="3594449" y="3244334"/>
            <a:ext cx="5003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https://www.youtube.com/watch?v=qIOMlwBoe_4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3108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F15148-0288-4FA1-B680-3AA34A280035}"/>
              </a:ext>
            </a:extLst>
          </p:cNvPr>
          <p:cNvSpPr txBox="1"/>
          <p:nvPr/>
        </p:nvSpPr>
        <p:spPr>
          <a:xfrm>
            <a:off x="0" y="0"/>
            <a:ext cx="1219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3</a:t>
            </a:r>
            <a:r>
              <a:rPr lang="en-GB" sz="2400" dirty="0">
                <a:latin typeface="Comic Sans MS" panose="030F0702030302020204" pitchFamily="66" charset="0"/>
              </a:rPr>
              <a:t>: Copy and complete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_______ is a substance that forms in the reaction between an acid an a metal. The ________ can exist by itself or as part of a _______.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Acid + Metal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 Salt + Hydrogen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Acid + Base  Salt + Water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BDD89A2-CEAA-40DD-9D43-8DD4897A31E2}"/>
              </a:ext>
            </a:extLst>
          </p:cNvPr>
          <p:cNvSpPr/>
          <p:nvPr/>
        </p:nvSpPr>
        <p:spPr>
          <a:xfrm>
            <a:off x="6534150" y="1733550"/>
            <a:ext cx="4667250" cy="944106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Word Bank</a:t>
            </a:r>
            <a:r>
              <a:rPr lang="en-GB" sz="2400" dirty="0">
                <a:latin typeface="Comic Sans MS" panose="030F0702030302020204" pitchFamily="66" charset="0"/>
              </a:rPr>
              <a:t>: Salt, Base, Metal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D3C507-6D7D-4870-A3C1-FA08426F0D04}"/>
              </a:ext>
            </a:extLst>
          </p:cNvPr>
          <p:cNvSpPr txBox="1"/>
          <p:nvPr/>
        </p:nvSpPr>
        <p:spPr>
          <a:xfrm>
            <a:off x="0" y="3070980"/>
            <a:ext cx="1196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Task 4</a:t>
            </a:r>
            <a:r>
              <a:rPr lang="en-GB" sz="2400" dirty="0">
                <a:latin typeface="Comic Sans MS" panose="030F0702030302020204" pitchFamily="66" charset="0"/>
              </a:rPr>
              <a:t>: Copy down the diagrams and write the correct description under each one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CED68C7-972A-453A-A471-23FC5057070C}"/>
              </a:ext>
            </a:extLst>
          </p:cNvPr>
          <p:cNvGrpSpPr/>
          <p:nvPr/>
        </p:nvGrpSpPr>
        <p:grpSpPr>
          <a:xfrm>
            <a:off x="2203997" y="3599510"/>
            <a:ext cx="7784005" cy="1623391"/>
            <a:chOff x="1130572" y="3669299"/>
            <a:chExt cx="7784005" cy="16233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D42F7F3-9050-464F-A3EC-F923C205B6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544" t="21436" r="79565" b="55223"/>
            <a:stretch/>
          </p:blipFill>
          <p:spPr>
            <a:xfrm>
              <a:off x="1130572" y="3681002"/>
              <a:ext cx="1815549" cy="1599989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614A0EB-F2CF-4FBA-90F7-97799CDD39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0435" t="22982" r="64673" b="55223"/>
            <a:stretch/>
          </p:blipFill>
          <p:spPr>
            <a:xfrm>
              <a:off x="3120057" y="3734010"/>
              <a:ext cx="1815550" cy="149397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2E4B631-C553-4E47-B823-FFA3CE0276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543" t="54882" r="79565" b="21435"/>
            <a:stretch/>
          </p:blipFill>
          <p:spPr>
            <a:xfrm>
              <a:off x="5109543" y="3669299"/>
              <a:ext cx="1815549" cy="1623391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A974B39-43FC-427F-ACD9-515AED89AD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0435" t="54882" r="64673" b="24818"/>
            <a:stretch/>
          </p:blipFill>
          <p:spPr>
            <a:xfrm>
              <a:off x="7099028" y="3785255"/>
              <a:ext cx="1815549" cy="1391478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952368F-2779-4250-864F-D4857C0A2A04}"/>
              </a:ext>
            </a:extLst>
          </p:cNvPr>
          <p:cNvSpPr txBox="1"/>
          <p:nvPr/>
        </p:nvSpPr>
        <p:spPr>
          <a:xfrm>
            <a:off x="0" y="5199282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Leave the evaporating basin in a warm place until the rest of the water evaporates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Filter to remove excess copper oxide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Add copper oxide to dilute sulphuric acid. Keep adding until it no longer dissolves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Heat the evaporating basin using a Bunsen burner</a:t>
            </a:r>
          </a:p>
        </p:txBody>
      </p:sp>
    </p:spTree>
    <p:extLst>
      <p:ext uri="{BB962C8B-B14F-4D97-AF65-F5344CB8AC3E}">
        <p14:creationId xmlns:p14="http://schemas.microsoft.com/office/powerpoint/2010/main" val="2777218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D6DB22-4278-484B-BFD5-84C436CCF71E}"/>
              </a:ext>
            </a:extLst>
          </p:cNvPr>
          <p:cNvSpPr/>
          <p:nvPr/>
        </p:nvSpPr>
        <p:spPr>
          <a:xfrm>
            <a:off x="802546" y="654341"/>
            <a:ext cx="10586907" cy="50417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Draw a cartoon strip to show a neutralisation reaction. You can be as creative as you like.</a:t>
            </a:r>
          </a:p>
          <a:p>
            <a:pPr algn="ctr"/>
            <a:endParaRPr lang="en-GB" sz="40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Make sure you </a:t>
            </a:r>
            <a:r>
              <a:rPr lang="en-GB" sz="4000" b="1" dirty="0">
                <a:solidFill>
                  <a:schemeClr val="tx1"/>
                </a:solidFill>
              </a:rPr>
              <a:t>explain</a:t>
            </a:r>
            <a:r>
              <a:rPr lang="en-GB" sz="4000" dirty="0">
                <a:solidFill>
                  <a:schemeClr val="tx1"/>
                </a:solidFill>
              </a:rPr>
              <a:t> what is happening at each stage!</a:t>
            </a:r>
          </a:p>
        </p:txBody>
      </p:sp>
    </p:spTree>
    <p:extLst>
      <p:ext uri="{BB962C8B-B14F-4D97-AF65-F5344CB8AC3E}">
        <p14:creationId xmlns:p14="http://schemas.microsoft.com/office/powerpoint/2010/main" val="954538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512717-A94D-46AC-B20E-7C3829D468F7}"/>
              </a:ext>
            </a:extLst>
          </p:cNvPr>
          <p:cNvSpPr/>
          <p:nvPr/>
        </p:nvSpPr>
        <p:spPr>
          <a:xfrm>
            <a:off x="520117" y="402672"/>
            <a:ext cx="11350305" cy="93117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tx1"/>
                </a:solidFill>
              </a:rPr>
              <a:t>Plenary: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Complete the summary questions below: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0DEA7A-95E1-45B0-95C0-CC754B0903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73" t="41158" r="13606" b="15610"/>
          <a:stretch/>
        </p:blipFill>
        <p:spPr>
          <a:xfrm>
            <a:off x="6522605" y="1431636"/>
            <a:ext cx="5227782" cy="53273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A880C7-A5BB-4A2F-B379-7909B22BE6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86" t="6870" r="13483" b="58383"/>
          <a:stretch/>
        </p:blipFill>
        <p:spPr>
          <a:xfrm>
            <a:off x="212435" y="1625599"/>
            <a:ext cx="5654387" cy="475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64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AE516FAC-D99B-4D03-8412-006FC1AC914F}" vid="{F78C3A45-7F0D-4021-B8D2-62CD2BDB1C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047096-2253-4908-B45E-EEA58616A33B}"/>
</file>

<file path=customXml/itemProps2.xml><?xml version="1.0" encoding="utf-8"?>
<ds:datastoreItem xmlns:ds="http://schemas.openxmlformats.org/officeDocument/2006/customXml" ds:itemID="{31DA1DF2-A376-4B81-8325-69463318E997}"/>
</file>

<file path=customXml/itemProps3.xml><?xml version="1.0" encoding="utf-8"?>
<ds:datastoreItem xmlns:ds="http://schemas.openxmlformats.org/officeDocument/2006/customXml" ds:itemID="{D25A355A-5D49-43E2-B810-3963D13D4538}"/>
</file>

<file path=docProps/app.xml><?xml version="1.0" encoding="utf-8"?>
<Properties xmlns="http://schemas.openxmlformats.org/officeDocument/2006/extended-properties" xmlns:vt="http://schemas.openxmlformats.org/officeDocument/2006/docPropsVTypes">
  <Template>Lesson Template V1</Template>
  <TotalTime>83</TotalTime>
  <Words>457</Words>
  <Application>Microsoft Office PowerPoint</Application>
  <PresentationFormat>Widescreen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Jodhvir Sidhu</dc:creator>
  <cp:lastModifiedBy>Alex</cp:lastModifiedBy>
  <cp:revision>8</cp:revision>
  <dcterms:created xsi:type="dcterms:W3CDTF">2019-12-08T20:26:28Z</dcterms:created>
  <dcterms:modified xsi:type="dcterms:W3CDTF">2020-10-17T15:05:58Z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