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55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698" r:id="rId3"/>
    <p:sldMasterId id="2147483710" r:id="rId4"/>
    <p:sldMasterId id="2147483723" r:id="rId5"/>
    <p:sldMasterId id="2147483735" r:id="rId6"/>
  </p:sldMasterIdLst>
  <p:notesMasterIdLst>
    <p:notesMasterId r:id="rId19"/>
  </p:notesMasterIdLst>
  <p:sldIdLst>
    <p:sldId id="321" r:id="rId7"/>
    <p:sldId id="322" r:id="rId8"/>
    <p:sldId id="323" r:id="rId9"/>
    <p:sldId id="324" r:id="rId10"/>
    <p:sldId id="325" r:id="rId11"/>
    <p:sldId id="326" r:id="rId12"/>
    <p:sldId id="336" r:id="rId13"/>
    <p:sldId id="337" r:id="rId14"/>
    <p:sldId id="342" r:id="rId15"/>
    <p:sldId id="349" r:id="rId16"/>
    <p:sldId id="350" r:id="rId17"/>
    <p:sldId id="35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" y="11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customXml" Target="../customXml/item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64786-80A3-473C-A736-F55E077BB817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54F93-2FA1-4915-B903-4A80DC736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8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770" name="Rectangle 3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fld id="{2A623886-B1F5-4CF3-B67E-DEEF101C57D1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6771" name="Text Box 1"/>
          <p:cNvSpPr txBox="1">
            <a:spLocks noChangeArrowheads="1"/>
          </p:cNvSpPr>
          <p:nvPr/>
        </p:nvSpPr>
        <p:spPr bwMode="auto">
          <a:xfrm>
            <a:off x="1134520" y="744498"/>
            <a:ext cx="4531783" cy="37242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677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7" y="4715154"/>
            <a:ext cx="5389361" cy="4465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356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3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fld id="{69C44782-2F8D-4C9D-8E8A-97644A47B1F9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t>2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8819" name="Text Box 1"/>
          <p:cNvSpPr txBox="1">
            <a:spLocks noChangeArrowheads="1"/>
          </p:cNvSpPr>
          <p:nvPr/>
        </p:nvSpPr>
        <p:spPr bwMode="auto">
          <a:xfrm>
            <a:off x="1134520" y="744498"/>
            <a:ext cx="4531783" cy="37242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882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7" y="4715154"/>
            <a:ext cx="5389361" cy="4465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247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3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fld id="{8708E50B-DF94-416F-98C1-366E9DCF1484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0867" name="Text Box 1"/>
          <p:cNvSpPr txBox="1">
            <a:spLocks noChangeArrowheads="1"/>
          </p:cNvSpPr>
          <p:nvPr/>
        </p:nvSpPr>
        <p:spPr bwMode="auto">
          <a:xfrm>
            <a:off x="2143156" y="696244"/>
            <a:ext cx="2572732" cy="342951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08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7" y="4715154"/>
            <a:ext cx="5389361" cy="4465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062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3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fld id="{6B6DC9BD-71C7-4B7C-9239-0D500CDE58B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t>4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6467" name="Text Box 1"/>
          <p:cNvSpPr txBox="1">
            <a:spLocks noChangeArrowheads="1"/>
          </p:cNvSpPr>
          <p:nvPr/>
        </p:nvSpPr>
        <p:spPr bwMode="auto">
          <a:xfrm>
            <a:off x="1134520" y="744498"/>
            <a:ext cx="4509754" cy="37242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64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7" y="4715154"/>
            <a:ext cx="5389361" cy="4465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80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3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fld id="{4CA1E5E1-C6BE-433A-A058-DC9D0A9EF629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t>5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8515" name="Text Box 1"/>
          <p:cNvSpPr txBox="1">
            <a:spLocks noChangeArrowheads="1"/>
          </p:cNvSpPr>
          <p:nvPr/>
        </p:nvSpPr>
        <p:spPr bwMode="auto">
          <a:xfrm>
            <a:off x="1134520" y="744498"/>
            <a:ext cx="4531783" cy="37242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851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7" y="4715154"/>
            <a:ext cx="5389361" cy="4465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748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3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fld id="{E86301CE-AE27-4A69-B127-F43E459E6E61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t>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50563" name="Text Box 1"/>
          <p:cNvSpPr txBox="1">
            <a:spLocks noChangeArrowheads="1"/>
          </p:cNvSpPr>
          <p:nvPr/>
        </p:nvSpPr>
        <p:spPr bwMode="auto">
          <a:xfrm>
            <a:off x="1134520" y="744498"/>
            <a:ext cx="4531783" cy="37242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5056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7" y="4715154"/>
            <a:ext cx="5389361" cy="4465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323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52E29-12FB-4488-AAD2-F94020A709A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427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892" name="Slide Number Placeholder 3"/>
          <p:cNvSpPr txBox="1">
            <a:spLocks noGrp="1"/>
          </p:cNvSpPr>
          <p:nvPr/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123E72-B986-4C87-A6B9-AF7B2E780D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718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864A2B-B159-41D8-A3FC-F12E0536D3F5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294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C0818270-DE36-410B-B9CF-6B48264DEA5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066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latin typeface="Comic Sans MS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latin typeface="Comic Sans MS" pitchFamily="66" charset="0"/>
              </a:defRPr>
            </a:lvl1pPr>
            <a:lvl2pPr>
              <a:lnSpc>
                <a:spcPct val="100000"/>
              </a:lnSpc>
              <a:defRPr>
                <a:latin typeface="Comic Sans MS" pitchFamily="66" charset="0"/>
              </a:defRPr>
            </a:lvl2pPr>
            <a:lvl3pPr>
              <a:lnSpc>
                <a:spcPct val="100000"/>
              </a:lnSpc>
              <a:defRPr>
                <a:latin typeface="Comic Sans MS" pitchFamily="66" charset="0"/>
              </a:defRPr>
            </a:lvl3pPr>
            <a:lvl4pPr>
              <a:lnSpc>
                <a:spcPct val="100000"/>
              </a:lnSpc>
              <a:defRPr>
                <a:latin typeface="Comic Sans MS" pitchFamily="66" charset="0"/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9FC76490-A362-4A7C-9E1E-9B09A2B4075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3011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CB9A40C7-603D-4000-8F7F-59E3593732E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278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116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1213" y="1600200"/>
            <a:ext cx="40132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B28561C4-0269-49FC-B07D-94DE2781014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04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A66BF7B0-6E01-4F45-86E2-273EF2DFF85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5731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CBAA06FE-9EB7-4ACE-AC3B-A6F80C556BE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482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6F255464-29C2-46B9-8FC7-9E6FD02A36C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76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4216B2AD-5C67-4D3C-9A26-8D0ED8A2C07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301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E019AF05-8BD3-4570-BD7F-8AA2F19BF74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091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977156EB-47EE-40B9-94C5-9940BD09A43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243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274638"/>
            <a:ext cx="2043113" cy="58499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981700" cy="58499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E064BA9F-7903-4687-8286-323940B8876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0574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77213" cy="11382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fontAlgn="auto" hangingPunct="0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Arial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defRPr/>
            </a:lvl1pPr>
          </a:lstStyle>
          <a:p>
            <a:pPr>
              <a:defRPr/>
            </a:pPr>
            <a:fld id="{12BF66A7-00A9-4FEA-B3F7-69E29AA1BB5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8165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90A07946-38A5-4D07-923E-F0951AF97E7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001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latin typeface="Comic Sans MS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latin typeface="Comic Sans MS" pitchFamily="66" charset="0"/>
              </a:defRPr>
            </a:lvl1pPr>
            <a:lvl2pPr>
              <a:lnSpc>
                <a:spcPct val="100000"/>
              </a:lnSpc>
              <a:defRPr>
                <a:latin typeface="Comic Sans MS" pitchFamily="66" charset="0"/>
              </a:defRPr>
            </a:lvl2pPr>
            <a:lvl3pPr>
              <a:lnSpc>
                <a:spcPct val="100000"/>
              </a:lnSpc>
              <a:defRPr>
                <a:latin typeface="Comic Sans MS" pitchFamily="66" charset="0"/>
              </a:defRPr>
            </a:lvl3pPr>
            <a:lvl4pPr>
              <a:lnSpc>
                <a:spcPct val="100000"/>
              </a:lnSpc>
              <a:defRPr>
                <a:latin typeface="Comic Sans MS" pitchFamily="66" charset="0"/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58FF8EF9-9942-4DF5-BF24-300813C65F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600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56476DE9-ADB8-4129-B598-A9F7F498720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698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116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1213" y="1600200"/>
            <a:ext cx="40132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2321C09F-80AF-4FE3-B09B-B762E3D9F66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204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F4CF9B84-7D47-4DC7-92F4-51FD63D5C20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4367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4B2AF7C6-45A0-49C8-A791-CBF60C87B74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7001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682F39FA-7BC0-4F3D-B2C1-0F155A28E98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598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3307D3E7-651A-413B-81C2-A5D15B24FBD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932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C6874CB9-5D0B-43ED-A0F2-B6281F76FCF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768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D1A52EC3-EC74-4566-9D1E-40988E24F9B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6528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274638"/>
            <a:ext cx="2043113" cy="58499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981700" cy="58499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1DEC55DA-3BEE-4804-9E7E-73D4F0C22BD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8139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77213" cy="11382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eaLnBrk="0" hangingPunct="0">
              <a:buClrTx/>
              <a:buSz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latin typeface="Comic Sans MS" pitchFamily="66" charset="0"/>
                <a:cs typeface="Lucida Sans Unicode" pitchFamily="3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eaLnBrk="0" hangingPunct="0">
              <a:buClrTx/>
              <a:buSzTx/>
              <a:buFontTx/>
              <a:buNone/>
              <a:defRPr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DC8E36FB-92A5-443B-9989-FAA3A30AD26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4154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1460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712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0172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7585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983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6431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995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7631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3478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7558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350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0B71A-3958-4218-AFF6-E3D78B658F3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820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DC2CC-6A27-4AE1-8875-E236941C82E4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536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D3017-3FEB-471C-BEB3-7888A9369000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8417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B4F7D-CD24-43E0-A1A6-03E45272716D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8465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8850-7D86-4854-A0DA-38BEC85C4D9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6606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FFDE8E-9143-4696-8D08-97FDB69FCCE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4409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FD0F6-29D1-42E5-8B2E-6F246C15E31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1014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79DDD-8F8F-4C95-96D5-C225FE7CD90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9987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A7222-4895-4B78-8F04-160A1FB2F7F0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568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9A71C-0A9F-4D3B-B6B9-66EF6A0A3D7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6342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D5D06-9FAB-45EA-AFAF-2C73002DB35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4548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9A2C5-538F-4EB4-A8D9-2BB3B6325E7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82770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46A4C-CA25-40FD-AD7B-298E772CE6D6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801BC-1B21-4BB5-AED9-B707A058C0BC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9678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EFB01-92AA-4B78-B1C5-BE620C78880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7C7B-A04A-4D92-8854-4946765BF932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9139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7CB44-C05E-4E4D-9D76-54A5D7C059E6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25BB6-DA51-474E-80D9-721F3EC1DA99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4186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729BB-B646-4B39-8FE8-594582191843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FBC38-D6D5-448A-B0A7-F61A522BE415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5154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F9D46-3405-43BC-8371-DD0AE6DEE4D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8A7FC-06FA-4E9E-8605-45771177EC73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83477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B8ACA-86CF-45D1-B013-1CEBD737242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683D3-8ADC-4A9B-AFC2-D6A63FA7EFD8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6709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AC749-C61B-47A9-B975-F2E21EC659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0BF6C-CCA4-4DCA-B24D-94D4197554BF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4742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A0B55-C5CD-4EB4-B5B8-9610F93034E0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F165D-CAD5-459B-A088-D2718EB0061C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46881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77EE0-1CBF-4300-A1EA-E6B1CAAA918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018EE-8A7A-4B0C-825B-C1B61DD4B48D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82403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E69A8-A3A2-4D51-99AF-04105CF6E1F0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23E52-EF77-41F5-80DC-0121427A37B0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68188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8E90C-B401-4772-828E-EFDF5BDB2D4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DADB4-4C38-4F17-90F6-D4ACC7E5CCB5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6903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4488DD-C859-4EE0-A90D-493066329E77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56953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76C51B-7101-432A-BE18-F7C28552EB75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74563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DEF4CA-D7E7-424D-83EC-56DDE05C6757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2238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4D45C-BD2C-4677-9412-783541D7D718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1087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6BD025-78F0-4729-B4AD-784B353C09B8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86265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2B7976-A058-43F1-A7A4-ECEEDF461991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59394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1E537C-4FB4-42CA-8C7D-E1D813E6E6B9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45079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2E6F2E-2F45-4B36-9185-FAD49FC20459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49549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95BE12-0D5B-40AB-A9F4-A933038830A2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349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0682F3-3FCE-4845-8D36-959BD5199027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32424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071947-A2D5-4606-9E22-DA6849BFC606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431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1772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1772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4"/>
            <a:r>
              <a:rPr lang="en-GB" altLang="en-US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08121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4321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08121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6F849ECF-B6C8-4B16-B885-60E0A4D2A6C9}" type="slidenum">
              <a:rPr lang="en-GB">
                <a:cs typeface="Arial" panose="020B0604020202020204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397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2pPr>
      <a:lvl3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3pPr>
      <a:lvl4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4pPr>
      <a:lvl5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5pPr>
      <a:lvl6pPr marL="4572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6pPr>
      <a:lvl7pPr marL="9144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7pPr>
      <a:lvl8pPr marL="13716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8pPr>
      <a:lvl9pPr marL="18288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9pPr>
    </p:titleStyle>
    <p:bodyStyle>
      <a:lvl1pPr marL="290513" indent="-290513" algn="l" defTabSz="449263" rtl="0" eaLnBrk="0" fontAlgn="base" hangingPunct="0">
        <a:lnSpc>
          <a:spcPct val="10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90563" indent="-233363" algn="l" defTabSz="449263" rtl="0" eaLnBrk="0" fontAlgn="base" hangingPunct="0">
        <a:lnSpc>
          <a:spcPct val="10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0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1772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1772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4"/>
            <a:r>
              <a:rPr lang="en-GB" altLang="en-US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08121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4321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08121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2C0C4AA5-C35A-4603-96DE-AC1DDC10FB9A}" type="slidenum">
              <a:rPr lang="en-GB">
                <a:cs typeface="Arial" panose="020B0604020202020204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2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2pPr>
      <a:lvl3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3pPr>
      <a:lvl4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4pPr>
      <a:lvl5pPr algn="ctr" defTabSz="449263" rtl="0" eaLnBrk="0" fontAlgn="base" hangingPunct="0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5pPr>
      <a:lvl6pPr marL="4572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6pPr>
      <a:lvl7pPr marL="9144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7pPr>
      <a:lvl8pPr marL="13716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8pPr>
      <a:lvl9pPr marL="1828800" algn="ctr" defTabSz="449263" rtl="0" fontAlgn="base">
        <a:lnSpc>
          <a:spcPct val="1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Lucida Sans Unicode" pitchFamily="32" charset="0"/>
          <a:cs typeface="Lucida Sans Unicode" pitchFamily="32" charset="0"/>
        </a:defRPr>
      </a:lvl9pPr>
    </p:titleStyle>
    <p:bodyStyle>
      <a:lvl1pPr marL="290513" indent="-290513" algn="l" defTabSz="449263" rtl="0" eaLnBrk="0" fontAlgn="base" hangingPunct="0">
        <a:lnSpc>
          <a:spcPct val="10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90563" indent="-233363" algn="l" defTabSz="449263" rtl="0" eaLnBrk="0" fontAlgn="base" hangingPunct="0">
        <a:lnSpc>
          <a:spcPct val="10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0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1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4A04B6C-F297-425F-9FC7-9C530647E1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2788703F-5DB6-4046-AB0A-28227CB011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5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  <a:cs typeface="Lucida Sans Unicode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EAA7BF2-B3AF-48CD-8AD7-8B8DBE3E687E}" type="slidenum">
              <a:rPr lang="en-GB">
                <a:solidFill>
                  <a:srgbClr val="000000"/>
                </a:solidFill>
                <a:cs typeface="Lucida Sans Unicode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dirty="0">
              <a:solidFill>
                <a:srgbClr val="000000"/>
              </a:solidFill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28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60AC82AC-F7D0-48A9-A300-2CAB05E9BA9D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21/09/2020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FA393D5D-88B5-427B-8DA4-0ACCD91BA418}" type="slidenum">
              <a:rPr lang="en-GB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1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chemeClr val="bg1"/>
            </a:gs>
            <a:gs pos="100000">
              <a:srgbClr val="FFFF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EDB0E82-26A3-4813-9A25-6F916883B124}" type="slidenum">
              <a:rPr lang="en-GB" altLang="en-US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96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36612"/>
          </a:xfrm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>
                <a:solidFill>
                  <a:srgbClr val="FFFFFF"/>
                </a:solidFill>
              </a:rPr>
              <a:t>Work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9388" y="1177925"/>
            <a:ext cx="5472112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99FF99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Whenever you lift or move something, energy is being transferred from one form to another.</a:t>
            </a:r>
          </a:p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99FF99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99FF99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The amount of energy transferred when you move something is called the work done.</a:t>
            </a:r>
          </a:p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99FF99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99FF99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Imagine lifting a weight.</a:t>
            </a:r>
          </a:p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99FF99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What 2 things affect the amount of work done?</a:t>
            </a:r>
          </a:p>
        </p:txBody>
      </p:sp>
      <p:pic>
        <p:nvPicPr>
          <p:cNvPr id="4157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852738"/>
            <a:ext cx="28289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7584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1"/>
          <p:cNvSpPr>
            <a:spLocks noGrp="1" noChangeArrowheads="1"/>
          </p:cNvSpPr>
          <p:nvPr>
            <p:ph type="title"/>
          </p:nvPr>
        </p:nvSpPr>
        <p:spPr>
          <a:xfrm>
            <a:off x="990600" y="459712"/>
            <a:ext cx="5526088" cy="833178"/>
          </a:xfrm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z="48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 done</a:t>
            </a:r>
          </a:p>
        </p:txBody>
      </p:sp>
      <p:sp>
        <p:nvSpPr>
          <p:cNvPr id="417795" name="Text Box 2"/>
          <p:cNvSpPr txBox="1">
            <a:spLocks noChangeArrowheads="1"/>
          </p:cNvSpPr>
          <p:nvPr/>
        </p:nvSpPr>
        <p:spPr bwMode="auto">
          <a:xfrm>
            <a:off x="295141" y="1717224"/>
            <a:ext cx="4457163" cy="525401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46800" rIns="90000" bIns="468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00FFFF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11163" algn="l"/>
                <a:tab pos="860425" algn="l"/>
                <a:tab pos="1309688" algn="l"/>
                <a:tab pos="1758950" algn="l"/>
                <a:tab pos="2208213" algn="l"/>
                <a:tab pos="2657475" algn="l"/>
                <a:tab pos="3106738" algn="l"/>
                <a:tab pos="3556000" algn="l"/>
                <a:tab pos="4005263" algn="l"/>
                <a:tab pos="4454525" algn="l"/>
                <a:tab pos="4903788" algn="l"/>
                <a:tab pos="5389563" algn="l"/>
                <a:tab pos="5802313" algn="l"/>
                <a:tab pos="6251575" algn="l"/>
                <a:tab pos="6700838" algn="l"/>
                <a:tab pos="7150100" algn="l"/>
                <a:tab pos="7599363" algn="l"/>
                <a:tab pos="8048625" algn="l"/>
                <a:tab pos="8497888" algn="l"/>
                <a:tab pos="8947150" algn="l"/>
                <a:tab pos="8948738" algn="l"/>
                <a:tab pos="9398000" algn="l"/>
                <a:tab pos="9847263" algn="l"/>
                <a:tab pos="10321925" algn="l"/>
                <a:tab pos="10779125" algn="l"/>
                <a:tab pos="10780713" algn="l"/>
              </a:tabLst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Work done = force x distance 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95288" y="3284538"/>
            <a:ext cx="8748712" cy="215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457200" indent="-457200"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457200" marR="0" lvl="0" indent="-457200" algn="l" defTabSz="449263" rtl="0" eaLnBrk="1" fontAlgn="base" latinLnBrk="0" hangingPunct="1">
              <a:lnSpc>
                <a:spcPct val="100000"/>
              </a:lnSpc>
              <a:spcBef>
                <a:spcPts val="125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anose="020B0604020202020204" pitchFamily="34" charset="0"/>
              <a:buNone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 is the work done (in J)</a:t>
            </a:r>
          </a:p>
          <a:p>
            <a:pPr marL="457200" marR="0" lvl="0" indent="-457200" algn="l" defTabSz="449263" rtl="0" eaLnBrk="1" fontAlgn="base" latinLnBrk="0" hangingPunct="1">
              <a:lnSpc>
                <a:spcPct val="100000"/>
              </a:lnSpc>
              <a:spcBef>
                <a:spcPts val="125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anose="020B0604020202020204" pitchFamily="34" charset="0"/>
              <a:buNone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F is the force (in N)</a:t>
            </a:r>
          </a:p>
          <a:p>
            <a:pPr marL="457200" marR="0" lvl="0" indent="-457200" algn="l" defTabSz="449263" rtl="0" eaLnBrk="1" fontAlgn="base" latinLnBrk="0" hangingPunct="1">
              <a:lnSpc>
                <a:spcPct val="100000"/>
              </a:lnSpc>
              <a:spcBef>
                <a:spcPts val="125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anose="020B0604020202020204" pitchFamily="34" charset="0"/>
              <a:buNone/>
              <a:tabLst>
                <a:tab pos="457200" algn="l"/>
                <a:tab pos="904875" algn="l"/>
                <a:tab pos="1354138" algn="l"/>
                <a:tab pos="1803400" algn="l"/>
                <a:tab pos="2252663" algn="l"/>
                <a:tab pos="2701925" algn="l"/>
                <a:tab pos="3151188" algn="l"/>
                <a:tab pos="3600450" algn="l"/>
                <a:tab pos="4049713" algn="l"/>
                <a:tab pos="4498975" algn="l"/>
                <a:tab pos="4948238" algn="l"/>
                <a:tab pos="5397500" algn="l"/>
                <a:tab pos="5846763" algn="l"/>
                <a:tab pos="6296025" algn="l"/>
                <a:tab pos="6745288" algn="l"/>
                <a:tab pos="7194550" algn="l"/>
                <a:tab pos="7643813" algn="l"/>
                <a:tab pos="8093075" algn="l"/>
                <a:tab pos="8542338" algn="l"/>
                <a:tab pos="8991600" algn="l"/>
                <a:tab pos="9440863" algn="l"/>
              </a:tabLst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d is the distance moved in the direction of the force – this is also known as the </a:t>
            </a:r>
            <a:r>
              <a:rPr kumimoji="0" lang="en-GB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displacement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(in m)</a:t>
            </a:r>
          </a:p>
        </p:txBody>
      </p:sp>
      <p:sp>
        <p:nvSpPr>
          <p:cNvPr id="7" name="Folded Corner 6"/>
          <p:cNvSpPr/>
          <p:nvPr/>
        </p:nvSpPr>
        <p:spPr bwMode="auto">
          <a:xfrm>
            <a:off x="6105501" y="614763"/>
            <a:ext cx="2794716" cy="2730321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Lucida Sans Unicode" pitchFamily="32" charset="0"/>
              <a:cs typeface="Calibri" panose="020F050202020403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Lucida Sans Unicode" pitchFamily="32" charset="0"/>
                <a:cs typeface="Calibri" panose="020F0502020204030204" pitchFamily="34" charset="0"/>
              </a:rPr>
              <a:t>Memorise all of this!</a:t>
            </a:r>
          </a:p>
        </p:txBody>
      </p:sp>
      <p:sp>
        <p:nvSpPr>
          <p:cNvPr id="8" name="Right Arrow 7"/>
          <p:cNvSpPr/>
          <p:nvPr/>
        </p:nvSpPr>
        <p:spPr bwMode="auto">
          <a:xfrm rot="9827148">
            <a:off x="4567863" y="2329351"/>
            <a:ext cx="1815921" cy="1210614"/>
          </a:xfrm>
          <a:prstGeom prst="right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Lucida Sans Unicode" pitchFamily="32" charset="0"/>
              <a:cs typeface="Lucida Sans Unicode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59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42" name="Object 2"/>
          <p:cNvGraphicFramePr>
            <a:graphicFrameLocks noChangeAspect="1"/>
          </p:cNvGraphicFramePr>
          <p:nvPr/>
        </p:nvGraphicFramePr>
        <p:xfrm>
          <a:off x="0" y="720725"/>
          <a:ext cx="9159875" cy="587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Shockwave Flash Object" r:id="rId4" imgW="457194" imgH="457193" progId="ShockwaveFlash.ShockwaveFlash.11">
                  <p:embed/>
                </p:oleObj>
              </mc:Choice>
              <mc:Fallback>
                <p:oleObj name="Shockwave Flash Object" r:id="rId4" imgW="457194" imgH="457193" progId="ShockwaveFlash.ShockwaveFlash.11">
                  <p:embed/>
                  <p:pic>
                    <p:nvPicPr>
                      <p:cNvPr id="41984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720725"/>
                        <a:ext cx="9159875" cy="587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2171700" y="38100"/>
            <a:ext cx="4611688" cy="466725"/>
          </a:xfrm>
          <a:prstGeom prst="flowChartAlternateProcess">
            <a:avLst/>
          </a:prstGeom>
          <a:gradFill rotWithShape="0">
            <a:gsLst>
              <a:gs pos="0">
                <a:srgbClr val="6C92F2"/>
              </a:gs>
              <a:gs pos="100000">
                <a:srgbClr val="819BD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outerShdw dist="17819" dir="13500000" algn="ctr" rotWithShape="0">
              <a:srgbClr val="405790"/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ctr" defTabSz="449263" rtl="0" eaLnBrk="1" fontAlgn="base" latinLnBrk="0" hangingPunct="1">
              <a:lnSpc>
                <a:spcPct val="23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cs typeface="Lucida Sans Unicode"/>
              </a:rPr>
              <a:t>Work done</a:t>
            </a:r>
          </a:p>
        </p:txBody>
      </p:sp>
      <p:sp>
        <p:nvSpPr>
          <p:cNvPr id="419844" name="Rectangle 3"/>
          <p:cNvSpPr>
            <a:spLocks noGrp="1" noChangeArrowheads="1"/>
          </p:cNvSpPr>
          <p:nvPr>
            <p:ph type="title"/>
          </p:nvPr>
        </p:nvSpPr>
        <p:spPr>
          <a:xfrm>
            <a:off x="3178175" y="6656388"/>
            <a:ext cx="1797050" cy="174625"/>
          </a:xfrm>
        </p:spPr>
        <p:txBody>
          <a:bodyPr anchor="t">
            <a:spAutoFit/>
          </a:bodyPr>
          <a:lstStyle/>
          <a:p>
            <a:pPr eaLnBrk="1" hangingPunct="1">
              <a:lnSpc>
                <a:spcPct val="23000"/>
              </a:lnSpc>
              <a:buClr>
                <a:srgbClr val="3333CC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z="700">
                <a:solidFill>
                  <a:srgbClr val="3333CC"/>
                </a:solidFill>
              </a:rPr>
              <a:t>Work done</a:t>
            </a:r>
          </a:p>
        </p:txBody>
      </p:sp>
    </p:spTree>
    <p:extLst>
      <p:ext uri="{BB962C8B-B14F-4D97-AF65-F5344CB8AC3E}">
        <p14:creationId xmlns:p14="http://schemas.microsoft.com/office/powerpoint/2010/main" val="36290949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442" name="Text Box 1"/>
          <p:cNvSpPr txBox="1">
            <a:spLocks noChangeArrowheads="1"/>
          </p:cNvSpPr>
          <p:nvPr/>
        </p:nvSpPr>
        <p:spPr bwMode="auto">
          <a:xfrm>
            <a:off x="1476375" y="404813"/>
            <a:ext cx="6696075" cy="4603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FF0000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What is potential energy?</a:t>
            </a:r>
          </a:p>
        </p:txBody>
      </p:sp>
      <p:sp>
        <p:nvSpPr>
          <p:cNvPr id="445443" name="Text Box 2"/>
          <p:cNvSpPr txBox="1">
            <a:spLocks noChangeArrowheads="1"/>
          </p:cNvSpPr>
          <p:nvPr/>
        </p:nvSpPr>
        <p:spPr bwMode="auto">
          <a:xfrm>
            <a:off x="1079500" y="1619250"/>
            <a:ext cx="720090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Potential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energy means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stored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energy.</a:t>
            </a:r>
          </a:p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Gravitational potential energy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is the energy something has because it is above the ground.</a:t>
            </a:r>
          </a:p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It is the energy involved in moving something against the force of gravity.</a:t>
            </a:r>
          </a:p>
        </p:txBody>
      </p:sp>
    </p:spTree>
    <p:extLst>
      <p:ext uri="{BB962C8B-B14F-4D97-AF65-F5344CB8AC3E}">
        <p14:creationId xmlns:p14="http://schemas.microsoft.com/office/powerpoint/2010/main" val="40832872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Text Box 1"/>
          <p:cNvSpPr txBox="1">
            <a:spLocks noChangeArrowheads="1"/>
          </p:cNvSpPr>
          <p:nvPr/>
        </p:nvSpPr>
        <p:spPr bwMode="auto">
          <a:xfrm>
            <a:off x="1476375" y="404813"/>
            <a:ext cx="6696075" cy="4603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FF0000"/>
              </a:buClr>
              <a:buSzPct val="100000"/>
              <a:buFont typeface="Comic Sans MS" panose="030F0702030302020204" pitchFamily="6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Gravitational potential energy</a:t>
            </a:r>
          </a:p>
        </p:txBody>
      </p:sp>
      <p:sp>
        <p:nvSpPr>
          <p:cNvPr id="447491" name="Text Box 2"/>
          <p:cNvSpPr txBox="1">
            <a:spLocks noChangeArrowheads="1"/>
          </p:cNvSpPr>
          <p:nvPr/>
        </p:nvSpPr>
        <p:spPr bwMode="auto">
          <a:xfrm>
            <a:off x="468313" y="1412875"/>
            <a:ext cx="792003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7492" name="Text Box 3"/>
          <p:cNvSpPr txBox="1">
            <a:spLocks noChangeArrowheads="1"/>
          </p:cNvSpPr>
          <p:nvPr/>
        </p:nvSpPr>
        <p:spPr bwMode="auto">
          <a:xfrm>
            <a:off x="468313" y="1022350"/>
            <a:ext cx="3600450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If you lift something, it gains gravitational potential energy</a:t>
            </a:r>
          </a:p>
        </p:txBody>
      </p:sp>
      <p:sp>
        <p:nvSpPr>
          <p:cNvPr id="447493" name="Text Box 4"/>
          <p:cNvSpPr txBox="1">
            <a:spLocks noChangeArrowheads="1"/>
          </p:cNvSpPr>
          <p:nvPr/>
        </p:nvSpPr>
        <p:spPr bwMode="auto">
          <a:xfrm>
            <a:off x="4643438" y="1196975"/>
            <a:ext cx="32400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This can be useful...</a:t>
            </a:r>
          </a:p>
        </p:txBody>
      </p:sp>
      <p:pic>
        <p:nvPicPr>
          <p:cNvPr id="44749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708275"/>
            <a:ext cx="4500562" cy="377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7495" name="Text Box 6"/>
          <p:cNvSpPr txBox="1">
            <a:spLocks noChangeArrowheads="1"/>
          </p:cNvSpPr>
          <p:nvPr/>
        </p:nvSpPr>
        <p:spPr bwMode="auto">
          <a:xfrm>
            <a:off x="5651500" y="2924175"/>
            <a:ext cx="30607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For example: in hydro-electric power stations</a:t>
            </a: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water high up is held back by a dam. When the water is allowed to fall, electricity can be produced.</a:t>
            </a:r>
          </a:p>
        </p:txBody>
      </p:sp>
    </p:spTree>
    <p:extLst>
      <p:ext uri="{BB962C8B-B14F-4D97-AF65-F5344CB8AC3E}">
        <p14:creationId xmlns:p14="http://schemas.microsoft.com/office/powerpoint/2010/main" val="21662800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z="3600">
                <a:solidFill>
                  <a:srgbClr val="FFFFFF"/>
                </a:solidFill>
                <a:latin typeface="Comic Sans MS" panose="030F0702030302020204" pitchFamily="66" charset="0"/>
              </a:rPr>
              <a:t>Gravitational potential energy</a:t>
            </a:r>
          </a:p>
        </p:txBody>
      </p:sp>
      <p:sp>
        <p:nvSpPr>
          <p:cNvPr id="449539" name="Text Box 2"/>
          <p:cNvSpPr txBox="1">
            <a:spLocks noChangeArrowheads="1"/>
          </p:cNvSpPr>
          <p:nvPr/>
        </p:nvSpPr>
        <p:spPr bwMode="auto">
          <a:xfrm>
            <a:off x="0" y="3933825"/>
            <a:ext cx="2700338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Gravitational potential energy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(in J)</a:t>
            </a:r>
          </a:p>
        </p:txBody>
      </p:sp>
      <p:sp>
        <p:nvSpPr>
          <p:cNvPr id="449540" name="Text Box 3"/>
          <p:cNvSpPr txBox="1">
            <a:spLocks noChangeArrowheads="1"/>
          </p:cNvSpPr>
          <p:nvPr/>
        </p:nvSpPr>
        <p:spPr bwMode="auto">
          <a:xfrm>
            <a:off x="3203575" y="3933825"/>
            <a:ext cx="5940425" cy="854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l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=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mass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(in kg) x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gravity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(in m/s</a:t>
            </a:r>
            <a:r>
              <a:rPr kumimoji="0" lang="en-GB" altLang="en-US" sz="2200" b="0" i="0" u="none" strike="noStrike" kern="1200" cap="none" spc="0" normalizeH="0" baseline="3300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2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)                        	        x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change in height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CCFFFF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(in m)</a:t>
            </a:r>
          </a:p>
        </p:txBody>
      </p:sp>
      <p:sp>
        <p:nvSpPr>
          <p:cNvPr id="449541" name="Text Box 4"/>
          <p:cNvSpPr txBox="1">
            <a:spLocks noChangeArrowheads="1"/>
          </p:cNvSpPr>
          <p:nvPr/>
        </p:nvSpPr>
        <p:spPr bwMode="auto">
          <a:xfrm>
            <a:off x="323850" y="5516563"/>
            <a:ext cx="6840538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4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This can be written more easily as:</a:t>
            </a:r>
          </a:p>
          <a:p>
            <a:pPr marL="0" marR="0" lvl="0" indent="0" algn="ctr" defTabSz="449263" rtl="0" eaLnBrk="1" fontAlgn="base" latinLnBrk="0" hangingPunct="1">
              <a:lnSpc>
                <a:spcPct val="11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GPE = mgh</a:t>
            </a:r>
          </a:p>
        </p:txBody>
      </p:sp>
      <p:sp>
        <p:nvSpPr>
          <p:cNvPr id="449543" name="AutoShape 6"/>
          <p:cNvSpPr>
            <a:spLocks noChangeArrowheads="1"/>
          </p:cNvSpPr>
          <p:nvPr/>
        </p:nvSpPr>
        <p:spPr bwMode="auto">
          <a:xfrm>
            <a:off x="6654800" y="4868863"/>
            <a:ext cx="2484438" cy="1584325"/>
          </a:xfrm>
          <a:prstGeom prst="wedgeEllipseCallout">
            <a:avLst>
              <a:gd name="adj1" fmla="val -72685"/>
              <a:gd name="adj2" fmla="val -54810"/>
            </a:avLst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 defTabSz="449263">
              <a:lnSpc>
                <a:spcPct val="10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 marL="742950" indent="-285750" defTabSz="449263">
              <a:lnSpc>
                <a:spcPct val="1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 marL="1143000" indent="-228600" defTabSz="449263">
              <a:lnSpc>
                <a:spcPct val="1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 marL="16002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 marL="2057400" indent="-228600" defTabSz="449263">
              <a:lnSpc>
                <a:spcPct val="1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1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g is 10 m/s</a:t>
            </a:r>
            <a:r>
              <a:rPr kumimoji="0" lang="en-GB" altLang="en-US" sz="2000" b="0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2</a:t>
            </a: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cs typeface="Arial" panose="020B0604020202020204" pitchFamily="34" charset="0"/>
              </a:rPr>
              <a:t> on Earth</a:t>
            </a:r>
          </a:p>
        </p:txBody>
      </p:sp>
      <p:sp>
        <p:nvSpPr>
          <p:cNvPr id="8" name="Folded Corner 7"/>
          <p:cNvSpPr/>
          <p:nvPr/>
        </p:nvSpPr>
        <p:spPr bwMode="auto">
          <a:xfrm>
            <a:off x="6105501" y="614763"/>
            <a:ext cx="2794716" cy="2730321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Lucida Sans Unicode" pitchFamily="32" charset="0"/>
              <a:cs typeface="Calibri" panose="020F050202020403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Lucida Sans Unicode" pitchFamily="32" charset="0"/>
                <a:cs typeface="Calibri" panose="020F0502020204030204" pitchFamily="34" charset="0"/>
              </a:rPr>
              <a:t>Memorise all of this!</a:t>
            </a:r>
          </a:p>
        </p:txBody>
      </p:sp>
      <p:sp>
        <p:nvSpPr>
          <p:cNvPr id="9" name="Right Arrow 8"/>
          <p:cNvSpPr/>
          <p:nvPr/>
        </p:nvSpPr>
        <p:spPr bwMode="auto">
          <a:xfrm rot="9827148">
            <a:off x="4567863" y="2329351"/>
            <a:ext cx="1815921" cy="1210614"/>
          </a:xfrm>
          <a:prstGeom prst="right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Lucida Sans Unicode" pitchFamily="32" charset="0"/>
              <a:cs typeface="Lucida Sans Unicode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1457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072CF-C1F0-42AC-8A47-84800B079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95396E-80DA-4C68-9B32-DD62326DC85B}"/>
              </a:ext>
            </a:extLst>
          </p:cNvPr>
          <p:cNvSpPr txBox="1"/>
          <p:nvPr/>
        </p:nvSpPr>
        <p:spPr>
          <a:xfrm>
            <a:off x="457200" y="1762813"/>
            <a:ext cx="82861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Lucida Sans Unicode"/>
              </a:rPr>
              <a:t>A kitten has a mass of 750g. It jumps up onto a chair that is 80cm tall. How much gravitational potential energy does it gain?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Lucida Sans Unicode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Lucida Sans Unicode"/>
              </a:rPr>
              <a:t>A hiker is climbing a mountain and so far has transferred 70,000J of gravitational potential energy. She has a mass of 60kg. How high up has she climbed so far?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Lucida Sans Unicode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Lucida Sans Unicode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598152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072CF-C1F0-42AC-8A47-84800B079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95396E-80DA-4C68-9B32-DD62326DC85B}"/>
              </a:ext>
            </a:extLst>
          </p:cNvPr>
          <p:cNvSpPr txBox="1"/>
          <p:nvPr/>
        </p:nvSpPr>
        <p:spPr>
          <a:xfrm>
            <a:off x="457200" y="1762813"/>
            <a:ext cx="82861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Lucida Sans Unicode"/>
              </a:rPr>
              <a:t>A kitten has a mass of 0.5kg. It runs across a room chasing a laser with a velocity of 8m/s.  What is the kinetic energy of the kitten?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Lucida Sans Unicode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Lucida Sans Unicode"/>
              </a:rPr>
              <a:t>A sprinter has a mass of 65kg and 3000J of kinetic energy. What is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Lucida Sans Unicode"/>
              </a:rPr>
              <a:t>their speed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Lucida Sans Unicode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58296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en-GB" dirty="0"/>
              <a:t>Elastic Energy Mini 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26524"/>
            <a:ext cx="8496944" cy="5198820"/>
          </a:xfrm>
        </p:spPr>
        <p:txBody>
          <a:bodyPr>
            <a:noAutofit/>
          </a:bodyPr>
          <a:lstStyle/>
          <a:p>
            <a:pPr marL="514350" indent="-514350">
              <a:spcBef>
                <a:spcPts val="0"/>
              </a:spcBef>
              <a:spcAft>
                <a:spcPts val="1200"/>
              </a:spcAft>
              <a:buAutoNum type="arabicParenR"/>
            </a:pPr>
            <a:r>
              <a:rPr lang="en-GB" sz="2800" dirty="0"/>
              <a:t>What is elastic potential energy? Give an example.</a:t>
            </a:r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AutoNum type="arabicParenR"/>
            </a:pPr>
            <a:endParaRPr lang="en-GB" sz="2800" dirty="0"/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AutoNum type="arabicParenR" startAt="2"/>
            </a:pPr>
            <a:r>
              <a:rPr lang="en-GB" sz="2800" dirty="0"/>
              <a:t>A spring extends by 6cm when 100g is added to it. How much do you think it will extend by if 200g is added?</a:t>
            </a:r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AutoNum type="arabicParenR" startAt="2"/>
            </a:pPr>
            <a:endParaRPr lang="en-GB" sz="2800" dirty="0"/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AutoNum type="arabicParenR" startAt="2"/>
            </a:pPr>
            <a:r>
              <a:rPr lang="en-GB" sz="2800" dirty="0"/>
              <a:t>A spring extends by 4cm when 30g is added to it. How much mass is required to cause an extension of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800" dirty="0"/>
              <a:t>	(a) 12cm?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800" dirty="0"/>
              <a:t>	(b)  2cm?</a:t>
            </a:r>
          </a:p>
        </p:txBody>
      </p:sp>
    </p:spTree>
    <p:extLst>
      <p:ext uri="{BB962C8B-B14F-4D97-AF65-F5344CB8AC3E}">
        <p14:creationId xmlns:p14="http://schemas.microsoft.com/office/powerpoint/2010/main" val="651943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What is ‘Hooke’s Law’?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80505"/>
            <a:ext cx="8229600" cy="4525963"/>
          </a:xfrm>
        </p:spPr>
        <p:txBody>
          <a:bodyPr/>
          <a:lstStyle/>
          <a:p>
            <a:pPr eaLnBrk="1" hangingPunct="1"/>
            <a:r>
              <a:rPr lang="en-US" dirty="0"/>
              <a:t>The more force that was put on materials the more they extended </a:t>
            </a:r>
          </a:p>
          <a:p>
            <a:pPr eaLnBrk="1" hangingPunct="1"/>
            <a:endParaRPr lang="en-US" dirty="0"/>
          </a:p>
          <a:p>
            <a:pPr eaLnBrk="1" hangingPunct="1"/>
            <a:r>
              <a:rPr lang="en-US" dirty="0"/>
              <a:t>Some materials extended in a linear way, e.g. if the force was doubled so did the extension</a:t>
            </a:r>
          </a:p>
        </p:txBody>
      </p:sp>
    </p:spTree>
    <p:extLst>
      <p:ext uri="{BB962C8B-B14F-4D97-AF65-F5344CB8AC3E}">
        <p14:creationId xmlns:p14="http://schemas.microsoft.com/office/powerpoint/2010/main" val="921366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5"/>
          <p:cNvSpPr>
            <a:spLocks noGrp="1" noChangeArrowheads="1"/>
          </p:cNvSpPr>
          <p:nvPr>
            <p:ph type="ctrTitle" idx="4294967295"/>
          </p:nvPr>
        </p:nvSpPr>
        <p:spPr>
          <a:xfrm>
            <a:off x="1295400" y="533400"/>
            <a:ext cx="6858000" cy="1143000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Since Force</a:t>
            </a:r>
            <a:r>
              <a:rPr lang="en-US" i="1" dirty="0"/>
              <a:t> </a:t>
            </a:r>
            <a:r>
              <a:rPr lang="en-US" dirty="0"/>
              <a:t>is</a:t>
            </a:r>
            <a:r>
              <a:rPr lang="en-US" i="1" dirty="0"/>
              <a:t> proportional </a:t>
            </a:r>
            <a:r>
              <a:rPr lang="en-US" dirty="0"/>
              <a:t>to</a:t>
            </a:r>
            <a:r>
              <a:rPr lang="en-US" i="1" dirty="0"/>
              <a:t> </a:t>
            </a:r>
            <a:r>
              <a:rPr lang="en-US" dirty="0"/>
              <a:t>extension</a:t>
            </a:r>
            <a:r>
              <a:rPr lang="en-US" i="1" dirty="0"/>
              <a:t> </a:t>
            </a:r>
            <a:r>
              <a:rPr lang="en-US" dirty="0"/>
              <a:t>Hooke’s Law could be put as </a:t>
            </a:r>
            <a:br>
              <a:rPr lang="en-US" dirty="0"/>
            </a:br>
            <a:endParaRPr lang="en-US" dirty="0"/>
          </a:p>
        </p:txBody>
      </p:sp>
      <p:sp>
        <p:nvSpPr>
          <p:cNvPr id="36867" name="Rectangle 16"/>
          <p:cNvSpPr>
            <a:spLocks noGrp="1" noChangeArrowheads="1"/>
          </p:cNvSpPr>
          <p:nvPr>
            <p:ph type="subTitle" idx="4294967295"/>
          </p:nvPr>
        </p:nvSpPr>
        <p:spPr>
          <a:xfrm>
            <a:off x="1295400" y="2462061"/>
            <a:ext cx="6629400" cy="129540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en-US" sz="5400" i="1" dirty="0">
                <a:solidFill>
                  <a:schemeClr val="folHlink"/>
                </a:solidFill>
              </a:rPr>
              <a:t>F = k e</a:t>
            </a:r>
            <a:r>
              <a:rPr lang="en-US" i="1" dirty="0">
                <a:solidFill>
                  <a:schemeClr val="folHlink"/>
                </a:solidFill>
              </a:rPr>
              <a:t>	</a:t>
            </a:r>
            <a:endParaRPr lang="en-US" dirty="0">
              <a:solidFill>
                <a:schemeClr val="folHlink"/>
              </a:solidFill>
            </a:endParaRPr>
          </a:p>
        </p:txBody>
      </p:sp>
      <p:sp>
        <p:nvSpPr>
          <p:cNvPr id="36869" name="Text Box 20"/>
          <p:cNvSpPr txBox="1">
            <a:spLocks noChangeArrowheads="1"/>
          </p:cNvSpPr>
          <p:nvPr/>
        </p:nvSpPr>
        <p:spPr bwMode="auto">
          <a:xfrm>
            <a:off x="149225" y="3685284"/>
            <a:ext cx="77755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Where 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F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is the force in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Newtons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is the extension in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metres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k is the spring constant.</a:t>
            </a:r>
          </a:p>
        </p:txBody>
      </p:sp>
      <p:sp>
        <p:nvSpPr>
          <p:cNvPr id="5" name="Folded Corner 6">
            <a:extLst>
              <a:ext uri="{FF2B5EF4-FFF2-40B4-BE49-F238E27FC236}">
                <a16:creationId xmlns:a16="http://schemas.microsoft.com/office/drawing/2014/main" id="{9675AE6B-C9D4-440B-8A43-B21A0B4931DA}"/>
              </a:ext>
            </a:extLst>
          </p:cNvPr>
          <p:cNvSpPr/>
          <p:nvPr/>
        </p:nvSpPr>
        <p:spPr bwMode="auto">
          <a:xfrm>
            <a:off x="6023847" y="3833813"/>
            <a:ext cx="2794716" cy="2730321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Lucida Sans Unicode" pitchFamily="32" charset="0"/>
              <a:cs typeface="Calibri" panose="020F050202020403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Lucida Sans Unicode" pitchFamily="32" charset="0"/>
                <a:cs typeface="Calibri" panose="020F0502020204030204" pitchFamily="34" charset="0"/>
              </a:rPr>
              <a:t>Memorise   this!</a:t>
            </a:r>
          </a:p>
        </p:txBody>
      </p:sp>
      <p:sp>
        <p:nvSpPr>
          <p:cNvPr id="6" name="Right Arrow 7">
            <a:extLst>
              <a:ext uri="{FF2B5EF4-FFF2-40B4-BE49-F238E27FC236}">
                <a16:creationId xmlns:a16="http://schemas.microsoft.com/office/drawing/2014/main" id="{A0BCAB0E-E98B-4B91-97F7-D79D055366AD}"/>
              </a:ext>
            </a:extLst>
          </p:cNvPr>
          <p:cNvSpPr/>
          <p:nvPr/>
        </p:nvSpPr>
        <p:spPr bwMode="auto">
          <a:xfrm rot="12306987">
            <a:off x="6194924" y="2790220"/>
            <a:ext cx="1815921" cy="1210614"/>
          </a:xfrm>
          <a:prstGeom prst="right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49263" rtl="0" eaLnBrk="1" fontAlgn="base" latinLnBrk="0" hangingPunct="1">
              <a:lnSpc>
                <a:spcPct val="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Lucida Sans Unicode" pitchFamily="32" charset="0"/>
              <a:cs typeface="Lucida Sans Unicode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889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en-GB" altLang="en-US" sz="4000" b="1"/>
              <a:t>Work Done</a:t>
            </a:r>
          </a:p>
        </p:txBody>
      </p:sp>
      <p:sp>
        <p:nvSpPr>
          <p:cNvPr id="219139" name="Text Box 3"/>
          <p:cNvSpPr txBox="1">
            <a:spLocks noChangeArrowheads="1"/>
          </p:cNvSpPr>
          <p:nvPr/>
        </p:nvSpPr>
        <p:spPr bwMode="auto">
          <a:xfrm>
            <a:off x="358775" y="1028700"/>
            <a:ext cx="8459788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99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When a spring or elastic band experiences a force, work is being done to stretch it.</a:t>
            </a:r>
          </a:p>
        </p:txBody>
      </p:sp>
      <p:sp>
        <p:nvSpPr>
          <p:cNvPr id="219141" name="Text Box 5"/>
          <p:cNvSpPr txBox="1">
            <a:spLocks noChangeArrowheads="1"/>
          </p:cNvSpPr>
          <p:nvPr/>
        </p:nvSpPr>
        <p:spPr bwMode="auto">
          <a:xfrm>
            <a:off x="358775" y="2054225"/>
            <a:ext cx="8459788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This work being done by the spring is being stored as elastic potential energy.</a:t>
            </a:r>
          </a:p>
        </p:txBody>
      </p:sp>
      <p:sp>
        <p:nvSpPr>
          <p:cNvPr id="219145" name="Text Box 9"/>
          <p:cNvSpPr txBox="1">
            <a:spLocks noChangeArrowheads="1"/>
          </p:cNvSpPr>
          <p:nvPr/>
        </p:nvSpPr>
        <p:spPr bwMode="auto">
          <a:xfrm>
            <a:off x="358775" y="3119438"/>
            <a:ext cx="8459788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This energy can be found by this equation: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75339" y="4676276"/>
                <a:ext cx="3294334" cy="92198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𝐸</m:t>
                      </m:r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𝑘</m:t>
                      </m:r>
                      <m:r>
                        <a:rPr kumimoji="0" lang="en-GB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  <m:sSup>
                        <m:sSupPr>
                          <m:ctrlP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𝑒</m:t>
                          </m:r>
                        </m:e>
                        <m:sup>
                          <m: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39" y="4676276"/>
                <a:ext cx="3294334" cy="92198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976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9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9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9" grpId="0"/>
      <p:bldP spid="219141" grpId="0"/>
      <p:bldP spid="219145" grpId="0"/>
    </p:bldLst>
  </p:timing>
</p:sld>
</file>

<file path=ppt/theme/theme1.xml><?xml version="1.0" encoding="utf-8"?>
<a:theme xmlns:a="http://schemas.openxmlformats.org/drawingml/2006/main" name="1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2" charset="0"/>
            <a:cs typeface="Lucida Sans Unicode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2" charset="0"/>
            <a:cs typeface="Lucida Sans Unicode" pitchFamily="3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2" charset="0"/>
            <a:cs typeface="Lucida Sans Unicode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2" charset="0"/>
            <a:cs typeface="Lucida Sans Unicode" pitchFamily="3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488496-6DB4-41AF-9AF1-9C2C9CF07FDE}"/>
</file>

<file path=customXml/itemProps2.xml><?xml version="1.0" encoding="utf-8"?>
<ds:datastoreItem xmlns:ds="http://schemas.openxmlformats.org/officeDocument/2006/customXml" ds:itemID="{8DF66DBD-7045-4B7E-8EE6-7B77F3558555}"/>
</file>

<file path=customXml/itemProps3.xml><?xml version="1.0" encoding="utf-8"?>
<ds:datastoreItem xmlns:ds="http://schemas.openxmlformats.org/officeDocument/2006/customXml" ds:itemID="{E76EAABC-423A-4E52-A412-8B0F4C36CB4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577</Words>
  <Application>Microsoft Office PowerPoint</Application>
  <PresentationFormat>On-screen Show (4:3)</PresentationFormat>
  <Paragraphs>74</Paragraphs>
  <Slides>12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Times New Roman</vt:lpstr>
      <vt:lpstr>18_Default Design</vt:lpstr>
      <vt:lpstr>19_Default Design</vt:lpstr>
      <vt:lpstr>Office Theme</vt:lpstr>
      <vt:lpstr>8_Default Design</vt:lpstr>
      <vt:lpstr>5_Office Theme</vt:lpstr>
      <vt:lpstr>3_Default Design</vt:lpstr>
      <vt:lpstr>Shockwave Flash Object</vt:lpstr>
      <vt:lpstr>Work</vt:lpstr>
      <vt:lpstr>Work done</vt:lpstr>
      <vt:lpstr>Work done</vt:lpstr>
      <vt:lpstr>PowerPoint Presentation</vt:lpstr>
      <vt:lpstr>PowerPoint Presentation</vt:lpstr>
      <vt:lpstr>Gravitational potential energy</vt:lpstr>
      <vt:lpstr>PowerPoint Presentation</vt:lpstr>
      <vt:lpstr>PowerPoint Presentation</vt:lpstr>
      <vt:lpstr>Elastic Energy Mini Starter</vt:lpstr>
      <vt:lpstr>What is ‘Hooke’s Law’?</vt:lpstr>
      <vt:lpstr> Since Force is proportional to extension Hooke’s Law could be put as  </vt:lpstr>
      <vt:lpstr>Work Done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</dc:title>
  <dc:creator>Jessica Fathers</dc:creator>
  <cp:lastModifiedBy>Jessica Fathers</cp:lastModifiedBy>
  <cp:revision>1</cp:revision>
  <dcterms:created xsi:type="dcterms:W3CDTF">2020-09-21T16:30:23Z</dcterms:created>
  <dcterms:modified xsi:type="dcterms:W3CDTF">2020-09-21T16:32:03Z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