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7.xml" ContentType="application/vnd.openxmlformats-officedocument.presentationml.slideLayout+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8" r:id="rId2"/>
    <p:sldId id="265" r:id="rId3"/>
    <p:sldId id="266" r:id="rId4"/>
    <p:sldId id="268" r:id="rId5"/>
    <p:sldId id="269" r:id="rId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135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13" Type="http://schemas.openxmlformats.org/officeDocument/2006/relationships/customXml" Target="../customXml/item3.xml"/><Relationship Id="rId3" Type="http://schemas.openxmlformats.org/officeDocument/2006/relationships/slide" Target="slides/slide2.xml"/><Relationship Id="rId7" Type="http://schemas.openxmlformats.org/officeDocument/2006/relationships/presProps" Target="presProps.xml"/><Relationship Id="rId12" Type="http://schemas.openxmlformats.org/officeDocument/2006/relationships/customXml" Target="../customXml/item2.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E837BEC-2827-4762-BF00-1C9F7968BE54}" type="datetimeFigureOut">
              <a:rPr lang="en-GB" smtClean="0"/>
              <a:t>08/03/2021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C375F5-B44F-432A-AFD4-968C4E812124}" type="slidenum">
              <a:rPr lang="en-GB" smtClean="0"/>
              <a:t>‹#›</a:t>
            </a:fld>
            <a:endParaRPr lang="en-GB"/>
          </a:p>
        </p:txBody>
      </p:sp>
    </p:spTree>
    <p:extLst>
      <p:ext uri="{BB962C8B-B14F-4D97-AF65-F5344CB8AC3E}">
        <p14:creationId xmlns:p14="http://schemas.microsoft.com/office/powerpoint/2010/main" val="16357642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837BEC-2827-4762-BF00-1C9F7968BE54}" type="datetimeFigureOut">
              <a:rPr lang="en-GB" smtClean="0"/>
              <a:t>08/03/2021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C375F5-B44F-432A-AFD4-968C4E812124}" type="slidenum">
              <a:rPr lang="en-GB" smtClean="0"/>
              <a:t>‹#›</a:t>
            </a:fld>
            <a:endParaRPr lang="en-GB"/>
          </a:p>
        </p:txBody>
      </p:sp>
    </p:spTree>
    <p:extLst>
      <p:ext uri="{BB962C8B-B14F-4D97-AF65-F5344CB8AC3E}">
        <p14:creationId xmlns:p14="http://schemas.microsoft.com/office/powerpoint/2010/main" val="4235568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E837BEC-2827-4762-BF00-1C9F7968BE54}" type="datetimeFigureOut">
              <a:rPr lang="en-GB" smtClean="0"/>
              <a:t>08/03/2021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C375F5-B44F-432A-AFD4-968C4E812124}" type="slidenum">
              <a:rPr lang="en-GB" smtClean="0"/>
              <a:t>‹#›</a:t>
            </a:fld>
            <a:endParaRPr lang="en-GB"/>
          </a:p>
        </p:txBody>
      </p:sp>
    </p:spTree>
    <p:extLst>
      <p:ext uri="{BB962C8B-B14F-4D97-AF65-F5344CB8AC3E}">
        <p14:creationId xmlns:p14="http://schemas.microsoft.com/office/powerpoint/2010/main" val="353614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E837BEC-2827-4762-BF00-1C9F7968BE54}" type="datetimeFigureOut">
              <a:rPr lang="en-GB" smtClean="0"/>
              <a:t>08/03/2021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4C375F5-B44F-432A-AFD4-968C4E812124}" type="slidenum">
              <a:rPr lang="en-GB" smtClean="0"/>
              <a:t>‹#›</a:t>
            </a:fld>
            <a:endParaRPr lang="en-GB"/>
          </a:p>
        </p:txBody>
      </p:sp>
    </p:spTree>
    <p:extLst>
      <p:ext uri="{BB962C8B-B14F-4D97-AF65-F5344CB8AC3E}">
        <p14:creationId xmlns:p14="http://schemas.microsoft.com/office/powerpoint/2010/main" val="5900882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E837BEC-2827-4762-BF00-1C9F7968BE54}" type="datetimeFigureOut">
              <a:rPr lang="en-GB" smtClean="0"/>
              <a:t>08/03/2021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4C375F5-B44F-432A-AFD4-968C4E812124}" type="slidenum">
              <a:rPr lang="en-GB" smtClean="0"/>
              <a:t>‹#›</a:t>
            </a:fld>
            <a:endParaRPr lang="en-GB"/>
          </a:p>
        </p:txBody>
      </p:sp>
    </p:spTree>
    <p:extLst>
      <p:ext uri="{BB962C8B-B14F-4D97-AF65-F5344CB8AC3E}">
        <p14:creationId xmlns:p14="http://schemas.microsoft.com/office/powerpoint/2010/main" val="18236137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E837BEC-2827-4762-BF00-1C9F7968BE54}" type="datetimeFigureOut">
              <a:rPr lang="en-GB" smtClean="0"/>
              <a:t>08/03/2021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4C375F5-B44F-432A-AFD4-968C4E812124}" type="slidenum">
              <a:rPr lang="en-GB" smtClean="0"/>
              <a:t>‹#›</a:t>
            </a:fld>
            <a:endParaRPr lang="en-GB"/>
          </a:p>
        </p:txBody>
      </p:sp>
    </p:spTree>
    <p:extLst>
      <p:ext uri="{BB962C8B-B14F-4D97-AF65-F5344CB8AC3E}">
        <p14:creationId xmlns:p14="http://schemas.microsoft.com/office/powerpoint/2010/main" val="605050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E837BEC-2827-4762-BF00-1C9F7968BE54}" type="datetimeFigureOut">
              <a:rPr lang="en-GB" smtClean="0"/>
              <a:t>08/03/2021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4C375F5-B44F-432A-AFD4-968C4E812124}" type="slidenum">
              <a:rPr lang="en-GB" smtClean="0"/>
              <a:t>‹#›</a:t>
            </a:fld>
            <a:endParaRPr lang="en-GB"/>
          </a:p>
        </p:txBody>
      </p:sp>
    </p:spTree>
    <p:extLst>
      <p:ext uri="{BB962C8B-B14F-4D97-AF65-F5344CB8AC3E}">
        <p14:creationId xmlns:p14="http://schemas.microsoft.com/office/powerpoint/2010/main" val="35070345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E837BEC-2827-4762-BF00-1C9F7968BE54}" type="datetimeFigureOut">
              <a:rPr lang="en-GB" smtClean="0"/>
              <a:t>08/03/2021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4C375F5-B44F-432A-AFD4-968C4E812124}" type="slidenum">
              <a:rPr lang="en-GB" smtClean="0"/>
              <a:t>‹#›</a:t>
            </a:fld>
            <a:endParaRPr lang="en-GB"/>
          </a:p>
        </p:txBody>
      </p:sp>
    </p:spTree>
    <p:extLst>
      <p:ext uri="{BB962C8B-B14F-4D97-AF65-F5344CB8AC3E}">
        <p14:creationId xmlns:p14="http://schemas.microsoft.com/office/powerpoint/2010/main" val="28353188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E837BEC-2827-4762-BF00-1C9F7968BE54}" type="datetimeFigureOut">
              <a:rPr lang="en-GB" smtClean="0"/>
              <a:t>08/03/2021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4C375F5-B44F-432A-AFD4-968C4E812124}" type="slidenum">
              <a:rPr lang="en-GB" smtClean="0"/>
              <a:t>‹#›</a:t>
            </a:fld>
            <a:endParaRPr lang="en-GB"/>
          </a:p>
        </p:txBody>
      </p:sp>
    </p:spTree>
    <p:extLst>
      <p:ext uri="{BB962C8B-B14F-4D97-AF65-F5344CB8AC3E}">
        <p14:creationId xmlns:p14="http://schemas.microsoft.com/office/powerpoint/2010/main" val="37910430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837BEC-2827-4762-BF00-1C9F7968BE54}" type="datetimeFigureOut">
              <a:rPr lang="en-GB" smtClean="0"/>
              <a:t>08/03/2021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C375F5-B44F-432A-AFD4-968C4E812124}" type="slidenum">
              <a:rPr lang="en-GB" smtClean="0"/>
              <a:t>‹#›</a:t>
            </a:fld>
            <a:endParaRPr lang="en-GB"/>
          </a:p>
        </p:txBody>
      </p:sp>
    </p:spTree>
    <p:extLst>
      <p:ext uri="{BB962C8B-B14F-4D97-AF65-F5344CB8AC3E}">
        <p14:creationId xmlns:p14="http://schemas.microsoft.com/office/powerpoint/2010/main" val="2180289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837BEC-2827-4762-BF00-1C9F7968BE54}" type="datetimeFigureOut">
              <a:rPr lang="en-GB" smtClean="0"/>
              <a:t>08/03/2021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C375F5-B44F-432A-AFD4-968C4E812124}" type="slidenum">
              <a:rPr lang="en-GB" smtClean="0"/>
              <a:t>‹#›</a:t>
            </a:fld>
            <a:endParaRPr lang="en-GB"/>
          </a:p>
        </p:txBody>
      </p:sp>
    </p:spTree>
    <p:extLst>
      <p:ext uri="{BB962C8B-B14F-4D97-AF65-F5344CB8AC3E}">
        <p14:creationId xmlns:p14="http://schemas.microsoft.com/office/powerpoint/2010/main" val="10128537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837BEC-2827-4762-BF00-1C9F7968BE54}" type="datetimeFigureOut">
              <a:rPr lang="en-GB" smtClean="0"/>
              <a:t>08/03/2021</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C375F5-B44F-432A-AFD4-968C4E812124}" type="slidenum">
              <a:rPr lang="en-GB" smtClean="0"/>
              <a:t>‹#›</a:t>
            </a:fld>
            <a:endParaRPr lang="en-GB"/>
          </a:p>
        </p:txBody>
      </p:sp>
    </p:spTree>
    <p:extLst>
      <p:ext uri="{BB962C8B-B14F-4D97-AF65-F5344CB8AC3E}">
        <p14:creationId xmlns:p14="http://schemas.microsoft.com/office/powerpoint/2010/main" val="230792350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61F9400-8F84-430E-9E7E-2E0DED157932}"/>
              </a:ext>
            </a:extLst>
          </p:cNvPr>
          <p:cNvSpPr>
            <a:spLocks noGrp="1"/>
          </p:cNvSpPr>
          <p:nvPr>
            <p:ph type="ctrTitle"/>
          </p:nvPr>
        </p:nvSpPr>
        <p:spPr>
          <a:xfrm>
            <a:off x="849702" y="2566823"/>
            <a:ext cx="7772400" cy="2559359"/>
          </a:xfrm>
          <a:ln w="28575">
            <a:solidFill>
              <a:srgbClr val="0070C0"/>
            </a:solidFill>
          </a:ln>
        </p:spPr>
        <p:style>
          <a:lnRef idx="2">
            <a:schemeClr val="accent1"/>
          </a:lnRef>
          <a:fillRef idx="1">
            <a:schemeClr val="lt1"/>
          </a:fillRef>
          <a:effectRef idx="0">
            <a:schemeClr val="accent1"/>
          </a:effectRef>
          <a:fontRef idx="minor">
            <a:schemeClr val="dk1"/>
          </a:fontRef>
        </p:style>
        <p:txBody>
          <a:bodyPr>
            <a:noAutofit/>
          </a:bodyPr>
          <a:lstStyle/>
          <a:p>
            <a:r>
              <a:rPr lang="en-GB" sz="2400" dirty="0"/>
              <a:t>This is a project based on the main piece of coursework you would do at GCSE - The Food Preparation Assessment </a:t>
            </a:r>
            <a:br>
              <a:rPr lang="en-GB" sz="2400" dirty="0"/>
            </a:br>
            <a:br>
              <a:rPr lang="en-GB" sz="2400" dirty="0"/>
            </a:br>
            <a:r>
              <a:rPr lang="en-GB" sz="2400" dirty="0"/>
              <a:t>Information will be in </a:t>
            </a:r>
            <a:r>
              <a:rPr lang="en-GB" sz="2400" dirty="0">
                <a:solidFill>
                  <a:srgbClr val="0070C0"/>
                </a:solidFill>
              </a:rPr>
              <a:t>BLUE BOXES</a:t>
            </a:r>
            <a:br>
              <a:rPr lang="en-GB" sz="2400" dirty="0">
                <a:solidFill>
                  <a:srgbClr val="0070C0"/>
                </a:solidFill>
              </a:rPr>
            </a:br>
            <a:br>
              <a:rPr lang="en-GB" sz="2400" dirty="0"/>
            </a:br>
            <a:r>
              <a:rPr lang="en-GB" sz="2400" dirty="0"/>
              <a:t>There will be a task to complete each week. This will be in the </a:t>
            </a:r>
            <a:r>
              <a:rPr lang="en-GB" sz="2400" dirty="0">
                <a:solidFill>
                  <a:srgbClr val="00B050"/>
                </a:solidFill>
              </a:rPr>
              <a:t>GREEN BOXES</a:t>
            </a:r>
          </a:p>
        </p:txBody>
      </p:sp>
      <p:sp>
        <p:nvSpPr>
          <p:cNvPr id="5" name="Subtitle 4">
            <a:extLst>
              <a:ext uri="{FF2B5EF4-FFF2-40B4-BE49-F238E27FC236}">
                <a16:creationId xmlns:a16="http://schemas.microsoft.com/office/drawing/2014/main" id="{44B024D6-C0AB-4E86-B2D8-EFBC61F21E11}"/>
              </a:ext>
            </a:extLst>
          </p:cNvPr>
          <p:cNvSpPr>
            <a:spLocks noGrp="1"/>
          </p:cNvSpPr>
          <p:nvPr>
            <p:ph type="subTitle" idx="1"/>
          </p:nvPr>
        </p:nvSpPr>
        <p:spPr>
          <a:xfrm>
            <a:off x="1306902" y="216604"/>
            <a:ext cx="6858000" cy="1116641"/>
          </a:xfrm>
        </p:spPr>
        <p:txBody>
          <a:bodyPr>
            <a:normAutofit fontScale="70000" lnSpcReduction="20000"/>
          </a:bodyPr>
          <a:lstStyle/>
          <a:p>
            <a:r>
              <a:rPr lang="en-GB" sz="3200" b="1" dirty="0"/>
              <a:t>Year 9 Food and Nutrition</a:t>
            </a:r>
          </a:p>
          <a:p>
            <a:r>
              <a:rPr lang="en-GB" sz="3200" b="1" dirty="0"/>
              <a:t>Remote Learning Project</a:t>
            </a:r>
          </a:p>
          <a:p>
            <a:r>
              <a:rPr lang="en-GB" sz="3200" b="1" dirty="0"/>
              <a:t>Week 6</a:t>
            </a:r>
          </a:p>
        </p:txBody>
      </p:sp>
      <p:sp>
        <p:nvSpPr>
          <p:cNvPr id="6" name="Rectangle 5">
            <a:extLst>
              <a:ext uri="{FF2B5EF4-FFF2-40B4-BE49-F238E27FC236}">
                <a16:creationId xmlns:a16="http://schemas.microsoft.com/office/drawing/2014/main" id="{146D9527-3688-4B76-A303-91467835D32A}"/>
              </a:ext>
            </a:extLst>
          </p:cNvPr>
          <p:cNvSpPr/>
          <p:nvPr/>
        </p:nvSpPr>
        <p:spPr>
          <a:xfrm>
            <a:off x="38819" y="34506"/>
            <a:ext cx="9066362" cy="678898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91E624EA-4794-48ED-8267-487CC575831C}"/>
              </a:ext>
            </a:extLst>
          </p:cNvPr>
          <p:cNvPicPr>
            <a:picLocks noChangeAspect="1"/>
          </p:cNvPicPr>
          <p:nvPr/>
        </p:nvPicPr>
        <p:blipFill>
          <a:blip r:embed="rId2"/>
          <a:stretch>
            <a:fillRect/>
          </a:stretch>
        </p:blipFill>
        <p:spPr>
          <a:xfrm>
            <a:off x="8151962" y="6149623"/>
            <a:ext cx="940279" cy="609742"/>
          </a:xfrm>
          <a:prstGeom prst="rect">
            <a:avLst/>
          </a:prstGeom>
        </p:spPr>
      </p:pic>
    </p:spTree>
    <p:extLst>
      <p:ext uri="{BB962C8B-B14F-4D97-AF65-F5344CB8AC3E}">
        <p14:creationId xmlns:p14="http://schemas.microsoft.com/office/powerpoint/2010/main" val="38401437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EF109A6-0C85-4DD6-9A5A-F793AA110DD8}"/>
              </a:ext>
            </a:extLst>
          </p:cNvPr>
          <p:cNvSpPr/>
          <p:nvPr/>
        </p:nvSpPr>
        <p:spPr>
          <a:xfrm>
            <a:off x="38819" y="66864"/>
            <a:ext cx="5601405" cy="369332"/>
          </a:xfrm>
          <a:prstGeom prst="rect">
            <a:avLst/>
          </a:prstGeom>
        </p:spPr>
        <p:txBody>
          <a:bodyPr wrap="none">
            <a:spAutoFit/>
          </a:bodyPr>
          <a:lstStyle/>
          <a:p>
            <a:r>
              <a:rPr lang="en-GB" b="1" dirty="0"/>
              <a:t>Year 9 Food and Nutrition - The Food Preparation Project</a:t>
            </a:r>
          </a:p>
        </p:txBody>
      </p:sp>
      <p:sp>
        <p:nvSpPr>
          <p:cNvPr id="5" name="Title 1">
            <a:extLst>
              <a:ext uri="{FF2B5EF4-FFF2-40B4-BE49-F238E27FC236}">
                <a16:creationId xmlns:a16="http://schemas.microsoft.com/office/drawing/2014/main" id="{9120E889-5C83-4EB1-AE0B-A3D724E185E5}"/>
              </a:ext>
            </a:extLst>
          </p:cNvPr>
          <p:cNvSpPr txBox="1">
            <a:spLocks/>
          </p:cNvSpPr>
          <p:nvPr/>
        </p:nvSpPr>
        <p:spPr>
          <a:xfrm>
            <a:off x="628650" y="436196"/>
            <a:ext cx="7886700" cy="43713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400" b="1" dirty="0"/>
              <a:t>Task 7 – Final Choices</a:t>
            </a:r>
          </a:p>
        </p:txBody>
      </p:sp>
      <p:sp>
        <p:nvSpPr>
          <p:cNvPr id="6" name="Rectangle 5">
            <a:extLst>
              <a:ext uri="{FF2B5EF4-FFF2-40B4-BE49-F238E27FC236}">
                <a16:creationId xmlns:a16="http://schemas.microsoft.com/office/drawing/2014/main" id="{9D2A38EE-1783-4723-8034-34E882C440FE}"/>
              </a:ext>
            </a:extLst>
          </p:cNvPr>
          <p:cNvSpPr/>
          <p:nvPr/>
        </p:nvSpPr>
        <p:spPr>
          <a:xfrm>
            <a:off x="38819" y="34506"/>
            <a:ext cx="9066362" cy="678898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2A260E6E-6ABF-40B5-8284-806B8A203AF7}"/>
              </a:ext>
            </a:extLst>
          </p:cNvPr>
          <p:cNvSpPr txBox="1"/>
          <p:nvPr/>
        </p:nvSpPr>
        <p:spPr>
          <a:xfrm>
            <a:off x="232223" y="812639"/>
            <a:ext cx="8675534" cy="83099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1600" dirty="0"/>
              <a:t>You are now deciding on the three dishes you would make for this project, from the 10 you have from week 5. You need to make sure that your three dishes show as many skills as possible, so try and pick a range of different dishes. The skills that we are looking for are on the last slides.  </a:t>
            </a:r>
          </a:p>
        </p:txBody>
      </p:sp>
      <p:sp>
        <p:nvSpPr>
          <p:cNvPr id="8" name="Rectangle 7">
            <a:extLst>
              <a:ext uri="{FF2B5EF4-FFF2-40B4-BE49-F238E27FC236}">
                <a16:creationId xmlns:a16="http://schemas.microsoft.com/office/drawing/2014/main" id="{FAC9D053-F825-491F-B656-C9CF2C677385}"/>
              </a:ext>
            </a:extLst>
          </p:cNvPr>
          <p:cNvSpPr/>
          <p:nvPr/>
        </p:nvSpPr>
        <p:spPr>
          <a:xfrm>
            <a:off x="232223" y="1960104"/>
            <a:ext cx="8675534" cy="923330"/>
          </a:xfrm>
          <a:prstGeom prst="rect">
            <a:avLst/>
          </a:prstGeom>
          <a:ln w="28575"/>
        </p:spPr>
        <p:style>
          <a:lnRef idx="2">
            <a:schemeClr val="accent6"/>
          </a:lnRef>
          <a:fillRef idx="1">
            <a:schemeClr val="lt1"/>
          </a:fillRef>
          <a:effectRef idx="0">
            <a:schemeClr val="accent6"/>
          </a:effectRef>
          <a:fontRef idx="minor">
            <a:schemeClr val="dk1"/>
          </a:fontRef>
        </p:style>
        <p:txBody>
          <a:bodyPr wrap="square">
            <a:spAutoFit/>
          </a:bodyPr>
          <a:lstStyle/>
          <a:p>
            <a:r>
              <a:rPr lang="en-GB" b="1" dirty="0"/>
              <a:t>TASK: </a:t>
            </a:r>
            <a:r>
              <a:rPr lang="en-GB" dirty="0"/>
              <a:t>Explain what your final three dishes will be. There is an example of how you might want to do this on the next slide, although you can present it how you like, as long as you cover the same information</a:t>
            </a:r>
          </a:p>
        </p:txBody>
      </p:sp>
    </p:spTree>
    <p:extLst>
      <p:ext uri="{BB962C8B-B14F-4D97-AF65-F5344CB8AC3E}">
        <p14:creationId xmlns:p14="http://schemas.microsoft.com/office/powerpoint/2010/main" val="13334208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149B9D1-F625-4BA7-A617-0CE43B97B487}"/>
              </a:ext>
            </a:extLst>
          </p:cNvPr>
          <p:cNvSpPr txBox="1"/>
          <p:nvPr/>
        </p:nvSpPr>
        <p:spPr>
          <a:xfrm>
            <a:off x="96982" y="837591"/>
            <a:ext cx="2880000" cy="369332"/>
          </a:xfrm>
          <a:prstGeom prst="rect">
            <a:avLst/>
          </a:prstGeom>
          <a:noFill/>
        </p:spPr>
        <p:txBody>
          <a:bodyPr wrap="square" rtlCol="0">
            <a:spAutoFit/>
          </a:bodyPr>
          <a:lstStyle/>
          <a:p>
            <a:pPr algn="ctr"/>
            <a:r>
              <a:rPr lang="en-GB" dirty="0"/>
              <a:t>Dish 1: </a:t>
            </a:r>
            <a:r>
              <a:rPr lang="en-GB" i="1" dirty="0"/>
              <a:t>(name of dish) </a:t>
            </a:r>
          </a:p>
        </p:txBody>
      </p:sp>
      <p:sp>
        <p:nvSpPr>
          <p:cNvPr id="5" name="TextBox 4">
            <a:extLst>
              <a:ext uri="{FF2B5EF4-FFF2-40B4-BE49-F238E27FC236}">
                <a16:creationId xmlns:a16="http://schemas.microsoft.com/office/drawing/2014/main" id="{70CF5723-14FA-4051-A28D-C500364997B6}"/>
              </a:ext>
            </a:extLst>
          </p:cNvPr>
          <p:cNvSpPr txBox="1"/>
          <p:nvPr/>
        </p:nvSpPr>
        <p:spPr>
          <a:xfrm>
            <a:off x="290944" y="1213852"/>
            <a:ext cx="2549238" cy="1569660"/>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pPr algn="ctr"/>
            <a:endParaRPr lang="en-GB" sz="1600" i="1" dirty="0"/>
          </a:p>
          <a:p>
            <a:pPr algn="ctr"/>
            <a:r>
              <a:rPr lang="en-GB" sz="1600" i="1" dirty="0"/>
              <a:t>Draw a picture showing how you will serve your dish (use your week 6 work to help you)</a:t>
            </a:r>
          </a:p>
          <a:p>
            <a:pPr algn="ctr"/>
            <a:endParaRPr lang="en-GB" sz="1600" dirty="0"/>
          </a:p>
        </p:txBody>
      </p:sp>
      <p:sp>
        <p:nvSpPr>
          <p:cNvPr id="6" name="TextBox 5">
            <a:extLst>
              <a:ext uri="{FF2B5EF4-FFF2-40B4-BE49-F238E27FC236}">
                <a16:creationId xmlns:a16="http://schemas.microsoft.com/office/drawing/2014/main" id="{4B7EA99E-CFEE-4028-BAFF-A5D2CAA1F82D}"/>
              </a:ext>
            </a:extLst>
          </p:cNvPr>
          <p:cNvSpPr txBox="1"/>
          <p:nvPr/>
        </p:nvSpPr>
        <p:spPr>
          <a:xfrm>
            <a:off x="290944" y="2762738"/>
            <a:ext cx="2549238" cy="4031873"/>
          </a:xfrm>
          <a:prstGeom prst="rect">
            <a:avLst/>
          </a:prstGeom>
          <a:noFill/>
        </p:spPr>
        <p:txBody>
          <a:bodyPr wrap="square" rtlCol="0">
            <a:spAutoFit/>
          </a:bodyPr>
          <a:lstStyle/>
          <a:p>
            <a:r>
              <a:rPr lang="en-GB" sz="1600" dirty="0"/>
              <a:t>Skills demonstrated in this dish:</a:t>
            </a:r>
          </a:p>
          <a:p>
            <a:pPr marL="285750" indent="-285750">
              <a:buFont typeface="Arial" panose="020B0604020202020204" pitchFamily="34" charset="0"/>
              <a:buChar char="•"/>
            </a:pPr>
            <a:r>
              <a:rPr lang="en-GB" sz="1600" dirty="0"/>
              <a:t> </a:t>
            </a:r>
          </a:p>
          <a:p>
            <a:pPr marL="285750" indent="-285750">
              <a:buFont typeface="Arial" panose="020B0604020202020204" pitchFamily="34" charset="0"/>
              <a:buChar char="•"/>
            </a:pPr>
            <a:r>
              <a:rPr lang="en-GB" sz="1600" dirty="0"/>
              <a:t> </a:t>
            </a:r>
          </a:p>
          <a:p>
            <a:pPr marL="285750" indent="-285750">
              <a:buFont typeface="Arial" panose="020B0604020202020204" pitchFamily="34" charset="0"/>
              <a:buChar char="•"/>
            </a:pPr>
            <a:r>
              <a:rPr lang="en-GB" sz="1600" dirty="0"/>
              <a:t>   </a:t>
            </a:r>
          </a:p>
          <a:p>
            <a:endParaRPr lang="en-GB" sz="1600" dirty="0"/>
          </a:p>
          <a:p>
            <a:r>
              <a:rPr lang="en-GB" sz="1600" dirty="0"/>
              <a:t>The reasons I have chosen this dish:</a:t>
            </a:r>
          </a:p>
          <a:p>
            <a:r>
              <a:rPr lang="en-GB" sz="1600" i="1" dirty="0"/>
              <a:t>(why does it fit the street food theme? How do you know people would like to eat it? Refer to your research from weeks 1-4)</a:t>
            </a:r>
          </a:p>
          <a:p>
            <a:pPr marL="285750" indent="-285750">
              <a:buFont typeface="Arial" panose="020B0604020202020204" pitchFamily="34" charset="0"/>
              <a:buChar char="•"/>
            </a:pPr>
            <a:r>
              <a:rPr lang="en-GB" sz="1600" i="1" dirty="0"/>
              <a:t> </a:t>
            </a:r>
          </a:p>
          <a:p>
            <a:pPr marL="285750" indent="-285750">
              <a:buFont typeface="Arial" panose="020B0604020202020204" pitchFamily="34" charset="0"/>
              <a:buChar char="•"/>
            </a:pPr>
            <a:r>
              <a:rPr lang="en-GB" sz="1600" i="1" dirty="0"/>
              <a:t> </a:t>
            </a:r>
          </a:p>
          <a:p>
            <a:pPr marL="285750" indent="-285750">
              <a:buFont typeface="Arial" panose="020B0604020202020204" pitchFamily="34" charset="0"/>
              <a:buChar char="•"/>
            </a:pPr>
            <a:r>
              <a:rPr lang="en-GB" sz="1600" i="1" dirty="0"/>
              <a:t> </a:t>
            </a:r>
            <a:endParaRPr lang="en-GB" sz="1600" dirty="0"/>
          </a:p>
        </p:txBody>
      </p:sp>
      <p:sp>
        <p:nvSpPr>
          <p:cNvPr id="7" name="Rectangle 6">
            <a:extLst>
              <a:ext uri="{FF2B5EF4-FFF2-40B4-BE49-F238E27FC236}">
                <a16:creationId xmlns:a16="http://schemas.microsoft.com/office/drawing/2014/main" id="{D71BA576-D8FE-408E-83FA-6DC87399B6E2}"/>
              </a:ext>
            </a:extLst>
          </p:cNvPr>
          <p:cNvSpPr/>
          <p:nvPr/>
        </p:nvSpPr>
        <p:spPr>
          <a:xfrm>
            <a:off x="96982" y="796637"/>
            <a:ext cx="2880000" cy="599797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79724BD5-1ECF-4A14-8A77-4A1D48C2D5A1}"/>
              </a:ext>
            </a:extLst>
          </p:cNvPr>
          <p:cNvSpPr/>
          <p:nvPr/>
        </p:nvSpPr>
        <p:spPr>
          <a:xfrm>
            <a:off x="3132000" y="805528"/>
            <a:ext cx="2880000" cy="599797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385C6E80-2CE5-4352-845D-9B9B3426DAE0}"/>
              </a:ext>
            </a:extLst>
          </p:cNvPr>
          <p:cNvSpPr/>
          <p:nvPr/>
        </p:nvSpPr>
        <p:spPr>
          <a:xfrm>
            <a:off x="6167018" y="796637"/>
            <a:ext cx="2880000" cy="599797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7EB79F9B-5029-4187-B75C-4287A2A0532E}"/>
              </a:ext>
            </a:extLst>
          </p:cNvPr>
          <p:cNvSpPr txBox="1"/>
          <p:nvPr/>
        </p:nvSpPr>
        <p:spPr>
          <a:xfrm>
            <a:off x="3132000" y="847516"/>
            <a:ext cx="2880000" cy="369332"/>
          </a:xfrm>
          <a:prstGeom prst="rect">
            <a:avLst/>
          </a:prstGeom>
          <a:noFill/>
        </p:spPr>
        <p:txBody>
          <a:bodyPr wrap="square" rtlCol="0">
            <a:spAutoFit/>
          </a:bodyPr>
          <a:lstStyle/>
          <a:p>
            <a:pPr algn="ctr"/>
            <a:r>
              <a:rPr lang="en-GB" dirty="0"/>
              <a:t>Dish 2: </a:t>
            </a:r>
            <a:r>
              <a:rPr lang="en-GB" i="1" dirty="0"/>
              <a:t>(name of dish) </a:t>
            </a:r>
          </a:p>
        </p:txBody>
      </p:sp>
      <p:sp>
        <p:nvSpPr>
          <p:cNvPr id="11" name="TextBox 10">
            <a:extLst>
              <a:ext uri="{FF2B5EF4-FFF2-40B4-BE49-F238E27FC236}">
                <a16:creationId xmlns:a16="http://schemas.microsoft.com/office/drawing/2014/main" id="{0FAB635D-6040-44DD-8A09-682A03DE9C53}"/>
              </a:ext>
            </a:extLst>
          </p:cNvPr>
          <p:cNvSpPr txBox="1"/>
          <p:nvPr/>
        </p:nvSpPr>
        <p:spPr>
          <a:xfrm>
            <a:off x="6167017" y="831293"/>
            <a:ext cx="2880000" cy="369332"/>
          </a:xfrm>
          <a:prstGeom prst="rect">
            <a:avLst/>
          </a:prstGeom>
          <a:noFill/>
        </p:spPr>
        <p:txBody>
          <a:bodyPr wrap="square" rtlCol="0">
            <a:spAutoFit/>
          </a:bodyPr>
          <a:lstStyle/>
          <a:p>
            <a:pPr algn="ctr"/>
            <a:r>
              <a:rPr lang="en-GB" dirty="0"/>
              <a:t>Dish 3: </a:t>
            </a:r>
            <a:r>
              <a:rPr lang="en-GB" i="1" dirty="0"/>
              <a:t>(name of dish) </a:t>
            </a:r>
          </a:p>
        </p:txBody>
      </p:sp>
      <p:sp>
        <p:nvSpPr>
          <p:cNvPr id="12" name="TextBox 11">
            <a:extLst>
              <a:ext uri="{FF2B5EF4-FFF2-40B4-BE49-F238E27FC236}">
                <a16:creationId xmlns:a16="http://schemas.microsoft.com/office/drawing/2014/main" id="{02AE5D9B-1653-47FD-95C5-D1FA2714BF77}"/>
              </a:ext>
            </a:extLst>
          </p:cNvPr>
          <p:cNvSpPr txBox="1"/>
          <p:nvPr/>
        </p:nvSpPr>
        <p:spPr>
          <a:xfrm>
            <a:off x="3297380" y="1213852"/>
            <a:ext cx="2549238" cy="1569660"/>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pPr algn="ctr"/>
            <a:endParaRPr lang="en-GB" sz="1600" i="1" dirty="0"/>
          </a:p>
          <a:p>
            <a:pPr algn="ctr"/>
            <a:r>
              <a:rPr lang="en-GB" sz="1600" i="1" dirty="0"/>
              <a:t>Draw a picture showing how you will serve your dish (use your week 6 work to help you)</a:t>
            </a:r>
          </a:p>
          <a:p>
            <a:pPr algn="ctr"/>
            <a:endParaRPr lang="en-GB" sz="1600" dirty="0"/>
          </a:p>
        </p:txBody>
      </p:sp>
      <p:sp>
        <p:nvSpPr>
          <p:cNvPr id="13" name="TextBox 12">
            <a:extLst>
              <a:ext uri="{FF2B5EF4-FFF2-40B4-BE49-F238E27FC236}">
                <a16:creationId xmlns:a16="http://schemas.microsoft.com/office/drawing/2014/main" id="{DE38668C-AC0A-434D-B342-6A2E36C353A6}"/>
              </a:ext>
            </a:extLst>
          </p:cNvPr>
          <p:cNvSpPr txBox="1"/>
          <p:nvPr/>
        </p:nvSpPr>
        <p:spPr>
          <a:xfrm>
            <a:off x="6332398" y="1213852"/>
            <a:ext cx="2549238" cy="1569660"/>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pPr algn="ctr"/>
            <a:endParaRPr lang="en-GB" sz="1600" i="1" dirty="0"/>
          </a:p>
          <a:p>
            <a:pPr algn="ctr"/>
            <a:r>
              <a:rPr lang="en-GB" sz="1600" i="1" dirty="0"/>
              <a:t>Draw a picture showing how you will serve your dish (use your week 6 work to help you)</a:t>
            </a:r>
          </a:p>
          <a:p>
            <a:pPr algn="ctr"/>
            <a:endParaRPr lang="en-GB" sz="1600" dirty="0"/>
          </a:p>
        </p:txBody>
      </p:sp>
      <p:sp>
        <p:nvSpPr>
          <p:cNvPr id="14" name="TextBox 13">
            <a:extLst>
              <a:ext uri="{FF2B5EF4-FFF2-40B4-BE49-F238E27FC236}">
                <a16:creationId xmlns:a16="http://schemas.microsoft.com/office/drawing/2014/main" id="{F385CB6A-8F77-4C2E-9C41-9C5A0B904B8E}"/>
              </a:ext>
            </a:extLst>
          </p:cNvPr>
          <p:cNvSpPr txBox="1"/>
          <p:nvPr/>
        </p:nvSpPr>
        <p:spPr>
          <a:xfrm>
            <a:off x="3297380" y="2762738"/>
            <a:ext cx="2549238" cy="4031873"/>
          </a:xfrm>
          <a:prstGeom prst="rect">
            <a:avLst/>
          </a:prstGeom>
          <a:noFill/>
        </p:spPr>
        <p:txBody>
          <a:bodyPr wrap="square" rtlCol="0">
            <a:spAutoFit/>
          </a:bodyPr>
          <a:lstStyle/>
          <a:p>
            <a:r>
              <a:rPr lang="en-GB" sz="1600" dirty="0"/>
              <a:t>Skills demonstrated in this dish:</a:t>
            </a:r>
          </a:p>
          <a:p>
            <a:pPr marL="285750" indent="-285750">
              <a:buFont typeface="Arial" panose="020B0604020202020204" pitchFamily="34" charset="0"/>
              <a:buChar char="•"/>
            </a:pPr>
            <a:r>
              <a:rPr lang="en-GB" sz="1600" dirty="0"/>
              <a:t> </a:t>
            </a:r>
          </a:p>
          <a:p>
            <a:pPr marL="285750" indent="-285750">
              <a:buFont typeface="Arial" panose="020B0604020202020204" pitchFamily="34" charset="0"/>
              <a:buChar char="•"/>
            </a:pPr>
            <a:r>
              <a:rPr lang="en-GB" sz="1600" dirty="0"/>
              <a:t> </a:t>
            </a:r>
          </a:p>
          <a:p>
            <a:pPr marL="285750" indent="-285750">
              <a:buFont typeface="Arial" panose="020B0604020202020204" pitchFamily="34" charset="0"/>
              <a:buChar char="•"/>
            </a:pPr>
            <a:r>
              <a:rPr lang="en-GB" sz="1600" dirty="0"/>
              <a:t>   </a:t>
            </a:r>
          </a:p>
          <a:p>
            <a:endParaRPr lang="en-GB" sz="1600" dirty="0"/>
          </a:p>
          <a:p>
            <a:r>
              <a:rPr lang="en-GB" sz="1600" dirty="0"/>
              <a:t>The reasons I have chosen this dish:</a:t>
            </a:r>
          </a:p>
          <a:p>
            <a:r>
              <a:rPr lang="en-GB" sz="1600" i="1" dirty="0"/>
              <a:t>(why does it fit the street food theme? How do you know people would like to eat it? Refer to your research from weeks 1-4)</a:t>
            </a:r>
          </a:p>
          <a:p>
            <a:pPr marL="285750" indent="-285750">
              <a:buFont typeface="Arial" panose="020B0604020202020204" pitchFamily="34" charset="0"/>
              <a:buChar char="•"/>
            </a:pPr>
            <a:r>
              <a:rPr lang="en-GB" sz="1600" i="1" dirty="0"/>
              <a:t> </a:t>
            </a:r>
          </a:p>
          <a:p>
            <a:pPr marL="285750" indent="-285750">
              <a:buFont typeface="Arial" panose="020B0604020202020204" pitchFamily="34" charset="0"/>
              <a:buChar char="•"/>
            </a:pPr>
            <a:r>
              <a:rPr lang="en-GB" sz="1600" i="1" dirty="0"/>
              <a:t> </a:t>
            </a:r>
          </a:p>
          <a:p>
            <a:pPr marL="285750" indent="-285750">
              <a:buFont typeface="Arial" panose="020B0604020202020204" pitchFamily="34" charset="0"/>
              <a:buChar char="•"/>
            </a:pPr>
            <a:r>
              <a:rPr lang="en-GB" sz="1600" i="1" dirty="0"/>
              <a:t> </a:t>
            </a:r>
            <a:endParaRPr lang="en-GB" sz="1600" dirty="0"/>
          </a:p>
        </p:txBody>
      </p:sp>
      <p:sp>
        <p:nvSpPr>
          <p:cNvPr id="15" name="TextBox 14">
            <a:extLst>
              <a:ext uri="{FF2B5EF4-FFF2-40B4-BE49-F238E27FC236}">
                <a16:creationId xmlns:a16="http://schemas.microsoft.com/office/drawing/2014/main" id="{98105499-11DE-4C5E-83CD-EF1B7EA48A7B}"/>
              </a:ext>
            </a:extLst>
          </p:cNvPr>
          <p:cNvSpPr txBox="1"/>
          <p:nvPr/>
        </p:nvSpPr>
        <p:spPr>
          <a:xfrm>
            <a:off x="6303818" y="2762738"/>
            <a:ext cx="2549238" cy="4031873"/>
          </a:xfrm>
          <a:prstGeom prst="rect">
            <a:avLst/>
          </a:prstGeom>
          <a:noFill/>
        </p:spPr>
        <p:txBody>
          <a:bodyPr wrap="square" rtlCol="0">
            <a:spAutoFit/>
          </a:bodyPr>
          <a:lstStyle/>
          <a:p>
            <a:r>
              <a:rPr lang="en-GB" sz="1600" dirty="0"/>
              <a:t>Skills demonstrated in this dish:</a:t>
            </a:r>
          </a:p>
          <a:p>
            <a:pPr marL="285750" indent="-285750">
              <a:buFont typeface="Arial" panose="020B0604020202020204" pitchFamily="34" charset="0"/>
              <a:buChar char="•"/>
            </a:pPr>
            <a:r>
              <a:rPr lang="en-GB" sz="1600" dirty="0"/>
              <a:t> </a:t>
            </a:r>
          </a:p>
          <a:p>
            <a:pPr marL="285750" indent="-285750">
              <a:buFont typeface="Arial" panose="020B0604020202020204" pitchFamily="34" charset="0"/>
              <a:buChar char="•"/>
            </a:pPr>
            <a:r>
              <a:rPr lang="en-GB" sz="1600" dirty="0"/>
              <a:t> </a:t>
            </a:r>
          </a:p>
          <a:p>
            <a:pPr marL="285750" indent="-285750">
              <a:buFont typeface="Arial" panose="020B0604020202020204" pitchFamily="34" charset="0"/>
              <a:buChar char="•"/>
            </a:pPr>
            <a:r>
              <a:rPr lang="en-GB" sz="1600" dirty="0"/>
              <a:t>   </a:t>
            </a:r>
          </a:p>
          <a:p>
            <a:endParaRPr lang="en-GB" sz="1600" dirty="0"/>
          </a:p>
          <a:p>
            <a:r>
              <a:rPr lang="en-GB" sz="1600" dirty="0"/>
              <a:t>The reasons I have chosen this dish:</a:t>
            </a:r>
          </a:p>
          <a:p>
            <a:r>
              <a:rPr lang="en-GB" sz="1600" i="1" dirty="0"/>
              <a:t>(why does it fit the street food theme? How do you know people would like to eat it? Refer to your research from weeks 1-4)</a:t>
            </a:r>
          </a:p>
          <a:p>
            <a:pPr marL="285750" indent="-285750">
              <a:buFont typeface="Arial" panose="020B0604020202020204" pitchFamily="34" charset="0"/>
              <a:buChar char="•"/>
            </a:pPr>
            <a:r>
              <a:rPr lang="en-GB" sz="1600" i="1" dirty="0"/>
              <a:t> </a:t>
            </a:r>
          </a:p>
          <a:p>
            <a:pPr marL="285750" indent="-285750">
              <a:buFont typeface="Arial" panose="020B0604020202020204" pitchFamily="34" charset="0"/>
              <a:buChar char="•"/>
            </a:pPr>
            <a:r>
              <a:rPr lang="en-GB" sz="1600" i="1" dirty="0"/>
              <a:t> </a:t>
            </a:r>
          </a:p>
          <a:p>
            <a:pPr marL="285750" indent="-285750">
              <a:buFont typeface="Arial" panose="020B0604020202020204" pitchFamily="34" charset="0"/>
              <a:buChar char="•"/>
            </a:pPr>
            <a:r>
              <a:rPr lang="en-GB" sz="1600" i="1" dirty="0"/>
              <a:t> </a:t>
            </a:r>
            <a:endParaRPr lang="en-GB" sz="1600" dirty="0"/>
          </a:p>
        </p:txBody>
      </p:sp>
      <p:sp>
        <p:nvSpPr>
          <p:cNvPr id="16" name="Rectangle 15">
            <a:extLst>
              <a:ext uri="{FF2B5EF4-FFF2-40B4-BE49-F238E27FC236}">
                <a16:creationId xmlns:a16="http://schemas.microsoft.com/office/drawing/2014/main" id="{A013CEAB-D705-4EB5-9A41-1A5650077147}"/>
              </a:ext>
            </a:extLst>
          </p:cNvPr>
          <p:cNvSpPr/>
          <p:nvPr/>
        </p:nvSpPr>
        <p:spPr>
          <a:xfrm>
            <a:off x="38819" y="66864"/>
            <a:ext cx="5601405" cy="369332"/>
          </a:xfrm>
          <a:prstGeom prst="rect">
            <a:avLst/>
          </a:prstGeom>
        </p:spPr>
        <p:txBody>
          <a:bodyPr wrap="none">
            <a:spAutoFit/>
          </a:bodyPr>
          <a:lstStyle/>
          <a:p>
            <a:r>
              <a:rPr lang="en-GB" b="1" dirty="0"/>
              <a:t>Year 9 Food and Nutrition - The Food Preparation Project</a:t>
            </a:r>
          </a:p>
        </p:txBody>
      </p:sp>
      <p:sp>
        <p:nvSpPr>
          <p:cNvPr id="17" name="Title 1">
            <a:extLst>
              <a:ext uri="{FF2B5EF4-FFF2-40B4-BE49-F238E27FC236}">
                <a16:creationId xmlns:a16="http://schemas.microsoft.com/office/drawing/2014/main" id="{1419E856-A6F6-4F9F-8AC9-2C9ACC868EB9}"/>
              </a:ext>
            </a:extLst>
          </p:cNvPr>
          <p:cNvSpPr txBox="1">
            <a:spLocks/>
          </p:cNvSpPr>
          <p:nvPr/>
        </p:nvSpPr>
        <p:spPr>
          <a:xfrm>
            <a:off x="628650" y="436196"/>
            <a:ext cx="7886700" cy="43713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400" b="1" dirty="0"/>
              <a:t>Task 7 – Final Choices</a:t>
            </a:r>
          </a:p>
        </p:txBody>
      </p:sp>
      <p:sp>
        <p:nvSpPr>
          <p:cNvPr id="18" name="Rectangle 17">
            <a:extLst>
              <a:ext uri="{FF2B5EF4-FFF2-40B4-BE49-F238E27FC236}">
                <a16:creationId xmlns:a16="http://schemas.microsoft.com/office/drawing/2014/main" id="{EAB3D6E3-FEA5-4364-A748-28221D7CF14B}"/>
              </a:ext>
            </a:extLst>
          </p:cNvPr>
          <p:cNvSpPr/>
          <p:nvPr/>
        </p:nvSpPr>
        <p:spPr>
          <a:xfrm>
            <a:off x="38819" y="34506"/>
            <a:ext cx="9066362" cy="678898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56167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nvGraphicFramePr>
        <p:xfrm>
          <a:off x="55420" y="63477"/>
          <a:ext cx="4504997" cy="4946945"/>
        </p:xfrm>
        <a:graphic>
          <a:graphicData uri="http://schemas.openxmlformats.org/drawingml/2006/table">
            <a:tbl>
              <a:tblPr firstRow="1" firstCol="1" bandRow="1">
                <a:tableStyleId>{5940675A-B579-460E-94D1-54222C63F5DA}</a:tableStyleId>
              </a:tblPr>
              <a:tblGrid>
                <a:gridCol w="919454">
                  <a:extLst>
                    <a:ext uri="{9D8B030D-6E8A-4147-A177-3AD203B41FA5}">
                      <a16:colId xmlns:a16="http://schemas.microsoft.com/office/drawing/2014/main" val="1002293224"/>
                    </a:ext>
                  </a:extLst>
                </a:gridCol>
                <a:gridCol w="3585543">
                  <a:extLst>
                    <a:ext uri="{9D8B030D-6E8A-4147-A177-3AD203B41FA5}">
                      <a16:colId xmlns:a16="http://schemas.microsoft.com/office/drawing/2014/main" val="4262806382"/>
                    </a:ext>
                  </a:extLst>
                </a:gridCol>
              </a:tblGrid>
              <a:tr h="155972">
                <a:tc rowSpan="6">
                  <a:txBody>
                    <a:bodyPr/>
                    <a:lstStyle/>
                    <a:p>
                      <a:pPr>
                        <a:lnSpc>
                          <a:spcPct val="107000"/>
                        </a:lnSpc>
                        <a:spcAft>
                          <a:spcPts val="0"/>
                        </a:spcAft>
                      </a:pPr>
                      <a:r>
                        <a:rPr lang="en-GB" sz="1000">
                          <a:effectLst/>
                        </a:rPr>
                        <a:t>Knife skills</a:t>
                      </a:r>
                      <a:endParaRPr lang="en-GB" sz="1000">
                        <a:effectLst/>
                        <a:latin typeface="Calibri" panose="020F0502020204030204" pitchFamily="34" charset="0"/>
                        <a:ea typeface="DengXian"/>
                        <a:cs typeface="Times New Roman" panose="02020603050405020304" pitchFamily="18" charset="0"/>
                      </a:endParaRPr>
                    </a:p>
                  </a:txBody>
                  <a:tcPr marL="43396" marR="43396" marT="0" marB="0"/>
                </a:tc>
                <a:tc>
                  <a:txBody>
                    <a:bodyPr/>
                    <a:lstStyle/>
                    <a:p>
                      <a:pPr>
                        <a:lnSpc>
                          <a:spcPct val="107000"/>
                        </a:lnSpc>
                        <a:spcAft>
                          <a:spcPts val="0"/>
                        </a:spcAft>
                      </a:pPr>
                      <a:r>
                        <a:rPr lang="en-GB" sz="1000">
                          <a:effectLst/>
                        </a:rPr>
                        <a:t>Fillet a chicken breast</a:t>
                      </a:r>
                      <a:endParaRPr lang="en-GB" sz="1000">
                        <a:effectLst/>
                        <a:latin typeface="Calibri" panose="020F0502020204030204" pitchFamily="34" charset="0"/>
                        <a:ea typeface="DengXian"/>
                        <a:cs typeface="Times New Roman" panose="02020603050405020304" pitchFamily="18" charset="0"/>
                      </a:endParaRPr>
                    </a:p>
                  </a:txBody>
                  <a:tcPr marL="43396" marR="43396" marT="0" marB="0"/>
                </a:tc>
                <a:extLst>
                  <a:ext uri="{0D108BD9-81ED-4DB2-BD59-A6C34878D82A}">
                    <a16:rowId xmlns:a16="http://schemas.microsoft.com/office/drawing/2014/main" val="4063164892"/>
                  </a:ext>
                </a:extLst>
              </a:tr>
              <a:tr h="155972">
                <a:tc vMerge="1">
                  <a:txBody>
                    <a:bodyPr/>
                    <a:lstStyle/>
                    <a:p>
                      <a:endParaRPr lang="en-GB"/>
                    </a:p>
                  </a:txBody>
                  <a:tcPr/>
                </a:tc>
                <a:tc>
                  <a:txBody>
                    <a:bodyPr/>
                    <a:lstStyle/>
                    <a:p>
                      <a:pPr>
                        <a:lnSpc>
                          <a:spcPct val="107000"/>
                        </a:lnSpc>
                        <a:spcAft>
                          <a:spcPts val="0"/>
                        </a:spcAft>
                      </a:pPr>
                      <a:r>
                        <a:rPr lang="en-GB" sz="1000">
                          <a:effectLst/>
                        </a:rPr>
                        <a:t>Portion a chicken,</a:t>
                      </a:r>
                      <a:endParaRPr lang="en-GB" sz="1000">
                        <a:effectLst/>
                        <a:latin typeface="Calibri" panose="020F0502020204030204" pitchFamily="34" charset="0"/>
                        <a:ea typeface="DengXian"/>
                        <a:cs typeface="Times New Roman" panose="02020603050405020304" pitchFamily="18" charset="0"/>
                      </a:endParaRPr>
                    </a:p>
                  </a:txBody>
                  <a:tcPr marL="43396" marR="43396" marT="0" marB="0"/>
                </a:tc>
                <a:extLst>
                  <a:ext uri="{0D108BD9-81ED-4DB2-BD59-A6C34878D82A}">
                    <a16:rowId xmlns:a16="http://schemas.microsoft.com/office/drawing/2014/main" val="201729077"/>
                  </a:ext>
                </a:extLst>
              </a:tr>
              <a:tr h="155972">
                <a:tc vMerge="1">
                  <a:txBody>
                    <a:bodyPr/>
                    <a:lstStyle/>
                    <a:p>
                      <a:endParaRPr lang="en-GB"/>
                    </a:p>
                  </a:txBody>
                  <a:tcPr/>
                </a:tc>
                <a:tc>
                  <a:txBody>
                    <a:bodyPr/>
                    <a:lstStyle/>
                    <a:p>
                      <a:pPr>
                        <a:lnSpc>
                          <a:spcPct val="107000"/>
                        </a:lnSpc>
                        <a:spcAft>
                          <a:spcPts val="0"/>
                        </a:spcAft>
                      </a:pPr>
                      <a:r>
                        <a:rPr lang="en-GB" sz="1000">
                          <a:effectLst/>
                        </a:rPr>
                        <a:t>Remove fat and rind</a:t>
                      </a:r>
                      <a:endParaRPr lang="en-GB" sz="1000">
                        <a:effectLst/>
                        <a:latin typeface="Calibri" panose="020F0502020204030204" pitchFamily="34" charset="0"/>
                        <a:ea typeface="DengXian"/>
                        <a:cs typeface="Times New Roman" panose="02020603050405020304" pitchFamily="18" charset="0"/>
                      </a:endParaRPr>
                    </a:p>
                  </a:txBody>
                  <a:tcPr marL="43396" marR="43396" marT="0" marB="0"/>
                </a:tc>
                <a:extLst>
                  <a:ext uri="{0D108BD9-81ED-4DB2-BD59-A6C34878D82A}">
                    <a16:rowId xmlns:a16="http://schemas.microsoft.com/office/drawing/2014/main" val="154423889"/>
                  </a:ext>
                </a:extLst>
              </a:tr>
              <a:tr h="155972">
                <a:tc vMerge="1">
                  <a:txBody>
                    <a:bodyPr/>
                    <a:lstStyle/>
                    <a:p>
                      <a:endParaRPr lang="en-GB"/>
                    </a:p>
                  </a:txBody>
                  <a:tcPr/>
                </a:tc>
                <a:tc>
                  <a:txBody>
                    <a:bodyPr/>
                    <a:lstStyle/>
                    <a:p>
                      <a:pPr>
                        <a:lnSpc>
                          <a:spcPct val="107000"/>
                        </a:lnSpc>
                        <a:spcAft>
                          <a:spcPts val="0"/>
                        </a:spcAft>
                      </a:pPr>
                      <a:r>
                        <a:rPr lang="en-GB" sz="1000">
                          <a:effectLst/>
                        </a:rPr>
                        <a:t>Fillet fish</a:t>
                      </a:r>
                      <a:endParaRPr lang="en-GB" sz="1000">
                        <a:effectLst/>
                        <a:latin typeface="Calibri" panose="020F0502020204030204" pitchFamily="34" charset="0"/>
                        <a:ea typeface="DengXian"/>
                        <a:cs typeface="Times New Roman" panose="02020603050405020304" pitchFamily="18" charset="0"/>
                      </a:endParaRPr>
                    </a:p>
                  </a:txBody>
                  <a:tcPr marL="43396" marR="43396" marT="0" marB="0"/>
                </a:tc>
                <a:extLst>
                  <a:ext uri="{0D108BD9-81ED-4DB2-BD59-A6C34878D82A}">
                    <a16:rowId xmlns:a16="http://schemas.microsoft.com/office/drawing/2014/main" val="1685541171"/>
                  </a:ext>
                </a:extLst>
              </a:tr>
              <a:tr h="311945">
                <a:tc vMerge="1">
                  <a:txBody>
                    <a:bodyPr/>
                    <a:lstStyle/>
                    <a:p>
                      <a:endParaRPr lang="en-GB"/>
                    </a:p>
                  </a:txBody>
                  <a:tcPr/>
                </a:tc>
                <a:tc>
                  <a:txBody>
                    <a:bodyPr/>
                    <a:lstStyle/>
                    <a:p>
                      <a:pPr>
                        <a:lnSpc>
                          <a:spcPct val="107000"/>
                        </a:lnSpc>
                        <a:spcAft>
                          <a:spcPts val="0"/>
                        </a:spcAft>
                      </a:pPr>
                      <a:r>
                        <a:rPr lang="en-GB" sz="1000" dirty="0">
                          <a:effectLst/>
                        </a:rPr>
                        <a:t>Slice raw and cooked meat and fish or alternatives (such as tofu and halloumi) evenly and accurately</a:t>
                      </a:r>
                      <a:endParaRPr lang="en-GB" sz="1000" dirty="0">
                        <a:effectLst/>
                        <a:latin typeface="Calibri" panose="020F0502020204030204" pitchFamily="34" charset="0"/>
                        <a:ea typeface="DengXian"/>
                        <a:cs typeface="Times New Roman" panose="02020603050405020304" pitchFamily="18" charset="0"/>
                      </a:endParaRPr>
                    </a:p>
                  </a:txBody>
                  <a:tcPr marL="43396" marR="43396" marT="0" marB="0"/>
                </a:tc>
                <a:extLst>
                  <a:ext uri="{0D108BD9-81ED-4DB2-BD59-A6C34878D82A}">
                    <a16:rowId xmlns:a16="http://schemas.microsoft.com/office/drawing/2014/main" val="1204880377"/>
                  </a:ext>
                </a:extLst>
              </a:tr>
              <a:tr h="155972">
                <a:tc vMerge="1">
                  <a:txBody>
                    <a:bodyPr/>
                    <a:lstStyle/>
                    <a:p>
                      <a:endParaRPr lang="en-GB"/>
                    </a:p>
                  </a:txBody>
                  <a:tcPr/>
                </a:tc>
                <a:tc>
                  <a:txBody>
                    <a:bodyPr/>
                    <a:lstStyle/>
                    <a:p>
                      <a:pPr>
                        <a:lnSpc>
                          <a:spcPct val="107000"/>
                        </a:lnSpc>
                        <a:spcAft>
                          <a:spcPts val="0"/>
                        </a:spcAft>
                      </a:pPr>
                      <a:r>
                        <a:rPr lang="en-GB" sz="1000">
                          <a:effectLst/>
                        </a:rPr>
                        <a:t>Bridge hold</a:t>
                      </a:r>
                      <a:endParaRPr lang="en-GB" sz="1000">
                        <a:effectLst/>
                        <a:latin typeface="Calibri" panose="020F0502020204030204" pitchFamily="34" charset="0"/>
                        <a:ea typeface="DengXian"/>
                        <a:cs typeface="Times New Roman" panose="02020603050405020304" pitchFamily="18" charset="0"/>
                      </a:endParaRPr>
                    </a:p>
                  </a:txBody>
                  <a:tcPr marL="43396" marR="43396" marT="0" marB="0"/>
                </a:tc>
                <a:extLst>
                  <a:ext uri="{0D108BD9-81ED-4DB2-BD59-A6C34878D82A}">
                    <a16:rowId xmlns:a16="http://schemas.microsoft.com/office/drawing/2014/main" val="1918850494"/>
                  </a:ext>
                </a:extLst>
              </a:tr>
              <a:tr h="156701">
                <a:tc rowSpan="6">
                  <a:txBody>
                    <a:bodyPr/>
                    <a:lstStyle/>
                    <a:p>
                      <a:pPr>
                        <a:lnSpc>
                          <a:spcPct val="107000"/>
                        </a:lnSpc>
                        <a:spcAft>
                          <a:spcPts val="0"/>
                        </a:spcAft>
                      </a:pPr>
                      <a:r>
                        <a:rPr lang="en-GB" sz="1000" dirty="0">
                          <a:effectLst/>
                        </a:rPr>
                        <a:t>Fruit and vegetables</a:t>
                      </a:r>
                      <a:endParaRPr lang="en-GB" sz="1000" dirty="0">
                        <a:effectLst/>
                        <a:latin typeface="Calibri" panose="020F0502020204030204" pitchFamily="34" charset="0"/>
                        <a:ea typeface="DengXian"/>
                        <a:cs typeface="Times New Roman" panose="02020603050405020304" pitchFamily="18" charset="0"/>
                      </a:endParaRPr>
                    </a:p>
                  </a:txBody>
                  <a:tcPr marL="43396" marR="43396" marT="0" marB="0"/>
                </a:tc>
                <a:tc>
                  <a:txBody>
                    <a:bodyPr/>
                    <a:lstStyle/>
                    <a:p>
                      <a:pPr>
                        <a:lnSpc>
                          <a:spcPct val="107000"/>
                        </a:lnSpc>
                        <a:spcAft>
                          <a:spcPts val="0"/>
                        </a:spcAft>
                      </a:pPr>
                      <a:r>
                        <a:rPr lang="en-GB" sz="1000">
                          <a:effectLst/>
                        </a:rPr>
                        <a:t>Claw grip</a:t>
                      </a:r>
                      <a:endParaRPr lang="en-GB" sz="1000">
                        <a:effectLst/>
                        <a:latin typeface="Calibri" panose="020F0502020204030204" pitchFamily="34" charset="0"/>
                        <a:ea typeface="DengXian"/>
                        <a:cs typeface="Times New Roman" panose="02020603050405020304" pitchFamily="18" charset="0"/>
                      </a:endParaRPr>
                    </a:p>
                  </a:txBody>
                  <a:tcPr marL="43396" marR="43396" marT="0" marB="0"/>
                </a:tc>
                <a:extLst>
                  <a:ext uri="{0D108BD9-81ED-4DB2-BD59-A6C34878D82A}">
                    <a16:rowId xmlns:a16="http://schemas.microsoft.com/office/drawing/2014/main" val="1554706057"/>
                  </a:ext>
                </a:extLst>
              </a:tr>
              <a:tr h="165204">
                <a:tc vMerge="1">
                  <a:txBody>
                    <a:bodyPr/>
                    <a:lstStyle/>
                    <a:p>
                      <a:endParaRPr lang="en-GB"/>
                    </a:p>
                  </a:txBody>
                  <a:tcPr/>
                </a:tc>
                <a:tc>
                  <a:txBody>
                    <a:bodyPr/>
                    <a:lstStyle/>
                    <a:p>
                      <a:pPr>
                        <a:lnSpc>
                          <a:spcPct val="107000"/>
                        </a:lnSpc>
                        <a:spcAft>
                          <a:spcPts val="0"/>
                        </a:spcAft>
                      </a:pPr>
                      <a:r>
                        <a:rPr lang="en-GB" sz="1000">
                          <a:effectLst/>
                        </a:rPr>
                        <a:t>Peel</a:t>
                      </a:r>
                      <a:endParaRPr lang="en-GB" sz="1000">
                        <a:effectLst/>
                        <a:latin typeface="Calibri" panose="020F0502020204030204" pitchFamily="34" charset="0"/>
                        <a:ea typeface="DengXian"/>
                        <a:cs typeface="Times New Roman" panose="02020603050405020304" pitchFamily="18" charset="0"/>
                      </a:endParaRPr>
                    </a:p>
                  </a:txBody>
                  <a:tcPr marL="43396" marR="43396" marT="0" marB="0"/>
                </a:tc>
                <a:extLst>
                  <a:ext uri="{0D108BD9-81ED-4DB2-BD59-A6C34878D82A}">
                    <a16:rowId xmlns:a16="http://schemas.microsoft.com/office/drawing/2014/main" val="2440501876"/>
                  </a:ext>
                </a:extLst>
              </a:tr>
              <a:tr h="155972">
                <a:tc vMerge="1">
                  <a:txBody>
                    <a:bodyPr/>
                    <a:lstStyle/>
                    <a:p>
                      <a:endParaRPr lang="en-GB"/>
                    </a:p>
                  </a:txBody>
                  <a:tcPr/>
                </a:tc>
                <a:tc>
                  <a:txBody>
                    <a:bodyPr/>
                    <a:lstStyle/>
                    <a:p>
                      <a:pPr>
                        <a:lnSpc>
                          <a:spcPct val="107000"/>
                        </a:lnSpc>
                        <a:spcAft>
                          <a:spcPts val="0"/>
                        </a:spcAft>
                      </a:pPr>
                      <a:r>
                        <a:rPr lang="en-GB" sz="1000">
                          <a:effectLst/>
                        </a:rPr>
                        <a:t>Slice</a:t>
                      </a:r>
                      <a:endParaRPr lang="en-GB" sz="1000">
                        <a:effectLst/>
                        <a:latin typeface="Calibri" panose="020F0502020204030204" pitchFamily="34" charset="0"/>
                        <a:ea typeface="DengXian"/>
                        <a:cs typeface="Times New Roman" panose="02020603050405020304" pitchFamily="18" charset="0"/>
                      </a:endParaRPr>
                    </a:p>
                  </a:txBody>
                  <a:tcPr marL="43396" marR="43396" marT="0" marB="0"/>
                </a:tc>
                <a:extLst>
                  <a:ext uri="{0D108BD9-81ED-4DB2-BD59-A6C34878D82A}">
                    <a16:rowId xmlns:a16="http://schemas.microsoft.com/office/drawing/2014/main" val="3191708373"/>
                  </a:ext>
                </a:extLst>
              </a:tr>
              <a:tr h="155972">
                <a:tc vMerge="1">
                  <a:txBody>
                    <a:bodyPr/>
                    <a:lstStyle/>
                    <a:p>
                      <a:endParaRPr lang="en-GB"/>
                    </a:p>
                  </a:txBody>
                  <a:tcPr/>
                </a:tc>
                <a:tc>
                  <a:txBody>
                    <a:bodyPr/>
                    <a:lstStyle/>
                    <a:p>
                      <a:pPr>
                        <a:lnSpc>
                          <a:spcPct val="107000"/>
                        </a:lnSpc>
                        <a:spcAft>
                          <a:spcPts val="0"/>
                        </a:spcAft>
                      </a:pPr>
                      <a:r>
                        <a:rPr lang="en-GB" sz="1000">
                          <a:effectLst/>
                        </a:rPr>
                        <a:t>Dice</a:t>
                      </a:r>
                      <a:endParaRPr lang="en-GB" sz="1000">
                        <a:effectLst/>
                        <a:latin typeface="Calibri" panose="020F0502020204030204" pitchFamily="34" charset="0"/>
                        <a:ea typeface="DengXian"/>
                        <a:cs typeface="Times New Roman" panose="02020603050405020304" pitchFamily="18" charset="0"/>
                      </a:endParaRPr>
                    </a:p>
                  </a:txBody>
                  <a:tcPr marL="43396" marR="43396" marT="0" marB="0"/>
                </a:tc>
                <a:extLst>
                  <a:ext uri="{0D108BD9-81ED-4DB2-BD59-A6C34878D82A}">
                    <a16:rowId xmlns:a16="http://schemas.microsoft.com/office/drawing/2014/main" val="929924509"/>
                  </a:ext>
                </a:extLst>
              </a:tr>
              <a:tr h="155972">
                <a:tc vMerge="1">
                  <a:txBody>
                    <a:bodyPr/>
                    <a:lstStyle/>
                    <a:p>
                      <a:endParaRPr lang="en-GB"/>
                    </a:p>
                  </a:txBody>
                  <a:tcPr/>
                </a:tc>
                <a:tc>
                  <a:txBody>
                    <a:bodyPr/>
                    <a:lstStyle/>
                    <a:p>
                      <a:pPr>
                        <a:lnSpc>
                          <a:spcPct val="107000"/>
                        </a:lnSpc>
                        <a:spcAft>
                          <a:spcPts val="0"/>
                        </a:spcAft>
                      </a:pPr>
                      <a:r>
                        <a:rPr lang="en-GB" sz="1000" dirty="0">
                          <a:effectLst/>
                        </a:rPr>
                        <a:t>Cut into even size pieces (i.e. batons, julienne)</a:t>
                      </a:r>
                      <a:endParaRPr lang="en-GB" sz="1000" dirty="0">
                        <a:effectLst/>
                        <a:latin typeface="Calibri" panose="020F0502020204030204" pitchFamily="34" charset="0"/>
                        <a:ea typeface="DengXian"/>
                        <a:cs typeface="Times New Roman" panose="02020603050405020304" pitchFamily="18" charset="0"/>
                      </a:endParaRPr>
                    </a:p>
                  </a:txBody>
                  <a:tcPr marL="43396" marR="43396" marT="0" marB="0"/>
                </a:tc>
                <a:extLst>
                  <a:ext uri="{0D108BD9-81ED-4DB2-BD59-A6C34878D82A}">
                    <a16:rowId xmlns:a16="http://schemas.microsoft.com/office/drawing/2014/main" val="2718351112"/>
                  </a:ext>
                </a:extLst>
              </a:tr>
              <a:tr h="155972">
                <a:tc vMerge="1">
                  <a:txBody>
                    <a:bodyPr/>
                    <a:lstStyle/>
                    <a:p>
                      <a:endParaRPr lang="en-GB"/>
                    </a:p>
                  </a:txBody>
                  <a:tcPr/>
                </a:tc>
                <a:tc>
                  <a:txBody>
                    <a:bodyPr/>
                    <a:lstStyle/>
                    <a:p>
                      <a:pPr>
                        <a:lnSpc>
                          <a:spcPct val="107000"/>
                        </a:lnSpc>
                        <a:spcAft>
                          <a:spcPts val="0"/>
                        </a:spcAft>
                      </a:pPr>
                      <a:r>
                        <a:rPr lang="en-GB" sz="1000">
                          <a:effectLst/>
                        </a:rPr>
                        <a:t>Mash</a:t>
                      </a:r>
                      <a:endParaRPr lang="en-GB" sz="1000">
                        <a:effectLst/>
                        <a:latin typeface="Calibri" panose="020F0502020204030204" pitchFamily="34" charset="0"/>
                        <a:ea typeface="DengXian"/>
                        <a:cs typeface="Times New Roman" panose="02020603050405020304" pitchFamily="18" charset="0"/>
                      </a:endParaRPr>
                    </a:p>
                  </a:txBody>
                  <a:tcPr marL="43396" marR="43396" marT="0" marB="0"/>
                </a:tc>
                <a:extLst>
                  <a:ext uri="{0D108BD9-81ED-4DB2-BD59-A6C34878D82A}">
                    <a16:rowId xmlns:a16="http://schemas.microsoft.com/office/drawing/2014/main" val="1207527585"/>
                  </a:ext>
                </a:extLst>
              </a:tr>
              <a:tr h="155972">
                <a:tc rowSpan="17">
                  <a:txBody>
                    <a:bodyPr/>
                    <a:lstStyle/>
                    <a:p>
                      <a:pPr>
                        <a:lnSpc>
                          <a:spcPct val="107000"/>
                        </a:lnSpc>
                        <a:spcAft>
                          <a:spcPts val="0"/>
                        </a:spcAft>
                      </a:pPr>
                      <a:r>
                        <a:rPr lang="en-GB" sz="1000" dirty="0">
                          <a:effectLst/>
                        </a:rPr>
                        <a:t>Prepare fruits</a:t>
                      </a:r>
                    </a:p>
                    <a:p>
                      <a:pPr>
                        <a:lnSpc>
                          <a:spcPct val="107000"/>
                        </a:lnSpc>
                        <a:spcAft>
                          <a:spcPts val="0"/>
                        </a:spcAft>
                      </a:pPr>
                      <a:r>
                        <a:rPr lang="en-GB" sz="1000" dirty="0">
                          <a:effectLst/>
                        </a:rPr>
                        <a:t>And vegetables</a:t>
                      </a:r>
                      <a:endParaRPr lang="en-GB" sz="1000" dirty="0">
                        <a:effectLst/>
                        <a:latin typeface="Calibri" panose="020F0502020204030204" pitchFamily="34" charset="0"/>
                        <a:ea typeface="DengXian"/>
                        <a:cs typeface="Times New Roman" panose="02020603050405020304" pitchFamily="18" charset="0"/>
                      </a:endParaRPr>
                    </a:p>
                  </a:txBody>
                  <a:tcPr marL="43396" marR="43396" marT="0" marB="0"/>
                </a:tc>
                <a:tc>
                  <a:txBody>
                    <a:bodyPr/>
                    <a:lstStyle/>
                    <a:p>
                      <a:pPr>
                        <a:lnSpc>
                          <a:spcPct val="107000"/>
                        </a:lnSpc>
                        <a:spcAft>
                          <a:spcPts val="0"/>
                        </a:spcAft>
                      </a:pPr>
                      <a:r>
                        <a:rPr lang="en-GB" sz="1000">
                          <a:effectLst/>
                        </a:rPr>
                        <a:t>Shred</a:t>
                      </a:r>
                      <a:endParaRPr lang="en-GB" sz="1000">
                        <a:effectLst/>
                        <a:latin typeface="Calibri" panose="020F0502020204030204" pitchFamily="34" charset="0"/>
                        <a:ea typeface="DengXian"/>
                        <a:cs typeface="Times New Roman" panose="02020603050405020304" pitchFamily="18" charset="0"/>
                      </a:endParaRPr>
                    </a:p>
                  </a:txBody>
                  <a:tcPr marL="43396" marR="43396" marT="0" marB="0"/>
                </a:tc>
                <a:extLst>
                  <a:ext uri="{0D108BD9-81ED-4DB2-BD59-A6C34878D82A}">
                    <a16:rowId xmlns:a16="http://schemas.microsoft.com/office/drawing/2014/main" val="2934483732"/>
                  </a:ext>
                </a:extLst>
              </a:tr>
              <a:tr h="155972">
                <a:tc vMerge="1">
                  <a:txBody>
                    <a:bodyPr/>
                    <a:lstStyle/>
                    <a:p>
                      <a:endParaRPr lang="en-GB"/>
                    </a:p>
                  </a:txBody>
                  <a:tcPr/>
                </a:tc>
                <a:tc>
                  <a:txBody>
                    <a:bodyPr/>
                    <a:lstStyle/>
                    <a:p>
                      <a:pPr>
                        <a:lnSpc>
                          <a:spcPct val="107000"/>
                        </a:lnSpc>
                        <a:spcAft>
                          <a:spcPts val="0"/>
                        </a:spcAft>
                      </a:pPr>
                      <a:r>
                        <a:rPr lang="en-GB" sz="1000">
                          <a:effectLst/>
                        </a:rPr>
                        <a:t>Scissor snip</a:t>
                      </a:r>
                      <a:endParaRPr lang="en-GB" sz="1000">
                        <a:effectLst/>
                        <a:latin typeface="Calibri" panose="020F0502020204030204" pitchFamily="34" charset="0"/>
                        <a:ea typeface="DengXian"/>
                        <a:cs typeface="Times New Roman" panose="02020603050405020304" pitchFamily="18" charset="0"/>
                      </a:endParaRPr>
                    </a:p>
                  </a:txBody>
                  <a:tcPr marL="43396" marR="43396" marT="0" marB="0"/>
                </a:tc>
                <a:extLst>
                  <a:ext uri="{0D108BD9-81ED-4DB2-BD59-A6C34878D82A}">
                    <a16:rowId xmlns:a16="http://schemas.microsoft.com/office/drawing/2014/main" val="1775980506"/>
                  </a:ext>
                </a:extLst>
              </a:tr>
              <a:tr h="155972">
                <a:tc vMerge="1">
                  <a:txBody>
                    <a:bodyPr/>
                    <a:lstStyle/>
                    <a:p>
                      <a:endParaRPr lang="en-GB"/>
                    </a:p>
                  </a:txBody>
                  <a:tcPr/>
                </a:tc>
                <a:tc>
                  <a:txBody>
                    <a:bodyPr/>
                    <a:lstStyle/>
                    <a:p>
                      <a:pPr>
                        <a:lnSpc>
                          <a:spcPct val="107000"/>
                        </a:lnSpc>
                        <a:spcAft>
                          <a:spcPts val="0"/>
                        </a:spcAft>
                      </a:pPr>
                      <a:r>
                        <a:rPr lang="en-GB" sz="1000" dirty="0">
                          <a:effectLst/>
                        </a:rPr>
                        <a:t>Scoop</a:t>
                      </a:r>
                      <a:endParaRPr lang="en-GB" sz="1000" dirty="0">
                        <a:effectLst/>
                        <a:latin typeface="Calibri" panose="020F0502020204030204" pitchFamily="34" charset="0"/>
                        <a:ea typeface="DengXian"/>
                        <a:cs typeface="Times New Roman" panose="02020603050405020304" pitchFamily="18" charset="0"/>
                      </a:endParaRPr>
                    </a:p>
                  </a:txBody>
                  <a:tcPr marL="43396" marR="43396" marT="0" marB="0"/>
                </a:tc>
                <a:extLst>
                  <a:ext uri="{0D108BD9-81ED-4DB2-BD59-A6C34878D82A}">
                    <a16:rowId xmlns:a16="http://schemas.microsoft.com/office/drawing/2014/main" val="2343502435"/>
                  </a:ext>
                </a:extLst>
              </a:tr>
              <a:tr h="155972">
                <a:tc vMerge="1">
                  <a:txBody>
                    <a:bodyPr/>
                    <a:lstStyle/>
                    <a:p>
                      <a:endParaRPr lang="en-GB"/>
                    </a:p>
                  </a:txBody>
                  <a:tcPr/>
                </a:tc>
                <a:tc>
                  <a:txBody>
                    <a:bodyPr/>
                    <a:lstStyle/>
                    <a:p>
                      <a:pPr>
                        <a:lnSpc>
                          <a:spcPct val="107000"/>
                        </a:lnSpc>
                        <a:spcAft>
                          <a:spcPts val="0"/>
                        </a:spcAft>
                      </a:pPr>
                      <a:r>
                        <a:rPr lang="en-GB" sz="1000">
                          <a:effectLst/>
                        </a:rPr>
                        <a:t>Crush</a:t>
                      </a:r>
                      <a:endParaRPr lang="en-GB" sz="1000">
                        <a:effectLst/>
                        <a:latin typeface="Calibri" panose="020F0502020204030204" pitchFamily="34" charset="0"/>
                        <a:ea typeface="DengXian"/>
                        <a:cs typeface="Times New Roman" panose="02020603050405020304" pitchFamily="18" charset="0"/>
                      </a:endParaRPr>
                    </a:p>
                  </a:txBody>
                  <a:tcPr marL="43396" marR="43396" marT="0" marB="0"/>
                </a:tc>
                <a:extLst>
                  <a:ext uri="{0D108BD9-81ED-4DB2-BD59-A6C34878D82A}">
                    <a16:rowId xmlns:a16="http://schemas.microsoft.com/office/drawing/2014/main" val="2157295490"/>
                  </a:ext>
                </a:extLst>
              </a:tr>
              <a:tr h="155972">
                <a:tc vMerge="1">
                  <a:txBody>
                    <a:bodyPr/>
                    <a:lstStyle/>
                    <a:p>
                      <a:endParaRPr lang="en-GB"/>
                    </a:p>
                  </a:txBody>
                  <a:tcPr/>
                </a:tc>
                <a:tc>
                  <a:txBody>
                    <a:bodyPr/>
                    <a:lstStyle/>
                    <a:p>
                      <a:pPr>
                        <a:lnSpc>
                          <a:spcPct val="107000"/>
                        </a:lnSpc>
                        <a:spcAft>
                          <a:spcPts val="0"/>
                        </a:spcAft>
                      </a:pPr>
                      <a:r>
                        <a:rPr lang="en-GB" sz="1000">
                          <a:effectLst/>
                        </a:rPr>
                        <a:t>Grate</a:t>
                      </a:r>
                      <a:endParaRPr lang="en-GB" sz="1000">
                        <a:effectLst/>
                        <a:latin typeface="Calibri" panose="020F0502020204030204" pitchFamily="34" charset="0"/>
                        <a:ea typeface="DengXian"/>
                        <a:cs typeface="Times New Roman" panose="02020603050405020304" pitchFamily="18" charset="0"/>
                      </a:endParaRPr>
                    </a:p>
                  </a:txBody>
                  <a:tcPr marL="43396" marR="43396" marT="0" marB="0"/>
                </a:tc>
                <a:extLst>
                  <a:ext uri="{0D108BD9-81ED-4DB2-BD59-A6C34878D82A}">
                    <a16:rowId xmlns:a16="http://schemas.microsoft.com/office/drawing/2014/main" val="866746202"/>
                  </a:ext>
                </a:extLst>
              </a:tr>
              <a:tr h="155972">
                <a:tc vMerge="1">
                  <a:txBody>
                    <a:bodyPr/>
                    <a:lstStyle/>
                    <a:p>
                      <a:endParaRPr lang="en-GB"/>
                    </a:p>
                  </a:txBody>
                  <a:tcPr/>
                </a:tc>
                <a:tc>
                  <a:txBody>
                    <a:bodyPr/>
                    <a:lstStyle/>
                    <a:p>
                      <a:pPr>
                        <a:lnSpc>
                          <a:spcPct val="107000"/>
                        </a:lnSpc>
                        <a:spcAft>
                          <a:spcPts val="0"/>
                        </a:spcAft>
                      </a:pPr>
                      <a:r>
                        <a:rPr lang="en-GB" sz="1000">
                          <a:effectLst/>
                        </a:rPr>
                        <a:t>peel</a:t>
                      </a:r>
                      <a:endParaRPr lang="en-GB" sz="1000">
                        <a:effectLst/>
                        <a:latin typeface="Calibri" panose="020F0502020204030204" pitchFamily="34" charset="0"/>
                        <a:ea typeface="DengXian"/>
                        <a:cs typeface="Times New Roman" panose="02020603050405020304" pitchFamily="18" charset="0"/>
                      </a:endParaRPr>
                    </a:p>
                  </a:txBody>
                  <a:tcPr marL="43396" marR="43396" marT="0" marB="0"/>
                </a:tc>
                <a:extLst>
                  <a:ext uri="{0D108BD9-81ED-4DB2-BD59-A6C34878D82A}">
                    <a16:rowId xmlns:a16="http://schemas.microsoft.com/office/drawing/2014/main" val="874880260"/>
                  </a:ext>
                </a:extLst>
              </a:tr>
              <a:tr h="165204">
                <a:tc vMerge="1">
                  <a:txBody>
                    <a:bodyPr/>
                    <a:lstStyle/>
                    <a:p>
                      <a:endParaRPr lang="en-GB"/>
                    </a:p>
                  </a:txBody>
                  <a:tcPr/>
                </a:tc>
                <a:tc>
                  <a:txBody>
                    <a:bodyPr/>
                    <a:lstStyle/>
                    <a:p>
                      <a:pPr>
                        <a:lnSpc>
                          <a:spcPct val="107000"/>
                        </a:lnSpc>
                        <a:spcAft>
                          <a:spcPts val="0"/>
                        </a:spcAft>
                      </a:pPr>
                      <a:r>
                        <a:rPr lang="en-GB" sz="1000">
                          <a:effectLst/>
                        </a:rPr>
                        <a:t>Segment</a:t>
                      </a:r>
                      <a:endParaRPr lang="en-GB" sz="1000">
                        <a:effectLst/>
                        <a:latin typeface="Calibri" panose="020F0502020204030204" pitchFamily="34" charset="0"/>
                        <a:ea typeface="DengXian"/>
                        <a:cs typeface="Times New Roman" panose="02020603050405020304" pitchFamily="18" charset="0"/>
                      </a:endParaRPr>
                    </a:p>
                  </a:txBody>
                  <a:tcPr marL="43396" marR="43396" marT="0" marB="0"/>
                </a:tc>
                <a:extLst>
                  <a:ext uri="{0D108BD9-81ED-4DB2-BD59-A6C34878D82A}">
                    <a16:rowId xmlns:a16="http://schemas.microsoft.com/office/drawing/2014/main" val="3610511003"/>
                  </a:ext>
                </a:extLst>
              </a:tr>
              <a:tr h="155972">
                <a:tc vMerge="1">
                  <a:txBody>
                    <a:bodyPr/>
                    <a:lstStyle/>
                    <a:p>
                      <a:endParaRPr lang="en-GB"/>
                    </a:p>
                  </a:txBody>
                  <a:tcPr/>
                </a:tc>
                <a:tc>
                  <a:txBody>
                    <a:bodyPr/>
                    <a:lstStyle/>
                    <a:p>
                      <a:pPr>
                        <a:lnSpc>
                          <a:spcPct val="107000"/>
                        </a:lnSpc>
                        <a:spcAft>
                          <a:spcPts val="0"/>
                        </a:spcAft>
                      </a:pPr>
                      <a:r>
                        <a:rPr lang="en-GB" sz="1000">
                          <a:effectLst/>
                        </a:rPr>
                        <a:t>De-skin</a:t>
                      </a:r>
                      <a:endParaRPr lang="en-GB" sz="1000">
                        <a:effectLst/>
                        <a:latin typeface="Calibri" panose="020F0502020204030204" pitchFamily="34" charset="0"/>
                        <a:ea typeface="DengXian"/>
                        <a:cs typeface="Times New Roman" panose="02020603050405020304" pitchFamily="18" charset="0"/>
                      </a:endParaRPr>
                    </a:p>
                  </a:txBody>
                  <a:tcPr marL="43396" marR="43396" marT="0" marB="0"/>
                </a:tc>
                <a:extLst>
                  <a:ext uri="{0D108BD9-81ED-4DB2-BD59-A6C34878D82A}">
                    <a16:rowId xmlns:a16="http://schemas.microsoft.com/office/drawing/2014/main" val="1918439527"/>
                  </a:ext>
                </a:extLst>
              </a:tr>
              <a:tr h="182210">
                <a:tc vMerge="1">
                  <a:txBody>
                    <a:bodyPr/>
                    <a:lstStyle/>
                    <a:p>
                      <a:endParaRPr lang="en-GB"/>
                    </a:p>
                  </a:txBody>
                  <a:tcPr/>
                </a:tc>
                <a:tc>
                  <a:txBody>
                    <a:bodyPr/>
                    <a:lstStyle/>
                    <a:p>
                      <a:pPr>
                        <a:lnSpc>
                          <a:spcPct val="107000"/>
                        </a:lnSpc>
                        <a:spcAft>
                          <a:spcPts val="0"/>
                        </a:spcAft>
                      </a:pPr>
                      <a:r>
                        <a:rPr lang="en-GB" sz="1000">
                          <a:effectLst/>
                        </a:rPr>
                        <a:t>De-seed</a:t>
                      </a:r>
                      <a:endParaRPr lang="en-GB" sz="1000">
                        <a:effectLst/>
                        <a:latin typeface="Calibri" panose="020F0502020204030204" pitchFamily="34" charset="0"/>
                        <a:ea typeface="DengXian"/>
                        <a:cs typeface="Times New Roman" panose="02020603050405020304" pitchFamily="18" charset="0"/>
                      </a:endParaRPr>
                    </a:p>
                  </a:txBody>
                  <a:tcPr marL="43396" marR="43396" marT="0" marB="0"/>
                </a:tc>
                <a:extLst>
                  <a:ext uri="{0D108BD9-81ED-4DB2-BD59-A6C34878D82A}">
                    <a16:rowId xmlns:a16="http://schemas.microsoft.com/office/drawing/2014/main" val="1590362202"/>
                  </a:ext>
                </a:extLst>
              </a:tr>
              <a:tr h="155972">
                <a:tc vMerge="1">
                  <a:txBody>
                    <a:bodyPr/>
                    <a:lstStyle/>
                    <a:p>
                      <a:endParaRPr lang="en-GB"/>
                    </a:p>
                  </a:txBody>
                  <a:tcPr/>
                </a:tc>
                <a:tc>
                  <a:txBody>
                    <a:bodyPr/>
                    <a:lstStyle/>
                    <a:p>
                      <a:pPr>
                        <a:lnSpc>
                          <a:spcPct val="107000"/>
                        </a:lnSpc>
                        <a:spcAft>
                          <a:spcPts val="0"/>
                        </a:spcAft>
                      </a:pPr>
                      <a:r>
                        <a:rPr lang="en-GB" sz="1000">
                          <a:effectLst/>
                        </a:rPr>
                        <a:t>Blanch</a:t>
                      </a:r>
                      <a:endParaRPr lang="en-GB" sz="1000">
                        <a:effectLst/>
                        <a:latin typeface="Calibri" panose="020F0502020204030204" pitchFamily="34" charset="0"/>
                        <a:ea typeface="DengXian"/>
                        <a:cs typeface="Times New Roman" panose="02020603050405020304" pitchFamily="18" charset="0"/>
                      </a:endParaRPr>
                    </a:p>
                  </a:txBody>
                  <a:tcPr marL="43396" marR="43396" marT="0" marB="0"/>
                </a:tc>
                <a:extLst>
                  <a:ext uri="{0D108BD9-81ED-4DB2-BD59-A6C34878D82A}">
                    <a16:rowId xmlns:a16="http://schemas.microsoft.com/office/drawing/2014/main" val="600335953"/>
                  </a:ext>
                </a:extLst>
              </a:tr>
              <a:tr h="182210">
                <a:tc vMerge="1">
                  <a:txBody>
                    <a:bodyPr/>
                    <a:lstStyle/>
                    <a:p>
                      <a:endParaRPr lang="en-GB"/>
                    </a:p>
                  </a:txBody>
                  <a:tcPr/>
                </a:tc>
                <a:tc>
                  <a:txBody>
                    <a:bodyPr/>
                    <a:lstStyle/>
                    <a:p>
                      <a:pPr>
                        <a:lnSpc>
                          <a:spcPct val="107000"/>
                        </a:lnSpc>
                        <a:spcAft>
                          <a:spcPts val="0"/>
                        </a:spcAft>
                      </a:pPr>
                      <a:r>
                        <a:rPr lang="en-GB" sz="1000">
                          <a:effectLst/>
                        </a:rPr>
                        <a:t>Shape</a:t>
                      </a:r>
                      <a:endParaRPr lang="en-GB" sz="1000">
                        <a:effectLst/>
                        <a:latin typeface="Calibri" panose="020F0502020204030204" pitchFamily="34" charset="0"/>
                        <a:ea typeface="DengXian"/>
                        <a:cs typeface="Times New Roman" panose="02020603050405020304" pitchFamily="18" charset="0"/>
                      </a:endParaRPr>
                    </a:p>
                  </a:txBody>
                  <a:tcPr marL="43396" marR="43396" marT="0" marB="0"/>
                </a:tc>
                <a:extLst>
                  <a:ext uri="{0D108BD9-81ED-4DB2-BD59-A6C34878D82A}">
                    <a16:rowId xmlns:a16="http://schemas.microsoft.com/office/drawing/2014/main" val="1179462294"/>
                  </a:ext>
                </a:extLst>
              </a:tr>
              <a:tr h="182210">
                <a:tc vMerge="1">
                  <a:txBody>
                    <a:bodyPr/>
                    <a:lstStyle/>
                    <a:p>
                      <a:endParaRPr lang="en-GB"/>
                    </a:p>
                  </a:txBody>
                  <a:tcPr/>
                </a:tc>
                <a:tc>
                  <a:txBody>
                    <a:bodyPr/>
                    <a:lstStyle/>
                    <a:p>
                      <a:pPr>
                        <a:lnSpc>
                          <a:spcPct val="107000"/>
                        </a:lnSpc>
                        <a:spcAft>
                          <a:spcPts val="0"/>
                        </a:spcAft>
                      </a:pPr>
                      <a:r>
                        <a:rPr lang="en-GB" sz="1000">
                          <a:effectLst/>
                        </a:rPr>
                        <a:t>Pipe</a:t>
                      </a:r>
                      <a:endParaRPr lang="en-GB" sz="1000">
                        <a:effectLst/>
                        <a:latin typeface="Calibri" panose="020F0502020204030204" pitchFamily="34" charset="0"/>
                        <a:ea typeface="DengXian"/>
                        <a:cs typeface="Times New Roman" panose="02020603050405020304" pitchFamily="18" charset="0"/>
                      </a:endParaRPr>
                    </a:p>
                  </a:txBody>
                  <a:tcPr marL="43396" marR="43396" marT="0" marB="0"/>
                </a:tc>
                <a:extLst>
                  <a:ext uri="{0D108BD9-81ED-4DB2-BD59-A6C34878D82A}">
                    <a16:rowId xmlns:a16="http://schemas.microsoft.com/office/drawing/2014/main" val="2818193838"/>
                  </a:ext>
                </a:extLst>
              </a:tr>
              <a:tr h="155972">
                <a:tc vMerge="1">
                  <a:txBody>
                    <a:bodyPr/>
                    <a:lstStyle/>
                    <a:p>
                      <a:endParaRPr lang="en-GB"/>
                    </a:p>
                  </a:txBody>
                  <a:tcPr/>
                </a:tc>
                <a:tc>
                  <a:txBody>
                    <a:bodyPr/>
                    <a:lstStyle/>
                    <a:p>
                      <a:pPr>
                        <a:lnSpc>
                          <a:spcPct val="107000"/>
                        </a:lnSpc>
                        <a:spcAft>
                          <a:spcPts val="0"/>
                        </a:spcAft>
                      </a:pPr>
                      <a:r>
                        <a:rPr lang="en-GB" sz="1000">
                          <a:effectLst/>
                        </a:rPr>
                        <a:t>Blend</a:t>
                      </a:r>
                      <a:endParaRPr lang="en-GB" sz="1000">
                        <a:effectLst/>
                        <a:latin typeface="Calibri" panose="020F0502020204030204" pitchFamily="34" charset="0"/>
                        <a:ea typeface="DengXian"/>
                        <a:cs typeface="Times New Roman" panose="02020603050405020304" pitchFamily="18" charset="0"/>
                      </a:endParaRPr>
                    </a:p>
                  </a:txBody>
                  <a:tcPr marL="43396" marR="43396" marT="0" marB="0"/>
                </a:tc>
                <a:extLst>
                  <a:ext uri="{0D108BD9-81ED-4DB2-BD59-A6C34878D82A}">
                    <a16:rowId xmlns:a16="http://schemas.microsoft.com/office/drawing/2014/main" val="1441054228"/>
                  </a:ext>
                </a:extLst>
              </a:tr>
              <a:tr h="155972">
                <a:tc vMerge="1">
                  <a:txBody>
                    <a:bodyPr/>
                    <a:lstStyle/>
                    <a:p>
                      <a:endParaRPr lang="en-GB"/>
                    </a:p>
                  </a:txBody>
                  <a:tcPr/>
                </a:tc>
                <a:tc>
                  <a:txBody>
                    <a:bodyPr/>
                    <a:lstStyle/>
                    <a:p>
                      <a:pPr>
                        <a:lnSpc>
                          <a:spcPct val="107000"/>
                        </a:lnSpc>
                        <a:spcAft>
                          <a:spcPts val="0"/>
                        </a:spcAft>
                      </a:pPr>
                      <a:r>
                        <a:rPr lang="en-GB" sz="1000">
                          <a:effectLst/>
                        </a:rPr>
                        <a:t>Juice</a:t>
                      </a:r>
                      <a:endParaRPr lang="en-GB" sz="1000">
                        <a:effectLst/>
                        <a:latin typeface="Calibri" panose="020F0502020204030204" pitchFamily="34" charset="0"/>
                        <a:ea typeface="DengXian"/>
                        <a:cs typeface="Times New Roman" panose="02020603050405020304" pitchFamily="18" charset="0"/>
                      </a:endParaRPr>
                    </a:p>
                  </a:txBody>
                  <a:tcPr marL="43396" marR="43396" marT="0" marB="0"/>
                </a:tc>
                <a:extLst>
                  <a:ext uri="{0D108BD9-81ED-4DB2-BD59-A6C34878D82A}">
                    <a16:rowId xmlns:a16="http://schemas.microsoft.com/office/drawing/2014/main" val="3630822343"/>
                  </a:ext>
                </a:extLst>
              </a:tr>
              <a:tr h="311945">
                <a:tc vMerge="1">
                  <a:txBody>
                    <a:bodyPr/>
                    <a:lstStyle/>
                    <a:p>
                      <a:endParaRPr lang="en-GB"/>
                    </a:p>
                  </a:txBody>
                  <a:tcPr/>
                </a:tc>
                <a:tc>
                  <a:txBody>
                    <a:bodyPr/>
                    <a:lstStyle/>
                    <a:p>
                      <a:pPr>
                        <a:lnSpc>
                          <a:spcPct val="107000"/>
                        </a:lnSpc>
                        <a:spcAft>
                          <a:spcPts val="0"/>
                        </a:spcAft>
                      </a:pPr>
                      <a:r>
                        <a:rPr lang="en-GB" sz="1000">
                          <a:effectLst/>
                        </a:rPr>
                        <a:t>prepare garnishes whilst demonstrating the technical skills of controlling enzymic browning and spoilage</a:t>
                      </a:r>
                      <a:endParaRPr lang="en-GB" sz="1000">
                        <a:effectLst/>
                        <a:latin typeface="Calibri" panose="020F0502020204030204" pitchFamily="34" charset="0"/>
                        <a:ea typeface="DengXian"/>
                        <a:cs typeface="Times New Roman" panose="02020603050405020304" pitchFamily="18" charset="0"/>
                      </a:endParaRPr>
                    </a:p>
                  </a:txBody>
                  <a:tcPr marL="43396" marR="43396" marT="0" marB="0"/>
                </a:tc>
                <a:extLst>
                  <a:ext uri="{0D108BD9-81ED-4DB2-BD59-A6C34878D82A}">
                    <a16:rowId xmlns:a16="http://schemas.microsoft.com/office/drawing/2014/main" val="3862321848"/>
                  </a:ext>
                </a:extLst>
              </a:tr>
              <a:tr h="155972">
                <a:tc vMerge="1">
                  <a:txBody>
                    <a:bodyPr/>
                    <a:lstStyle/>
                    <a:p>
                      <a:endParaRPr lang="en-GB"/>
                    </a:p>
                  </a:txBody>
                  <a:tcPr/>
                </a:tc>
                <a:tc>
                  <a:txBody>
                    <a:bodyPr/>
                    <a:lstStyle/>
                    <a:p>
                      <a:pPr>
                        <a:lnSpc>
                          <a:spcPct val="107000"/>
                        </a:lnSpc>
                        <a:spcAft>
                          <a:spcPts val="0"/>
                        </a:spcAft>
                      </a:pPr>
                      <a:r>
                        <a:rPr lang="en-GB" sz="1000">
                          <a:effectLst/>
                        </a:rPr>
                        <a:t>preventing food poisoning (wash and dry where appropriate)</a:t>
                      </a:r>
                      <a:endParaRPr lang="en-GB" sz="1000">
                        <a:effectLst/>
                        <a:latin typeface="Calibri" panose="020F0502020204030204" pitchFamily="34" charset="0"/>
                        <a:ea typeface="DengXian"/>
                        <a:cs typeface="Times New Roman" panose="02020603050405020304" pitchFamily="18" charset="0"/>
                      </a:endParaRPr>
                    </a:p>
                  </a:txBody>
                  <a:tcPr marL="43396" marR="43396" marT="0" marB="0"/>
                </a:tc>
                <a:extLst>
                  <a:ext uri="{0D108BD9-81ED-4DB2-BD59-A6C34878D82A}">
                    <a16:rowId xmlns:a16="http://schemas.microsoft.com/office/drawing/2014/main" val="2170677512"/>
                  </a:ext>
                </a:extLst>
              </a:tr>
              <a:tr h="155972">
                <a:tc vMerge="1">
                  <a:txBody>
                    <a:bodyPr/>
                    <a:lstStyle/>
                    <a:p>
                      <a:endParaRPr lang="en-GB"/>
                    </a:p>
                  </a:txBody>
                  <a:tcPr/>
                </a:tc>
                <a:tc>
                  <a:txBody>
                    <a:bodyPr/>
                    <a:lstStyle/>
                    <a:p>
                      <a:pPr>
                        <a:lnSpc>
                          <a:spcPct val="107000"/>
                        </a:lnSpc>
                        <a:spcAft>
                          <a:spcPts val="0"/>
                        </a:spcAft>
                      </a:pPr>
                      <a:r>
                        <a:rPr lang="en-GB" sz="1000" dirty="0">
                          <a:effectLst/>
                        </a:rPr>
                        <a:t>Roll</a:t>
                      </a:r>
                      <a:endParaRPr lang="en-GB" sz="1000" dirty="0">
                        <a:effectLst/>
                        <a:latin typeface="Calibri" panose="020F0502020204030204" pitchFamily="34" charset="0"/>
                        <a:ea typeface="DengXian"/>
                        <a:cs typeface="Times New Roman" panose="02020603050405020304" pitchFamily="18" charset="0"/>
                      </a:endParaRPr>
                    </a:p>
                  </a:txBody>
                  <a:tcPr marL="43396" marR="43396" marT="0" marB="0"/>
                </a:tc>
                <a:extLst>
                  <a:ext uri="{0D108BD9-81ED-4DB2-BD59-A6C34878D82A}">
                    <a16:rowId xmlns:a16="http://schemas.microsoft.com/office/drawing/2014/main" val="4168193199"/>
                  </a:ext>
                </a:extLst>
              </a:tr>
            </a:tbl>
          </a:graphicData>
        </a:graphic>
      </p:graphicFrame>
      <p:graphicFrame>
        <p:nvGraphicFramePr>
          <p:cNvPr id="6" name="Table 5"/>
          <p:cNvGraphicFramePr>
            <a:graphicFrameLocks noGrp="1"/>
          </p:cNvGraphicFramePr>
          <p:nvPr/>
        </p:nvGraphicFramePr>
        <p:xfrm>
          <a:off x="4615115" y="1855682"/>
          <a:ext cx="4473465" cy="4933043"/>
        </p:xfrm>
        <a:graphic>
          <a:graphicData uri="http://schemas.openxmlformats.org/drawingml/2006/table">
            <a:tbl>
              <a:tblPr firstRow="1" firstCol="1" bandRow="1">
                <a:tableStyleId>{5940675A-B579-460E-94D1-54222C63F5DA}</a:tableStyleId>
              </a:tblPr>
              <a:tblGrid>
                <a:gridCol w="1461765">
                  <a:extLst>
                    <a:ext uri="{9D8B030D-6E8A-4147-A177-3AD203B41FA5}">
                      <a16:colId xmlns:a16="http://schemas.microsoft.com/office/drawing/2014/main" val="383836720"/>
                    </a:ext>
                  </a:extLst>
                </a:gridCol>
                <a:gridCol w="3011700">
                  <a:extLst>
                    <a:ext uri="{9D8B030D-6E8A-4147-A177-3AD203B41FA5}">
                      <a16:colId xmlns:a16="http://schemas.microsoft.com/office/drawing/2014/main" val="3936073619"/>
                    </a:ext>
                  </a:extLst>
                </a:gridCol>
              </a:tblGrid>
              <a:tr h="165146">
                <a:tc rowSpan="6">
                  <a:txBody>
                    <a:bodyPr/>
                    <a:lstStyle/>
                    <a:p>
                      <a:pPr>
                        <a:lnSpc>
                          <a:spcPct val="107000"/>
                        </a:lnSpc>
                        <a:spcAft>
                          <a:spcPts val="0"/>
                        </a:spcAft>
                      </a:pPr>
                      <a:r>
                        <a:rPr lang="en-GB" sz="1000" dirty="0">
                          <a:effectLst/>
                        </a:rPr>
                        <a:t>Prepare</a:t>
                      </a:r>
                    </a:p>
                    <a:p>
                      <a:pPr>
                        <a:lnSpc>
                          <a:spcPct val="107000"/>
                        </a:lnSpc>
                        <a:spcAft>
                          <a:spcPts val="0"/>
                        </a:spcAft>
                      </a:pPr>
                      <a:r>
                        <a:rPr lang="en-GB" sz="1000" dirty="0">
                          <a:effectLst/>
                        </a:rPr>
                        <a:t>combine and</a:t>
                      </a:r>
                    </a:p>
                    <a:p>
                      <a:pPr>
                        <a:lnSpc>
                          <a:spcPct val="107000"/>
                        </a:lnSpc>
                        <a:spcAft>
                          <a:spcPts val="0"/>
                        </a:spcAft>
                      </a:pPr>
                      <a:r>
                        <a:rPr lang="en-GB" sz="1000" dirty="0">
                          <a:effectLst/>
                        </a:rPr>
                        <a:t>shape</a:t>
                      </a:r>
                      <a:endParaRPr lang="en-GB" sz="1000" dirty="0">
                        <a:effectLst/>
                        <a:latin typeface="Calibri" panose="020F0502020204030204" pitchFamily="34" charset="0"/>
                        <a:ea typeface="DengXian"/>
                        <a:cs typeface="Times New Roman" panose="02020603050405020304" pitchFamily="18" charset="0"/>
                      </a:endParaRPr>
                    </a:p>
                  </a:txBody>
                  <a:tcPr marL="45443" marR="45443" marT="0" marB="0"/>
                </a:tc>
                <a:tc>
                  <a:txBody>
                    <a:bodyPr/>
                    <a:lstStyle/>
                    <a:p>
                      <a:pPr>
                        <a:lnSpc>
                          <a:spcPct val="107000"/>
                        </a:lnSpc>
                        <a:spcAft>
                          <a:spcPts val="0"/>
                        </a:spcAft>
                      </a:pPr>
                      <a:r>
                        <a:rPr lang="en-GB" sz="1000">
                          <a:effectLst/>
                        </a:rPr>
                        <a:t>Wrap</a:t>
                      </a:r>
                      <a:endParaRPr lang="en-GB" sz="1000">
                        <a:effectLst/>
                        <a:latin typeface="Calibri" panose="020F0502020204030204" pitchFamily="34" charset="0"/>
                        <a:ea typeface="DengXian"/>
                        <a:cs typeface="Times New Roman" panose="02020603050405020304" pitchFamily="18" charset="0"/>
                      </a:endParaRPr>
                    </a:p>
                  </a:txBody>
                  <a:tcPr marL="45443" marR="45443" marT="0" marB="0"/>
                </a:tc>
                <a:extLst>
                  <a:ext uri="{0D108BD9-81ED-4DB2-BD59-A6C34878D82A}">
                    <a16:rowId xmlns:a16="http://schemas.microsoft.com/office/drawing/2014/main" val="1373131626"/>
                  </a:ext>
                </a:extLst>
              </a:tr>
              <a:tr h="165146">
                <a:tc vMerge="1">
                  <a:txBody>
                    <a:bodyPr/>
                    <a:lstStyle/>
                    <a:p>
                      <a:endParaRPr lang="en-GB"/>
                    </a:p>
                  </a:txBody>
                  <a:tcPr/>
                </a:tc>
                <a:tc>
                  <a:txBody>
                    <a:bodyPr/>
                    <a:lstStyle/>
                    <a:p>
                      <a:pPr>
                        <a:lnSpc>
                          <a:spcPct val="107000"/>
                        </a:lnSpc>
                        <a:spcAft>
                          <a:spcPts val="0"/>
                        </a:spcAft>
                      </a:pPr>
                      <a:r>
                        <a:rPr lang="en-GB" sz="1000">
                          <a:effectLst/>
                        </a:rPr>
                        <a:t>Skewer</a:t>
                      </a:r>
                      <a:endParaRPr lang="en-GB" sz="1000">
                        <a:effectLst/>
                        <a:latin typeface="Calibri" panose="020F0502020204030204" pitchFamily="34" charset="0"/>
                        <a:ea typeface="DengXian"/>
                        <a:cs typeface="Times New Roman" panose="02020603050405020304" pitchFamily="18" charset="0"/>
                      </a:endParaRPr>
                    </a:p>
                  </a:txBody>
                  <a:tcPr marL="45443" marR="45443" marT="0" marB="0"/>
                </a:tc>
                <a:extLst>
                  <a:ext uri="{0D108BD9-81ED-4DB2-BD59-A6C34878D82A}">
                    <a16:rowId xmlns:a16="http://schemas.microsoft.com/office/drawing/2014/main" val="2139441522"/>
                  </a:ext>
                </a:extLst>
              </a:tr>
              <a:tr h="165146">
                <a:tc vMerge="1">
                  <a:txBody>
                    <a:bodyPr/>
                    <a:lstStyle/>
                    <a:p>
                      <a:endParaRPr lang="en-GB"/>
                    </a:p>
                  </a:txBody>
                  <a:tcPr/>
                </a:tc>
                <a:tc>
                  <a:txBody>
                    <a:bodyPr/>
                    <a:lstStyle/>
                    <a:p>
                      <a:pPr>
                        <a:lnSpc>
                          <a:spcPct val="107000"/>
                        </a:lnSpc>
                        <a:spcAft>
                          <a:spcPts val="0"/>
                        </a:spcAft>
                      </a:pPr>
                      <a:r>
                        <a:rPr lang="en-GB" sz="1000">
                          <a:effectLst/>
                        </a:rPr>
                        <a:t>Mix</a:t>
                      </a:r>
                      <a:endParaRPr lang="en-GB" sz="1000">
                        <a:effectLst/>
                        <a:latin typeface="Calibri" panose="020F0502020204030204" pitchFamily="34" charset="0"/>
                        <a:ea typeface="DengXian"/>
                        <a:cs typeface="Times New Roman" panose="02020603050405020304" pitchFamily="18" charset="0"/>
                      </a:endParaRPr>
                    </a:p>
                  </a:txBody>
                  <a:tcPr marL="45443" marR="45443" marT="0" marB="0"/>
                </a:tc>
                <a:extLst>
                  <a:ext uri="{0D108BD9-81ED-4DB2-BD59-A6C34878D82A}">
                    <a16:rowId xmlns:a16="http://schemas.microsoft.com/office/drawing/2014/main" val="704099823"/>
                  </a:ext>
                </a:extLst>
              </a:tr>
              <a:tr h="165146">
                <a:tc vMerge="1">
                  <a:txBody>
                    <a:bodyPr/>
                    <a:lstStyle/>
                    <a:p>
                      <a:endParaRPr lang="en-GB"/>
                    </a:p>
                  </a:txBody>
                  <a:tcPr/>
                </a:tc>
                <a:tc>
                  <a:txBody>
                    <a:bodyPr/>
                    <a:lstStyle/>
                    <a:p>
                      <a:pPr>
                        <a:lnSpc>
                          <a:spcPct val="107000"/>
                        </a:lnSpc>
                        <a:spcAft>
                          <a:spcPts val="0"/>
                        </a:spcAft>
                      </a:pPr>
                      <a:r>
                        <a:rPr lang="en-GB" sz="1000">
                          <a:effectLst/>
                        </a:rPr>
                        <a:t>Coat</a:t>
                      </a:r>
                      <a:endParaRPr lang="en-GB" sz="1000">
                        <a:effectLst/>
                        <a:latin typeface="Calibri" panose="020F0502020204030204" pitchFamily="34" charset="0"/>
                        <a:ea typeface="DengXian"/>
                        <a:cs typeface="Times New Roman" panose="02020603050405020304" pitchFamily="18" charset="0"/>
                      </a:endParaRPr>
                    </a:p>
                  </a:txBody>
                  <a:tcPr marL="45443" marR="45443" marT="0" marB="0"/>
                </a:tc>
                <a:extLst>
                  <a:ext uri="{0D108BD9-81ED-4DB2-BD59-A6C34878D82A}">
                    <a16:rowId xmlns:a16="http://schemas.microsoft.com/office/drawing/2014/main" val="3344319024"/>
                  </a:ext>
                </a:extLst>
              </a:tr>
              <a:tr h="165146">
                <a:tc vMerge="1">
                  <a:txBody>
                    <a:bodyPr/>
                    <a:lstStyle/>
                    <a:p>
                      <a:endParaRPr lang="en-GB"/>
                    </a:p>
                  </a:txBody>
                  <a:tcPr/>
                </a:tc>
                <a:tc>
                  <a:txBody>
                    <a:bodyPr/>
                    <a:lstStyle/>
                    <a:p>
                      <a:pPr>
                        <a:lnSpc>
                          <a:spcPct val="107000"/>
                        </a:lnSpc>
                        <a:spcAft>
                          <a:spcPts val="0"/>
                        </a:spcAft>
                      </a:pPr>
                      <a:r>
                        <a:rPr lang="en-GB" sz="1000" dirty="0">
                          <a:effectLst/>
                        </a:rPr>
                        <a:t>layer meat, fish and alternatives</a:t>
                      </a:r>
                      <a:endParaRPr lang="en-GB" sz="1000" dirty="0">
                        <a:effectLst/>
                        <a:latin typeface="Calibri" panose="020F0502020204030204" pitchFamily="34" charset="0"/>
                        <a:ea typeface="DengXian"/>
                        <a:cs typeface="Times New Roman" panose="02020603050405020304" pitchFamily="18" charset="0"/>
                      </a:endParaRPr>
                    </a:p>
                  </a:txBody>
                  <a:tcPr marL="45443" marR="45443" marT="0" marB="0"/>
                </a:tc>
                <a:extLst>
                  <a:ext uri="{0D108BD9-81ED-4DB2-BD59-A6C34878D82A}">
                    <a16:rowId xmlns:a16="http://schemas.microsoft.com/office/drawing/2014/main" val="1273112638"/>
                  </a:ext>
                </a:extLst>
              </a:tr>
              <a:tr h="648519">
                <a:tc vMerge="1">
                  <a:txBody>
                    <a:bodyPr/>
                    <a:lstStyle/>
                    <a:p>
                      <a:endParaRPr lang="en-GB"/>
                    </a:p>
                  </a:txBody>
                  <a:tcPr/>
                </a:tc>
                <a:tc>
                  <a:txBody>
                    <a:bodyPr/>
                    <a:lstStyle/>
                    <a:p>
                      <a:pPr>
                        <a:lnSpc>
                          <a:spcPct val="107000"/>
                        </a:lnSpc>
                        <a:spcAft>
                          <a:spcPts val="0"/>
                        </a:spcAft>
                      </a:pPr>
                      <a:r>
                        <a:rPr lang="en-GB" sz="1000">
                          <a:effectLst/>
                        </a:rPr>
                        <a:t>shape and bind wet mixtures (such as falafels, fish cakes or meatballs) whilst demonstrating the technical skill of preventing cross contamination and handle high risk foods correctly</a:t>
                      </a:r>
                      <a:endParaRPr lang="en-GB" sz="1000">
                        <a:effectLst/>
                        <a:latin typeface="Calibri" panose="020F0502020204030204" pitchFamily="34" charset="0"/>
                        <a:ea typeface="DengXian"/>
                        <a:cs typeface="Times New Roman" panose="02020603050405020304" pitchFamily="18" charset="0"/>
                      </a:endParaRPr>
                    </a:p>
                  </a:txBody>
                  <a:tcPr marL="45443" marR="45443" marT="0" marB="0"/>
                </a:tc>
                <a:extLst>
                  <a:ext uri="{0D108BD9-81ED-4DB2-BD59-A6C34878D82A}">
                    <a16:rowId xmlns:a16="http://schemas.microsoft.com/office/drawing/2014/main" val="399763308"/>
                  </a:ext>
                </a:extLst>
              </a:tr>
              <a:tr h="486389">
                <a:tc>
                  <a:txBody>
                    <a:bodyPr/>
                    <a:lstStyle/>
                    <a:p>
                      <a:pPr>
                        <a:lnSpc>
                          <a:spcPct val="107000"/>
                        </a:lnSpc>
                        <a:spcAft>
                          <a:spcPts val="0"/>
                        </a:spcAft>
                      </a:pPr>
                      <a:r>
                        <a:rPr lang="en-GB" sz="1000">
                          <a:effectLst/>
                        </a:rPr>
                        <a:t>Tenderise and</a:t>
                      </a:r>
                    </a:p>
                    <a:p>
                      <a:pPr>
                        <a:lnSpc>
                          <a:spcPct val="107000"/>
                        </a:lnSpc>
                        <a:spcAft>
                          <a:spcPts val="0"/>
                        </a:spcAft>
                      </a:pPr>
                      <a:r>
                        <a:rPr lang="en-GB" sz="1000">
                          <a:effectLst/>
                        </a:rPr>
                        <a:t>marinate</a:t>
                      </a:r>
                      <a:endParaRPr lang="en-GB" sz="1000">
                        <a:effectLst/>
                        <a:latin typeface="Calibri" panose="020F0502020204030204" pitchFamily="34" charset="0"/>
                        <a:ea typeface="DengXian"/>
                        <a:cs typeface="Times New Roman" panose="02020603050405020304" pitchFamily="18" charset="0"/>
                      </a:endParaRPr>
                    </a:p>
                  </a:txBody>
                  <a:tcPr marL="45443" marR="45443" marT="0" marB="0"/>
                </a:tc>
                <a:tc>
                  <a:txBody>
                    <a:bodyPr/>
                    <a:lstStyle/>
                    <a:p>
                      <a:pPr>
                        <a:lnSpc>
                          <a:spcPct val="107000"/>
                        </a:lnSpc>
                        <a:spcAft>
                          <a:spcPts val="0"/>
                        </a:spcAft>
                      </a:pPr>
                      <a:r>
                        <a:rPr lang="en-GB" sz="1000" dirty="0">
                          <a:effectLst/>
                        </a:rPr>
                        <a:t>Be able to demonstrate how acids denature protein and marinades add flavour and moisture when preparing vegetables, meat, fish, and alternatives</a:t>
                      </a:r>
                      <a:endParaRPr lang="en-GB" sz="1000" dirty="0">
                        <a:effectLst/>
                        <a:latin typeface="Calibri" panose="020F0502020204030204" pitchFamily="34" charset="0"/>
                        <a:ea typeface="DengXian"/>
                        <a:cs typeface="Times New Roman" panose="02020603050405020304" pitchFamily="18" charset="0"/>
                      </a:endParaRPr>
                    </a:p>
                  </a:txBody>
                  <a:tcPr marL="45443" marR="45443" marT="0" marB="0"/>
                </a:tc>
                <a:extLst>
                  <a:ext uri="{0D108BD9-81ED-4DB2-BD59-A6C34878D82A}">
                    <a16:rowId xmlns:a16="http://schemas.microsoft.com/office/drawing/2014/main" val="3278315252"/>
                  </a:ext>
                </a:extLst>
              </a:tr>
              <a:tr h="486389">
                <a:tc>
                  <a:txBody>
                    <a:bodyPr/>
                    <a:lstStyle/>
                    <a:p>
                      <a:pPr>
                        <a:lnSpc>
                          <a:spcPct val="107000"/>
                        </a:lnSpc>
                        <a:spcAft>
                          <a:spcPts val="0"/>
                        </a:spcAft>
                      </a:pPr>
                      <a:r>
                        <a:rPr lang="en-GB" sz="1000" dirty="0">
                          <a:effectLst/>
                        </a:rPr>
                        <a:t>Select and adjust a cooking process</a:t>
                      </a:r>
                      <a:endParaRPr lang="en-GB" sz="1000" dirty="0">
                        <a:effectLst/>
                        <a:latin typeface="Calibri" panose="020F0502020204030204" pitchFamily="34" charset="0"/>
                        <a:ea typeface="DengXian"/>
                        <a:cs typeface="Times New Roman" panose="02020603050405020304" pitchFamily="18" charset="0"/>
                      </a:endParaRPr>
                    </a:p>
                  </a:txBody>
                  <a:tcPr marL="45443" marR="45443" marT="0" marB="0"/>
                </a:tc>
                <a:tc>
                  <a:txBody>
                    <a:bodyPr/>
                    <a:lstStyle/>
                    <a:p>
                      <a:pPr>
                        <a:lnSpc>
                          <a:spcPct val="107000"/>
                        </a:lnSpc>
                        <a:spcAft>
                          <a:spcPts val="0"/>
                        </a:spcAft>
                      </a:pPr>
                      <a:r>
                        <a:rPr lang="en-GB" sz="1000" dirty="0">
                          <a:effectLst/>
                        </a:rPr>
                        <a:t>select and adjust the cooking process and length of time to suit the ingredient, for example to match the cut of meat, fish and alternatives</a:t>
                      </a:r>
                      <a:endParaRPr lang="en-GB" sz="1000" dirty="0">
                        <a:effectLst/>
                        <a:latin typeface="Calibri" panose="020F0502020204030204" pitchFamily="34" charset="0"/>
                        <a:ea typeface="DengXian"/>
                        <a:cs typeface="Times New Roman" panose="02020603050405020304" pitchFamily="18" charset="0"/>
                      </a:endParaRPr>
                    </a:p>
                  </a:txBody>
                  <a:tcPr marL="45443" marR="45443" marT="0" marB="0"/>
                </a:tc>
                <a:extLst>
                  <a:ext uri="{0D108BD9-81ED-4DB2-BD59-A6C34878D82A}">
                    <a16:rowId xmlns:a16="http://schemas.microsoft.com/office/drawing/2014/main" val="2614443460"/>
                  </a:ext>
                </a:extLst>
              </a:tr>
              <a:tr h="324260">
                <a:tc>
                  <a:txBody>
                    <a:bodyPr/>
                    <a:lstStyle/>
                    <a:p>
                      <a:pPr>
                        <a:lnSpc>
                          <a:spcPct val="107000"/>
                        </a:lnSpc>
                        <a:spcAft>
                          <a:spcPts val="0"/>
                        </a:spcAft>
                      </a:pPr>
                      <a:r>
                        <a:rPr lang="en-GB" sz="1000">
                          <a:effectLst/>
                        </a:rPr>
                        <a:t>Weigh and measure</a:t>
                      </a:r>
                      <a:endParaRPr lang="en-GB" sz="1000">
                        <a:effectLst/>
                        <a:latin typeface="Calibri" panose="020F0502020204030204" pitchFamily="34" charset="0"/>
                        <a:ea typeface="DengXian"/>
                        <a:cs typeface="Times New Roman" panose="02020603050405020304" pitchFamily="18" charset="0"/>
                      </a:endParaRPr>
                    </a:p>
                  </a:txBody>
                  <a:tcPr marL="45443" marR="45443" marT="0" marB="0"/>
                </a:tc>
                <a:tc>
                  <a:txBody>
                    <a:bodyPr/>
                    <a:lstStyle/>
                    <a:p>
                      <a:pPr>
                        <a:lnSpc>
                          <a:spcPct val="107000"/>
                        </a:lnSpc>
                        <a:spcAft>
                          <a:spcPts val="0"/>
                        </a:spcAft>
                      </a:pPr>
                      <a:r>
                        <a:rPr lang="en-GB" sz="1000">
                          <a:effectLst/>
                        </a:rPr>
                        <a:t>Be able to demonstrate accurate measurement of liquids and solids</a:t>
                      </a:r>
                      <a:endParaRPr lang="en-GB" sz="1000">
                        <a:effectLst/>
                        <a:latin typeface="Calibri" panose="020F0502020204030204" pitchFamily="34" charset="0"/>
                        <a:ea typeface="DengXian"/>
                        <a:cs typeface="Times New Roman" panose="02020603050405020304" pitchFamily="18" charset="0"/>
                      </a:endParaRPr>
                    </a:p>
                  </a:txBody>
                  <a:tcPr marL="45443" marR="45443" marT="0" marB="0"/>
                </a:tc>
                <a:extLst>
                  <a:ext uri="{0D108BD9-81ED-4DB2-BD59-A6C34878D82A}">
                    <a16:rowId xmlns:a16="http://schemas.microsoft.com/office/drawing/2014/main" val="287314795"/>
                  </a:ext>
                </a:extLst>
              </a:tr>
              <a:tr h="495438">
                <a:tc>
                  <a:txBody>
                    <a:bodyPr/>
                    <a:lstStyle/>
                    <a:p>
                      <a:pPr>
                        <a:lnSpc>
                          <a:spcPct val="107000"/>
                        </a:lnSpc>
                        <a:spcAft>
                          <a:spcPts val="0"/>
                        </a:spcAft>
                      </a:pPr>
                      <a:r>
                        <a:rPr lang="en-GB" sz="1000">
                          <a:effectLst/>
                        </a:rPr>
                        <a:t>Preparation of</a:t>
                      </a:r>
                    </a:p>
                    <a:p>
                      <a:pPr>
                        <a:lnSpc>
                          <a:spcPct val="107000"/>
                        </a:lnSpc>
                        <a:spcAft>
                          <a:spcPts val="0"/>
                        </a:spcAft>
                      </a:pPr>
                      <a:r>
                        <a:rPr lang="en-GB" sz="1000">
                          <a:effectLst/>
                        </a:rPr>
                        <a:t>ingredients</a:t>
                      </a:r>
                    </a:p>
                    <a:p>
                      <a:pPr>
                        <a:lnSpc>
                          <a:spcPct val="107000"/>
                        </a:lnSpc>
                        <a:spcAft>
                          <a:spcPts val="0"/>
                        </a:spcAft>
                      </a:pPr>
                      <a:r>
                        <a:rPr lang="en-GB" sz="1000">
                          <a:effectLst/>
                        </a:rPr>
                        <a:t>and equipment</a:t>
                      </a:r>
                      <a:endParaRPr lang="en-GB" sz="1000">
                        <a:effectLst/>
                        <a:latin typeface="Calibri" panose="020F0502020204030204" pitchFamily="34" charset="0"/>
                        <a:ea typeface="DengXian"/>
                        <a:cs typeface="Times New Roman" panose="02020603050405020304" pitchFamily="18" charset="0"/>
                      </a:endParaRPr>
                    </a:p>
                  </a:txBody>
                  <a:tcPr marL="45443" marR="45443" marT="0" marB="0"/>
                </a:tc>
                <a:tc>
                  <a:txBody>
                    <a:bodyPr/>
                    <a:lstStyle/>
                    <a:p>
                      <a:pPr>
                        <a:lnSpc>
                          <a:spcPct val="107000"/>
                        </a:lnSpc>
                        <a:spcAft>
                          <a:spcPts val="0"/>
                        </a:spcAft>
                      </a:pPr>
                      <a:r>
                        <a:rPr lang="en-GB" sz="1000">
                          <a:effectLst/>
                        </a:rPr>
                        <a:t>grease/oil line, flour, evenly and with attention to finished product</a:t>
                      </a:r>
                      <a:endParaRPr lang="en-GB" sz="1000">
                        <a:effectLst/>
                        <a:latin typeface="Calibri" panose="020F0502020204030204" pitchFamily="34" charset="0"/>
                        <a:ea typeface="DengXian"/>
                        <a:cs typeface="Times New Roman" panose="02020603050405020304" pitchFamily="18" charset="0"/>
                      </a:endParaRPr>
                    </a:p>
                  </a:txBody>
                  <a:tcPr marL="45443" marR="45443" marT="0" marB="0"/>
                </a:tc>
                <a:extLst>
                  <a:ext uri="{0D108BD9-81ED-4DB2-BD59-A6C34878D82A}">
                    <a16:rowId xmlns:a16="http://schemas.microsoft.com/office/drawing/2014/main" val="1930429593"/>
                  </a:ext>
                </a:extLst>
              </a:tr>
              <a:tr h="165413">
                <a:tc rowSpan="4">
                  <a:txBody>
                    <a:bodyPr/>
                    <a:lstStyle/>
                    <a:p>
                      <a:pPr>
                        <a:lnSpc>
                          <a:spcPct val="107000"/>
                        </a:lnSpc>
                        <a:spcAft>
                          <a:spcPts val="0"/>
                        </a:spcAft>
                      </a:pPr>
                      <a:r>
                        <a:rPr lang="en-GB" sz="1000">
                          <a:effectLst/>
                        </a:rPr>
                        <a:t>Use of</a:t>
                      </a:r>
                    </a:p>
                    <a:p>
                      <a:pPr>
                        <a:lnSpc>
                          <a:spcPct val="107000"/>
                        </a:lnSpc>
                        <a:spcAft>
                          <a:spcPts val="0"/>
                        </a:spcAft>
                      </a:pPr>
                      <a:r>
                        <a:rPr lang="en-GB" sz="1000">
                          <a:effectLst/>
                        </a:rPr>
                        <a:t>equipment</a:t>
                      </a:r>
                      <a:endParaRPr lang="en-GB" sz="1000">
                        <a:effectLst/>
                        <a:latin typeface="Calibri" panose="020F0502020204030204" pitchFamily="34" charset="0"/>
                        <a:ea typeface="DengXian"/>
                        <a:cs typeface="Times New Roman" panose="02020603050405020304" pitchFamily="18" charset="0"/>
                      </a:endParaRPr>
                    </a:p>
                  </a:txBody>
                  <a:tcPr marL="45443" marR="45443" marT="0" marB="0"/>
                </a:tc>
                <a:tc>
                  <a:txBody>
                    <a:bodyPr/>
                    <a:lstStyle/>
                    <a:p>
                      <a:pPr>
                        <a:lnSpc>
                          <a:spcPct val="107000"/>
                        </a:lnSpc>
                        <a:spcAft>
                          <a:spcPts val="0"/>
                        </a:spcAft>
                      </a:pPr>
                      <a:r>
                        <a:rPr lang="en-GB" sz="1000">
                          <a:effectLst/>
                        </a:rPr>
                        <a:t>use a blender</a:t>
                      </a:r>
                      <a:endParaRPr lang="en-GB" sz="1000">
                        <a:effectLst/>
                        <a:latin typeface="Calibri" panose="020F0502020204030204" pitchFamily="34" charset="0"/>
                        <a:ea typeface="DengXian"/>
                        <a:cs typeface="Times New Roman" panose="02020603050405020304" pitchFamily="18" charset="0"/>
                      </a:endParaRPr>
                    </a:p>
                  </a:txBody>
                  <a:tcPr marL="45443" marR="45443" marT="0" marB="0"/>
                </a:tc>
                <a:extLst>
                  <a:ext uri="{0D108BD9-81ED-4DB2-BD59-A6C34878D82A}">
                    <a16:rowId xmlns:a16="http://schemas.microsoft.com/office/drawing/2014/main" val="913184526"/>
                  </a:ext>
                </a:extLst>
              </a:tr>
              <a:tr h="165146">
                <a:tc vMerge="1">
                  <a:txBody>
                    <a:bodyPr/>
                    <a:lstStyle/>
                    <a:p>
                      <a:endParaRPr lang="en-GB"/>
                    </a:p>
                  </a:txBody>
                  <a:tcPr/>
                </a:tc>
                <a:tc>
                  <a:txBody>
                    <a:bodyPr/>
                    <a:lstStyle/>
                    <a:p>
                      <a:pPr>
                        <a:lnSpc>
                          <a:spcPct val="107000"/>
                        </a:lnSpc>
                        <a:spcAft>
                          <a:spcPts val="0"/>
                        </a:spcAft>
                      </a:pPr>
                      <a:r>
                        <a:rPr lang="en-GB" sz="1000">
                          <a:effectLst/>
                        </a:rPr>
                        <a:t>use a food processor</a:t>
                      </a:r>
                      <a:endParaRPr lang="en-GB" sz="1000">
                        <a:effectLst/>
                        <a:latin typeface="Calibri" panose="020F0502020204030204" pitchFamily="34" charset="0"/>
                        <a:ea typeface="DengXian"/>
                        <a:cs typeface="Times New Roman" panose="02020603050405020304" pitchFamily="18" charset="0"/>
                      </a:endParaRPr>
                    </a:p>
                  </a:txBody>
                  <a:tcPr marL="45443" marR="45443" marT="0" marB="0"/>
                </a:tc>
                <a:extLst>
                  <a:ext uri="{0D108BD9-81ED-4DB2-BD59-A6C34878D82A}">
                    <a16:rowId xmlns:a16="http://schemas.microsoft.com/office/drawing/2014/main" val="1509893399"/>
                  </a:ext>
                </a:extLst>
              </a:tr>
              <a:tr h="165413">
                <a:tc vMerge="1">
                  <a:txBody>
                    <a:bodyPr/>
                    <a:lstStyle/>
                    <a:p>
                      <a:endParaRPr lang="en-GB"/>
                    </a:p>
                  </a:txBody>
                  <a:tcPr/>
                </a:tc>
                <a:tc>
                  <a:txBody>
                    <a:bodyPr/>
                    <a:lstStyle/>
                    <a:p>
                      <a:pPr>
                        <a:lnSpc>
                          <a:spcPct val="107000"/>
                        </a:lnSpc>
                        <a:spcAft>
                          <a:spcPts val="0"/>
                        </a:spcAft>
                      </a:pPr>
                      <a:r>
                        <a:rPr lang="en-GB" sz="1000">
                          <a:effectLst/>
                        </a:rPr>
                        <a:t>use a mixer</a:t>
                      </a:r>
                      <a:endParaRPr lang="en-GB" sz="1000">
                        <a:effectLst/>
                        <a:latin typeface="Calibri" panose="020F0502020204030204" pitchFamily="34" charset="0"/>
                        <a:ea typeface="DengXian"/>
                        <a:cs typeface="Times New Roman" panose="02020603050405020304" pitchFamily="18" charset="0"/>
                      </a:endParaRPr>
                    </a:p>
                  </a:txBody>
                  <a:tcPr marL="45443" marR="45443" marT="0" marB="0"/>
                </a:tc>
                <a:extLst>
                  <a:ext uri="{0D108BD9-81ED-4DB2-BD59-A6C34878D82A}">
                    <a16:rowId xmlns:a16="http://schemas.microsoft.com/office/drawing/2014/main" val="3732837073"/>
                  </a:ext>
                </a:extLst>
              </a:tr>
              <a:tr h="165146">
                <a:tc vMerge="1">
                  <a:txBody>
                    <a:bodyPr/>
                    <a:lstStyle/>
                    <a:p>
                      <a:endParaRPr lang="en-GB"/>
                    </a:p>
                  </a:txBody>
                  <a:tcPr/>
                </a:tc>
                <a:tc>
                  <a:txBody>
                    <a:bodyPr/>
                    <a:lstStyle/>
                    <a:p>
                      <a:pPr>
                        <a:lnSpc>
                          <a:spcPct val="107000"/>
                        </a:lnSpc>
                        <a:spcAft>
                          <a:spcPts val="0"/>
                        </a:spcAft>
                      </a:pPr>
                      <a:r>
                        <a:rPr lang="en-GB" sz="1000">
                          <a:effectLst/>
                        </a:rPr>
                        <a:t>use a microwave</a:t>
                      </a:r>
                      <a:endParaRPr lang="en-GB" sz="1000">
                        <a:effectLst/>
                        <a:latin typeface="Calibri" panose="020F0502020204030204" pitchFamily="34" charset="0"/>
                        <a:ea typeface="DengXian"/>
                        <a:cs typeface="Times New Roman" panose="02020603050405020304" pitchFamily="18" charset="0"/>
                      </a:endParaRPr>
                    </a:p>
                  </a:txBody>
                  <a:tcPr marL="45443" marR="45443" marT="0" marB="0"/>
                </a:tc>
                <a:extLst>
                  <a:ext uri="{0D108BD9-81ED-4DB2-BD59-A6C34878D82A}">
                    <a16:rowId xmlns:a16="http://schemas.microsoft.com/office/drawing/2014/main" val="2091537299"/>
                  </a:ext>
                </a:extLst>
              </a:tr>
              <a:tr h="165146">
                <a:tc rowSpan="4">
                  <a:txBody>
                    <a:bodyPr/>
                    <a:lstStyle/>
                    <a:p>
                      <a:pPr>
                        <a:lnSpc>
                          <a:spcPct val="107000"/>
                        </a:lnSpc>
                        <a:spcAft>
                          <a:spcPts val="0"/>
                        </a:spcAft>
                      </a:pPr>
                      <a:r>
                        <a:rPr lang="en-GB" sz="1000" dirty="0">
                          <a:effectLst/>
                        </a:rPr>
                        <a:t>Water based</a:t>
                      </a:r>
                    </a:p>
                    <a:p>
                      <a:pPr>
                        <a:lnSpc>
                          <a:spcPct val="107000"/>
                        </a:lnSpc>
                        <a:spcAft>
                          <a:spcPts val="0"/>
                        </a:spcAft>
                      </a:pPr>
                      <a:r>
                        <a:rPr lang="en-GB" sz="1000" dirty="0">
                          <a:effectLst/>
                        </a:rPr>
                        <a:t>methods using the hob</a:t>
                      </a:r>
                      <a:endParaRPr lang="en-GB" sz="1000" dirty="0">
                        <a:effectLst/>
                        <a:latin typeface="Calibri" panose="020F0502020204030204" pitchFamily="34" charset="0"/>
                        <a:ea typeface="DengXian"/>
                        <a:cs typeface="Times New Roman" panose="02020603050405020304" pitchFamily="18" charset="0"/>
                      </a:endParaRPr>
                    </a:p>
                  </a:txBody>
                  <a:tcPr marL="45443" marR="45443" marT="0" marB="0"/>
                </a:tc>
                <a:tc>
                  <a:txBody>
                    <a:bodyPr/>
                    <a:lstStyle/>
                    <a:p>
                      <a:pPr>
                        <a:lnSpc>
                          <a:spcPct val="107000"/>
                        </a:lnSpc>
                        <a:spcAft>
                          <a:spcPts val="0"/>
                        </a:spcAft>
                      </a:pPr>
                      <a:r>
                        <a:rPr lang="en-GB" sz="1000" dirty="0">
                          <a:effectLst/>
                        </a:rPr>
                        <a:t>steaming</a:t>
                      </a:r>
                      <a:endParaRPr lang="en-GB" sz="1000" dirty="0">
                        <a:effectLst/>
                        <a:latin typeface="Calibri" panose="020F0502020204030204" pitchFamily="34" charset="0"/>
                        <a:ea typeface="DengXian"/>
                        <a:cs typeface="Times New Roman" panose="02020603050405020304" pitchFamily="18" charset="0"/>
                      </a:endParaRPr>
                    </a:p>
                  </a:txBody>
                  <a:tcPr marL="45443" marR="45443" marT="0" marB="0"/>
                </a:tc>
                <a:extLst>
                  <a:ext uri="{0D108BD9-81ED-4DB2-BD59-A6C34878D82A}">
                    <a16:rowId xmlns:a16="http://schemas.microsoft.com/office/drawing/2014/main" val="1457237625"/>
                  </a:ext>
                </a:extLst>
              </a:tr>
              <a:tr h="165146">
                <a:tc vMerge="1">
                  <a:txBody>
                    <a:bodyPr/>
                    <a:lstStyle/>
                    <a:p>
                      <a:endParaRPr lang="en-GB"/>
                    </a:p>
                  </a:txBody>
                  <a:tcPr/>
                </a:tc>
                <a:tc>
                  <a:txBody>
                    <a:bodyPr/>
                    <a:lstStyle/>
                    <a:p>
                      <a:pPr>
                        <a:lnSpc>
                          <a:spcPct val="107000"/>
                        </a:lnSpc>
                        <a:spcAft>
                          <a:spcPts val="0"/>
                        </a:spcAft>
                      </a:pPr>
                      <a:r>
                        <a:rPr lang="en-GB" sz="1000">
                          <a:effectLst/>
                        </a:rPr>
                        <a:t>boiling and simmering</a:t>
                      </a:r>
                      <a:endParaRPr lang="en-GB" sz="1000">
                        <a:effectLst/>
                        <a:latin typeface="Calibri" panose="020F0502020204030204" pitchFamily="34" charset="0"/>
                        <a:ea typeface="DengXian"/>
                        <a:cs typeface="Times New Roman" panose="02020603050405020304" pitchFamily="18" charset="0"/>
                      </a:endParaRPr>
                    </a:p>
                  </a:txBody>
                  <a:tcPr marL="45443" marR="45443" marT="0" marB="0"/>
                </a:tc>
                <a:extLst>
                  <a:ext uri="{0D108BD9-81ED-4DB2-BD59-A6C34878D82A}">
                    <a16:rowId xmlns:a16="http://schemas.microsoft.com/office/drawing/2014/main" val="1740020505"/>
                  </a:ext>
                </a:extLst>
              </a:tr>
              <a:tr h="179933">
                <a:tc vMerge="1">
                  <a:txBody>
                    <a:bodyPr/>
                    <a:lstStyle/>
                    <a:p>
                      <a:endParaRPr lang="en-GB"/>
                    </a:p>
                  </a:txBody>
                  <a:tcPr/>
                </a:tc>
                <a:tc>
                  <a:txBody>
                    <a:bodyPr/>
                    <a:lstStyle/>
                    <a:p>
                      <a:pPr>
                        <a:lnSpc>
                          <a:spcPct val="107000"/>
                        </a:lnSpc>
                        <a:spcAft>
                          <a:spcPts val="0"/>
                        </a:spcAft>
                      </a:pPr>
                      <a:r>
                        <a:rPr lang="en-GB" sz="1000">
                          <a:effectLst/>
                        </a:rPr>
                        <a:t>blanching</a:t>
                      </a:r>
                      <a:endParaRPr lang="en-GB" sz="1000">
                        <a:effectLst/>
                        <a:latin typeface="Calibri" panose="020F0502020204030204" pitchFamily="34" charset="0"/>
                        <a:ea typeface="DengXian"/>
                        <a:cs typeface="Times New Roman" panose="02020603050405020304" pitchFamily="18" charset="0"/>
                      </a:endParaRPr>
                    </a:p>
                  </a:txBody>
                  <a:tcPr marL="45443" marR="45443" marT="0" marB="0"/>
                </a:tc>
                <a:extLst>
                  <a:ext uri="{0D108BD9-81ED-4DB2-BD59-A6C34878D82A}">
                    <a16:rowId xmlns:a16="http://schemas.microsoft.com/office/drawing/2014/main" val="1053627301"/>
                  </a:ext>
                </a:extLst>
              </a:tr>
              <a:tr h="494975">
                <a:tc vMerge="1">
                  <a:txBody>
                    <a:bodyPr/>
                    <a:lstStyle/>
                    <a:p>
                      <a:endParaRPr lang="en-GB"/>
                    </a:p>
                  </a:txBody>
                  <a:tcPr/>
                </a:tc>
                <a:tc>
                  <a:txBody>
                    <a:bodyPr/>
                    <a:lstStyle/>
                    <a:p>
                      <a:pPr>
                        <a:lnSpc>
                          <a:spcPct val="107000"/>
                        </a:lnSpc>
                        <a:spcAft>
                          <a:spcPts val="0"/>
                        </a:spcAft>
                      </a:pPr>
                      <a:r>
                        <a:rPr lang="en-GB" sz="1000" dirty="0">
                          <a:effectLst/>
                        </a:rPr>
                        <a:t> poaching</a:t>
                      </a:r>
                      <a:endParaRPr lang="en-GB" sz="1000" dirty="0">
                        <a:effectLst/>
                        <a:latin typeface="Calibri" panose="020F0502020204030204" pitchFamily="34" charset="0"/>
                        <a:ea typeface="DengXian"/>
                        <a:cs typeface="Times New Roman" panose="02020603050405020304" pitchFamily="18" charset="0"/>
                      </a:endParaRPr>
                    </a:p>
                  </a:txBody>
                  <a:tcPr marL="45443" marR="45443" marT="0" marB="0"/>
                </a:tc>
                <a:extLst>
                  <a:ext uri="{0D108BD9-81ED-4DB2-BD59-A6C34878D82A}">
                    <a16:rowId xmlns:a16="http://schemas.microsoft.com/office/drawing/2014/main" val="3732910263"/>
                  </a:ext>
                </a:extLst>
              </a:tr>
            </a:tbl>
          </a:graphicData>
        </a:graphic>
      </p:graphicFrame>
      <p:sp>
        <p:nvSpPr>
          <p:cNvPr id="4" name="TextBox 3">
            <a:extLst>
              <a:ext uri="{FF2B5EF4-FFF2-40B4-BE49-F238E27FC236}">
                <a16:creationId xmlns:a16="http://schemas.microsoft.com/office/drawing/2014/main" id="{FE581239-4311-4140-9845-E611FBE303A0}"/>
              </a:ext>
            </a:extLst>
          </p:cNvPr>
          <p:cNvSpPr txBox="1"/>
          <p:nvPr/>
        </p:nvSpPr>
        <p:spPr>
          <a:xfrm>
            <a:off x="5056945" y="720436"/>
            <a:ext cx="3045449" cy="707886"/>
          </a:xfrm>
          <a:prstGeom prst="rect">
            <a:avLst/>
          </a:prstGeom>
          <a:noFill/>
        </p:spPr>
        <p:txBody>
          <a:bodyPr wrap="none" rtlCol="0">
            <a:spAutoFit/>
          </a:bodyPr>
          <a:lstStyle/>
          <a:p>
            <a:r>
              <a:rPr lang="en-GB" sz="4000" dirty="0"/>
              <a:t>Food Skills (1)</a:t>
            </a:r>
          </a:p>
        </p:txBody>
      </p:sp>
    </p:spTree>
    <p:extLst>
      <p:ext uri="{BB962C8B-B14F-4D97-AF65-F5344CB8AC3E}">
        <p14:creationId xmlns:p14="http://schemas.microsoft.com/office/powerpoint/2010/main" val="41808163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61269" y="64290"/>
          <a:ext cx="3915342" cy="4537493"/>
        </p:xfrm>
        <a:graphic>
          <a:graphicData uri="http://schemas.openxmlformats.org/drawingml/2006/table">
            <a:tbl>
              <a:tblPr firstRow="1" firstCol="1" bandRow="1">
                <a:tableStyleId>{5940675A-B579-460E-94D1-54222C63F5DA}</a:tableStyleId>
              </a:tblPr>
              <a:tblGrid>
                <a:gridCol w="1163843">
                  <a:extLst>
                    <a:ext uri="{9D8B030D-6E8A-4147-A177-3AD203B41FA5}">
                      <a16:colId xmlns:a16="http://schemas.microsoft.com/office/drawing/2014/main" val="4020027136"/>
                    </a:ext>
                  </a:extLst>
                </a:gridCol>
                <a:gridCol w="2751499">
                  <a:extLst>
                    <a:ext uri="{9D8B030D-6E8A-4147-A177-3AD203B41FA5}">
                      <a16:colId xmlns:a16="http://schemas.microsoft.com/office/drawing/2014/main" val="2151112630"/>
                    </a:ext>
                  </a:extLst>
                </a:gridCol>
              </a:tblGrid>
              <a:tr h="151924">
                <a:tc rowSpan="3">
                  <a:txBody>
                    <a:bodyPr/>
                    <a:lstStyle/>
                    <a:p>
                      <a:pPr>
                        <a:lnSpc>
                          <a:spcPct val="107000"/>
                        </a:lnSpc>
                        <a:spcAft>
                          <a:spcPts val="0"/>
                        </a:spcAft>
                      </a:pPr>
                      <a:r>
                        <a:rPr lang="en-GB" sz="1000" dirty="0">
                          <a:effectLst/>
                        </a:rPr>
                        <a:t>Dry heat and fat based methods using the hob</a:t>
                      </a:r>
                      <a:endParaRPr lang="en-GB" sz="1000" dirty="0">
                        <a:effectLst/>
                        <a:latin typeface="Calibri" panose="020F0502020204030204" pitchFamily="34" charset="0"/>
                        <a:ea typeface="DengXian"/>
                        <a:cs typeface="Times New Roman" panose="02020603050405020304" pitchFamily="18" charset="0"/>
                      </a:endParaRPr>
                    </a:p>
                  </a:txBody>
                  <a:tcPr marL="50837" marR="50837" marT="0" marB="0"/>
                </a:tc>
                <a:tc>
                  <a:txBody>
                    <a:bodyPr/>
                    <a:lstStyle/>
                    <a:p>
                      <a:pPr>
                        <a:lnSpc>
                          <a:spcPct val="107000"/>
                        </a:lnSpc>
                        <a:spcAft>
                          <a:spcPts val="0"/>
                        </a:spcAft>
                      </a:pPr>
                      <a:r>
                        <a:rPr lang="en-GB" sz="1000">
                          <a:effectLst/>
                        </a:rPr>
                        <a:t>dry frying</a:t>
                      </a:r>
                      <a:endParaRPr lang="en-GB" sz="1000">
                        <a:effectLst/>
                        <a:latin typeface="Calibri" panose="020F0502020204030204" pitchFamily="34" charset="0"/>
                        <a:ea typeface="DengXian"/>
                        <a:cs typeface="Times New Roman" panose="02020603050405020304" pitchFamily="18" charset="0"/>
                      </a:endParaRPr>
                    </a:p>
                  </a:txBody>
                  <a:tcPr marL="50837" marR="50837" marT="0" marB="0"/>
                </a:tc>
                <a:extLst>
                  <a:ext uri="{0D108BD9-81ED-4DB2-BD59-A6C34878D82A}">
                    <a16:rowId xmlns:a16="http://schemas.microsoft.com/office/drawing/2014/main" val="2782242463"/>
                  </a:ext>
                </a:extLst>
              </a:tr>
              <a:tr h="151924">
                <a:tc vMerge="1">
                  <a:txBody>
                    <a:bodyPr/>
                    <a:lstStyle/>
                    <a:p>
                      <a:endParaRPr lang="en-GB"/>
                    </a:p>
                  </a:txBody>
                  <a:tcPr/>
                </a:tc>
                <a:tc>
                  <a:txBody>
                    <a:bodyPr/>
                    <a:lstStyle/>
                    <a:p>
                      <a:pPr>
                        <a:lnSpc>
                          <a:spcPct val="107000"/>
                        </a:lnSpc>
                        <a:spcAft>
                          <a:spcPts val="0"/>
                        </a:spcAft>
                      </a:pPr>
                      <a:r>
                        <a:rPr lang="en-GB" sz="1000" dirty="0">
                          <a:effectLst/>
                        </a:rPr>
                        <a:t>pan (shallow frying)</a:t>
                      </a:r>
                      <a:endParaRPr lang="en-GB" sz="1000" dirty="0">
                        <a:effectLst/>
                        <a:latin typeface="Calibri" panose="020F0502020204030204" pitchFamily="34" charset="0"/>
                        <a:ea typeface="DengXian"/>
                        <a:cs typeface="Times New Roman" panose="02020603050405020304" pitchFamily="18" charset="0"/>
                      </a:endParaRPr>
                    </a:p>
                  </a:txBody>
                  <a:tcPr marL="50837" marR="50837" marT="0" marB="0"/>
                </a:tc>
                <a:extLst>
                  <a:ext uri="{0D108BD9-81ED-4DB2-BD59-A6C34878D82A}">
                    <a16:rowId xmlns:a16="http://schemas.microsoft.com/office/drawing/2014/main" val="3260900257"/>
                  </a:ext>
                </a:extLst>
              </a:tr>
              <a:tr h="228764">
                <a:tc vMerge="1">
                  <a:txBody>
                    <a:bodyPr/>
                    <a:lstStyle/>
                    <a:p>
                      <a:endParaRPr lang="en-GB"/>
                    </a:p>
                  </a:txBody>
                  <a:tcPr/>
                </a:tc>
                <a:tc>
                  <a:txBody>
                    <a:bodyPr/>
                    <a:lstStyle/>
                    <a:p>
                      <a:pPr>
                        <a:lnSpc>
                          <a:spcPct val="107000"/>
                        </a:lnSpc>
                        <a:spcAft>
                          <a:spcPts val="0"/>
                        </a:spcAft>
                      </a:pPr>
                      <a:r>
                        <a:rPr lang="en-GB" sz="1000">
                          <a:effectLst/>
                        </a:rPr>
                        <a:t>stir frying</a:t>
                      </a:r>
                      <a:endParaRPr lang="en-GB" sz="1000">
                        <a:effectLst/>
                        <a:latin typeface="Calibri" panose="020F0502020204030204" pitchFamily="34" charset="0"/>
                        <a:ea typeface="DengXian"/>
                        <a:cs typeface="Times New Roman" panose="02020603050405020304" pitchFamily="18" charset="0"/>
                      </a:endParaRPr>
                    </a:p>
                  </a:txBody>
                  <a:tcPr marL="50837" marR="50837" marT="0" marB="0"/>
                </a:tc>
                <a:extLst>
                  <a:ext uri="{0D108BD9-81ED-4DB2-BD59-A6C34878D82A}">
                    <a16:rowId xmlns:a16="http://schemas.microsoft.com/office/drawing/2014/main" val="4117039078"/>
                  </a:ext>
                </a:extLst>
              </a:tr>
              <a:tr h="151924">
                <a:tc rowSpan="3">
                  <a:txBody>
                    <a:bodyPr/>
                    <a:lstStyle/>
                    <a:p>
                      <a:pPr>
                        <a:lnSpc>
                          <a:spcPct val="107000"/>
                        </a:lnSpc>
                        <a:spcAft>
                          <a:spcPts val="0"/>
                        </a:spcAft>
                      </a:pPr>
                      <a:r>
                        <a:rPr lang="en-GB" sz="1000">
                          <a:effectLst/>
                        </a:rPr>
                        <a:t>Using the grill (with a range of foods)</a:t>
                      </a:r>
                      <a:endParaRPr lang="en-GB" sz="1000">
                        <a:effectLst/>
                        <a:latin typeface="Calibri" panose="020F0502020204030204" pitchFamily="34" charset="0"/>
                        <a:ea typeface="DengXian"/>
                        <a:cs typeface="Times New Roman" panose="02020603050405020304" pitchFamily="18" charset="0"/>
                      </a:endParaRPr>
                    </a:p>
                  </a:txBody>
                  <a:tcPr marL="50837" marR="50837" marT="0" marB="0"/>
                </a:tc>
                <a:tc>
                  <a:txBody>
                    <a:bodyPr/>
                    <a:lstStyle/>
                    <a:p>
                      <a:pPr>
                        <a:lnSpc>
                          <a:spcPct val="107000"/>
                        </a:lnSpc>
                        <a:spcAft>
                          <a:spcPts val="0"/>
                        </a:spcAft>
                      </a:pPr>
                      <a:r>
                        <a:rPr lang="en-GB" sz="1000">
                          <a:effectLst/>
                        </a:rPr>
                        <a:t>char</a:t>
                      </a:r>
                      <a:endParaRPr lang="en-GB" sz="1000">
                        <a:effectLst/>
                        <a:latin typeface="Calibri" panose="020F0502020204030204" pitchFamily="34" charset="0"/>
                        <a:ea typeface="DengXian"/>
                        <a:cs typeface="Times New Roman" panose="02020603050405020304" pitchFamily="18" charset="0"/>
                      </a:endParaRPr>
                    </a:p>
                  </a:txBody>
                  <a:tcPr marL="50837" marR="50837" marT="0" marB="0"/>
                </a:tc>
                <a:extLst>
                  <a:ext uri="{0D108BD9-81ED-4DB2-BD59-A6C34878D82A}">
                    <a16:rowId xmlns:a16="http://schemas.microsoft.com/office/drawing/2014/main" val="1971374839"/>
                  </a:ext>
                </a:extLst>
              </a:tr>
              <a:tr h="151924">
                <a:tc vMerge="1">
                  <a:txBody>
                    <a:bodyPr/>
                    <a:lstStyle/>
                    <a:p>
                      <a:endParaRPr lang="en-GB"/>
                    </a:p>
                  </a:txBody>
                  <a:tcPr/>
                </a:tc>
                <a:tc>
                  <a:txBody>
                    <a:bodyPr/>
                    <a:lstStyle/>
                    <a:p>
                      <a:pPr>
                        <a:lnSpc>
                          <a:spcPct val="107000"/>
                        </a:lnSpc>
                        <a:spcAft>
                          <a:spcPts val="0"/>
                        </a:spcAft>
                      </a:pPr>
                      <a:r>
                        <a:rPr lang="en-GB" sz="1000">
                          <a:effectLst/>
                        </a:rPr>
                        <a:t>grill</a:t>
                      </a:r>
                      <a:endParaRPr lang="en-GB" sz="1000">
                        <a:effectLst/>
                        <a:latin typeface="Calibri" panose="020F0502020204030204" pitchFamily="34" charset="0"/>
                        <a:ea typeface="DengXian"/>
                        <a:cs typeface="Times New Roman" panose="02020603050405020304" pitchFamily="18" charset="0"/>
                      </a:endParaRPr>
                    </a:p>
                  </a:txBody>
                  <a:tcPr marL="50837" marR="50837" marT="0" marB="0"/>
                </a:tc>
                <a:extLst>
                  <a:ext uri="{0D108BD9-81ED-4DB2-BD59-A6C34878D82A}">
                    <a16:rowId xmlns:a16="http://schemas.microsoft.com/office/drawing/2014/main" val="2114552506"/>
                  </a:ext>
                </a:extLst>
              </a:tr>
              <a:tr h="151924">
                <a:tc vMerge="1">
                  <a:txBody>
                    <a:bodyPr/>
                    <a:lstStyle/>
                    <a:p>
                      <a:endParaRPr lang="en-GB"/>
                    </a:p>
                  </a:txBody>
                  <a:tcPr/>
                </a:tc>
                <a:tc>
                  <a:txBody>
                    <a:bodyPr/>
                    <a:lstStyle/>
                    <a:p>
                      <a:pPr>
                        <a:lnSpc>
                          <a:spcPct val="107000"/>
                        </a:lnSpc>
                        <a:spcAft>
                          <a:spcPts val="0"/>
                        </a:spcAft>
                      </a:pPr>
                      <a:r>
                        <a:rPr lang="en-GB" sz="1000">
                          <a:effectLst/>
                        </a:rPr>
                        <a:t>toast</a:t>
                      </a:r>
                      <a:endParaRPr lang="en-GB" sz="1000">
                        <a:effectLst/>
                        <a:latin typeface="Calibri" panose="020F0502020204030204" pitchFamily="34" charset="0"/>
                        <a:ea typeface="DengXian"/>
                        <a:cs typeface="Times New Roman" panose="02020603050405020304" pitchFamily="18" charset="0"/>
                      </a:endParaRPr>
                    </a:p>
                  </a:txBody>
                  <a:tcPr marL="50837" marR="50837" marT="0" marB="0"/>
                </a:tc>
                <a:extLst>
                  <a:ext uri="{0D108BD9-81ED-4DB2-BD59-A6C34878D82A}">
                    <a16:rowId xmlns:a16="http://schemas.microsoft.com/office/drawing/2014/main" val="1729921888"/>
                  </a:ext>
                </a:extLst>
              </a:tr>
              <a:tr h="151924">
                <a:tc rowSpan="4">
                  <a:txBody>
                    <a:bodyPr/>
                    <a:lstStyle/>
                    <a:p>
                      <a:pPr>
                        <a:lnSpc>
                          <a:spcPct val="107000"/>
                        </a:lnSpc>
                        <a:spcAft>
                          <a:spcPts val="0"/>
                        </a:spcAft>
                      </a:pPr>
                      <a:r>
                        <a:rPr lang="en-GB" sz="1000">
                          <a:effectLst/>
                        </a:rPr>
                        <a:t>Using the oven</a:t>
                      </a:r>
                      <a:endParaRPr lang="en-GB" sz="1000">
                        <a:effectLst/>
                        <a:latin typeface="Calibri" panose="020F0502020204030204" pitchFamily="34" charset="0"/>
                        <a:ea typeface="DengXian"/>
                        <a:cs typeface="Times New Roman" panose="02020603050405020304" pitchFamily="18" charset="0"/>
                      </a:endParaRPr>
                    </a:p>
                  </a:txBody>
                  <a:tcPr marL="50837" marR="50837" marT="0" marB="0"/>
                </a:tc>
                <a:tc>
                  <a:txBody>
                    <a:bodyPr/>
                    <a:lstStyle/>
                    <a:p>
                      <a:pPr>
                        <a:lnSpc>
                          <a:spcPct val="107000"/>
                        </a:lnSpc>
                        <a:spcAft>
                          <a:spcPts val="0"/>
                        </a:spcAft>
                      </a:pPr>
                      <a:r>
                        <a:rPr lang="en-GB" sz="1000">
                          <a:effectLst/>
                        </a:rPr>
                        <a:t>baking</a:t>
                      </a:r>
                      <a:endParaRPr lang="en-GB" sz="1000">
                        <a:effectLst/>
                        <a:latin typeface="Calibri" panose="020F0502020204030204" pitchFamily="34" charset="0"/>
                        <a:ea typeface="DengXian"/>
                        <a:cs typeface="Times New Roman" panose="02020603050405020304" pitchFamily="18" charset="0"/>
                      </a:endParaRPr>
                    </a:p>
                  </a:txBody>
                  <a:tcPr marL="50837" marR="50837" marT="0" marB="0"/>
                </a:tc>
                <a:extLst>
                  <a:ext uri="{0D108BD9-81ED-4DB2-BD59-A6C34878D82A}">
                    <a16:rowId xmlns:a16="http://schemas.microsoft.com/office/drawing/2014/main" val="3091278716"/>
                  </a:ext>
                </a:extLst>
              </a:tr>
              <a:tr h="151924">
                <a:tc vMerge="1">
                  <a:txBody>
                    <a:bodyPr/>
                    <a:lstStyle/>
                    <a:p>
                      <a:endParaRPr lang="en-GB"/>
                    </a:p>
                  </a:txBody>
                  <a:tcPr/>
                </a:tc>
                <a:tc>
                  <a:txBody>
                    <a:bodyPr/>
                    <a:lstStyle/>
                    <a:p>
                      <a:pPr>
                        <a:lnSpc>
                          <a:spcPct val="107000"/>
                        </a:lnSpc>
                        <a:spcAft>
                          <a:spcPts val="0"/>
                        </a:spcAft>
                      </a:pPr>
                      <a:r>
                        <a:rPr lang="en-GB" sz="1000">
                          <a:effectLst/>
                        </a:rPr>
                        <a:t>roasting</a:t>
                      </a:r>
                      <a:endParaRPr lang="en-GB" sz="1000">
                        <a:effectLst/>
                        <a:latin typeface="Calibri" panose="020F0502020204030204" pitchFamily="34" charset="0"/>
                        <a:ea typeface="DengXian"/>
                        <a:cs typeface="Times New Roman" panose="02020603050405020304" pitchFamily="18" charset="0"/>
                      </a:endParaRPr>
                    </a:p>
                  </a:txBody>
                  <a:tcPr marL="50837" marR="50837" marT="0" marB="0"/>
                </a:tc>
                <a:extLst>
                  <a:ext uri="{0D108BD9-81ED-4DB2-BD59-A6C34878D82A}">
                    <a16:rowId xmlns:a16="http://schemas.microsoft.com/office/drawing/2014/main" val="2840987579"/>
                  </a:ext>
                </a:extLst>
              </a:tr>
              <a:tr h="151924">
                <a:tc vMerge="1">
                  <a:txBody>
                    <a:bodyPr/>
                    <a:lstStyle/>
                    <a:p>
                      <a:endParaRPr lang="en-GB"/>
                    </a:p>
                  </a:txBody>
                  <a:tcPr/>
                </a:tc>
                <a:tc>
                  <a:txBody>
                    <a:bodyPr/>
                    <a:lstStyle/>
                    <a:p>
                      <a:pPr>
                        <a:lnSpc>
                          <a:spcPct val="107000"/>
                        </a:lnSpc>
                        <a:spcAft>
                          <a:spcPts val="0"/>
                        </a:spcAft>
                      </a:pPr>
                      <a:r>
                        <a:rPr lang="en-GB" sz="1000">
                          <a:effectLst/>
                        </a:rPr>
                        <a:t>casseroles and/or tagines</a:t>
                      </a:r>
                      <a:endParaRPr lang="en-GB" sz="1000">
                        <a:effectLst/>
                        <a:latin typeface="Calibri" panose="020F0502020204030204" pitchFamily="34" charset="0"/>
                        <a:ea typeface="DengXian"/>
                        <a:cs typeface="Times New Roman" panose="02020603050405020304" pitchFamily="18" charset="0"/>
                      </a:endParaRPr>
                    </a:p>
                  </a:txBody>
                  <a:tcPr marL="50837" marR="50837" marT="0" marB="0"/>
                </a:tc>
                <a:extLst>
                  <a:ext uri="{0D108BD9-81ED-4DB2-BD59-A6C34878D82A}">
                    <a16:rowId xmlns:a16="http://schemas.microsoft.com/office/drawing/2014/main" val="2505089688"/>
                  </a:ext>
                </a:extLst>
              </a:tr>
              <a:tr h="151924">
                <a:tc vMerge="1">
                  <a:txBody>
                    <a:bodyPr/>
                    <a:lstStyle/>
                    <a:p>
                      <a:endParaRPr lang="en-GB"/>
                    </a:p>
                  </a:txBody>
                  <a:tcPr/>
                </a:tc>
                <a:tc>
                  <a:txBody>
                    <a:bodyPr/>
                    <a:lstStyle/>
                    <a:p>
                      <a:pPr>
                        <a:lnSpc>
                          <a:spcPct val="107000"/>
                        </a:lnSpc>
                        <a:spcAft>
                          <a:spcPts val="0"/>
                        </a:spcAft>
                      </a:pPr>
                      <a:r>
                        <a:rPr lang="en-GB" sz="1000">
                          <a:effectLst/>
                        </a:rPr>
                        <a:t>braising</a:t>
                      </a:r>
                      <a:endParaRPr lang="en-GB" sz="1000">
                        <a:effectLst/>
                        <a:latin typeface="Calibri" panose="020F0502020204030204" pitchFamily="34" charset="0"/>
                        <a:ea typeface="DengXian"/>
                        <a:cs typeface="Times New Roman" panose="02020603050405020304" pitchFamily="18" charset="0"/>
                      </a:endParaRPr>
                    </a:p>
                  </a:txBody>
                  <a:tcPr marL="50837" marR="50837" marT="0" marB="0"/>
                </a:tc>
                <a:extLst>
                  <a:ext uri="{0D108BD9-81ED-4DB2-BD59-A6C34878D82A}">
                    <a16:rowId xmlns:a16="http://schemas.microsoft.com/office/drawing/2014/main" val="352745872"/>
                  </a:ext>
                </a:extLst>
              </a:tr>
              <a:tr h="946785">
                <a:tc rowSpan="3">
                  <a:txBody>
                    <a:bodyPr/>
                    <a:lstStyle/>
                    <a:p>
                      <a:pPr>
                        <a:lnSpc>
                          <a:spcPct val="107000"/>
                        </a:lnSpc>
                        <a:spcAft>
                          <a:spcPts val="0"/>
                        </a:spcAft>
                      </a:pPr>
                      <a:r>
                        <a:rPr lang="en-GB" sz="1000">
                          <a:effectLst/>
                        </a:rPr>
                        <a:t>Make sauces</a:t>
                      </a:r>
                      <a:endParaRPr lang="en-GB" sz="1000">
                        <a:effectLst/>
                        <a:latin typeface="Calibri" panose="020F0502020204030204" pitchFamily="34" charset="0"/>
                        <a:ea typeface="DengXian"/>
                        <a:cs typeface="Times New Roman" panose="02020603050405020304" pitchFamily="18" charset="0"/>
                      </a:endParaRPr>
                    </a:p>
                  </a:txBody>
                  <a:tcPr marL="50837" marR="50837" marT="0" marB="0"/>
                </a:tc>
                <a:tc>
                  <a:txBody>
                    <a:bodyPr/>
                    <a:lstStyle/>
                    <a:p>
                      <a:pPr>
                        <a:lnSpc>
                          <a:spcPct val="107000"/>
                        </a:lnSpc>
                        <a:spcAft>
                          <a:spcPts val="0"/>
                        </a:spcAft>
                      </a:pPr>
                      <a:r>
                        <a:rPr lang="en-GB" sz="1000">
                          <a:effectLst/>
                        </a:rPr>
                        <a:t>make a blended white sauce (starch gelatinisation) such as a roux and all in one blended sauce, infused sauce, veloute, bechamel, to demonstrate understanding of how liquid/starch ratios affect the viscosity and how conduction and convection work to cook the sauce and the need for agitation</a:t>
                      </a:r>
                      <a:endParaRPr lang="en-GB" sz="1000">
                        <a:effectLst/>
                        <a:latin typeface="Calibri" panose="020F0502020204030204" pitchFamily="34" charset="0"/>
                        <a:ea typeface="DengXian"/>
                        <a:cs typeface="Times New Roman" panose="02020603050405020304" pitchFamily="18" charset="0"/>
                      </a:endParaRPr>
                    </a:p>
                  </a:txBody>
                  <a:tcPr marL="50837" marR="50837" marT="0" marB="0"/>
                </a:tc>
                <a:extLst>
                  <a:ext uri="{0D108BD9-81ED-4DB2-BD59-A6C34878D82A}">
                    <a16:rowId xmlns:a16="http://schemas.microsoft.com/office/drawing/2014/main" val="1603212416"/>
                  </a:ext>
                </a:extLst>
              </a:tr>
              <a:tr h="946785">
                <a:tc vMerge="1">
                  <a:txBody>
                    <a:bodyPr/>
                    <a:lstStyle/>
                    <a:p>
                      <a:endParaRPr lang="en-GB"/>
                    </a:p>
                  </a:txBody>
                  <a:tcPr/>
                </a:tc>
                <a:tc>
                  <a:txBody>
                    <a:bodyPr/>
                    <a:lstStyle/>
                    <a:p>
                      <a:pPr>
                        <a:lnSpc>
                          <a:spcPct val="107000"/>
                        </a:lnSpc>
                        <a:spcAft>
                          <a:spcPts val="0"/>
                        </a:spcAft>
                      </a:pPr>
                      <a:r>
                        <a:rPr lang="en-GB" sz="1000">
                          <a:effectLst/>
                        </a:rPr>
                        <a:t>make a reduction sauce such as pasta sauce, curry sauce, gravy, meat sauce (including meat alternatives such as myco-protein and textured vegetable protein) to demonstrate how evaporation concentrates flavour and changes the viscosity of the sauce</a:t>
                      </a:r>
                      <a:endParaRPr lang="en-GB" sz="1000">
                        <a:effectLst/>
                        <a:latin typeface="Calibri" panose="020F0502020204030204" pitchFamily="34" charset="0"/>
                        <a:ea typeface="DengXian"/>
                        <a:cs typeface="Times New Roman" panose="02020603050405020304" pitchFamily="18" charset="0"/>
                      </a:endParaRPr>
                    </a:p>
                  </a:txBody>
                  <a:tcPr marL="50837" marR="50837" marT="0" marB="0"/>
                </a:tc>
                <a:extLst>
                  <a:ext uri="{0D108BD9-81ED-4DB2-BD59-A6C34878D82A}">
                    <a16:rowId xmlns:a16="http://schemas.microsoft.com/office/drawing/2014/main" val="2332206231"/>
                  </a:ext>
                </a:extLst>
              </a:tr>
              <a:tr h="469868">
                <a:tc vMerge="1">
                  <a:txBody>
                    <a:bodyPr/>
                    <a:lstStyle/>
                    <a:p>
                      <a:endParaRPr lang="en-GB"/>
                    </a:p>
                  </a:txBody>
                  <a:tcPr/>
                </a:tc>
                <a:tc>
                  <a:txBody>
                    <a:bodyPr/>
                    <a:lstStyle/>
                    <a:p>
                      <a:pPr>
                        <a:lnSpc>
                          <a:spcPct val="107000"/>
                        </a:lnSpc>
                        <a:spcAft>
                          <a:spcPts val="0"/>
                        </a:spcAft>
                      </a:pPr>
                      <a:r>
                        <a:rPr lang="en-GB" sz="1000">
                          <a:effectLst/>
                        </a:rPr>
                        <a:t>make an emulsion sauce such as a salad dressing, mayonnaise, hollandaise to demonstrate the technical skill of how to make a stabilised emulsion</a:t>
                      </a:r>
                      <a:endParaRPr lang="en-GB" sz="1000">
                        <a:effectLst/>
                        <a:latin typeface="Calibri" panose="020F0502020204030204" pitchFamily="34" charset="0"/>
                        <a:ea typeface="DengXian"/>
                        <a:cs typeface="Times New Roman" panose="02020603050405020304" pitchFamily="18" charset="0"/>
                      </a:endParaRPr>
                    </a:p>
                  </a:txBody>
                  <a:tcPr marL="50837" marR="50837" marT="0" marB="0"/>
                </a:tc>
                <a:extLst>
                  <a:ext uri="{0D108BD9-81ED-4DB2-BD59-A6C34878D82A}">
                    <a16:rowId xmlns:a16="http://schemas.microsoft.com/office/drawing/2014/main" val="3059097954"/>
                  </a:ext>
                </a:extLst>
              </a:tr>
              <a:tr h="469868">
                <a:tc>
                  <a:txBody>
                    <a:bodyPr/>
                    <a:lstStyle/>
                    <a:p>
                      <a:pPr>
                        <a:lnSpc>
                          <a:spcPct val="107000"/>
                        </a:lnSpc>
                        <a:spcAft>
                          <a:spcPts val="0"/>
                        </a:spcAft>
                      </a:pPr>
                      <a:r>
                        <a:rPr lang="en-GB" sz="1000">
                          <a:effectLst/>
                        </a:rPr>
                        <a:t>Set a mixture - removal of</a:t>
                      </a:r>
                    </a:p>
                    <a:p>
                      <a:pPr>
                        <a:lnSpc>
                          <a:spcPct val="107000"/>
                        </a:lnSpc>
                        <a:spcAft>
                          <a:spcPts val="0"/>
                        </a:spcAft>
                      </a:pPr>
                      <a:r>
                        <a:rPr lang="en-GB" sz="1000">
                          <a:effectLst/>
                        </a:rPr>
                        <a:t>heat (gelation)</a:t>
                      </a:r>
                      <a:endParaRPr lang="en-GB" sz="1000">
                        <a:effectLst/>
                        <a:latin typeface="Calibri" panose="020F0502020204030204" pitchFamily="34" charset="0"/>
                        <a:ea typeface="DengXian"/>
                        <a:cs typeface="Times New Roman" panose="02020603050405020304" pitchFamily="18" charset="0"/>
                      </a:endParaRPr>
                    </a:p>
                  </a:txBody>
                  <a:tcPr marL="50837" marR="50837" marT="0" marB="0"/>
                </a:tc>
                <a:tc>
                  <a:txBody>
                    <a:bodyPr/>
                    <a:lstStyle/>
                    <a:p>
                      <a:pPr>
                        <a:lnSpc>
                          <a:spcPct val="107000"/>
                        </a:lnSpc>
                        <a:spcAft>
                          <a:spcPts val="0"/>
                        </a:spcAft>
                      </a:pPr>
                      <a:r>
                        <a:rPr lang="en-GB" sz="1000" dirty="0">
                          <a:effectLst/>
                        </a:rPr>
                        <a:t>use starch to set a mixture on chilling for layered desserts such as custard or cheesecake</a:t>
                      </a:r>
                      <a:endParaRPr lang="en-GB" sz="1000" dirty="0">
                        <a:effectLst/>
                        <a:latin typeface="Calibri" panose="020F0502020204030204" pitchFamily="34" charset="0"/>
                        <a:ea typeface="DengXian"/>
                        <a:cs typeface="Times New Roman" panose="02020603050405020304" pitchFamily="18" charset="0"/>
                      </a:endParaRPr>
                    </a:p>
                  </a:txBody>
                  <a:tcPr marL="50837" marR="50837" marT="0" marB="0"/>
                </a:tc>
                <a:extLst>
                  <a:ext uri="{0D108BD9-81ED-4DB2-BD59-A6C34878D82A}">
                    <a16:rowId xmlns:a16="http://schemas.microsoft.com/office/drawing/2014/main" val="193851200"/>
                  </a:ext>
                </a:extLst>
              </a:tr>
            </a:tbl>
          </a:graphicData>
        </a:graphic>
      </p:graphicFrame>
      <p:graphicFrame>
        <p:nvGraphicFramePr>
          <p:cNvPr id="5" name="Table 4"/>
          <p:cNvGraphicFramePr>
            <a:graphicFrameLocks noGrp="1"/>
          </p:cNvGraphicFramePr>
          <p:nvPr/>
        </p:nvGraphicFramePr>
        <p:xfrm>
          <a:off x="4073596" y="2513151"/>
          <a:ext cx="5012149" cy="4287012"/>
        </p:xfrm>
        <a:graphic>
          <a:graphicData uri="http://schemas.openxmlformats.org/drawingml/2006/table">
            <a:tbl>
              <a:tblPr firstRow="1" firstCol="1" bandRow="1">
                <a:tableStyleId>{5940675A-B579-460E-94D1-54222C63F5DA}</a:tableStyleId>
              </a:tblPr>
              <a:tblGrid>
                <a:gridCol w="1933931">
                  <a:extLst>
                    <a:ext uri="{9D8B030D-6E8A-4147-A177-3AD203B41FA5}">
                      <a16:colId xmlns:a16="http://schemas.microsoft.com/office/drawing/2014/main" val="23422453"/>
                    </a:ext>
                  </a:extLst>
                </a:gridCol>
                <a:gridCol w="3078218">
                  <a:extLst>
                    <a:ext uri="{9D8B030D-6E8A-4147-A177-3AD203B41FA5}">
                      <a16:colId xmlns:a16="http://schemas.microsoft.com/office/drawing/2014/main" val="3392716099"/>
                    </a:ext>
                  </a:extLst>
                </a:gridCol>
              </a:tblGrid>
              <a:tr h="310896">
                <a:tc>
                  <a:txBody>
                    <a:bodyPr/>
                    <a:lstStyle/>
                    <a:p>
                      <a:pPr>
                        <a:lnSpc>
                          <a:spcPct val="107000"/>
                        </a:lnSpc>
                        <a:spcAft>
                          <a:spcPts val="0"/>
                        </a:spcAft>
                      </a:pPr>
                      <a:r>
                        <a:rPr lang="en-GB" sz="1000">
                          <a:effectLst/>
                        </a:rPr>
                        <a:t>Set a mixture – heating (coagulation)</a:t>
                      </a:r>
                      <a:endParaRPr lang="en-GB" sz="1000">
                        <a:effectLst/>
                        <a:latin typeface="Calibri" panose="020F0502020204030204" pitchFamily="34" charset="0"/>
                        <a:ea typeface="DengXian"/>
                        <a:cs typeface="Times New Roman" panose="02020603050405020304" pitchFamily="18" charset="0"/>
                      </a:endParaRPr>
                    </a:p>
                  </a:txBody>
                  <a:tcPr marL="50507" marR="50507" marT="0" marB="0"/>
                </a:tc>
                <a:tc>
                  <a:txBody>
                    <a:bodyPr/>
                    <a:lstStyle/>
                    <a:p>
                      <a:pPr>
                        <a:lnSpc>
                          <a:spcPct val="107000"/>
                        </a:lnSpc>
                        <a:spcAft>
                          <a:spcPts val="0"/>
                        </a:spcAft>
                      </a:pPr>
                      <a:r>
                        <a:rPr lang="en-GB" sz="1000">
                          <a:effectLst/>
                        </a:rPr>
                        <a:t>use protein to set a mixture on heating such as denatured protein in eggs for quiche, choux pastry</a:t>
                      </a:r>
                      <a:endParaRPr lang="en-GB" sz="1000">
                        <a:effectLst/>
                        <a:latin typeface="Calibri" panose="020F0502020204030204" pitchFamily="34" charset="0"/>
                        <a:ea typeface="DengXian"/>
                        <a:cs typeface="Times New Roman" panose="02020603050405020304" pitchFamily="18" charset="0"/>
                      </a:endParaRPr>
                    </a:p>
                  </a:txBody>
                  <a:tcPr marL="50507" marR="50507" marT="0" marB="0"/>
                </a:tc>
                <a:extLst>
                  <a:ext uri="{0D108BD9-81ED-4DB2-BD59-A6C34878D82A}">
                    <a16:rowId xmlns:a16="http://schemas.microsoft.com/office/drawing/2014/main" val="3900612823"/>
                  </a:ext>
                </a:extLst>
              </a:tr>
              <a:tr h="310896">
                <a:tc rowSpan="3">
                  <a:txBody>
                    <a:bodyPr/>
                    <a:lstStyle/>
                    <a:p>
                      <a:pPr>
                        <a:lnSpc>
                          <a:spcPct val="107000"/>
                        </a:lnSpc>
                        <a:spcAft>
                          <a:spcPts val="0"/>
                        </a:spcAft>
                      </a:pPr>
                      <a:r>
                        <a:rPr lang="en-GB" sz="1000" dirty="0">
                          <a:effectLst/>
                        </a:rPr>
                        <a:t>Use of raising</a:t>
                      </a:r>
                    </a:p>
                    <a:p>
                      <a:pPr>
                        <a:lnSpc>
                          <a:spcPct val="107000"/>
                        </a:lnSpc>
                        <a:spcAft>
                          <a:spcPts val="0"/>
                        </a:spcAft>
                      </a:pPr>
                      <a:r>
                        <a:rPr lang="en-GB" sz="1000" dirty="0">
                          <a:effectLst/>
                        </a:rPr>
                        <a:t>agents</a:t>
                      </a:r>
                      <a:endParaRPr lang="en-GB" sz="1000" dirty="0">
                        <a:effectLst/>
                        <a:latin typeface="Calibri" panose="020F0502020204030204" pitchFamily="34" charset="0"/>
                        <a:ea typeface="DengXian"/>
                        <a:cs typeface="Times New Roman" panose="02020603050405020304" pitchFamily="18" charset="0"/>
                      </a:endParaRPr>
                    </a:p>
                  </a:txBody>
                  <a:tcPr marL="50507" marR="50507" marT="0" marB="0"/>
                </a:tc>
                <a:tc>
                  <a:txBody>
                    <a:bodyPr/>
                    <a:lstStyle/>
                    <a:p>
                      <a:pPr>
                        <a:lnSpc>
                          <a:spcPct val="107000"/>
                        </a:lnSpc>
                        <a:spcAft>
                          <a:spcPts val="0"/>
                        </a:spcAft>
                      </a:pPr>
                      <a:r>
                        <a:rPr lang="en-GB" sz="1000" dirty="0">
                          <a:effectLst/>
                        </a:rPr>
                        <a:t>use egg (colloid foam) as a raising agent - create a gas-</a:t>
                      </a:r>
                      <a:r>
                        <a:rPr lang="en-GB" sz="1000" dirty="0" err="1">
                          <a:effectLst/>
                        </a:rPr>
                        <a:t>inair</a:t>
                      </a:r>
                      <a:r>
                        <a:rPr lang="en-GB" sz="1000" dirty="0">
                          <a:effectLst/>
                        </a:rPr>
                        <a:t> foam - whisking egg whites, whisked sponge</a:t>
                      </a:r>
                      <a:endParaRPr lang="en-GB" sz="1000" dirty="0">
                        <a:effectLst/>
                        <a:latin typeface="Calibri" panose="020F0502020204030204" pitchFamily="34" charset="0"/>
                        <a:ea typeface="DengXian"/>
                        <a:cs typeface="Times New Roman" panose="02020603050405020304" pitchFamily="18" charset="0"/>
                      </a:endParaRPr>
                    </a:p>
                  </a:txBody>
                  <a:tcPr marL="50507" marR="50507" marT="0" marB="0"/>
                </a:tc>
                <a:extLst>
                  <a:ext uri="{0D108BD9-81ED-4DB2-BD59-A6C34878D82A}">
                    <a16:rowId xmlns:a16="http://schemas.microsoft.com/office/drawing/2014/main" val="3374863532"/>
                  </a:ext>
                </a:extLst>
              </a:tr>
              <a:tr h="310896">
                <a:tc vMerge="1">
                  <a:txBody>
                    <a:bodyPr/>
                    <a:lstStyle/>
                    <a:p>
                      <a:endParaRPr lang="en-GB"/>
                    </a:p>
                  </a:txBody>
                  <a:tcPr/>
                </a:tc>
                <a:tc>
                  <a:txBody>
                    <a:bodyPr/>
                    <a:lstStyle/>
                    <a:p>
                      <a:pPr>
                        <a:lnSpc>
                          <a:spcPct val="107000"/>
                        </a:lnSpc>
                        <a:spcAft>
                          <a:spcPts val="0"/>
                        </a:spcAft>
                      </a:pPr>
                      <a:r>
                        <a:rPr lang="en-GB" sz="1000">
                          <a:effectLst/>
                        </a:rPr>
                        <a:t>use chemical raising agents - self raising flour, baking powder, bicarbonate of soda</a:t>
                      </a:r>
                      <a:endParaRPr lang="en-GB" sz="1000">
                        <a:effectLst/>
                        <a:latin typeface="Calibri" panose="020F0502020204030204" pitchFamily="34" charset="0"/>
                        <a:ea typeface="DengXian"/>
                        <a:cs typeface="Times New Roman" panose="02020603050405020304" pitchFamily="18" charset="0"/>
                      </a:endParaRPr>
                    </a:p>
                  </a:txBody>
                  <a:tcPr marL="50507" marR="50507" marT="0" marB="0"/>
                </a:tc>
                <a:extLst>
                  <a:ext uri="{0D108BD9-81ED-4DB2-BD59-A6C34878D82A}">
                    <a16:rowId xmlns:a16="http://schemas.microsoft.com/office/drawing/2014/main" val="3485370250"/>
                  </a:ext>
                </a:extLst>
              </a:tr>
              <a:tr h="151924">
                <a:tc vMerge="1">
                  <a:txBody>
                    <a:bodyPr/>
                    <a:lstStyle/>
                    <a:p>
                      <a:endParaRPr lang="en-GB"/>
                    </a:p>
                  </a:txBody>
                  <a:tcPr/>
                </a:tc>
                <a:tc>
                  <a:txBody>
                    <a:bodyPr/>
                    <a:lstStyle/>
                    <a:p>
                      <a:pPr>
                        <a:lnSpc>
                          <a:spcPct val="107000"/>
                        </a:lnSpc>
                        <a:spcAft>
                          <a:spcPts val="0"/>
                        </a:spcAft>
                      </a:pPr>
                      <a:r>
                        <a:rPr lang="en-GB" sz="1000">
                          <a:effectLst/>
                        </a:rPr>
                        <a:t>use steam in a mixture (choux pastry, batter)</a:t>
                      </a:r>
                      <a:endParaRPr lang="en-GB" sz="1000">
                        <a:effectLst/>
                        <a:latin typeface="Calibri" panose="020F0502020204030204" pitchFamily="34" charset="0"/>
                        <a:ea typeface="DengXian"/>
                        <a:cs typeface="Times New Roman" panose="02020603050405020304" pitchFamily="18" charset="0"/>
                      </a:endParaRPr>
                    </a:p>
                  </a:txBody>
                  <a:tcPr marL="50507" marR="50507" marT="0" marB="0"/>
                </a:tc>
                <a:extLst>
                  <a:ext uri="{0D108BD9-81ED-4DB2-BD59-A6C34878D82A}">
                    <a16:rowId xmlns:a16="http://schemas.microsoft.com/office/drawing/2014/main" val="3991221436"/>
                  </a:ext>
                </a:extLst>
              </a:tr>
              <a:tr h="310896">
                <a:tc>
                  <a:txBody>
                    <a:bodyPr/>
                    <a:lstStyle/>
                    <a:p>
                      <a:pPr>
                        <a:lnSpc>
                          <a:spcPct val="107000"/>
                        </a:lnSpc>
                        <a:spcAft>
                          <a:spcPts val="0"/>
                        </a:spcAft>
                      </a:pPr>
                      <a:r>
                        <a:rPr lang="en-GB" sz="1000" dirty="0">
                          <a:effectLst/>
                        </a:rPr>
                        <a:t>Make a dough</a:t>
                      </a:r>
                      <a:endParaRPr lang="en-GB" sz="1000" dirty="0">
                        <a:effectLst/>
                        <a:latin typeface="Calibri" panose="020F0502020204030204" pitchFamily="34" charset="0"/>
                        <a:ea typeface="DengXian"/>
                        <a:cs typeface="Times New Roman" panose="02020603050405020304" pitchFamily="18" charset="0"/>
                      </a:endParaRPr>
                    </a:p>
                  </a:txBody>
                  <a:tcPr marL="50507" marR="50507" marT="0" marB="0"/>
                </a:tc>
                <a:tc>
                  <a:txBody>
                    <a:bodyPr/>
                    <a:lstStyle/>
                    <a:p>
                      <a:pPr>
                        <a:lnSpc>
                          <a:spcPct val="107000"/>
                        </a:lnSpc>
                        <a:spcAft>
                          <a:spcPts val="0"/>
                        </a:spcAft>
                      </a:pPr>
                      <a:r>
                        <a:rPr lang="en-GB" sz="1000">
                          <a:effectLst/>
                        </a:rPr>
                        <a:t>use the technical skills of shortening, gluten formation, fermentation (proving) for bread, pastry, pasta</a:t>
                      </a:r>
                      <a:endParaRPr lang="en-GB" sz="1000">
                        <a:effectLst/>
                        <a:latin typeface="Calibri" panose="020F0502020204030204" pitchFamily="34" charset="0"/>
                        <a:ea typeface="DengXian"/>
                        <a:cs typeface="Times New Roman" panose="02020603050405020304" pitchFamily="18" charset="0"/>
                      </a:endParaRPr>
                    </a:p>
                  </a:txBody>
                  <a:tcPr marL="50507" marR="50507" marT="0" marB="0"/>
                </a:tc>
                <a:extLst>
                  <a:ext uri="{0D108BD9-81ED-4DB2-BD59-A6C34878D82A}">
                    <a16:rowId xmlns:a16="http://schemas.microsoft.com/office/drawing/2014/main" val="299205023"/>
                  </a:ext>
                </a:extLst>
              </a:tr>
              <a:tr h="151924">
                <a:tc rowSpan="6">
                  <a:txBody>
                    <a:bodyPr/>
                    <a:lstStyle/>
                    <a:p>
                      <a:pPr>
                        <a:lnSpc>
                          <a:spcPct val="107000"/>
                        </a:lnSpc>
                        <a:spcAft>
                          <a:spcPts val="0"/>
                        </a:spcAft>
                      </a:pPr>
                      <a:r>
                        <a:rPr lang="en-GB" sz="1000">
                          <a:effectLst/>
                        </a:rPr>
                        <a:t>Shaping and</a:t>
                      </a:r>
                    </a:p>
                    <a:p>
                      <a:pPr>
                        <a:lnSpc>
                          <a:spcPct val="107000"/>
                        </a:lnSpc>
                        <a:spcAft>
                          <a:spcPts val="0"/>
                        </a:spcAft>
                      </a:pPr>
                      <a:r>
                        <a:rPr lang="en-GB" sz="1000">
                          <a:effectLst/>
                        </a:rPr>
                        <a:t>finishing a</a:t>
                      </a:r>
                    </a:p>
                    <a:p>
                      <a:pPr>
                        <a:lnSpc>
                          <a:spcPct val="107000"/>
                        </a:lnSpc>
                        <a:spcAft>
                          <a:spcPts val="0"/>
                        </a:spcAft>
                      </a:pPr>
                      <a:r>
                        <a:rPr lang="en-GB" sz="1000">
                          <a:effectLst/>
                        </a:rPr>
                        <a:t>dough</a:t>
                      </a:r>
                      <a:endParaRPr lang="en-GB" sz="1000">
                        <a:effectLst/>
                        <a:latin typeface="Calibri" panose="020F0502020204030204" pitchFamily="34" charset="0"/>
                        <a:ea typeface="DengXian"/>
                        <a:cs typeface="Times New Roman" panose="02020603050405020304" pitchFamily="18" charset="0"/>
                      </a:endParaRPr>
                    </a:p>
                  </a:txBody>
                  <a:tcPr marL="50507" marR="50507" marT="0" marB="0"/>
                </a:tc>
                <a:tc>
                  <a:txBody>
                    <a:bodyPr/>
                    <a:lstStyle/>
                    <a:p>
                      <a:pPr>
                        <a:lnSpc>
                          <a:spcPct val="107000"/>
                        </a:lnSpc>
                        <a:spcAft>
                          <a:spcPts val="0"/>
                        </a:spcAft>
                      </a:pPr>
                      <a:r>
                        <a:rPr lang="en-GB" sz="1000">
                          <a:effectLst/>
                        </a:rPr>
                        <a:t>roll out pastry</a:t>
                      </a:r>
                      <a:endParaRPr lang="en-GB" sz="1000">
                        <a:effectLst/>
                        <a:latin typeface="Calibri" panose="020F0502020204030204" pitchFamily="34" charset="0"/>
                        <a:ea typeface="DengXian"/>
                        <a:cs typeface="Times New Roman" panose="02020603050405020304" pitchFamily="18" charset="0"/>
                      </a:endParaRPr>
                    </a:p>
                  </a:txBody>
                  <a:tcPr marL="50507" marR="50507" marT="0" marB="0"/>
                </a:tc>
                <a:extLst>
                  <a:ext uri="{0D108BD9-81ED-4DB2-BD59-A6C34878D82A}">
                    <a16:rowId xmlns:a16="http://schemas.microsoft.com/office/drawing/2014/main" val="4074486022"/>
                  </a:ext>
                </a:extLst>
              </a:tr>
              <a:tr h="151924">
                <a:tc vMerge="1">
                  <a:txBody>
                    <a:bodyPr/>
                    <a:lstStyle/>
                    <a:p>
                      <a:endParaRPr lang="en-GB"/>
                    </a:p>
                  </a:txBody>
                  <a:tcPr/>
                </a:tc>
                <a:tc>
                  <a:txBody>
                    <a:bodyPr/>
                    <a:lstStyle/>
                    <a:p>
                      <a:pPr>
                        <a:lnSpc>
                          <a:spcPct val="107000"/>
                        </a:lnSpc>
                        <a:spcAft>
                          <a:spcPts val="0"/>
                        </a:spcAft>
                      </a:pPr>
                      <a:r>
                        <a:rPr lang="en-GB" sz="1000">
                          <a:effectLst/>
                        </a:rPr>
                        <a:t>use a pasta machine</a:t>
                      </a:r>
                      <a:endParaRPr lang="en-GB" sz="1000">
                        <a:effectLst/>
                        <a:latin typeface="Calibri" panose="020F0502020204030204" pitchFamily="34" charset="0"/>
                        <a:ea typeface="DengXian"/>
                        <a:cs typeface="Times New Roman" panose="02020603050405020304" pitchFamily="18" charset="0"/>
                      </a:endParaRPr>
                    </a:p>
                  </a:txBody>
                  <a:tcPr marL="50507" marR="50507" marT="0" marB="0"/>
                </a:tc>
                <a:extLst>
                  <a:ext uri="{0D108BD9-81ED-4DB2-BD59-A6C34878D82A}">
                    <a16:rowId xmlns:a16="http://schemas.microsoft.com/office/drawing/2014/main" val="3430928879"/>
                  </a:ext>
                </a:extLst>
              </a:tr>
              <a:tr h="151924">
                <a:tc vMerge="1">
                  <a:txBody>
                    <a:bodyPr/>
                    <a:lstStyle/>
                    <a:p>
                      <a:endParaRPr lang="en-GB"/>
                    </a:p>
                  </a:txBody>
                  <a:tcPr/>
                </a:tc>
                <a:tc>
                  <a:txBody>
                    <a:bodyPr/>
                    <a:lstStyle/>
                    <a:p>
                      <a:pPr>
                        <a:lnSpc>
                          <a:spcPct val="107000"/>
                        </a:lnSpc>
                        <a:spcAft>
                          <a:spcPts val="0"/>
                        </a:spcAft>
                      </a:pPr>
                      <a:r>
                        <a:rPr lang="en-GB" sz="1000">
                          <a:effectLst/>
                        </a:rPr>
                        <a:t>line a flan ring</a:t>
                      </a:r>
                      <a:endParaRPr lang="en-GB" sz="1000">
                        <a:effectLst/>
                        <a:latin typeface="Calibri" panose="020F0502020204030204" pitchFamily="34" charset="0"/>
                        <a:ea typeface="DengXian"/>
                        <a:cs typeface="Times New Roman" panose="02020603050405020304" pitchFamily="18" charset="0"/>
                      </a:endParaRPr>
                    </a:p>
                  </a:txBody>
                  <a:tcPr marL="50507" marR="50507" marT="0" marB="0"/>
                </a:tc>
                <a:extLst>
                  <a:ext uri="{0D108BD9-81ED-4DB2-BD59-A6C34878D82A}">
                    <a16:rowId xmlns:a16="http://schemas.microsoft.com/office/drawing/2014/main" val="3041350712"/>
                  </a:ext>
                </a:extLst>
              </a:tr>
              <a:tr h="151924">
                <a:tc vMerge="1">
                  <a:txBody>
                    <a:bodyPr/>
                    <a:lstStyle/>
                    <a:p>
                      <a:endParaRPr lang="en-GB"/>
                    </a:p>
                  </a:txBody>
                  <a:tcPr/>
                </a:tc>
                <a:tc>
                  <a:txBody>
                    <a:bodyPr/>
                    <a:lstStyle/>
                    <a:p>
                      <a:pPr>
                        <a:lnSpc>
                          <a:spcPct val="107000"/>
                        </a:lnSpc>
                        <a:spcAft>
                          <a:spcPts val="0"/>
                        </a:spcAft>
                      </a:pPr>
                      <a:r>
                        <a:rPr lang="en-GB" sz="1000">
                          <a:effectLst/>
                        </a:rPr>
                        <a:t>create layers (palmiers)</a:t>
                      </a:r>
                      <a:endParaRPr lang="en-GB" sz="1000">
                        <a:effectLst/>
                        <a:latin typeface="Calibri" panose="020F0502020204030204" pitchFamily="34" charset="0"/>
                        <a:ea typeface="DengXian"/>
                        <a:cs typeface="Times New Roman" panose="02020603050405020304" pitchFamily="18" charset="0"/>
                      </a:endParaRPr>
                    </a:p>
                  </a:txBody>
                  <a:tcPr marL="50507" marR="50507" marT="0" marB="0"/>
                </a:tc>
                <a:extLst>
                  <a:ext uri="{0D108BD9-81ED-4DB2-BD59-A6C34878D82A}">
                    <a16:rowId xmlns:a16="http://schemas.microsoft.com/office/drawing/2014/main" val="483309393"/>
                  </a:ext>
                </a:extLst>
              </a:tr>
              <a:tr h="151924">
                <a:tc vMerge="1">
                  <a:txBody>
                    <a:bodyPr/>
                    <a:lstStyle/>
                    <a:p>
                      <a:endParaRPr lang="en-GB"/>
                    </a:p>
                  </a:txBody>
                  <a:tcPr/>
                </a:tc>
                <a:tc>
                  <a:txBody>
                    <a:bodyPr/>
                    <a:lstStyle/>
                    <a:p>
                      <a:pPr>
                        <a:lnSpc>
                          <a:spcPct val="107000"/>
                        </a:lnSpc>
                        <a:spcAft>
                          <a:spcPts val="0"/>
                        </a:spcAft>
                      </a:pPr>
                      <a:r>
                        <a:rPr lang="en-GB" sz="1000">
                          <a:effectLst/>
                        </a:rPr>
                        <a:t>proving/resting</a:t>
                      </a:r>
                      <a:endParaRPr lang="en-GB" sz="1000">
                        <a:effectLst/>
                        <a:latin typeface="Calibri" panose="020F0502020204030204" pitchFamily="34" charset="0"/>
                        <a:ea typeface="DengXian"/>
                        <a:cs typeface="Times New Roman" panose="02020603050405020304" pitchFamily="18" charset="0"/>
                      </a:endParaRPr>
                    </a:p>
                  </a:txBody>
                  <a:tcPr marL="50507" marR="50507" marT="0" marB="0"/>
                </a:tc>
                <a:extLst>
                  <a:ext uri="{0D108BD9-81ED-4DB2-BD59-A6C34878D82A}">
                    <a16:rowId xmlns:a16="http://schemas.microsoft.com/office/drawing/2014/main" val="1493455347"/>
                  </a:ext>
                </a:extLst>
              </a:tr>
              <a:tr h="310896">
                <a:tc vMerge="1">
                  <a:txBody>
                    <a:bodyPr/>
                    <a:lstStyle/>
                    <a:p>
                      <a:endParaRPr lang="en-GB"/>
                    </a:p>
                  </a:txBody>
                  <a:tcPr/>
                </a:tc>
                <a:tc>
                  <a:txBody>
                    <a:bodyPr/>
                    <a:lstStyle/>
                    <a:p>
                      <a:pPr>
                        <a:lnSpc>
                          <a:spcPct val="107000"/>
                        </a:lnSpc>
                        <a:spcAft>
                          <a:spcPts val="0"/>
                        </a:spcAft>
                      </a:pPr>
                      <a:r>
                        <a:rPr lang="en-GB" sz="1000">
                          <a:effectLst/>
                        </a:rPr>
                        <a:t>glazing and finishing such as pipe choux pastry, bread rolls, pasta, flat breads, pinwheels, pizza, calzone</a:t>
                      </a:r>
                      <a:endParaRPr lang="en-GB" sz="1000">
                        <a:effectLst/>
                        <a:latin typeface="Calibri" panose="020F0502020204030204" pitchFamily="34" charset="0"/>
                        <a:ea typeface="DengXian"/>
                        <a:cs typeface="Times New Roman" panose="02020603050405020304" pitchFamily="18" charset="0"/>
                      </a:endParaRPr>
                    </a:p>
                  </a:txBody>
                  <a:tcPr marL="50507" marR="50507" marT="0" marB="0"/>
                </a:tc>
                <a:extLst>
                  <a:ext uri="{0D108BD9-81ED-4DB2-BD59-A6C34878D82A}">
                    <a16:rowId xmlns:a16="http://schemas.microsoft.com/office/drawing/2014/main" val="1677193401"/>
                  </a:ext>
                </a:extLst>
              </a:tr>
              <a:tr h="469868">
                <a:tc>
                  <a:txBody>
                    <a:bodyPr/>
                    <a:lstStyle/>
                    <a:p>
                      <a:pPr>
                        <a:lnSpc>
                          <a:spcPct val="107000"/>
                        </a:lnSpc>
                        <a:spcAft>
                          <a:spcPts val="0"/>
                        </a:spcAft>
                      </a:pPr>
                      <a:r>
                        <a:rPr lang="en-GB" sz="1000">
                          <a:effectLst/>
                        </a:rPr>
                        <a:t>Test for</a:t>
                      </a:r>
                    </a:p>
                    <a:p>
                      <a:pPr>
                        <a:lnSpc>
                          <a:spcPct val="107000"/>
                        </a:lnSpc>
                        <a:spcAft>
                          <a:spcPts val="0"/>
                        </a:spcAft>
                      </a:pPr>
                      <a:r>
                        <a:rPr lang="en-GB" sz="1000">
                          <a:effectLst/>
                        </a:rPr>
                        <a:t>readiness</a:t>
                      </a:r>
                      <a:endParaRPr lang="en-GB" sz="1000">
                        <a:effectLst/>
                        <a:latin typeface="Calibri" panose="020F0502020204030204" pitchFamily="34" charset="0"/>
                        <a:ea typeface="DengXian"/>
                        <a:cs typeface="Times New Roman" panose="02020603050405020304" pitchFamily="18" charset="0"/>
                      </a:endParaRPr>
                    </a:p>
                  </a:txBody>
                  <a:tcPr marL="50507" marR="50507" marT="0" marB="0"/>
                </a:tc>
                <a:tc>
                  <a:txBody>
                    <a:bodyPr/>
                    <a:lstStyle/>
                    <a:p>
                      <a:pPr>
                        <a:lnSpc>
                          <a:spcPct val="107000"/>
                        </a:lnSpc>
                        <a:spcAft>
                          <a:spcPts val="0"/>
                        </a:spcAft>
                      </a:pPr>
                      <a:r>
                        <a:rPr lang="en-GB" sz="1000">
                          <a:effectLst/>
                        </a:rPr>
                        <a:t>use a temperature probe, knife/skewer, finger or ‘poke’ test, ‘bite’, visual colour check or sound to establish whether an ingredient or recipe is ready</a:t>
                      </a:r>
                      <a:endParaRPr lang="en-GB" sz="1000">
                        <a:effectLst/>
                        <a:latin typeface="Calibri" panose="020F0502020204030204" pitchFamily="34" charset="0"/>
                        <a:ea typeface="DengXian"/>
                        <a:cs typeface="Times New Roman" panose="02020603050405020304" pitchFamily="18" charset="0"/>
                      </a:endParaRPr>
                    </a:p>
                  </a:txBody>
                  <a:tcPr marL="50507" marR="50507" marT="0" marB="0"/>
                </a:tc>
                <a:extLst>
                  <a:ext uri="{0D108BD9-81ED-4DB2-BD59-A6C34878D82A}">
                    <a16:rowId xmlns:a16="http://schemas.microsoft.com/office/drawing/2014/main" val="3946201282"/>
                  </a:ext>
                </a:extLst>
              </a:tr>
              <a:tr h="151924">
                <a:tc rowSpan="4">
                  <a:txBody>
                    <a:bodyPr/>
                    <a:lstStyle/>
                    <a:p>
                      <a:pPr>
                        <a:lnSpc>
                          <a:spcPct val="107000"/>
                        </a:lnSpc>
                        <a:spcAft>
                          <a:spcPts val="0"/>
                        </a:spcAft>
                      </a:pPr>
                      <a:r>
                        <a:rPr lang="en-GB" sz="1000">
                          <a:effectLst/>
                        </a:rPr>
                        <a:t>Judge and</a:t>
                      </a:r>
                    </a:p>
                    <a:p>
                      <a:pPr>
                        <a:lnSpc>
                          <a:spcPct val="107000"/>
                        </a:lnSpc>
                        <a:spcAft>
                          <a:spcPts val="0"/>
                        </a:spcAft>
                      </a:pPr>
                      <a:r>
                        <a:rPr lang="en-GB" sz="1000">
                          <a:effectLst/>
                        </a:rPr>
                        <a:t>manipulate</a:t>
                      </a:r>
                    </a:p>
                    <a:p>
                      <a:pPr>
                        <a:lnSpc>
                          <a:spcPct val="107000"/>
                        </a:lnSpc>
                        <a:spcAft>
                          <a:spcPts val="0"/>
                        </a:spcAft>
                      </a:pPr>
                      <a:r>
                        <a:rPr lang="en-GB" sz="1000">
                          <a:effectLst/>
                        </a:rPr>
                        <a:t>sensory</a:t>
                      </a:r>
                    </a:p>
                    <a:p>
                      <a:pPr>
                        <a:lnSpc>
                          <a:spcPct val="107000"/>
                        </a:lnSpc>
                        <a:spcAft>
                          <a:spcPts val="0"/>
                        </a:spcAft>
                      </a:pPr>
                      <a:r>
                        <a:rPr lang="en-GB" sz="1000">
                          <a:effectLst/>
                        </a:rPr>
                        <a:t>properties</a:t>
                      </a:r>
                      <a:endParaRPr lang="en-GB" sz="1000">
                        <a:effectLst/>
                        <a:latin typeface="Calibri" panose="020F0502020204030204" pitchFamily="34" charset="0"/>
                        <a:ea typeface="DengXian"/>
                        <a:cs typeface="Times New Roman" panose="02020603050405020304" pitchFamily="18" charset="0"/>
                      </a:endParaRPr>
                    </a:p>
                  </a:txBody>
                  <a:tcPr marL="50507" marR="50507" marT="0" marB="0"/>
                </a:tc>
                <a:tc>
                  <a:txBody>
                    <a:bodyPr/>
                    <a:lstStyle/>
                    <a:p>
                      <a:pPr>
                        <a:lnSpc>
                          <a:spcPct val="107000"/>
                        </a:lnSpc>
                        <a:spcAft>
                          <a:spcPts val="0"/>
                        </a:spcAft>
                      </a:pPr>
                      <a:r>
                        <a:rPr lang="en-GB" sz="1000">
                          <a:effectLst/>
                        </a:rPr>
                        <a:t>how to taste and season during the cooking process</a:t>
                      </a:r>
                      <a:endParaRPr lang="en-GB" sz="1000">
                        <a:effectLst/>
                        <a:latin typeface="Calibri" panose="020F0502020204030204" pitchFamily="34" charset="0"/>
                        <a:ea typeface="DengXian"/>
                        <a:cs typeface="Times New Roman" panose="02020603050405020304" pitchFamily="18" charset="0"/>
                      </a:endParaRPr>
                    </a:p>
                  </a:txBody>
                  <a:tcPr marL="50507" marR="50507" marT="0" marB="0"/>
                </a:tc>
                <a:extLst>
                  <a:ext uri="{0D108BD9-81ED-4DB2-BD59-A6C34878D82A}">
                    <a16:rowId xmlns:a16="http://schemas.microsoft.com/office/drawing/2014/main" val="1131911595"/>
                  </a:ext>
                </a:extLst>
              </a:tr>
              <a:tr h="310896">
                <a:tc vMerge="1">
                  <a:txBody>
                    <a:bodyPr/>
                    <a:lstStyle/>
                    <a:p>
                      <a:endParaRPr lang="en-GB"/>
                    </a:p>
                  </a:txBody>
                  <a:tcPr/>
                </a:tc>
                <a:tc>
                  <a:txBody>
                    <a:bodyPr/>
                    <a:lstStyle/>
                    <a:p>
                      <a:pPr>
                        <a:lnSpc>
                          <a:spcPct val="107000"/>
                        </a:lnSpc>
                        <a:spcAft>
                          <a:spcPts val="0"/>
                        </a:spcAft>
                      </a:pPr>
                      <a:r>
                        <a:rPr lang="en-GB" sz="1000">
                          <a:effectLst/>
                        </a:rPr>
                        <a:t>change the taste and aroma through the use of infusions, herbs and spices, paste, jus, reduction</a:t>
                      </a:r>
                      <a:endParaRPr lang="en-GB" sz="1000">
                        <a:effectLst/>
                        <a:latin typeface="Calibri" panose="020F0502020204030204" pitchFamily="34" charset="0"/>
                        <a:ea typeface="DengXian"/>
                        <a:cs typeface="Times New Roman" panose="02020603050405020304" pitchFamily="18" charset="0"/>
                      </a:endParaRPr>
                    </a:p>
                  </a:txBody>
                  <a:tcPr marL="50507" marR="50507" marT="0" marB="0"/>
                </a:tc>
                <a:extLst>
                  <a:ext uri="{0D108BD9-81ED-4DB2-BD59-A6C34878D82A}">
                    <a16:rowId xmlns:a16="http://schemas.microsoft.com/office/drawing/2014/main" val="4275692730"/>
                  </a:ext>
                </a:extLst>
              </a:tr>
              <a:tr h="310896">
                <a:tc vMerge="1">
                  <a:txBody>
                    <a:bodyPr/>
                    <a:lstStyle/>
                    <a:p>
                      <a:endParaRPr lang="en-GB"/>
                    </a:p>
                  </a:txBody>
                  <a:tcPr/>
                </a:tc>
                <a:tc>
                  <a:txBody>
                    <a:bodyPr/>
                    <a:lstStyle/>
                    <a:p>
                      <a:pPr>
                        <a:lnSpc>
                          <a:spcPct val="107000"/>
                        </a:lnSpc>
                        <a:spcAft>
                          <a:spcPts val="0"/>
                        </a:spcAft>
                      </a:pPr>
                      <a:r>
                        <a:rPr lang="en-GB" sz="1000">
                          <a:effectLst/>
                        </a:rPr>
                        <a:t>how to change texture and flavour, use browning (dextrinisation) and glazing, add crust, crisp and crumbs</a:t>
                      </a:r>
                      <a:endParaRPr lang="en-GB" sz="1000">
                        <a:effectLst/>
                        <a:latin typeface="Calibri" panose="020F0502020204030204" pitchFamily="34" charset="0"/>
                        <a:ea typeface="DengXian"/>
                        <a:cs typeface="Times New Roman" panose="02020603050405020304" pitchFamily="18" charset="0"/>
                      </a:endParaRPr>
                    </a:p>
                  </a:txBody>
                  <a:tcPr marL="50507" marR="50507" marT="0" marB="0"/>
                </a:tc>
                <a:extLst>
                  <a:ext uri="{0D108BD9-81ED-4DB2-BD59-A6C34878D82A}">
                    <a16:rowId xmlns:a16="http://schemas.microsoft.com/office/drawing/2014/main" val="2797376190"/>
                  </a:ext>
                </a:extLst>
              </a:tr>
              <a:tr h="469868">
                <a:tc vMerge="1">
                  <a:txBody>
                    <a:bodyPr/>
                    <a:lstStyle/>
                    <a:p>
                      <a:endParaRPr lang="en-GB"/>
                    </a:p>
                  </a:txBody>
                  <a:tcPr/>
                </a:tc>
                <a:tc>
                  <a:txBody>
                    <a:bodyPr/>
                    <a:lstStyle/>
                    <a:p>
                      <a:pPr>
                        <a:lnSpc>
                          <a:spcPct val="107000"/>
                        </a:lnSpc>
                        <a:spcAft>
                          <a:spcPts val="0"/>
                        </a:spcAft>
                      </a:pPr>
                      <a:r>
                        <a:rPr lang="en-GB" sz="1000" dirty="0">
                          <a:effectLst/>
                        </a:rPr>
                        <a:t>presentation and food styling – use garnishes and decorative techniques to improve the aesthetic qualities, demonstrate portioning and presenting</a:t>
                      </a:r>
                      <a:endParaRPr lang="en-GB" sz="1000" dirty="0">
                        <a:effectLst/>
                        <a:latin typeface="Calibri" panose="020F0502020204030204" pitchFamily="34" charset="0"/>
                        <a:ea typeface="DengXian"/>
                        <a:cs typeface="Times New Roman" panose="02020603050405020304" pitchFamily="18" charset="0"/>
                      </a:endParaRPr>
                    </a:p>
                  </a:txBody>
                  <a:tcPr marL="50507" marR="50507" marT="0" marB="0"/>
                </a:tc>
                <a:extLst>
                  <a:ext uri="{0D108BD9-81ED-4DB2-BD59-A6C34878D82A}">
                    <a16:rowId xmlns:a16="http://schemas.microsoft.com/office/drawing/2014/main" val="661885659"/>
                  </a:ext>
                </a:extLst>
              </a:tr>
            </a:tbl>
          </a:graphicData>
        </a:graphic>
      </p:graphicFrame>
      <p:sp>
        <p:nvSpPr>
          <p:cNvPr id="2" name="TextBox 1">
            <a:extLst>
              <a:ext uri="{FF2B5EF4-FFF2-40B4-BE49-F238E27FC236}">
                <a16:creationId xmlns:a16="http://schemas.microsoft.com/office/drawing/2014/main" id="{1AC77B56-FD63-4753-A176-96372858880F}"/>
              </a:ext>
            </a:extLst>
          </p:cNvPr>
          <p:cNvSpPr txBox="1"/>
          <p:nvPr/>
        </p:nvSpPr>
        <p:spPr>
          <a:xfrm>
            <a:off x="5056945" y="720436"/>
            <a:ext cx="3045449" cy="707886"/>
          </a:xfrm>
          <a:prstGeom prst="rect">
            <a:avLst/>
          </a:prstGeom>
          <a:noFill/>
        </p:spPr>
        <p:txBody>
          <a:bodyPr wrap="none" rtlCol="0">
            <a:spAutoFit/>
          </a:bodyPr>
          <a:lstStyle/>
          <a:p>
            <a:r>
              <a:rPr lang="en-GB" sz="4000" dirty="0"/>
              <a:t>Food Skills (2)</a:t>
            </a:r>
          </a:p>
        </p:txBody>
      </p:sp>
    </p:spTree>
    <p:extLst>
      <p:ext uri="{BB962C8B-B14F-4D97-AF65-F5344CB8AC3E}">
        <p14:creationId xmlns:p14="http://schemas.microsoft.com/office/powerpoint/2010/main" val="7441212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9" ma:contentTypeDescription="Create a new document." ma:contentTypeScope="" ma:versionID="586f9885d1b8a02b209ae4d3e81d8742">
  <xsd:schema xmlns:xsd="http://www.w3.org/2001/XMLSchema" xmlns:xs="http://www.w3.org/2001/XMLSchema" xmlns:p="http://schemas.microsoft.com/office/2006/metadata/properties" xmlns:ns2="f513355b-a9cf-41c1-ad84-cdbe52169224" xmlns:ns3="b547754c-74b2-4d91-982e-55751234f08d" targetNamespace="http://schemas.microsoft.com/office/2006/metadata/properties" ma:root="true" ma:fieldsID="473756433fab6b1f5bff3e7d01cf1878" ns2:_="" ns3:_="">
    <xsd:import namespace="f513355b-a9cf-41c1-ad84-cdbe52169224"/>
    <xsd:import namespace="b547754c-74b2-4d91-982e-55751234f08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547754c-74b2-4d91-982e-55751234f08d"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763E492-25C8-4BAD-87AE-D6AAAD4216DD}"/>
</file>

<file path=customXml/itemProps2.xml><?xml version="1.0" encoding="utf-8"?>
<ds:datastoreItem xmlns:ds="http://schemas.openxmlformats.org/officeDocument/2006/customXml" ds:itemID="{EB1A9510-D687-43D0-A3D3-F65944EECE8C}"/>
</file>

<file path=customXml/itemProps3.xml><?xml version="1.0" encoding="utf-8"?>
<ds:datastoreItem xmlns:ds="http://schemas.openxmlformats.org/officeDocument/2006/customXml" ds:itemID="{298AD109-EF54-40D5-9E2C-A6D347BD999B}"/>
</file>

<file path=docProps/app.xml><?xml version="1.0" encoding="utf-8"?>
<Properties xmlns="http://schemas.openxmlformats.org/officeDocument/2006/extended-properties" xmlns:vt="http://schemas.openxmlformats.org/officeDocument/2006/docPropsVTypes">
  <Template>Office Theme</Template>
  <TotalTime>2</TotalTime>
  <Words>1154</Words>
  <Application>Microsoft Office PowerPoint</Application>
  <PresentationFormat>On-screen Show (4:3)</PresentationFormat>
  <Paragraphs>165</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Calibri Light</vt:lpstr>
      <vt:lpstr>Office Theme</vt:lpstr>
      <vt:lpstr>This is a project based on the main piece of coursework you would do at GCSE - The Food Preparation Assessment   Information will be in BLUE BOXES  There will be a task to complete each week. This will be in the GREEN BOXES</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a project based on the main piece of coursework you would do at GCSE - The Food Preparation Assessment   Information will be in BLUE BOXES  There will be a task to complete each week. This will be in the GREEN BOXES</dc:title>
  <dc:creator>C Lobo</dc:creator>
  <cp:lastModifiedBy>C Lobo</cp:lastModifiedBy>
  <cp:revision>1</cp:revision>
  <dcterms:created xsi:type="dcterms:W3CDTF">2021-03-08T14:43:14Z</dcterms:created>
  <dcterms:modified xsi:type="dcterms:W3CDTF">2021-03-08T14:45:57Z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ies>
</file>