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56" r:id="rId11"/>
    <p:sldId id="257" r:id="rId12"/>
    <p:sldId id="258" r:id="rId13"/>
    <p:sldId id="267" r:id="rId14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720" y="11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customXml" Target="../customXml/item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customXml" Target="../customXml/item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FDCD9-1ACD-4D5F-890E-A6B2A88C0F44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283F8-526C-4EDD-BBEB-3AF556E3E7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1365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FDCD9-1ACD-4D5F-890E-A6B2A88C0F44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283F8-526C-4EDD-BBEB-3AF556E3E7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835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FDCD9-1ACD-4D5F-890E-A6B2A88C0F44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283F8-526C-4EDD-BBEB-3AF556E3E7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872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FDCD9-1ACD-4D5F-890E-A6B2A88C0F44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283F8-526C-4EDD-BBEB-3AF556E3E7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1771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FDCD9-1ACD-4D5F-890E-A6B2A88C0F44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283F8-526C-4EDD-BBEB-3AF556E3E7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557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FDCD9-1ACD-4D5F-890E-A6B2A88C0F44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283F8-526C-4EDD-BBEB-3AF556E3E7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281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FDCD9-1ACD-4D5F-890E-A6B2A88C0F44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283F8-526C-4EDD-BBEB-3AF556E3E7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502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FDCD9-1ACD-4D5F-890E-A6B2A88C0F44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283F8-526C-4EDD-BBEB-3AF556E3E7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453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FDCD9-1ACD-4D5F-890E-A6B2A88C0F44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283F8-526C-4EDD-BBEB-3AF556E3E7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625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FDCD9-1ACD-4D5F-890E-A6B2A88C0F44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283F8-526C-4EDD-BBEB-3AF556E3E7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357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FDCD9-1ACD-4D5F-890E-A6B2A88C0F44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283F8-526C-4EDD-BBEB-3AF556E3E7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2380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DFAD66-2E92-4CC4-B17F-B348B55443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8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C48FDC-82A7-4D5C-B936-F02A1BA529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950"/>
            </a:lvl1pPr>
            <a:lvl2pPr marL="371475" indent="0" algn="ctr">
              <a:buNone/>
              <a:defRPr sz="1625"/>
            </a:lvl2pPr>
            <a:lvl3pPr marL="742950" indent="0" algn="ctr">
              <a:buNone/>
              <a:defRPr sz="1463"/>
            </a:lvl3pPr>
            <a:lvl4pPr marL="1114425" indent="0" algn="ctr">
              <a:buNone/>
              <a:defRPr sz="1300"/>
            </a:lvl4pPr>
            <a:lvl5pPr marL="1485900" indent="0" algn="ctr">
              <a:buNone/>
              <a:defRPr sz="1300"/>
            </a:lvl5pPr>
            <a:lvl6pPr marL="1857375" indent="0" algn="ctr">
              <a:buNone/>
              <a:defRPr sz="1300"/>
            </a:lvl6pPr>
            <a:lvl7pPr marL="2228850" indent="0" algn="ctr">
              <a:buNone/>
              <a:defRPr sz="1300"/>
            </a:lvl7pPr>
            <a:lvl8pPr marL="2600325" indent="0" algn="ctr">
              <a:buNone/>
              <a:defRPr sz="1300"/>
            </a:lvl8pPr>
            <a:lvl9pPr marL="2971800" indent="0" algn="ctr">
              <a:buNone/>
              <a:defRPr sz="13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80796D-BA30-45DF-B9B3-9970712C3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548F8-F2FB-44D1-A21D-735C37DFAFF0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8A8E11-EDC3-40DE-957A-9942F91E5F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37D3B0-6D68-4406-939A-FFFDB23F9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7A8D0-53BF-4DA0-8C2E-C2518D63DF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2869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644F7A-CBC6-44FE-B96D-7917108875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8814B4-ABDC-42C9-9B8D-0B0A28283B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45F269-FA6D-460A-85DB-9E5486FD7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548F8-F2FB-44D1-A21D-735C37DFAFF0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C19A0E-29E3-4902-8491-166CACECF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881BFC-D888-42FB-A69D-11EE3F4B5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7A8D0-53BF-4DA0-8C2E-C2518D63DF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6504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4E8C5-AC90-4D3F-9F3C-C4F3751DAA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878" y="1709739"/>
            <a:ext cx="8543925" cy="2852737"/>
          </a:xfrm>
        </p:spPr>
        <p:txBody>
          <a:bodyPr anchor="b"/>
          <a:lstStyle>
            <a:lvl1pPr>
              <a:defRPr sz="48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E4160A-82DA-464B-B03E-1A0AA67930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5878" y="4589464"/>
            <a:ext cx="8543925" cy="1500187"/>
          </a:xfrm>
        </p:spPr>
        <p:txBody>
          <a:bodyPr/>
          <a:lstStyle>
            <a:lvl1pPr marL="0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1pPr>
            <a:lvl2pPr marL="371475" indent="0">
              <a:buNone/>
              <a:defRPr sz="1625">
                <a:solidFill>
                  <a:schemeClr val="tx1">
                    <a:tint val="75000"/>
                  </a:schemeClr>
                </a:solidFill>
              </a:defRPr>
            </a:lvl2pPr>
            <a:lvl3pPr marL="742950" indent="0">
              <a:buNone/>
              <a:defRPr sz="1463">
                <a:solidFill>
                  <a:schemeClr val="tx1">
                    <a:tint val="75000"/>
                  </a:schemeClr>
                </a:solidFill>
              </a:defRPr>
            </a:lvl3pPr>
            <a:lvl4pPr marL="11144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4859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185737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22885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6003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29718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B6FB6B-EBBA-418B-BDB1-70E668D672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548F8-F2FB-44D1-A21D-735C37DFAFF0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0D7C5-078B-42FA-A365-824F3761A6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CE2027-95B2-4148-9628-ADEF13BD4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7A8D0-53BF-4DA0-8C2E-C2518D63DF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6580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48923A-C119-4D86-B193-7B6106556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6A9A4F-2F65-4771-8CD8-D83E9D4E07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50A3BE-61F9-433D-A826-4AC647B23A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012F41-92C4-4F37-BB5F-ED34E375A9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548F8-F2FB-44D1-A21D-735C37DFAFF0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A20FE2-A58D-4CAB-B225-199C8352B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D64FA7-4972-4F71-B468-41B79DA0B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7A8D0-53BF-4DA0-8C2E-C2518D63DF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2803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3D2F28-818C-4507-83D4-D4DADD6FD3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D1C17B-4F5A-462C-B18A-ED250D0741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2328" y="1681163"/>
            <a:ext cx="4190702" cy="823912"/>
          </a:xfrm>
        </p:spPr>
        <p:txBody>
          <a:bodyPr anchor="b"/>
          <a:lstStyle>
            <a:lvl1pPr marL="0" indent="0">
              <a:buNone/>
              <a:defRPr sz="1950" b="1"/>
            </a:lvl1pPr>
            <a:lvl2pPr marL="371475" indent="0">
              <a:buNone/>
              <a:defRPr sz="1625" b="1"/>
            </a:lvl2pPr>
            <a:lvl3pPr marL="742950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0" indent="0">
              <a:buNone/>
              <a:defRPr sz="1300" b="1"/>
            </a:lvl7pPr>
            <a:lvl8pPr marL="2600325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9E4BB0-4FBE-49AC-ACA1-8277577918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2328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163B03-473B-4B0F-8A66-1E1A91CA50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1950" b="1"/>
            </a:lvl1pPr>
            <a:lvl2pPr marL="371475" indent="0">
              <a:buNone/>
              <a:defRPr sz="1625" b="1"/>
            </a:lvl2pPr>
            <a:lvl3pPr marL="742950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0" indent="0">
              <a:buNone/>
              <a:defRPr sz="1300" b="1"/>
            </a:lvl7pPr>
            <a:lvl8pPr marL="2600325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871F1A-CAB0-4F7F-A3B0-83E0C54A5B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0711EAA-8C90-4DCE-9170-1C24D4F2CC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548F8-F2FB-44D1-A21D-735C37DFAFF0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71B1C3B-F335-438E-8DA1-02D96E8B2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1F2526-0DE3-4A2A-8D23-6C85EEB47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7A8D0-53BF-4DA0-8C2E-C2518D63DF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62030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3EF97-B5EC-46C4-8102-BF4B8D2FE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CA6A44-4B5B-4D16-8F39-D46855B845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548F8-F2FB-44D1-A21D-735C37DFAFF0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F94673-5DC7-4D9C-8278-EEEBD2070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2829FA-0C59-4EC3-96C5-EDFC437549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7A8D0-53BF-4DA0-8C2E-C2518D63DF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6313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475933B-D8B5-49E5-9665-A2036B7E8E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548F8-F2FB-44D1-A21D-735C37DFAFF0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696316-BB25-48C3-9EAE-0B6AA2CE7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69F5BD-B451-4845-BE9E-9BE6821BA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7A8D0-53BF-4DA0-8C2E-C2518D63DF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6603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F83F69-3B4A-47BB-82CF-50ECE7449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6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3F5B60-401C-4871-B5B3-9CA7E41F80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2600"/>
            </a:lvl1pPr>
            <a:lvl2pPr>
              <a:defRPr sz="2275"/>
            </a:lvl2pPr>
            <a:lvl3pPr>
              <a:defRPr sz="1950"/>
            </a:lvl3pPr>
            <a:lvl4pPr>
              <a:defRPr sz="1625"/>
            </a:lvl4pPr>
            <a:lvl5pPr>
              <a:defRPr sz="1625"/>
            </a:lvl5pPr>
            <a:lvl6pPr>
              <a:defRPr sz="1625"/>
            </a:lvl6pPr>
            <a:lvl7pPr>
              <a:defRPr sz="1625"/>
            </a:lvl7pPr>
            <a:lvl8pPr>
              <a:defRPr sz="1625"/>
            </a:lvl8pPr>
            <a:lvl9pPr>
              <a:defRPr sz="16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760123-9B15-4F08-8177-3B0BC69601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300"/>
            </a:lvl1pPr>
            <a:lvl2pPr marL="371475" indent="0">
              <a:buNone/>
              <a:defRPr sz="1138"/>
            </a:lvl2pPr>
            <a:lvl3pPr marL="742950" indent="0">
              <a:buNone/>
              <a:defRPr sz="975"/>
            </a:lvl3pPr>
            <a:lvl4pPr marL="1114425" indent="0">
              <a:buNone/>
              <a:defRPr sz="813"/>
            </a:lvl4pPr>
            <a:lvl5pPr marL="1485900" indent="0">
              <a:buNone/>
              <a:defRPr sz="813"/>
            </a:lvl5pPr>
            <a:lvl6pPr marL="1857375" indent="0">
              <a:buNone/>
              <a:defRPr sz="813"/>
            </a:lvl6pPr>
            <a:lvl7pPr marL="2228850" indent="0">
              <a:buNone/>
              <a:defRPr sz="813"/>
            </a:lvl7pPr>
            <a:lvl8pPr marL="2600325" indent="0">
              <a:buNone/>
              <a:defRPr sz="813"/>
            </a:lvl8pPr>
            <a:lvl9pPr marL="2971800" indent="0">
              <a:buNone/>
              <a:defRPr sz="81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5FC193-7DB7-49DE-AA7C-AC9C58671C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548F8-F2FB-44D1-A21D-735C37DFAFF0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540D0E-FAF0-465F-9668-A453F2A36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42A975-F7DE-4E75-A752-227B00E63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7A8D0-53BF-4DA0-8C2E-C2518D63DF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5646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685282-A107-410B-8F1F-8D71188649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6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7E089A6-5B68-4582-9AB8-2171F31577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 marL="0" indent="0">
              <a:buNone/>
              <a:defRPr sz="2600"/>
            </a:lvl1pPr>
            <a:lvl2pPr marL="371475" indent="0">
              <a:buNone/>
              <a:defRPr sz="2275"/>
            </a:lvl2pPr>
            <a:lvl3pPr marL="742950" indent="0">
              <a:buNone/>
              <a:defRPr sz="1950"/>
            </a:lvl3pPr>
            <a:lvl4pPr marL="1114425" indent="0">
              <a:buNone/>
              <a:defRPr sz="1625"/>
            </a:lvl4pPr>
            <a:lvl5pPr marL="1485900" indent="0">
              <a:buNone/>
              <a:defRPr sz="1625"/>
            </a:lvl5pPr>
            <a:lvl6pPr marL="1857375" indent="0">
              <a:buNone/>
              <a:defRPr sz="1625"/>
            </a:lvl6pPr>
            <a:lvl7pPr marL="2228850" indent="0">
              <a:buNone/>
              <a:defRPr sz="1625"/>
            </a:lvl7pPr>
            <a:lvl8pPr marL="2600325" indent="0">
              <a:buNone/>
              <a:defRPr sz="1625"/>
            </a:lvl8pPr>
            <a:lvl9pPr marL="2971800" indent="0">
              <a:buNone/>
              <a:defRPr sz="1625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8A404A-0411-4648-A7F2-E5259C68CA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300"/>
            </a:lvl1pPr>
            <a:lvl2pPr marL="371475" indent="0">
              <a:buNone/>
              <a:defRPr sz="1138"/>
            </a:lvl2pPr>
            <a:lvl3pPr marL="742950" indent="0">
              <a:buNone/>
              <a:defRPr sz="975"/>
            </a:lvl3pPr>
            <a:lvl4pPr marL="1114425" indent="0">
              <a:buNone/>
              <a:defRPr sz="813"/>
            </a:lvl4pPr>
            <a:lvl5pPr marL="1485900" indent="0">
              <a:buNone/>
              <a:defRPr sz="813"/>
            </a:lvl5pPr>
            <a:lvl6pPr marL="1857375" indent="0">
              <a:buNone/>
              <a:defRPr sz="813"/>
            </a:lvl6pPr>
            <a:lvl7pPr marL="2228850" indent="0">
              <a:buNone/>
              <a:defRPr sz="813"/>
            </a:lvl7pPr>
            <a:lvl8pPr marL="2600325" indent="0">
              <a:buNone/>
              <a:defRPr sz="813"/>
            </a:lvl8pPr>
            <a:lvl9pPr marL="2971800" indent="0">
              <a:buNone/>
              <a:defRPr sz="81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7D6AC1-27F7-48A3-B8C7-32CD42E77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548F8-F2FB-44D1-A21D-735C37DFAFF0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06C1BA-827B-41B0-B5D2-567DB8ABD7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5F5C27-868A-4059-A72A-BFE10EB36A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7A8D0-53BF-4DA0-8C2E-C2518D63DF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40929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4B95FD-5421-499B-8354-BC4E044A84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BAB1C1-0336-4BD0-BC12-65CC006591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C7F977-E772-48E3-9401-46B85CBDA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548F8-F2FB-44D1-A21D-735C37DFAFF0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A1EBB6-0378-4D9C-9A13-EBB3EA4D7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A033B4-5188-4A7E-A8EC-061722E0C1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7A8D0-53BF-4DA0-8C2E-C2518D63DF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52115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56864DF-2148-42B6-99CC-28584F7488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088981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DADE6D-F372-48F9-9065-A1AEAC6143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1037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8F3825-5B8C-455E-9C5C-2A9CFA3066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548F8-F2FB-44D1-A21D-735C37DFAFF0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6BA2EA-EE45-47A7-B688-312C7199B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FB6B46-FEAD-4764-91FC-ECF2C993D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7A8D0-53BF-4DA0-8C2E-C2518D63DF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4906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3FDCD9-1ACD-4D5F-890E-A6B2A88C0F44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9283F8-526C-4EDD-BBEB-3AF556E3E7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511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F264A7F-290E-4F6C-A31A-34BF24E37A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2A292F-EFD2-4078-B140-75C3CA4DD1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2F9CD1-80CF-4ECF-8DDA-7BC5A4041B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D548F8-F2FB-44D1-A21D-735C37DFAFF0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245455-3CCE-48EB-8AEE-97801553CA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967E6D-4556-4C6F-AE3D-1BAA51DB22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97A8D0-53BF-4DA0-8C2E-C2518D63DF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6973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42950" rtl="0" eaLnBrk="1" latinLnBrk="0" hangingPunct="1">
        <a:lnSpc>
          <a:spcPct val="90000"/>
        </a:lnSpc>
        <a:spcBef>
          <a:spcPct val="0"/>
        </a:spcBef>
        <a:buNone/>
        <a:defRPr sz="35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5738" indent="-185738" algn="l" defTabSz="742950" rtl="0" eaLnBrk="1" latinLnBrk="0" hangingPunct="1">
        <a:lnSpc>
          <a:spcPct val="90000"/>
        </a:lnSpc>
        <a:spcBef>
          <a:spcPts val="813"/>
        </a:spcBef>
        <a:buFont typeface="Arial" panose="020B0604020202020204" pitchFamily="34" charset="0"/>
        <a:buChar char="•"/>
        <a:defRPr sz="2275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2868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625" kern="1200">
          <a:solidFill>
            <a:schemeClr val="tx1"/>
          </a:solidFill>
          <a:latin typeface="+mn-lt"/>
          <a:ea typeface="+mn-ea"/>
          <a:cs typeface="+mn-cs"/>
        </a:defRPr>
      </a:lvl3pPr>
      <a:lvl4pPr marL="130016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67163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204311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41458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78606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315753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1pPr>
      <a:lvl2pPr marL="37147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2pPr>
      <a:lvl3pPr marL="74295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3pPr>
      <a:lvl4pPr marL="111442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48590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185737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60032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297180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YbEfPtYR9tY" TargetMode="Externa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8910C8-90B0-4D65-898E-8BB2E9F8DB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065" y="-278201"/>
            <a:ext cx="8420100" cy="1470025"/>
          </a:xfrm>
        </p:spPr>
        <p:txBody>
          <a:bodyPr>
            <a:normAutofit/>
          </a:bodyPr>
          <a:lstStyle/>
          <a:p>
            <a:pPr algn="l"/>
            <a:r>
              <a:rPr lang="en-GB" sz="7200" b="1" u="sng" dirty="0"/>
              <a:t>Joints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0392C12-CA78-43CD-B21F-EC5EB55303B7}"/>
              </a:ext>
            </a:extLst>
          </p:cNvPr>
          <p:cNvSpPr/>
          <p:nvPr/>
        </p:nvSpPr>
        <p:spPr>
          <a:xfrm>
            <a:off x="632520" y="1191824"/>
            <a:ext cx="8496944" cy="32403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Where on your body can you find different joints?</a:t>
            </a: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</a:rPr>
              <a:t> </a:t>
            </a:r>
            <a:r>
              <a:rPr lang="en-GB" sz="3200" b="1" dirty="0">
                <a:solidFill>
                  <a:schemeClr val="tx1"/>
                </a:solidFill>
              </a:rPr>
              <a:t>Write a list of all the different joints you can think of in your body!</a:t>
            </a:r>
          </a:p>
          <a:p>
            <a:pPr algn="ctr"/>
            <a:endParaRPr lang="en-GB" sz="3200" dirty="0">
              <a:solidFill>
                <a:schemeClr val="tx1"/>
              </a:solidFill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</a:rPr>
              <a:t>How many do you think there are in total?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7ED594-5857-4F1D-A9C7-A080D67A66EC}"/>
              </a:ext>
            </a:extLst>
          </p:cNvPr>
          <p:cNvSpPr/>
          <p:nvPr/>
        </p:nvSpPr>
        <p:spPr>
          <a:xfrm>
            <a:off x="1856656" y="4653136"/>
            <a:ext cx="6048672" cy="158417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There are 230 different joints in the body!!</a:t>
            </a:r>
          </a:p>
        </p:txBody>
      </p:sp>
    </p:spTree>
    <p:extLst>
      <p:ext uri="{BB962C8B-B14F-4D97-AF65-F5344CB8AC3E}">
        <p14:creationId xmlns:p14="http://schemas.microsoft.com/office/powerpoint/2010/main" val="4642413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367D87D7-5BA0-4C9C-B0C0-08AC19788643}"/>
              </a:ext>
            </a:extLst>
          </p:cNvPr>
          <p:cNvCxnSpPr>
            <a:cxnSpLocks/>
          </p:cNvCxnSpPr>
          <p:nvPr/>
        </p:nvCxnSpPr>
        <p:spPr>
          <a:xfrm flipV="1">
            <a:off x="454025" y="1565729"/>
            <a:ext cx="8750300" cy="4344195"/>
          </a:xfrm>
          <a:prstGeom prst="straightConnector1">
            <a:avLst/>
          </a:prstGeom>
          <a:ln w="2984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98C39BD3-F952-4FBE-9903-815DB12B58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14980" y="-327025"/>
            <a:ext cx="7429500" cy="1939925"/>
          </a:xfrm>
        </p:spPr>
        <p:txBody>
          <a:bodyPr>
            <a:normAutofit/>
          </a:bodyPr>
          <a:lstStyle/>
          <a:p>
            <a:r>
              <a:rPr lang="en-GB" sz="7150" b="1" u="sng" dirty="0"/>
              <a:t>Learning Objectives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C4C000DC-E531-4858-A441-758E52D57254}"/>
              </a:ext>
            </a:extLst>
          </p:cNvPr>
          <p:cNvCxnSpPr/>
          <p:nvPr/>
        </p:nvCxnSpPr>
        <p:spPr>
          <a:xfrm flipV="1">
            <a:off x="477611" y="1612901"/>
            <a:ext cx="0" cy="4297022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C9F431BF-65E8-4B0C-9674-D6617C46C816}"/>
              </a:ext>
            </a:extLst>
          </p:cNvPr>
          <p:cNvCxnSpPr>
            <a:cxnSpLocks/>
          </p:cNvCxnSpPr>
          <p:nvPr/>
        </p:nvCxnSpPr>
        <p:spPr>
          <a:xfrm flipV="1">
            <a:off x="454025" y="5909923"/>
            <a:ext cx="8974364" cy="1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FC832290-C2A9-47BB-A24D-7450C0C0880A}"/>
              </a:ext>
            </a:extLst>
          </p:cNvPr>
          <p:cNvSpPr txBox="1"/>
          <p:nvPr/>
        </p:nvSpPr>
        <p:spPr>
          <a:xfrm>
            <a:off x="7656513" y="803614"/>
            <a:ext cx="2177256" cy="64248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defTabSz="742950"/>
            <a:r>
              <a:rPr lang="en-GB" sz="3575" dirty="0">
                <a:solidFill>
                  <a:prstClr val="black"/>
                </a:solidFill>
                <a:latin typeface="Calibri" panose="020F0502020204030204"/>
              </a:rPr>
              <a:t>SUCCESS!!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92776CB7-2953-496E-BF13-22A1ECC6D8AF}"/>
              </a:ext>
            </a:extLst>
          </p:cNvPr>
          <p:cNvSpPr/>
          <p:nvPr/>
        </p:nvSpPr>
        <p:spPr>
          <a:xfrm>
            <a:off x="1164545" y="4378332"/>
            <a:ext cx="2106497" cy="1100419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42950"/>
            <a:r>
              <a:rPr lang="en-GB" sz="1625" b="1" dirty="0">
                <a:solidFill>
                  <a:prstClr val="black">
                    <a:lumMod val="95000"/>
                    <a:lumOff val="5000"/>
                  </a:prstClr>
                </a:solidFill>
                <a:latin typeface="Calibri" panose="020F0502020204030204"/>
              </a:rPr>
              <a:t>To </a:t>
            </a:r>
            <a:r>
              <a:rPr lang="en-GB" sz="1625" b="1" u="sng" dirty="0">
                <a:solidFill>
                  <a:prstClr val="black">
                    <a:lumMod val="95000"/>
                    <a:lumOff val="5000"/>
                  </a:prstClr>
                </a:solidFill>
                <a:latin typeface="Calibri" panose="020F0502020204030204"/>
              </a:rPr>
              <a:t>explain</a:t>
            </a:r>
            <a:r>
              <a:rPr lang="en-GB" sz="1625" b="1" dirty="0">
                <a:solidFill>
                  <a:prstClr val="black">
                    <a:lumMod val="95000"/>
                    <a:lumOff val="5000"/>
                  </a:prstClr>
                </a:solidFill>
                <a:latin typeface="Calibri" panose="020F0502020204030204"/>
              </a:rPr>
              <a:t> what is meant by the term ‘joint’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0ED1A298-9A47-4536-9586-16E4BAC55A70}"/>
              </a:ext>
            </a:extLst>
          </p:cNvPr>
          <p:cNvSpPr/>
          <p:nvPr/>
        </p:nvSpPr>
        <p:spPr>
          <a:xfrm>
            <a:off x="3775927" y="3211201"/>
            <a:ext cx="2106497" cy="1100419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42950"/>
            <a:r>
              <a:rPr lang="en-GB" sz="1600" b="1" dirty="0">
                <a:solidFill>
                  <a:schemeClr val="tx1"/>
                </a:solidFill>
                <a:latin typeface="Calibri" panose="020F0502020204030204"/>
              </a:rPr>
              <a:t>To </a:t>
            </a:r>
            <a:r>
              <a:rPr lang="en-GB" sz="1600" b="1" u="sng" dirty="0">
                <a:solidFill>
                  <a:schemeClr val="tx1"/>
                </a:solidFill>
                <a:latin typeface="Calibri" panose="020F0502020204030204"/>
              </a:rPr>
              <a:t>state</a:t>
            </a:r>
            <a:r>
              <a:rPr lang="en-GB" sz="1600" b="1" dirty="0">
                <a:solidFill>
                  <a:schemeClr val="tx1"/>
                </a:solidFill>
                <a:latin typeface="Calibri" panose="020F0502020204030204"/>
              </a:rPr>
              <a:t> examples of different types of joints in the human body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D234ACD5-3B7F-4FC2-8B8A-D0CF40E81706}"/>
              </a:ext>
            </a:extLst>
          </p:cNvPr>
          <p:cNvSpPr/>
          <p:nvPr/>
        </p:nvSpPr>
        <p:spPr>
          <a:xfrm>
            <a:off x="6388046" y="2071718"/>
            <a:ext cx="2106497" cy="1100419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42950"/>
            <a:r>
              <a:rPr lang="en-GB" sz="1600" b="1" dirty="0">
                <a:solidFill>
                  <a:schemeClr val="tx1"/>
                </a:solidFill>
                <a:latin typeface="Calibri" panose="020F0502020204030204"/>
              </a:rPr>
              <a:t>To </a:t>
            </a:r>
            <a:r>
              <a:rPr lang="en-GB" sz="1600" b="1" u="sng" dirty="0">
                <a:solidFill>
                  <a:schemeClr val="tx1"/>
                </a:solidFill>
                <a:latin typeface="Calibri" panose="020F0502020204030204"/>
              </a:rPr>
              <a:t>describe</a:t>
            </a:r>
            <a:r>
              <a:rPr lang="en-GB" sz="1600" b="1" dirty="0">
                <a:solidFill>
                  <a:schemeClr val="tx1"/>
                </a:solidFill>
                <a:latin typeface="Calibri" panose="020F0502020204030204"/>
              </a:rPr>
              <a:t> the role of synovial joints in the human body</a:t>
            </a:r>
          </a:p>
        </p:txBody>
      </p:sp>
    </p:spTree>
    <p:extLst>
      <p:ext uri="{BB962C8B-B14F-4D97-AF65-F5344CB8AC3E}">
        <p14:creationId xmlns:p14="http://schemas.microsoft.com/office/powerpoint/2010/main" val="27893120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41E30-638E-468C-926A-F9954FD46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u="sng" dirty="0"/>
              <a:t>Joints: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92267D-EDF9-4737-93DF-8FD33E5DD7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1038" y="1690689"/>
            <a:ext cx="8543925" cy="448627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3200" dirty="0">
                <a:solidFill>
                  <a:srgbClr val="FF0000"/>
                </a:solidFill>
              </a:rPr>
              <a:t>A joint occurs where two or more bones join together</a:t>
            </a:r>
          </a:p>
          <a:p>
            <a:pPr marL="0" indent="0">
              <a:buNone/>
            </a:pPr>
            <a:r>
              <a:rPr lang="en-GB" sz="3200" dirty="0">
                <a:solidFill>
                  <a:srgbClr val="FF0000"/>
                </a:solidFill>
              </a:rPr>
              <a:t>Most joints are flexible but some are joined rigidly and can’t move.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There are different types of joints.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I am going to demonstrate each one. You must copy the information from the slides and draw an example of the joint</a:t>
            </a:r>
          </a:p>
        </p:txBody>
      </p:sp>
    </p:spTree>
    <p:extLst>
      <p:ext uri="{BB962C8B-B14F-4D97-AF65-F5344CB8AC3E}">
        <p14:creationId xmlns:p14="http://schemas.microsoft.com/office/powerpoint/2010/main" val="32815348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C567E-5BEB-459F-891D-22009C8C25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u="sng" dirty="0"/>
              <a:t>HINGE JOINT: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C74012-80A5-4424-8C8D-949142147A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solidFill>
                  <a:srgbClr val="FF0000"/>
                </a:solidFill>
              </a:rPr>
              <a:t>For backwards and forwards movement.</a:t>
            </a:r>
          </a:p>
          <a:p>
            <a:pPr marL="0" indent="0">
              <a:buNone/>
            </a:pPr>
            <a:endParaRPr lang="en-GB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3600" dirty="0">
                <a:solidFill>
                  <a:srgbClr val="FF0000"/>
                </a:solidFill>
              </a:rPr>
              <a:t>The knee:</a:t>
            </a:r>
          </a:p>
          <a:p>
            <a:pPr marL="0" indent="0">
              <a:buNone/>
            </a:pPr>
            <a:endParaRPr lang="en-GB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3600" dirty="0">
                <a:solidFill>
                  <a:srgbClr val="FF0000"/>
                </a:solidFill>
              </a:rPr>
              <a:t>The elbow:</a:t>
            </a:r>
          </a:p>
        </p:txBody>
      </p:sp>
    </p:spTree>
    <p:extLst>
      <p:ext uri="{BB962C8B-B14F-4D97-AF65-F5344CB8AC3E}">
        <p14:creationId xmlns:p14="http://schemas.microsoft.com/office/powerpoint/2010/main" val="25475060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2B1DA2-7B98-49B3-B47F-52A651E16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u="sng" dirty="0"/>
              <a:t>BALL-AND-SOCKET JOINT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DFE0E6-7BCC-4E85-8F18-C614F8538A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solidFill>
                  <a:srgbClr val="FF0000"/>
                </a:solidFill>
              </a:rPr>
              <a:t>For movement in all directions.</a:t>
            </a:r>
          </a:p>
          <a:p>
            <a:pPr marL="0" indent="0">
              <a:buNone/>
            </a:pPr>
            <a:endParaRPr lang="en-GB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3600" dirty="0">
                <a:solidFill>
                  <a:srgbClr val="FF0000"/>
                </a:solidFill>
              </a:rPr>
              <a:t>The hip:</a:t>
            </a:r>
          </a:p>
          <a:p>
            <a:pPr marL="0" indent="0">
              <a:buNone/>
            </a:pPr>
            <a:endParaRPr lang="en-GB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3600" dirty="0">
                <a:solidFill>
                  <a:srgbClr val="FF0000"/>
                </a:solidFill>
              </a:rPr>
              <a:t>The shoulder:</a:t>
            </a:r>
          </a:p>
        </p:txBody>
      </p:sp>
    </p:spTree>
    <p:extLst>
      <p:ext uri="{BB962C8B-B14F-4D97-AF65-F5344CB8AC3E}">
        <p14:creationId xmlns:p14="http://schemas.microsoft.com/office/powerpoint/2010/main" val="19299046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2BC95C-1B7F-42F4-A5B5-36FB31204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u="sng" dirty="0"/>
              <a:t>FIXED JOINTS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0BACA7-E5F0-41BC-B57C-F1B6C4C874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solidFill>
                  <a:srgbClr val="FF0000"/>
                </a:solidFill>
              </a:rPr>
              <a:t>Do not allow any movement.</a:t>
            </a:r>
          </a:p>
          <a:p>
            <a:pPr marL="0" indent="0">
              <a:buNone/>
            </a:pPr>
            <a:endParaRPr lang="en-GB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3600" dirty="0">
                <a:solidFill>
                  <a:srgbClr val="FF0000"/>
                </a:solidFill>
              </a:rPr>
              <a:t>The skull:</a:t>
            </a:r>
          </a:p>
        </p:txBody>
      </p:sp>
    </p:spTree>
    <p:extLst>
      <p:ext uri="{BB962C8B-B14F-4D97-AF65-F5344CB8AC3E}">
        <p14:creationId xmlns:p14="http://schemas.microsoft.com/office/powerpoint/2010/main" val="22952465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11FDA7-2DBA-4B97-8E0E-CC1DECAA8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YouTube video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7372C2-2F60-4AF4-810D-287F37159C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hlinkClick r:id="rId2"/>
              </a:rPr>
              <a:t>https://www.youtube.com/watch?v=YbEfPtYR9tY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Make a notes box for your video. I will do one too!</a:t>
            </a:r>
          </a:p>
        </p:txBody>
      </p:sp>
    </p:spTree>
    <p:extLst>
      <p:ext uri="{BB962C8B-B14F-4D97-AF65-F5344CB8AC3E}">
        <p14:creationId xmlns:p14="http://schemas.microsoft.com/office/powerpoint/2010/main" val="25982710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32F3D0-9A76-4F1D-A081-65FB7EB3D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u="sng" dirty="0"/>
              <a:t>Synovial Joint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48757B-7041-4017-88A1-55C1CD45F0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A synovial joint is the name given to any joint that allows for movement.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u="sng" dirty="0">
                <a:solidFill>
                  <a:srgbClr val="FF0000"/>
                </a:solidFill>
              </a:rPr>
              <a:t>They include things that help prevent the bone from wearing away:</a:t>
            </a:r>
          </a:p>
          <a:p>
            <a:pPr>
              <a:buFontTx/>
              <a:buChar char="-"/>
            </a:pPr>
            <a:r>
              <a:rPr lang="en-GB" sz="2400" dirty="0">
                <a:solidFill>
                  <a:srgbClr val="FF0000"/>
                </a:solidFill>
              </a:rPr>
              <a:t>Cartilage = strong, smooth tissue that covers the end of the bone.</a:t>
            </a:r>
          </a:p>
          <a:p>
            <a:pPr>
              <a:buFontTx/>
              <a:buChar char="-"/>
            </a:pPr>
            <a:endParaRPr lang="en-GB" sz="2400" dirty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r>
              <a:rPr lang="en-GB" sz="2400" dirty="0">
                <a:solidFill>
                  <a:srgbClr val="FF0000"/>
                </a:solidFill>
              </a:rPr>
              <a:t>Synovial fluid = fluid that lubricates (makes slippery) the cartilage.</a:t>
            </a:r>
          </a:p>
          <a:p>
            <a:pPr>
              <a:buFontTx/>
              <a:buChar char="-"/>
            </a:pPr>
            <a:endParaRPr lang="en-GB" sz="2400" dirty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r>
              <a:rPr lang="en-GB" sz="2400" dirty="0">
                <a:solidFill>
                  <a:srgbClr val="FF0000"/>
                </a:solidFill>
              </a:rPr>
              <a:t>Ligaments = connect the two bones together.</a:t>
            </a:r>
          </a:p>
          <a:p>
            <a:pPr>
              <a:buFontTx/>
              <a:buChar char="-"/>
            </a:pPr>
            <a:endParaRPr lang="en-GB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5946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4" t="23333" r="37218" b="13542"/>
          <a:stretch/>
        </p:blipFill>
        <p:spPr bwMode="auto">
          <a:xfrm>
            <a:off x="1352600" y="1187564"/>
            <a:ext cx="3200400" cy="4617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32520" y="0"/>
            <a:ext cx="3816424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u="sng" dirty="0"/>
              <a:t>Synovial Joint</a:t>
            </a:r>
          </a:p>
          <a:p>
            <a:r>
              <a:rPr lang="en-GB" sz="1600" i="1" dirty="0"/>
              <a:t>Label the following structures on the diagram:</a:t>
            </a:r>
          </a:p>
          <a:p>
            <a:r>
              <a:rPr lang="en-GB" sz="1600" dirty="0"/>
              <a:t>- Synovial membrane</a:t>
            </a:r>
          </a:p>
          <a:p>
            <a:r>
              <a:rPr lang="en-GB" sz="1600" dirty="0"/>
              <a:t>- Ligament                  </a:t>
            </a:r>
          </a:p>
          <a:p>
            <a:r>
              <a:rPr lang="en-GB" sz="1600" dirty="0"/>
              <a:t>- Cartilage</a:t>
            </a:r>
          </a:p>
          <a:p>
            <a:r>
              <a:rPr lang="en-GB" sz="1600" dirty="0"/>
              <a:t>- Synovial fluid</a:t>
            </a:r>
          </a:p>
          <a:p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69032" y="6081434"/>
            <a:ext cx="4367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Why can the tendons not be seen in this picture?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C71C7C8-A707-41A9-A019-D90D52B632EF}"/>
              </a:ext>
            </a:extLst>
          </p:cNvPr>
          <p:cNvSpPr/>
          <p:nvPr/>
        </p:nvSpPr>
        <p:spPr>
          <a:xfrm>
            <a:off x="6105128" y="2587839"/>
            <a:ext cx="3384376" cy="351653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u="sng" dirty="0">
                <a:solidFill>
                  <a:schemeClr val="tx1"/>
                </a:solidFill>
              </a:rPr>
              <a:t>Extension: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</a:rPr>
              <a:t>What do you think might happen to these types of joints in sufferers of arthritis </a:t>
            </a:r>
          </a:p>
        </p:txBody>
      </p:sp>
    </p:spTree>
    <p:extLst>
      <p:ext uri="{BB962C8B-B14F-4D97-AF65-F5344CB8AC3E}">
        <p14:creationId xmlns:p14="http://schemas.microsoft.com/office/powerpoint/2010/main" val="12374738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4" t="23333" r="37218" b="13542"/>
          <a:stretch/>
        </p:blipFill>
        <p:spPr bwMode="auto">
          <a:xfrm>
            <a:off x="1352600" y="1187564"/>
            <a:ext cx="3200400" cy="4617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32520" y="0"/>
            <a:ext cx="3816424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u="sng" dirty="0"/>
              <a:t>Synovial Joint</a:t>
            </a:r>
          </a:p>
          <a:p>
            <a:r>
              <a:rPr lang="en-GB" sz="1600" i="1" dirty="0"/>
              <a:t>Label the following structures on the diagram:</a:t>
            </a:r>
          </a:p>
          <a:p>
            <a:r>
              <a:rPr lang="en-GB" sz="1600" dirty="0"/>
              <a:t>- Synovial membrane</a:t>
            </a:r>
          </a:p>
          <a:p>
            <a:r>
              <a:rPr lang="en-GB" sz="1600" dirty="0"/>
              <a:t>- Ligament                  </a:t>
            </a:r>
          </a:p>
          <a:p>
            <a:r>
              <a:rPr lang="en-GB" sz="1600" dirty="0"/>
              <a:t>- Cartilage</a:t>
            </a:r>
          </a:p>
          <a:p>
            <a:r>
              <a:rPr lang="en-GB" sz="1600" dirty="0"/>
              <a:t>- Synovial fluid</a:t>
            </a:r>
          </a:p>
          <a:p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69032" y="6081434"/>
            <a:ext cx="4367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Why can the tendons not be seen in this picture?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71AB9FC-442A-434B-9F6D-A8DF143DCBEB}"/>
              </a:ext>
            </a:extLst>
          </p:cNvPr>
          <p:cNvCxnSpPr>
            <a:cxnSpLocks/>
          </p:cNvCxnSpPr>
          <p:nvPr/>
        </p:nvCxnSpPr>
        <p:spPr>
          <a:xfrm flipV="1">
            <a:off x="2952800" y="1700808"/>
            <a:ext cx="3080320" cy="167197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B64495E2-F005-4B84-922E-23F0A1102CC5}"/>
              </a:ext>
            </a:extLst>
          </p:cNvPr>
          <p:cNvSpPr txBox="1"/>
          <p:nvPr/>
        </p:nvSpPr>
        <p:spPr>
          <a:xfrm>
            <a:off x="6177136" y="1166481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Cartilage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4D43287-5EF9-4568-94E4-7E219D2EBB51}"/>
              </a:ext>
            </a:extLst>
          </p:cNvPr>
          <p:cNvCxnSpPr>
            <a:cxnSpLocks/>
          </p:cNvCxnSpPr>
          <p:nvPr/>
        </p:nvCxnSpPr>
        <p:spPr>
          <a:xfrm flipV="1">
            <a:off x="3728865" y="2698458"/>
            <a:ext cx="2304255" cy="985962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4266F3DD-2CA0-4AC1-820A-537C6C316419}"/>
              </a:ext>
            </a:extLst>
          </p:cNvPr>
          <p:cNvSpPr txBox="1"/>
          <p:nvPr/>
        </p:nvSpPr>
        <p:spPr>
          <a:xfrm>
            <a:off x="6177136" y="2436848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Synovial fluid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6684E46-51DF-4A7D-8AB4-6E2F9AEAABCE}"/>
              </a:ext>
            </a:extLst>
          </p:cNvPr>
          <p:cNvCxnSpPr>
            <a:cxnSpLocks/>
          </p:cNvCxnSpPr>
          <p:nvPr/>
        </p:nvCxnSpPr>
        <p:spPr>
          <a:xfrm flipV="1">
            <a:off x="2837012" y="1700808"/>
            <a:ext cx="3196108" cy="2131859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F6E9067-A802-41E8-8B56-68744A7C2CE6}"/>
              </a:ext>
            </a:extLst>
          </p:cNvPr>
          <p:cNvCxnSpPr>
            <a:cxnSpLocks/>
          </p:cNvCxnSpPr>
          <p:nvPr/>
        </p:nvCxnSpPr>
        <p:spPr>
          <a:xfrm>
            <a:off x="3648609" y="4456012"/>
            <a:ext cx="1592423" cy="564219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101D02C8-7018-46F3-BEAA-EEAC96298321}"/>
              </a:ext>
            </a:extLst>
          </p:cNvPr>
          <p:cNvSpPr txBox="1"/>
          <p:nvPr/>
        </p:nvSpPr>
        <p:spPr>
          <a:xfrm>
            <a:off x="5371014" y="4737412"/>
            <a:ext cx="2520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Synovial membrane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1FC04F20-8581-47A7-B021-8209F04944C3}"/>
              </a:ext>
            </a:extLst>
          </p:cNvPr>
          <p:cNvCxnSpPr>
            <a:cxnSpLocks/>
          </p:cNvCxnSpPr>
          <p:nvPr/>
        </p:nvCxnSpPr>
        <p:spPr>
          <a:xfrm>
            <a:off x="2024473" y="4390677"/>
            <a:ext cx="3216559" cy="629554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B307FEE3-AD0C-485C-B43F-97BABDA69D27}"/>
              </a:ext>
            </a:extLst>
          </p:cNvPr>
          <p:cNvSpPr txBox="1"/>
          <p:nvPr/>
        </p:nvSpPr>
        <p:spPr>
          <a:xfrm>
            <a:off x="6631154" y="3587130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Ligament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4F8897B5-7118-47D2-9D1C-170AEA270855}"/>
              </a:ext>
            </a:extLst>
          </p:cNvPr>
          <p:cNvCxnSpPr>
            <a:cxnSpLocks/>
          </p:cNvCxnSpPr>
          <p:nvPr/>
        </p:nvCxnSpPr>
        <p:spPr>
          <a:xfrm flipV="1">
            <a:off x="4088904" y="3895164"/>
            <a:ext cx="2376264" cy="132220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FFD3FE0B-2BED-4B33-9B53-0FA2069F1509}"/>
              </a:ext>
            </a:extLst>
          </p:cNvPr>
          <p:cNvSpPr/>
          <p:nvPr/>
        </p:nvSpPr>
        <p:spPr>
          <a:xfrm>
            <a:off x="4553000" y="6098211"/>
            <a:ext cx="4720480" cy="62955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There are no muscle tissues in the picture and tendons attach muscle to bone.</a:t>
            </a:r>
          </a:p>
        </p:txBody>
      </p:sp>
    </p:spTree>
    <p:extLst>
      <p:ext uri="{BB962C8B-B14F-4D97-AF65-F5344CB8AC3E}">
        <p14:creationId xmlns:p14="http://schemas.microsoft.com/office/powerpoint/2010/main" val="19332269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906000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/>
              <a:t>Recap / Reflection</a:t>
            </a:r>
          </a:p>
          <a:p>
            <a:r>
              <a:rPr lang="en-GB" sz="2400" dirty="0"/>
              <a:t>Answer the questions below:</a:t>
            </a:r>
          </a:p>
          <a:p>
            <a:pPr marL="237390" indent="-237390">
              <a:buFont typeface="+mj-lt"/>
              <a:buAutoNum type="arabicPeriod"/>
            </a:pPr>
            <a:r>
              <a:rPr lang="en-GB" sz="2400" dirty="0"/>
              <a:t>What are 2 functions of the skeleton?</a:t>
            </a:r>
          </a:p>
          <a:p>
            <a:r>
              <a:rPr lang="en-GB" sz="2400" dirty="0"/>
              <a:t>	-</a:t>
            </a:r>
          </a:p>
          <a:p>
            <a:r>
              <a:rPr lang="en-GB" sz="2400" dirty="0"/>
              <a:t>	-</a:t>
            </a:r>
          </a:p>
          <a:p>
            <a:pPr marL="237390" indent="-237390">
              <a:buFont typeface="+mj-lt"/>
              <a:buAutoNum type="arabicPeriod"/>
            </a:pPr>
            <a:endParaRPr lang="en-GB" sz="2400" dirty="0"/>
          </a:p>
          <a:p>
            <a:pPr marL="237390" indent="-237390">
              <a:buAutoNum type="arabicPeriod" startAt="2"/>
            </a:pPr>
            <a:r>
              <a:rPr lang="en-GB" sz="2400" dirty="0"/>
              <a:t>Can you give 1 example of an organism with an exoskeleton and one example of an organism with a hydrostatic skeleton?</a:t>
            </a:r>
          </a:p>
          <a:p>
            <a:r>
              <a:rPr lang="en-GB" sz="2400" dirty="0"/>
              <a:t>	Exoskeleton – </a:t>
            </a:r>
          </a:p>
          <a:p>
            <a:r>
              <a:rPr lang="en-GB" sz="2400" dirty="0"/>
              <a:t>	Hydrostatic – </a:t>
            </a:r>
          </a:p>
          <a:p>
            <a:endParaRPr lang="en-GB" sz="2400" dirty="0"/>
          </a:p>
          <a:p>
            <a:pPr marL="237390" indent="-237390">
              <a:buAutoNum type="arabicPeriod" startAt="3"/>
            </a:pPr>
            <a:r>
              <a:rPr lang="en-GB" sz="2400" dirty="0" err="1"/>
              <a:t>i</a:t>
            </a:r>
            <a:r>
              <a:rPr lang="en-GB" sz="2400" dirty="0"/>
              <a:t>) What component attaches bone to bone?</a:t>
            </a:r>
          </a:p>
          <a:p>
            <a:pPr marL="237390" indent="-237390">
              <a:buAutoNum type="arabicPeriod" startAt="3"/>
            </a:pPr>
            <a:endParaRPr lang="en-GB" sz="2400" dirty="0"/>
          </a:p>
          <a:p>
            <a:r>
              <a:rPr lang="en-GB" sz="2400" dirty="0"/>
              <a:t>         ii) What component attaches muscle to bone?</a:t>
            </a:r>
          </a:p>
          <a:p>
            <a:endParaRPr lang="en-GB" sz="2400" dirty="0"/>
          </a:p>
          <a:p>
            <a:r>
              <a:rPr lang="en-GB" sz="2400" dirty="0"/>
              <a:t>        iii) What does cartilage and synovial fluid reduce in a synovial joint?</a:t>
            </a:r>
          </a:p>
          <a:p>
            <a:endParaRPr lang="en-GB" sz="2400" dirty="0"/>
          </a:p>
          <a:p>
            <a:r>
              <a:rPr lang="en-GB" sz="2400" dirty="0"/>
              <a:t>4. How do antagonistic muscle work?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1618169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1E2C7-171D-4D4A-830D-5BF02D784D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Summary – Complete the Questions</a:t>
            </a:r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2ED442E0-FCFA-4F55-8661-2D3518A3BA1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800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A17ED73-FFD2-4184-8D38-B1CB6E9CD2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547" t="-50000" r="6454" b="50000"/>
          <a:stretch/>
        </p:blipFill>
        <p:spPr>
          <a:xfrm>
            <a:off x="151345" y="-3339752"/>
            <a:ext cx="4525100" cy="957706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8CCD94D-7591-4817-A4AA-88B2825FE8A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0399" b="2351"/>
          <a:stretch/>
        </p:blipFill>
        <p:spPr>
          <a:xfrm>
            <a:off x="4808744" y="1340768"/>
            <a:ext cx="4974022" cy="4979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363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E37D992-6C09-4BE5-9337-D8AF76C0CBBD}"/>
</file>

<file path=customXml/itemProps2.xml><?xml version="1.0" encoding="utf-8"?>
<ds:datastoreItem xmlns:ds="http://schemas.openxmlformats.org/officeDocument/2006/customXml" ds:itemID="{5589017A-C083-4419-BDC9-CEB2097E2326}"/>
</file>

<file path=customXml/itemProps3.xml><?xml version="1.0" encoding="utf-8"?>
<ds:datastoreItem xmlns:ds="http://schemas.openxmlformats.org/officeDocument/2006/customXml" ds:itemID="{56F38DD3-FFD4-43A2-8598-B1D4E8F38335}"/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468</Words>
  <Application>Microsoft Office PowerPoint</Application>
  <PresentationFormat>A4 Paper (210x297 mm)</PresentationFormat>
  <Paragraphs>92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1_Office Theme</vt:lpstr>
      <vt:lpstr>Joints</vt:lpstr>
      <vt:lpstr>Learning Objectives</vt:lpstr>
      <vt:lpstr>Joints:</vt:lpstr>
      <vt:lpstr>HINGE JOINT:</vt:lpstr>
      <vt:lpstr>BALL-AND-SOCKET JOINT</vt:lpstr>
      <vt:lpstr>FIXED JOINTS</vt:lpstr>
      <vt:lpstr>YouTube video</vt:lpstr>
      <vt:lpstr>Synovial Joint</vt:lpstr>
      <vt:lpstr>PowerPoint Presentation</vt:lpstr>
      <vt:lpstr>PowerPoint Presentation</vt:lpstr>
      <vt:lpstr>PowerPoint Presentation</vt:lpstr>
      <vt:lpstr>Summary – Complete the 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G Banks</dc:creator>
  <cp:lastModifiedBy>Alex</cp:lastModifiedBy>
  <cp:revision>10</cp:revision>
  <cp:lastPrinted>2016-01-05T15:47:12Z</cp:lastPrinted>
  <dcterms:created xsi:type="dcterms:W3CDTF">2015-05-13T16:11:16Z</dcterms:created>
  <dcterms:modified xsi:type="dcterms:W3CDTF">2020-10-18T18:20:52Z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