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6" r:id="rId1"/>
  </p:sldMasterIdLst>
  <p:notesMasterIdLst>
    <p:notesMasterId r:id="rId11"/>
  </p:notesMasterIdLst>
  <p:sldIdLst>
    <p:sldId id="301" r:id="rId2"/>
    <p:sldId id="300" r:id="rId3"/>
    <p:sldId id="306" r:id="rId4"/>
    <p:sldId id="303" r:id="rId5"/>
    <p:sldId id="307" r:id="rId6"/>
    <p:sldId id="308" r:id="rId7"/>
    <p:sldId id="309" r:id="rId8"/>
    <p:sldId id="362" r:id="rId9"/>
    <p:sldId id="310" r:id="rId10"/>
  </p:sldIdLst>
  <p:sldSz cx="9144000" cy="5143500" type="screen16x9"/>
  <p:notesSz cx="9945688" cy="6858000"/>
  <p:embeddedFontLst>
    <p:embeddedFont>
      <p:font typeface="Cavolini" panose="03000502040302060204" pitchFamily="66" charset="0"/>
      <p:regular r:id="rId12"/>
      <p:bold r:id="rId13"/>
      <p:italic r:id="rId14"/>
      <p:boldItalic r:id="rId15"/>
    </p:embeddedFont>
    <p:embeddedFont>
      <p:font typeface="Corbel" panose="020B050302020402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99" autoAdjust="0"/>
    <p:restoredTop sz="94694"/>
  </p:normalViewPr>
  <p:slideViewPr>
    <p:cSldViewPr snapToGrid="0">
      <p:cViewPr varScale="1">
        <p:scale>
          <a:sx n="161" d="100"/>
          <a:sy n="161" d="100"/>
        </p:scale>
        <p:origin x="7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182881"/>
            <a:ext cx="8793480" cy="4783454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661782"/>
            <a:ext cx="7475220" cy="219456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54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2902226"/>
            <a:ext cx="6575895" cy="1041124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rgbClr val="FFFFFF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9D17F5-461A-4710-A634-6E5A213180B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280035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7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6F5E-4673-4DF9-BF2A-227BF35147DC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59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880181"/>
            <a:ext cx="7475220" cy="219456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54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3115890"/>
            <a:ext cx="6576822" cy="1022855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9D2F-A310-4DF4-A1F8-DB8EC8A15A44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3015306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862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1543049"/>
            <a:ext cx="3566160" cy="30175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1543050"/>
            <a:ext cx="3566160" cy="30175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700E9-ED39-49C9-BABF-339153FBD12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18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1501133"/>
            <a:ext cx="3566160" cy="58293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041112"/>
            <a:ext cx="3566160" cy="25374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499274"/>
            <a:ext cx="3566160" cy="58293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039492"/>
            <a:ext cx="3566160" cy="25374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0F31-FC66-4C3E-A61D-B0507FCEC75C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30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51B-C201-4FBF-8E5C-AD97EDD4B49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4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EE44-6888-42D0-992C-F00E7E9FE0B4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523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822960"/>
            <a:ext cx="2948940" cy="130302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19" y="822960"/>
            <a:ext cx="3909060" cy="349758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125980"/>
            <a:ext cx="2948940" cy="22631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691E-69BA-48C9-A1A3-6834644D624B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16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822960"/>
            <a:ext cx="2948940" cy="130302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59936" y="802385"/>
            <a:ext cx="4574286" cy="360045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125980"/>
            <a:ext cx="2948940" cy="216027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F7C-9CB3-411F-9FF9-7D9DFAD97A2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245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8D37-C3C8-4951-AAAB-DB3AA027E43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629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71500"/>
            <a:ext cx="1743075" cy="40576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571500"/>
            <a:ext cx="5572125" cy="40576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1ACD-4524-4630-A40C-602C6A8A6A78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57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182881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457200"/>
            <a:ext cx="7406640" cy="10172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1543050"/>
            <a:ext cx="7404653" cy="3028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4667871"/>
            <a:ext cx="174680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E8B8D112-840C-4502-95C1-2BFE13F08CF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4667871"/>
            <a:ext cx="353833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4667871"/>
            <a:ext cx="127966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55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50"/>
        </a:spcBef>
        <a:buClr>
          <a:schemeClr val="accent1"/>
        </a:buClr>
        <a:buSzPct val="80000"/>
        <a:buFont typeface="Corbel" pitchFamily="34" charset="0"/>
        <a:buChar char="•"/>
        <a:defRPr sz="165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5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35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7rn5hH5XN8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45_I1TUlSs?feature=oembed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040C58F-ED2B-42E1-A6D4-EB62C899F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DCB057-1D53-4D9F-A34F-D67AAE2202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13085"/>
          <a:stretch/>
        </p:blipFill>
        <p:spPr>
          <a:xfrm>
            <a:off x="173355" y="189474"/>
            <a:ext cx="8793480" cy="477686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07DF5-757F-4441-B369-E88D618FAC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5" cy="2738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Monday, September 21, 2020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AB629FD-F72B-4125-BE7D-4C6DFF43A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noFill/>
          <a:ln w="12700">
            <a:solidFill>
              <a:srgbClr val="5455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2933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812C7-FF98-4B82-BA6F-8D4DCC97E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00" y="457200"/>
            <a:ext cx="7839089" cy="1017270"/>
          </a:xfrm>
        </p:spPr>
        <p:txBody>
          <a:bodyPr/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Starter: 2 easy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4AE9E-6168-4F35-AB4E-37D473D24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47" y="1731113"/>
            <a:ext cx="4173583" cy="3028950"/>
          </a:xfrm>
        </p:spPr>
        <p:txBody>
          <a:bodyPr/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What is free range?</a:t>
            </a:r>
          </a:p>
          <a:p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If the food has the red tractor logo on it what does it mean?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29AD2-3BFA-4F31-8D01-E30052055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6F5E-4673-4DF9-BF2A-227BF35147DC}" type="datetime2">
              <a:rPr lang="en-US" smtClean="0"/>
              <a:t>Monday, September 21, 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026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Whilst watching the video, you will need to answer the questions in your booklet: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943AD-6DED-449B-A777-CA4FC0338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77190" indent="-342900">
              <a:buFont typeface="+mj-lt"/>
              <a:buAutoNum type="arabicPeriod"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what does ‘food miles’ mean?</a:t>
            </a:r>
          </a:p>
          <a:p>
            <a:pPr marL="377190" indent="-342900">
              <a:buFont typeface="+mj-lt"/>
              <a:buAutoNum type="arabicPeriod"/>
            </a:pPr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77190" indent="-342900">
              <a:buFont typeface="+mj-lt"/>
              <a:buAutoNum type="arabicPeriod"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Where does the young girl get her lamb from?</a:t>
            </a:r>
          </a:p>
          <a:p>
            <a:pPr marL="377190" indent="-342900">
              <a:buFont typeface="+mj-lt"/>
              <a:buAutoNum type="arabicPeriod"/>
            </a:pPr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77190" indent="-342900">
              <a:buFont typeface="+mj-lt"/>
              <a:buAutoNum type="arabicPeriod"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Why does she think living close to the supermarket it good?</a:t>
            </a:r>
          </a:p>
          <a:p>
            <a:pPr marL="377190" indent="-342900">
              <a:buFont typeface="+mj-lt"/>
              <a:buAutoNum type="arabicPeriod"/>
            </a:pPr>
            <a:endParaRPr lang="en-GB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77190" indent="-342900">
              <a:buFont typeface="+mj-lt"/>
              <a:buAutoNum type="arabicPeriod"/>
            </a:pP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What are the four ways the farmer suggest you could reduce food miles?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119" y="1833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709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119" y="1833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Online Media 4" title="Field to Fork - Episode 2 &quot;Food miles&quot;">
            <a:hlinkClick r:id="" action="ppaction://media"/>
            <a:extLst>
              <a:ext uri="{FF2B5EF4-FFF2-40B4-BE49-F238E27FC236}">
                <a16:creationId xmlns:a16="http://schemas.microsoft.com/office/drawing/2014/main" id="{B12915CD-3316-4409-AED2-6B0E5D128FE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3781" y="183356"/>
            <a:ext cx="8492068" cy="477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28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62" y="180150"/>
            <a:ext cx="8884276" cy="1017270"/>
          </a:xfrm>
        </p:spPr>
        <p:txBody>
          <a:bodyPr>
            <a:normAutofit/>
          </a:bodyPr>
          <a:lstStyle/>
          <a:p>
            <a:r>
              <a:rPr lang="en-GB" sz="2200" b="1" u="sng" dirty="0">
                <a:latin typeface="Cavolini" panose="03000502040302020204" pitchFamily="66" charset="0"/>
                <a:cs typeface="Cavolini" panose="03000502040302020204" pitchFamily="66" charset="0"/>
              </a:rPr>
              <a:t>Task 2</a:t>
            </a:r>
            <a:r>
              <a:rPr lang="en-GB" sz="22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200" dirty="0">
                <a:latin typeface="Cavolini" panose="03000502040302020204" pitchFamily="66" charset="0"/>
                <a:ea typeface="Calibri" panose="020F0502020204030204" pitchFamily="34" charset="0"/>
                <a:cs typeface="Cavolini" panose="03000502040302020204" pitchFamily="66" charset="0"/>
              </a:rPr>
              <a:t>Whilst watching the video – ‘tipping the balance’ make notes and </a:t>
            </a:r>
            <a:r>
              <a:rPr lang="en-GB" sz="2200" b="1" u="sng" dirty="0">
                <a:latin typeface="Cavolini" panose="03000502040302020204" pitchFamily="66" charset="0"/>
                <a:ea typeface="Calibri" panose="020F0502020204030204" pitchFamily="34" charset="0"/>
                <a:cs typeface="Cavolini" panose="03000502040302020204" pitchFamily="66" charset="0"/>
              </a:rPr>
              <a:t>list at least 5 facts </a:t>
            </a:r>
            <a:r>
              <a:rPr lang="en-GB" sz="2200" dirty="0">
                <a:latin typeface="Cavolini" panose="03000502040302020204" pitchFamily="66" charset="0"/>
                <a:ea typeface="Calibri" panose="020F0502020204030204" pitchFamily="34" charset="0"/>
                <a:cs typeface="Cavolini" panose="03000502040302020204" pitchFamily="66" charset="0"/>
              </a:rPr>
              <a:t>about fair trade farming – use the key words to help you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48696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CB7AD0-95E6-4673-882A-24F1F7B2FE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7231" y="1572192"/>
            <a:ext cx="1780186" cy="3464064"/>
          </a:xfrm>
          <a:prstGeom prst="rect">
            <a:avLst/>
          </a:prstGeom>
        </p:spPr>
      </p:pic>
      <p:pic>
        <p:nvPicPr>
          <p:cNvPr id="7" name="Online Media 6" title="Tipping the balance (what is Fairtrade?)">
            <a:hlinkClick r:id="" action="ppaction://media"/>
            <a:extLst>
              <a:ext uri="{FF2B5EF4-FFF2-40B4-BE49-F238E27FC236}">
                <a16:creationId xmlns:a16="http://schemas.microsoft.com/office/drawing/2014/main" id="{878F3EB3-85B9-4410-8B1B-C0F09A50331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5946" y="1197420"/>
            <a:ext cx="7015253" cy="394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5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9CBD3C9-4E66-426D-948E-7CF477810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B95FCF-AD96-482F-9FB8-CD95725E6E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4EEEC00-AD80-4734-BEE6-04CBDEC83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995" y="2800350"/>
            <a:ext cx="61722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6EF21389-A1DE-4EF4-BA43-0D21F5EFA9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1575" cy="4783454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FFEF6E-0CEE-4323-A07F-58FDA5E0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7033" y="185165"/>
            <a:ext cx="4395991" cy="4783454"/>
          </a:xfrm>
          <a:prstGeom prst="rect">
            <a:avLst/>
          </a:prstGeom>
          <a:solidFill>
            <a:srgbClr val="A6B727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7A69A5B-FB7E-40C2-A416-68C80A100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52693" y="3165600"/>
            <a:ext cx="3161954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44D330D6-5765-4B60-A01C-C0E4DE444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450" y="185166"/>
            <a:ext cx="8793480" cy="4783454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5899" y="-476885"/>
            <a:ext cx="4395991" cy="51201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85000"/>
              </a:lnSpc>
            </a:pPr>
            <a:r>
              <a:rPr lang="en-US" sz="2400" b="1" dirty="0">
                <a:solidFill>
                  <a:srgbClr val="FFFFFF"/>
                </a:solidFill>
                <a:latin typeface="Cavolini"/>
                <a:cs typeface="Cavolini"/>
              </a:rPr>
              <a:t>Task 3 – </a:t>
            </a:r>
            <a:b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US" sz="2400" b="1" dirty="0">
                <a:solidFill>
                  <a:srgbClr val="FFFFFF"/>
                </a:solidFill>
                <a:latin typeface="Cavolini"/>
                <a:cs typeface="Cavolini"/>
              </a:rPr>
              <a:t>what do you think the </a:t>
            </a:r>
            <a:r>
              <a:rPr lang="en-US" sz="2400" b="1" dirty="0" err="1">
                <a:solidFill>
                  <a:srgbClr val="FFFFFF"/>
                </a:solidFill>
                <a:latin typeface="Cavolini"/>
                <a:cs typeface="Cavolini"/>
              </a:rPr>
              <a:t>fairtrade</a:t>
            </a:r>
            <a:r>
              <a:rPr lang="en-US" sz="2400" b="1" dirty="0">
                <a:solidFill>
                  <a:srgbClr val="FFFFFF"/>
                </a:solidFill>
                <a:latin typeface="Cavolini"/>
                <a:cs typeface="Cavolini"/>
              </a:rPr>
              <a:t> logo looks like? Describe your ideas and say why you think the logo looks like this </a:t>
            </a:r>
            <a:b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b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br>
              <a:rPr lang="en-US" sz="2400" b="1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endParaRPr lang="en-US" sz="2400" b="1" dirty="0">
              <a:solidFill>
                <a:srgbClr val="FFFFFF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59CF92-AAC6-4380-A727-6974864ED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02" y="643256"/>
            <a:ext cx="3277177" cy="3855502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62693" y="4667871"/>
            <a:ext cx="1746805" cy="2738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81316F5E-4673-4DF9-BF2A-227BF35147DC}" type="datetime2">
              <a:rPr lang="en-US" sz="1100" smtClean="0">
                <a:solidFill>
                  <a:srgbClr val="FFFFFF"/>
                </a:solidFill>
              </a:rPr>
              <a:pPr defTabSz="914400">
                <a:spcAft>
                  <a:spcPts val="600"/>
                </a:spcAft>
              </a:pPr>
              <a:t>Monday, September 21, 2020</a:t>
            </a:fld>
            <a:endParaRPr lang="en-US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07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119" y="457200"/>
            <a:ext cx="8737421" cy="1017270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Task 4 –fill in the blanks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119" y="1833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F2357C-9599-4AB9-A534-FEEBFDF28847}"/>
              </a:ext>
            </a:extLst>
          </p:cNvPr>
          <p:cNvSpPr txBox="1"/>
          <p:nvPr/>
        </p:nvSpPr>
        <p:spPr>
          <a:xfrm>
            <a:off x="155119" y="1383030"/>
            <a:ext cx="8289521" cy="3960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u="sng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Choose the correct words from the options given to complete the following sentences.</a:t>
            </a:r>
          </a:p>
          <a:p>
            <a:endParaRPr lang="en-GB" sz="1200" u="sng" dirty="0">
              <a:solidFill>
                <a:prstClr val="black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sz="1200" b="1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Million          Ghana      Clean    Water          Fair          Hope          Logo          School</a:t>
            </a:r>
          </a:p>
          <a:p>
            <a:endParaRPr lang="en-GB" sz="1200" dirty="0">
              <a:solidFill>
                <a:prstClr val="black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If a product has the Fairtrade _______________ on it, it means that farmers get a _______________ price for what they sell, plus a bit extra.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This ‘bit extra’ is called the Fairtrade Premium, and farmers can spend it on things like _______________ _______________, _______________ for their children, medicines or whatever they decide.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In _______________, Africa, farmers have used their Fairtrade premium for schools and clinics. </a:t>
            </a:r>
          </a:p>
          <a:p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When interviewed, farmers in Ghana who are part of the Fairtrade scheme said that Fairtrade had given them _______________.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prstClr val="black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prstClr val="black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Over seven _______________ people in LEDC countries around the world are getting a better deal.</a:t>
            </a:r>
          </a:p>
          <a:p>
            <a:r>
              <a:rPr lang="en-GB" sz="1401" dirty="0">
                <a:solidFill>
                  <a:prstClr val="black"/>
                </a:solidFill>
              </a:rPr>
              <a:t> </a:t>
            </a:r>
          </a:p>
          <a:p>
            <a:endParaRPr lang="en-GB" sz="935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929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119" y="457200"/>
            <a:ext cx="8737421" cy="1017270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Task 4 –fill in the blanks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119" y="1833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F2357C-9599-4AB9-A534-FEEBFDF28847}"/>
              </a:ext>
            </a:extLst>
          </p:cNvPr>
          <p:cNvSpPr txBox="1"/>
          <p:nvPr/>
        </p:nvSpPr>
        <p:spPr>
          <a:xfrm>
            <a:off x="213238" y="1169928"/>
            <a:ext cx="8289521" cy="38987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dirty="0">
                <a:latin typeface="Cavolini"/>
                <a:cs typeface="Cavolini"/>
              </a:rPr>
              <a:t>                                                          </a:t>
            </a:r>
            <a:endParaRPr lang="en-GB" sz="1200" u="sng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volini"/>
                <a:cs typeface="Cavolini"/>
              </a:rPr>
              <a:t>If a product has the Fairtrade ____</a:t>
            </a:r>
            <a:r>
              <a:rPr lang="en-GB" sz="1400" b="1" dirty="0">
                <a:ea typeface="+mn-lt"/>
                <a:cs typeface="+mn-lt"/>
              </a:rPr>
              <a:t>Logo</a:t>
            </a:r>
            <a:r>
              <a:rPr lang="en-GB" sz="1400" dirty="0">
                <a:latin typeface="Cavolini"/>
                <a:cs typeface="Cavolini"/>
              </a:rPr>
              <a:t>___________ on it, it means that farmers get a _________</a:t>
            </a:r>
            <a:r>
              <a:rPr lang="en-GB" sz="1400" b="1" dirty="0">
                <a:ea typeface="+mn-lt"/>
                <a:cs typeface="+mn-lt"/>
              </a:rPr>
              <a:t>Fair</a:t>
            </a:r>
            <a:r>
              <a:rPr lang="en-GB" sz="1400" dirty="0">
                <a:latin typeface="Cavolini"/>
                <a:cs typeface="Cavolini"/>
              </a:rPr>
              <a:t>______ price for what they sell, plus a bit extra.  </a:t>
            </a:r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volini"/>
                <a:cs typeface="Cavolini"/>
              </a:rPr>
              <a:t>This ‘bit extra’ is called the Fairtrade Premium, and farmers can spend it on things like _______</a:t>
            </a:r>
            <a:r>
              <a:rPr lang="en-GB" sz="1400" b="1" dirty="0">
                <a:ea typeface="+mn-lt"/>
                <a:cs typeface="+mn-lt"/>
              </a:rPr>
              <a:t>Clean</a:t>
            </a:r>
            <a:r>
              <a:rPr lang="en-GB" sz="1400" dirty="0">
                <a:latin typeface="Cavolini"/>
                <a:cs typeface="Cavolini"/>
              </a:rPr>
              <a:t>________ _______</a:t>
            </a:r>
            <a:r>
              <a:rPr lang="en-GB" sz="1400" b="1" dirty="0">
                <a:ea typeface="+mn-lt"/>
                <a:cs typeface="+mn-lt"/>
              </a:rPr>
              <a:t>Water</a:t>
            </a:r>
            <a:r>
              <a:rPr lang="en-GB" sz="1400" dirty="0">
                <a:latin typeface="Cavolini"/>
                <a:cs typeface="Cavolini"/>
              </a:rPr>
              <a:t>________, ______</a:t>
            </a:r>
            <a:r>
              <a:rPr lang="en-GB" sz="1400" b="1" dirty="0">
                <a:ea typeface="+mn-lt"/>
                <a:cs typeface="+mn-lt"/>
              </a:rPr>
              <a:t>School</a:t>
            </a:r>
            <a:r>
              <a:rPr lang="en-GB" sz="1400" dirty="0">
                <a:latin typeface="Cavolini"/>
                <a:cs typeface="Cavolini"/>
              </a:rPr>
              <a:t>_________ for their children, medicines or whatever they decide.  </a:t>
            </a:r>
            <a:endParaRPr lang="en-GB" sz="140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volini"/>
                <a:cs typeface="Cavolini"/>
              </a:rPr>
              <a:t>In _______</a:t>
            </a:r>
            <a:r>
              <a:rPr lang="en-GB" sz="1400" b="1" dirty="0">
                <a:ea typeface="+mn-lt"/>
                <a:cs typeface="+mn-lt"/>
              </a:rPr>
              <a:t>Ghana</a:t>
            </a:r>
            <a:r>
              <a:rPr lang="en-GB" sz="1400" dirty="0">
                <a:latin typeface="Cavolini"/>
                <a:cs typeface="Cavolini"/>
              </a:rPr>
              <a:t>________, Africa, farmers have used their Fairtrade premium for schools and clinics. </a:t>
            </a:r>
            <a:endParaRPr lang="en-GB" sz="140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volini"/>
                <a:cs typeface="Cavolini"/>
              </a:rPr>
              <a:t>When interviewed, farmers in Ghana who are part of the Fairtrade scheme said that Fairtrade had given them _______</a:t>
            </a:r>
            <a:r>
              <a:rPr lang="en-GB" sz="1400" b="1" dirty="0">
                <a:ea typeface="+mn-lt"/>
                <a:cs typeface="+mn-lt"/>
              </a:rPr>
              <a:t>Hope</a:t>
            </a:r>
            <a:r>
              <a:rPr lang="en-GB" sz="1400" dirty="0">
                <a:latin typeface="Cavolini"/>
                <a:cs typeface="Cavolini"/>
              </a:rPr>
              <a:t>________.  </a:t>
            </a:r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avolini"/>
                <a:cs typeface="Cavolini"/>
              </a:rPr>
              <a:t>Over seven _____</a:t>
            </a:r>
            <a:r>
              <a:rPr lang="en-GB" sz="1400" b="1" dirty="0">
                <a:ea typeface="+mn-lt"/>
                <a:cs typeface="+mn-lt"/>
              </a:rPr>
              <a:t>Million</a:t>
            </a:r>
            <a:r>
              <a:rPr lang="en-GB" sz="1400" dirty="0">
                <a:latin typeface="Cavolini"/>
                <a:cs typeface="Cavolini"/>
              </a:rPr>
              <a:t>__________ people in LEDC countries around the world are getting a better deal.</a:t>
            </a:r>
          </a:p>
          <a:p>
            <a:endParaRPr lang="en-GB" sz="1600" dirty="0"/>
          </a:p>
          <a:p>
            <a:endParaRPr lang="en-GB" sz="935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93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1">
            <a:extLst>
              <a:ext uri="{FF2B5EF4-FFF2-40B4-BE49-F238E27FC236}">
                <a16:creationId xmlns:a16="http://schemas.microsoft.com/office/drawing/2014/main" id="{041AB071-DCA2-42CD-9124-1185AB226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943AD-6DED-449B-A777-CA4FC0338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1337" y="1543050"/>
            <a:ext cx="5019796" cy="3028950"/>
          </a:xfrm>
        </p:spPr>
        <p:txBody>
          <a:bodyPr>
            <a:normAutofit lnSpcReduction="10000"/>
          </a:bodyPr>
          <a:lstStyle/>
          <a:p>
            <a:pPr marL="34290" indent="0">
              <a:buNone/>
            </a:pPr>
            <a:r>
              <a:rPr lang="en-GB" sz="3600" dirty="0">
                <a:solidFill>
                  <a:srgbClr val="FFFFFF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Do you agree with the statement ‘Fairtrade makes a difference’? Write down you ideas in your book.</a:t>
            </a: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0392547C-FF3C-4937-BC39-BDA087FC5A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450" y="182880"/>
            <a:ext cx="8793480" cy="478345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78E39C-4C90-437A-AC49-F4C5DD148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1450" y="182880"/>
            <a:ext cx="2735745" cy="478345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7CF85B-8745-46C4-BE26-C735FF961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881" y="191415"/>
            <a:ext cx="4309749" cy="13036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8DA5C6-3FCE-4FED-8037-ECD368B9D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333" y="3444764"/>
            <a:ext cx="2003977" cy="1127236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5" cy="2738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 smtClean="0"/>
              <a:pPr>
                <a:spcAft>
                  <a:spcPts val="600"/>
                </a:spcAft>
              </a:pPr>
              <a:t>Monday, September 21, 2020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74819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2BDEF88-DDEF-4935-9000-C576F0958659}"/>
</file>

<file path=customXml/itemProps2.xml><?xml version="1.0" encoding="utf-8"?>
<ds:datastoreItem xmlns:ds="http://schemas.openxmlformats.org/officeDocument/2006/customXml" ds:itemID="{7ADD6FE9-7578-4FD0-B689-4AC2EDC1ED91}"/>
</file>

<file path=customXml/itemProps3.xml><?xml version="1.0" encoding="utf-8"?>
<ds:datastoreItem xmlns:ds="http://schemas.openxmlformats.org/officeDocument/2006/customXml" ds:itemID="{F6DCAA0C-C461-4AA4-86B5-AA35FADCFE02}"/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510</Words>
  <Application>Microsoft Macintosh PowerPoint</Application>
  <PresentationFormat>On-screen Show (16:9)</PresentationFormat>
  <Paragraphs>50</Paragraphs>
  <Slides>9</Slides>
  <Notes>0</Notes>
  <HiddenSlides>1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Corbel</vt:lpstr>
      <vt:lpstr>Arial</vt:lpstr>
      <vt:lpstr>Cavolini</vt:lpstr>
      <vt:lpstr>Basis</vt:lpstr>
      <vt:lpstr>PowerPoint Presentation</vt:lpstr>
      <vt:lpstr>Starter: 2 easy questions</vt:lpstr>
      <vt:lpstr>Whilst watching the video, you will need to answer the questions in your booklet:</vt:lpstr>
      <vt:lpstr>PowerPoint Presentation</vt:lpstr>
      <vt:lpstr>Task 2 Whilst watching the video – ‘tipping the balance’ make notes and list at least 5 facts about fair trade farming – use the key words to help you</vt:lpstr>
      <vt:lpstr>Task 3 –  what do you think the fairtrade logo looks like? Describe your ideas and say why you think the logo looks like this    </vt:lpstr>
      <vt:lpstr>Task 4 –fill in the blanks</vt:lpstr>
      <vt:lpstr>Task 4 –fill in the blanks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Food Lesson 1</dc:title>
  <dc:creator>Carole wilson</dc:creator>
  <cp:lastModifiedBy>J Arnold</cp:lastModifiedBy>
  <cp:revision>95</cp:revision>
  <dcterms:created xsi:type="dcterms:W3CDTF">2020-08-24T16:00:54Z</dcterms:created>
  <dcterms:modified xsi:type="dcterms:W3CDTF">2020-09-21T16:46:44Z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