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4" r:id="rId3"/>
    <p:sldId id="257" r:id="rId4"/>
    <p:sldId id="291" r:id="rId5"/>
    <p:sldId id="292" r:id="rId6"/>
    <p:sldId id="344" r:id="rId7"/>
    <p:sldId id="345" r:id="rId8"/>
    <p:sldId id="346" r:id="rId9"/>
    <p:sldId id="347" r:id="rId10"/>
    <p:sldId id="349" r:id="rId11"/>
    <p:sldId id="34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3B0FA7-8201-4CB3-A0B5-53C08FC49D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062107-D491-43DC-A54D-69568CD6B5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83F472-FCE3-488F-932C-0B4E9E9C9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15956-B34C-418D-B15A-7C33F766A06B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E0F739-C3A7-4AB8-AB52-A9EBD2C8B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0AE315-6EFA-41C0-81DD-CD1F4F14F0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4A681-B4C0-4690-9221-B5872A5A1F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717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FBEDB8-0594-4578-8E0F-354BC4969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54DE70-A2A9-49BD-9936-4C628AF7E5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C47CD1-F9E7-4BB4-AED8-73074575F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15956-B34C-418D-B15A-7C33F766A06B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D62728-669A-49A5-B1C6-23DF2C4B0C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FDC6E4-A07A-46CD-B907-B0212EF632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4A681-B4C0-4690-9221-B5872A5A1F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461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EF6723-47FB-4334-980A-27C6985F6E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502CF1-EB67-4C5D-AC2E-3B0ADA1F12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35C025-BB51-4A33-9925-199D1A07E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15956-B34C-418D-B15A-7C33F766A06B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AF1EC-D335-41AB-AD7F-41E2E336E6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1AE57D-D810-4DB8-997A-AA6031061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4A681-B4C0-4690-9221-B5872A5A1F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155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861EA9-0D25-4BDB-B9CB-EC64F52CC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51A856-D634-4D03-BC5B-9E7C64468B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2AF496-B046-4EE9-9D3D-64B1DFAF17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A8B6E2-2137-43FC-AB18-C31D80FF9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15956-B34C-418D-B15A-7C33F766A06B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945F75-DA57-4FFD-9272-E4AFADE7DD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F54394-2352-4B8E-BCA9-CC4121CCC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4A681-B4C0-4690-9221-B5872A5A1F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3828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DAC812-BD5F-43AA-AE27-BA11B97F3A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2C0F12-3E32-48C1-BC62-C6DCDAB86E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D9C504-CC7C-4CAE-AD85-A1000A4502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1D4B439-F602-47B1-9FFD-11BB286AA5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C2236E1-DB36-42CD-ABD6-FCE6A6436F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4637955-2A4E-4C22-8C48-121E5C00BA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15956-B34C-418D-B15A-7C33F766A06B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B66422-70AC-478C-A41C-AA8A9441AB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95EF189-2E1A-4C52-9B7D-4421BC6720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4A681-B4C0-4690-9221-B5872A5A1F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0331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70E3C-F05C-4D2E-AB3D-2D86802D4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31BB33-14E3-4E48-A727-C40C8226F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15956-B34C-418D-B15A-7C33F766A06B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901F39-E3A9-4780-B734-BEF240B0C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D6468ED-2BA7-4F61-8266-06392765DA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4A681-B4C0-4690-9221-B5872A5A1F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397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F6FE48-B968-43BF-968D-02CA318EA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15956-B34C-418D-B15A-7C33F766A06B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A4A629A-0911-4450-8E2D-F53839F469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434C97-44F0-43CB-B594-E4D9A57B6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4A681-B4C0-4690-9221-B5872A5A1F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993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55239F-DD9C-4BD4-AD79-2EE7BAAE35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0AB55D-FC47-4782-8D25-FF966A3DF6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C0DD5F-6290-476A-8302-4AC8A4295B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57B55D-88A3-4426-B1C4-22C3F5770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15956-B34C-418D-B15A-7C33F766A06B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E33227-6C26-4E07-878F-7D953DAC4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1DFF54-DA0D-4CEA-AB2F-1C1265F37C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4A681-B4C0-4690-9221-B5872A5A1F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763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E9B258-1E75-4049-92E8-0CAEFB6C25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022A873-8C82-4030-AC9A-AC4ABE40DD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A7BDE8-B304-4FEF-B844-0C5FCDF33E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FAC6A6-87EC-4EF2-A8F4-9D841FC59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15956-B34C-418D-B15A-7C33F766A06B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646345-17AA-4612-91B9-0B2EC5CD5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B790F9-1AC2-4A09-A270-69964BD5B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4A681-B4C0-4690-9221-B5872A5A1F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4374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54A34C-B70A-42FA-B14D-D24E6A375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68D633-E2A0-4E53-B6A6-733B6FDEB1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CA4D64-34CC-4F97-A71C-DAC321548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15956-B34C-418D-B15A-7C33F766A06B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7DA176-CD50-42C9-9562-4947FE7F6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BDEC6F-EA90-4143-BDD0-A468B86DC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4A681-B4C0-4690-9221-B5872A5A1F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928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785E684-E0BC-4710-A9AE-6C0F08996C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B87ED9-834F-438D-A7EA-48E641FBC9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A34CA4-822F-4169-951C-3CC3D8D0C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15956-B34C-418D-B15A-7C33F766A06B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AC0C38-9AE6-4EAD-87BA-B0D9EF95B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3E8D4C-F00D-43FA-9AEA-088530041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4A681-B4C0-4690-9221-B5872A5A1F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206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A22230-913B-45AD-88D3-9DC8F8CC3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6778A6-DCDD-4321-90AF-C2CCF6C418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BE5F4A-B846-447C-9DEA-75B55436B1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E15956-B34C-418D-B15A-7C33F766A06B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46A93C-B894-4C96-9A9E-C458C501F8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0B752A-AEC3-4DCB-8BFB-957723B609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94A681-B4C0-4690-9221-B5872A5A1F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2045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ordreference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E7C9CEC-39C6-46B0-9135-079E28315092}"/>
              </a:ext>
            </a:extLst>
          </p:cNvPr>
          <p:cNvSpPr txBox="1"/>
          <p:nvPr/>
        </p:nvSpPr>
        <p:spPr>
          <a:xfrm>
            <a:off x="1015068" y="906011"/>
            <a:ext cx="105281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Year 7 French remote work </a:t>
            </a:r>
          </a:p>
          <a:p>
            <a:pPr algn="ctr"/>
            <a:r>
              <a:rPr lang="en-GB" sz="4000" dirty="0"/>
              <a:t>Term 4</a:t>
            </a:r>
          </a:p>
        </p:txBody>
      </p:sp>
    </p:spTree>
    <p:extLst>
      <p:ext uri="{BB962C8B-B14F-4D97-AF65-F5344CB8AC3E}">
        <p14:creationId xmlns:p14="http://schemas.microsoft.com/office/powerpoint/2010/main" val="32904183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DEE5413-94BF-4718-8C43-97EFE86FF1B1}"/>
              </a:ext>
            </a:extLst>
          </p:cNvPr>
          <p:cNvSpPr txBox="1"/>
          <p:nvPr/>
        </p:nvSpPr>
        <p:spPr>
          <a:xfrm>
            <a:off x="469783" y="335560"/>
            <a:ext cx="11199303" cy="6857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dirty="0"/>
              <a:t>Vocab re-cap: copy the vocabulary into your books then write ten sentences in French using the vocabulary</a:t>
            </a:r>
          </a:p>
          <a:p>
            <a:pPr marL="342900" indent="-342900">
              <a:buAutoNum type="arabicPeriod"/>
            </a:pPr>
            <a:endParaRPr lang="en-GB" sz="1400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J’étudie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= I study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Tu </a:t>
            </a: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étudies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= you (one person) studies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Il/</a:t>
            </a: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elle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étudie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= he/she studies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Nous </a:t>
            </a: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étudions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= we study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Vous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étudiez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= you (plural) study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Ils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elles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étudient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= they study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Les maths = maths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L’anglais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= English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La </a:t>
            </a: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géographie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= geography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L’histoire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= history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Les sciences = science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Le </a:t>
            </a: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français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= French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Le sport/ </a:t>
            </a: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l’EPS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/ </a:t>
            </a: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l’éducation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physique = PE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Le dessin = art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L’informatique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= ICT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La musique = music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Le </a:t>
            </a:r>
            <a:r>
              <a:rPr lang="en-GB" sz="1400" dirty="0" err="1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théâtre</a:t>
            </a:r>
            <a:r>
              <a:rPr lang="en-GB" sz="14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= drama</a:t>
            </a:r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3FD3C7-D18C-4893-95BF-BB4C95DB6582}"/>
              </a:ext>
            </a:extLst>
          </p:cNvPr>
          <p:cNvSpPr txBox="1"/>
          <p:nvPr/>
        </p:nvSpPr>
        <p:spPr>
          <a:xfrm>
            <a:off x="5587068" y="1082180"/>
            <a:ext cx="4572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Mon/ ma prof de = my teacher (of)</a:t>
            </a:r>
          </a:p>
          <a:p>
            <a:r>
              <a:rPr lang="en-GB" sz="1400" dirty="0"/>
              <a:t>Mon prof de maths = my maths teacher</a:t>
            </a:r>
          </a:p>
          <a:p>
            <a:r>
              <a:rPr lang="en-GB" sz="1400" dirty="0"/>
              <a:t>Est = is</a:t>
            </a:r>
          </a:p>
          <a:p>
            <a:r>
              <a:rPr lang="en-GB" sz="1400" dirty="0" err="1"/>
              <a:t>Sévère</a:t>
            </a:r>
            <a:r>
              <a:rPr lang="en-GB" sz="1400" dirty="0"/>
              <a:t> = strict</a:t>
            </a:r>
          </a:p>
          <a:p>
            <a:r>
              <a:rPr lang="en-GB" sz="1400" dirty="0" err="1"/>
              <a:t>Sympa</a:t>
            </a:r>
            <a:r>
              <a:rPr lang="en-GB" sz="1400" dirty="0"/>
              <a:t> = kind</a:t>
            </a:r>
          </a:p>
          <a:p>
            <a:r>
              <a:rPr lang="en-GB" sz="1400" dirty="0" err="1"/>
              <a:t>Jeune</a:t>
            </a:r>
            <a:r>
              <a:rPr lang="en-GB" sz="1400" dirty="0"/>
              <a:t> = young</a:t>
            </a:r>
          </a:p>
          <a:p>
            <a:r>
              <a:rPr lang="en-GB" sz="1400" dirty="0" err="1"/>
              <a:t>Enthousiaste</a:t>
            </a:r>
            <a:r>
              <a:rPr lang="en-GB" sz="1400" dirty="0"/>
              <a:t> = enthusiastic</a:t>
            </a:r>
          </a:p>
          <a:p>
            <a:r>
              <a:rPr lang="en-GB" sz="1400" dirty="0" err="1"/>
              <a:t>Ennuyeux</a:t>
            </a:r>
            <a:r>
              <a:rPr lang="en-GB" sz="1400" dirty="0"/>
              <a:t> = boring</a:t>
            </a:r>
          </a:p>
          <a:p>
            <a:r>
              <a:rPr lang="en-GB" sz="1400" dirty="0" err="1"/>
              <a:t>Amusant</a:t>
            </a:r>
            <a:r>
              <a:rPr lang="en-GB" sz="1400" dirty="0"/>
              <a:t> = fun</a:t>
            </a:r>
          </a:p>
          <a:p>
            <a:r>
              <a:rPr lang="en-GB" sz="1400" dirty="0"/>
              <a:t>Marrant = fun</a:t>
            </a:r>
          </a:p>
          <a:p>
            <a:r>
              <a:rPr lang="en-GB" sz="1400" dirty="0" err="1"/>
              <a:t>Intéressant</a:t>
            </a:r>
            <a:r>
              <a:rPr lang="en-GB" sz="1400" dirty="0"/>
              <a:t> = interesting</a:t>
            </a:r>
          </a:p>
          <a:p>
            <a:r>
              <a:rPr lang="en-GB" sz="1400" dirty="0" err="1"/>
              <a:t>J’aime</a:t>
            </a:r>
            <a:r>
              <a:rPr lang="en-GB" sz="1400" dirty="0"/>
              <a:t> = I like</a:t>
            </a:r>
          </a:p>
          <a:p>
            <a:r>
              <a:rPr lang="en-GB" sz="1400" dirty="0" err="1"/>
              <a:t>J’adore</a:t>
            </a:r>
            <a:r>
              <a:rPr lang="en-GB" sz="1400" dirty="0"/>
              <a:t> = I love</a:t>
            </a:r>
          </a:p>
          <a:p>
            <a:r>
              <a:rPr lang="en-GB" sz="1400" dirty="0"/>
              <a:t>Je </a:t>
            </a:r>
            <a:r>
              <a:rPr lang="en-GB" sz="1400" dirty="0" err="1"/>
              <a:t>n’aime</a:t>
            </a:r>
            <a:r>
              <a:rPr lang="en-GB" sz="1400" dirty="0"/>
              <a:t> pas = I don’t like</a:t>
            </a:r>
          </a:p>
          <a:p>
            <a:r>
              <a:rPr lang="en-GB" sz="1400" dirty="0"/>
              <a:t>Je </a:t>
            </a:r>
            <a:r>
              <a:rPr lang="en-GB" sz="1400" dirty="0" err="1"/>
              <a:t>déteste</a:t>
            </a:r>
            <a:r>
              <a:rPr lang="en-GB" sz="1400" dirty="0"/>
              <a:t> = I hate</a:t>
            </a:r>
          </a:p>
          <a:p>
            <a:r>
              <a:rPr lang="en-GB" sz="1400" dirty="0" err="1"/>
              <a:t>Parce</a:t>
            </a:r>
            <a:r>
              <a:rPr lang="en-GB" sz="1400" dirty="0"/>
              <a:t> que = because</a:t>
            </a:r>
          </a:p>
          <a:p>
            <a:r>
              <a:rPr lang="en-GB" sz="1400" dirty="0"/>
              <a:t>Il/</a:t>
            </a:r>
            <a:r>
              <a:rPr lang="en-GB" sz="1400" dirty="0" err="1"/>
              <a:t>elle</a:t>
            </a:r>
            <a:r>
              <a:rPr lang="en-GB" sz="1400" dirty="0"/>
              <a:t> </a:t>
            </a:r>
            <a:r>
              <a:rPr lang="en-GB" sz="1400" dirty="0" err="1"/>
              <a:t>est</a:t>
            </a:r>
            <a:r>
              <a:rPr lang="en-GB" sz="1400" dirty="0"/>
              <a:t> = he/she is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66094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9A8B8D3-1311-44EE-8B60-31B1785CCFB5}"/>
              </a:ext>
            </a:extLst>
          </p:cNvPr>
          <p:cNvSpPr txBox="1"/>
          <p:nvPr/>
        </p:nvSpPr>
        <p:spPr>
          <a:xfrm>
            <a:off x="508932" y="289679"/>
            <a:ext cx="11174136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2. Copy the notes on telling the time in French from this slide and the next slide:</a:t>
            </a:r>
          </a:p>
          <a:p>
            <a:pPr marL="342900" indent="-342900" algn="ctr">
              <a:buAutoNum type="arabicPeriod"/>
            </a:pPr>
            <a:endParaRPr lang="en-GB" sz="2400" dirty="0"/>
          </a:p>
          <a:p>
            <a:pPr algn="ctr"/>
            <a:r>
              <a:rPr lang="en-GB" sz="2400" dirty="0"/>
              <a:t>To tell the time in French you use ‘il </a:t>
            </a:r>
            <a:r>
              <a:rPr lang="en-GB" sz="2400" dirty="0" err="1"/>
              <a:t>est</a:t>
            </a:r>
            <a:r>
              <a:rPr lang="en-GB" sz="2400" dirty="0"/>
              <a:t>… </a:t>
            </a:r>
            <a:r>
              <a:rPr lang="en-GB" sz="2400" dirty="0" err="1"/>
              <a:t>heures</a:t>
            </a:r>
            <a:r>
              <a:rPr lang="en-GB" sz="2400" dirty="0"/>
              <a:t>’. For example, il </a:t>
            </a:r>
            <a:r>
              <a:rPr lang="en-GB" sz="2400" dirty="0" err="1"/>
              <a:t>est</a:t>
            </a:r>
            <a:r>
              <a:rPr lang="en-GB" sz="2400" dirty="0"/>
              <a:t> trois </a:t>
            </a:r>
            <a:r>
              <a:rPr lang="en-GB" sz="2400" dirty="0" err="1"/>
              <a:t>heures</a:t>
            </a:r>
            <a:r>
              <a:rPr lang="en-GB" sz="2400" dirty="0"/>
              <a:t> = it is 3 o’clock. </a:t>
            </a:r>
          </a:p>
          <a:p>
            <a:pPr algn="ctr"/>
            <a:r>
              <a:rPr lang="en-GB" sz="2400" dirty="0"/>
              <a:t>For quarter past you use ‘et quart’ e.g. il </a:t>
            </a:r>
            <a:r>
              <a:rPr lang="en-GB" sz="2400" dirty="0" err="1"/>
              <a:t>est</a:t>
            </a:r>
            <a:r>
              <a:rPr lang="en-GB" sz="2400" dirty="0"/>
              <a:t> trois </a:t>
            </a:r>
            <a:r>
              <a:rPr lang="en-GB" sz="2400" dirty="0" err="1"/>
              <a:t>heures</a:t>
            </a:r>
            <a:r>
              <a:rPr lang="en-GB" sz="2400" dirty="0"/>
              <a:t> et quart.</a:t>
            </a:r>
          </a:p>
          <a:p>
            <a:pPr algn="ctr"/>
            <a:r>
              <a:rPr lang="en-GB" sz="2400" dirty="0"/>
              <a:t>For half past you use ‘et </a:t>
            </a:r>
            <a:r>
              <a:rPr lang="en-GB" sz="2400" dirty="0" err="1"/>
              <a:t>demie</a:t>
            </a:r>
            <a:r>
              <a:rPr lang="en-GB" sz="2400" dirty="0"/>
              <a:t>’ e.g. il </a:t>
            </a:r>
            <a:r>
              <a:rPr lang="en-GB" sz="2400" dirty="0" err="1"/>
              <a:t>est</a:t>
            </a:r>
            <a:r>
              <a:rPr lang="en-GB" sz="2400" dirty="0"/>
              <a:t> trois </a:t>
            </a:r>
            <a:r>
              <a:rPr lang="en-GB" sz="2400" dirty="0" err="1"/>
              <a:t>heures</a:t>
            </a:r>
            <a:r>
              <a:rPr lang="en-GB" sz="2400" dirty="0"/>
              <a:t> et </a:t>
            </a:r>
            <a:r>
              <a:rPr lang="en-GB" sz="2400" dirty="0" err="1"/>
              <a:t>demie</a:t>
            </a:r>
            <a:r>
              <a:rPr lang="en-GB" sz="2400" dirty="0"/>
              <a:t>.</a:t>
            </a:r>
          </a:p>
          <a:p>
            <a:pPr algn="ctr"/>
            <a:r>
              <a:rPr lang="en-GB" sz="2400" dirty="0"/>
              <a:t>For quarter to, you use ‘</a:t>
            </a:r>
            <a:r>
              <a:rPr lang="en-GB" sz="2400" dirty="0" err="1"/>
              <a:t>moins</a:t>
            </a:r>
            <a:r>
              <a:rPr lang="en-GB" sz="2400" dirty="0"/>
              <a:t> le quart’ e.g. il </a:t>
            </a:r>
            <a:r>
              <a:rPr lang="en-GB" sz="2400" dirty="0" err="1"/>
              <a:t>est</a:t>
            </a:r>
            <a:r>
              <a:rPr lang="en-GB" sz="2400" dirty="0"/>
              <a:t> trois </a:t>
            </a:r>
            <a:r>
              <a:rPr lang="en-GB" sz="2400" dirty="0" err="1"/>
              <a:t>heures</a:t>
            </a:r>
            <a:r>
              <a:rPr lang="en-GB" sz="2400" dirty="0"/>
              <a:t> </a:t>
            </a:r>
            <a:r>
              <a:rPr lang="en-GB" sz="2400" dirty="0" err="1"/>
              <a:t>moins</a:t>
            </a:r>
            <a:r>
              <a:rPr lang="en-GB" sz="2400" dirty="0"/>
              <a:t> le quart.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Examples:</a:t>
            </a:r>
          </a:p>
          <a:p>
            <a:pPr algn="ctr"/>
            <a:r>
              <a:rPr lang="en-GB" sz="2400" dirty="0"/>
              <a:t>Il </a:t>
            </a:r>
            <a:r>
              <a:rPr lang="en-GB" sz="2400" dirty="0" err="1"/>
              <a:t>est</a:t>
            </a:r>
            <a:r>
              <a:rPr lang="en-GB" sz="2400" dirty="0"/>
              <a:t> cinq </a:t>
            </a:r>
            <a:r>
              <a:rPr lang="en-GB" sz="2400" dirty="0" err="1"/>
              <a:t>heures</a:t>
            </a:r>
            <a:r>
              <a:rPr lang="en-GB" sz="2400" dirty="0"/>
              <a:t> dix = it is ten past five</a:t>
            </a:r>
          </a:p>
          <a:p>
            <a:pPr algn="ctr"/>
            <a:r>
              <a:rPr lang="en-GB" sz="2400" dirty="0"/>
              <a:t>Il </a:t>
            </a:r>
            <a:r>
              <a:rPr lang="en-GB" sz="2400" dirty="0" err="1"/>
              <a:t>est</a:t>
            </a:r>
            <a:r>
              <a:rPr lang="en-GB" sz="2400" dirty="0"/>
              <a:t> six </a:t>
            </a:r>
            <a:r>
              <a:rPr lang="en-GB" sz="2400" dirty="0" err="1"/>
              <a:t>heures</a:t>
            </a:r>
            <a:r>
              <a:rPr lang="en-GB" sz="2400" dirty="0"/>
              <a:t> </a:t>
            </a:r>
            <a:r>
              <a:rPr lang="en-GB" sz="2400" dirty="0" err="1"/>
              <a:t>vingt</a:t>
            </a:r>
            <a:r>
              <a:rPr lang="en-GB" sz="2400" dirty="0"/>
              <a:t>-cinq = it is 25 past 6</a:t>
            </a:r>
          </a:p>
          <a:p>
            <a:pPr algn="ctr"/>
            <a:r>
              <a:rPr lang="en-GB" sz="2400" dirty="0"/>
              <a:t>Il </a:t>
            </a:r>
            <a:r>
              <a:rPr lang="en-GB" sz="2400" dirty="0" err="1"/>
              <a:t>est</a:t>
            </a:r>
            <a:r>
              <a:rPr lang="en-GB" sz="2400" dirty="0"/>
              <a:t> sept </a:t>
            </a:r>
            <a:r>
              <a:rPr lang="en-GB" sz="2400" dirty="0" err="1"/>
              <a:t>heures</a:t>
            </a:r>
            <a:r>
              <a:rPr lang="en-GB" sz="2400" dirty="0"/>
              <a:t> </a:t>
            </a:r>
            <a:r>
              <a:rPr lang="en-GB" sz="2400" dirty="0" err="1"/>
              <a:t>moins</a:t>
            </a:r>
            <a:r>
              <a:rPr lang="en-GB" sz="2400" dirty="0"/>
              <a:t> cinq = it is five to 7</a:t>
            </a:r>
          </a:p>
          <a:p>
            <a:pPr algn="ctr"/>
            <a:r>
              <a:rPr lang="en-GB" sz="2400" dirty="0"/>
              <a:t>Il </a:t>
            </a:r>
            <a:r>
              <a:rPr lang="en-GB" sz="2400" dirty="0" err="1"/>
              <a:t>est</a:t>
            </a:r>
            <a:r>
              <a:rPr lang="en-GB" sz="2400" dirty="0"/>
              <a:t> midi = it is midday</a:t>
            </a:r>
          </a:p>
          <a:p>
            <a:pPr algn="ctr"/>
            <a:r>
              <a:rPr lang="en-GB" sz="2400" dirty="0"/>
              <a:t>Il </a:t>
            </a:r>
            <a:r>
              <a:rPr lang="en-GB" sz="2400" dirty="0" err="1"/>
              <a:t>est</a:t>
            </a:r>
            <a:r>
              <a:rPr lang="en-GB" sz="2400" dirty="0"/>
              <a:t> </a:t>
            </a:r>
            <a:r>
              <a:rPr lang="en-GB" sz="2400" dirty="0" err="1"/>
              <a:t>minuit</a:t>
            </a:r>
            <a:r>
              <a:rPr lang="en-GB" sz="2400" dirty="0"/>
              <a:t> = it is midnight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If you want to say ‘at’ five o’clock, you change the ‘il </a:t>
            </a:r>
            <a:r>
              <a:rPr lang="en-GB" sz="2400" dirty="0" err="1"/>
              <a:t>est</a:t>
            </a:r>
            <a:r>
              <a:rPr lang="en-GB" sz="2400" dirty="0"/>
              <a:t>’ to ‘à’ e.g. à </a:t>
            </a:r>
            <a:r>
              <a:rPr lang="en-GB" sz="2400" dirty="0" err="1"/>
              <a:t>huit</a:t>
            </a:r>
            <a:r>
              <a:rPr lang="en-GB" sz="2400" dirty="0"/>
              <a:t> </a:t>
            </a:r>
            <a:r>
              <a:rPr lang="en-GB" sz="2400" dirty="0" err="1"/>
              <a:t>heures</a:t>
            </a:r>
            <a:r>
              <a:rPr lang="en-GB" sz="2400" dirty="0"/>
              <a:t> = at 8 o’clock.</a:t>
            </a:r>
          </a:p>
          <a:p>
            <a:endParaRPr lang="en-GB" dirty="0"/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F0022FF-5112-42FE-852E-F3F354B4601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7087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124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16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Oval 2">
            <a:extLst>
              <a:ext uri="{FF2B5EF4-FFF2-40B4-BE49-F238E27FC236}">
                <a16:creationId xmlns:a16="http://schemas.microsoft.com/office/drawing/2014/main" id="{619D325A-1EF7-405E-ADD0-61BFBEB16F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67188" y="2286000"/>
            <a:ext cx="3886200" cy="36576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9459" name="Text Box 3">
            <a:extLst>
              <a:ext uri="{FF2B5EF4-FFF2-40B4-BE49-F238E27FC236}">
                <a16:creationId xmlns:a16="http://schemas.microsoft.com/office/drawing/2014/main" id="{DD3BBE18-9A2B-42EB-99ED-57BDD7C584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0189" y="6072188"/>
            <a:ext cx="1785937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None/>
            </a:pPr>
            <a:r>
              <a:rPr lang="en-GB" altLang="en-US" sz="1800">
                <a:latin typeface="Comic Sans MS" panose="030F0702030302020204" pitchFamily="66" charset="0"/>
              </a:rPr>
              <a:t>et demie</a:t>
            </a:r>
            <a:endParaRPr lang="en-US" altLang="en-US" sz="1800"/>
          </a:p>
        </p:txBody>
      </p:sp>
      <p:sp>
        <p:nvSpPr>
          <p:cNvPr id="19460" name="Text Box 4">
            <a:extLst>
              <a:ext uri="{FF2B5EF4-FFF2-40B4-BE49-F238E27FC236}">
                <a16:creationId xmlns:a16="http://schemas.microsoft.com/office/drawing/2014/main" id="{9888A160-81C8-450A-8AED-892249C6CE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7688" y="3786188"/>
            <a:ext cx="133350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None/>
            </a:pPr>
            <a:r>
              <a:rPr lang="en-GB" altLang="en-US" sz="1800">
                <a:latin typeface="Comic Sans MS" panose="030F0702030302020204" pitchFamily="66" charset="0"/>
              </a:rPr>
              <a:t>et quart</a:t>
            </a:r>
            <a:endParaRPr lang="en-US" altLang="en-US" sz="1800"/>
          </a:p>
        </p:txBody>
      </p:sp>
      <p:sp>
        <p:nvSpPr>
          <p:cNvPr id="19461" name="Text Box 5">
            <a:extLst>
              <a:ext uri="{FF2B5EF4-FFF2-40B4-BE49-F238E27FC236}">
                <a16:creationId xmlns:a16="http://schemas.microsoft.com/office/drawing/2014/main" id="{A73881AE-3ACF-401E-B08A-B5CEF3C4AD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6939" y="3786189"/>
            <a:ext cx="1857375" cy="4286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None/>
            </a:pPr>
            <a:r>
              <a:rPr lang="en-GB" altLang="en-US" sz="1800">
                <a:latin typeface="Comic Sans MS" panose="030F0702030302020204" pitchFamily="66" charset="0"/>
              </a:rPr>
              <a:t>moins le quart</a:t>
            </a:r>
            <a:endParaRPr lang="en-US" altLang="en-US" sz="1800"/>
          </a:p>
        </p:txBody>
      </p:sp>
      <p:sp>
        <p:nvSpPr>
          <p:cNvPr id="19462" name="Text Box 6">
            <a:extLst>
              <a:ext uri="{FF2B5EF4-FFF2-40B4-BE49-F238E27FC236}">
                <a16:creationId xmlns:a16="http://schemas.microsoft.com/office/drawing/2014/main" id="{15DDA807-D153-4A87-A304-1BBACFB47C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5563" y="4786313"/>
            <a:ext cx="148590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None/>
            </a:pPr>
            <a:r>
              <a:rPr lang="en-GB" altLang="en-US" sz="1800">
                <a:latin typeface="Comic Sans MS" panose="030F0702030302020204" pitchFamily="66" charset="0"/>
              </a:rPr>
              <a:t>moins vingt</a:t>
            </a:r>
            <a:endParaRPr lang="en-US" altLang="en-US" sz="1800"/>
          </a:p>
        </p:txBody>
      </p:sp>
      <p:sp>
        <p:nvSpPr>
          <p:cNvPr id="19463" name="Text Box 7">
            <a:extLst>
              <a:ext uri="{FF2B5EF4-FFF2-40B4-BE49-F238E27FC236}">
                <a16:creationId xmlns:a16="http://schemas.microsoft.com/office/drawing/2014/main" id="{C192955E-A66F-4E92-9D70-4B12C2A41B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09875" y="5572125"/>
            <a:ext cx="194310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None/>
            </a:pPr>
            <a:r>
              <a:rPr lang="en-GB" altLang="en-US" sz="1800">
                <a:latin typeface="Comic Sans MS" panose="030F0702030302020204" pitchFamily="66" charset="0"/>
              </a:rPr>
              <a:t>moins vingt-cinq</a:t>
            </a:r>
            <a:endParaRPr lang="en-US" altLang="en-US" sz="1800"/>
          </a:p>
        </p:txBody>
      </p:sp>
      <p:sp>
        <p:nvSpPr>
          <p:cNvPr id="19464" name="Text Box 8">
            <a:extLst>
              <a:ext uri="{FF2B5EF4-FFF2-40B4-BE49-F238E27FC236}">
                <a16:creationId xmlns:a16="http://schemas.microsoft.com/office/drawing/2014/main" id="{94CF292F-A1F5-4E7B-A58F-FDECBC3144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96250" y="4786313"/>
            <a:ext cx="148590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None/>
            </a:pPr>
            <a:r>
              <a:rPr lang="en-GB" altLang="en-US" sz="1800">
                <a:latin typeface="Comic Sans MS" panose="030F0702030302020204" pitchFamily="66" charset="0"/>
              </a:rPr>
              <a:t>vingt</a:t>
            </a:r>
            <a:endParaRPr lang="en-US" altLang="en-US" sz="1800"/>
          </a:p>
        </p:txBody>
      </p:sp>
      <p:sp>
        <p:nvSpPr>
          <p:cNvPr id="19465" name="Text Box 9">
            <a:extLst>
              <a:ext uri="{FF2B5EF4-FFF2-40B4-BE49-F238E27FC236}">
                <a16:creationId xmlns:a16="http://schemas.microsoft.com/office/drawing/2014/main" id="{CA3889B2-F103-4C73-B6B5-7D2B96F706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24750" y="5572125"/>
            <a:ext cx="148590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None/>
            </a:pPr>
            <a:r>
              <a:rPr lang="en-GB" altLang="en-US" sz="1800">
                <a:latin typeface="Comic Sans MS" panose="030F0702030302020204" pitchFamily="66" charset="0"/>
              </a:rPr>
              <a:t>vingt-cinq</a:t>
            </a:r>
            <a:endParaRPr lang="en-US" altLang="en-US" sz="1800"/>
          </a:p>
        </p:txBody>
      </p:sp>
      <p:sp>
        <p:nvSpPr>
          <p:cNvPr id="19466" name="Text Box 10">
            <a:extLst>
              <a:ext uri="{FF2B5EF4-FFF2-40B4-BE49-F238E27FC236}">
                <a16:creationId xmlns:a16="http://schemas.microsoft.com/office/drawing/2014/main" id="{77D0A6EA-4437-4C70-97A6-38FDA2BB1B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53388" y="2971800"/>
            <a:ext cx="114300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None/>
            </a:pPr>
            <a:r>
              <a:rPr lang="en-GB" altLang="en-US" sz="1800">
                <a:latin typeface="Comic Sans MS" panose="030F0702030302020204" pitchFamily="66" charset="0"/>
              </a:rPr>
              <a:t>dix</a:t>
            </a:r>
            <a:endParaRPr lang="en-US" altLang="en-US" sz="1800"/>
          </a:p>
        </p:txBody>
      </p:sp>
      <p:sp>
        <p:nvSpPr>
          <p:cNvPr id="19467" name="Text Box 11">
            <a:extLst>
              <a:ext uri="{FF2B5EF4-FFF2-40B4-BE49-F238E27FC236}">
                <a16:creationId xmlns:a16="http://schemas.microsoft.com/office/drawing/2014/main" id="{F0CB7450-6034-4229-8A01-C3EAAD498F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81888" y="2171700"/>
            <a:ext cx="125730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None/>
            </a:pPr>
            <a:r>
              <a:rPr lang="en-GB" altLang="en-US" sz="1800">
                <a:latin typeface="Comic Sans MS" panose="030F0702030302020204" pitchFamily="66" charset="0"/>
              </a:rPr>
              <a:t>cinq</a:t>
            </a:r>
            <a:endParaRPr lang="en-US" altLang="en-US" sz="1800"/>
          </a:p>
        </p:txBody>
      </p:sp>
      <p:sp>
        <p:nvSpPr>
          <p:cNvPr id="19468" name="Text Box 12">
            <a:extLst>
              <a:ext uri="{FF2B5EF4-FFF2-40B4-BE49-F238E27FC236}">
                <a16:creationId xmlns:a16="http://schemas.microsoft.com/office/drawing/2014/main" id="{39CCCFE5-EDD0-4B83-808B-B398C52C03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5588" y="2971800"/>
            <a:ext cx="148590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None/>
            </a:pPr>
            <a:r>
              <a:rPr lang="en-GB" altLang="en-US" sz="1800">
                <a:latin typeface="Comic Sans MS" panose="030F0702030302020204" pitchFamily="66" charset="0"/>
              </a:rPr>
              <a:t>moins dix</a:t>
            </a:r>
            <a:endParaRPr lang="en-US" altLang="en-US" sz="1800"/>
          </a:p>
        </p:txBody>
      </p:sp>
      <p:sp>
        <p:nvSpPr>
          <p:cNvPr id="19469" name="Text Box 13">
            <a:extLst>
              <a:ext uri="{FF2B5EF4-FFF2-40B4-BE49-F238E27FC236}">
                <a16:creationId xmlns:a16="http://schemas.microsoft.com/office/drawing/2014/main" id="{63F30CAA-BA7F-472C-851F-DE38F6E27A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52788" y="2171700"/>
            <a:ext cx="148590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None/>
            </a:pPr>
            <a:r>
              <a:rPr lang="en-GB" altLang="en-US" sz="1800">
                <a:latin typeface="Comic Sans MS" panose="030F0702030302020204" pitchFamily="66" charset="0"/>
              </a:rPr>
              <a:t>moins  cinq</a:t>
            </a:r>
            <a:endParaRPr lang="en-US" altLang="en-US" sz="1800"/>
          </a:p>
        </p:txBody>
      </p:sp>
      <p:sp>
        <p:nvSpPr>
          <p:cNvPr id="19470" name="Text Box 14">
            <a:extLst>
              <a:ext uri="{FF2B5EF4-FFF2-40B4-BE49-F238E27FC236}">
                <a16:creationId xmlns:a16="http://schemas.microsoft.com/office/drawing/2014/main" id="{5B945A4D-902E-4B21-BD19-0E96893EA6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0188" y="1371600"/>
            <a:ext cx="1600200" cy="685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spcAft>
                <a:spcPts val="1000"/>
              </a:spcAft>
              <a:buNone/>
            </a:pPr>
            <a:r>
              <a:rPr lang="fr-FR" altLang="en-US" sz="1800">
                <a:latin typeface="Comic Sans MS" panose="030F0702030302020204" pitchFamily="66" charset="0"/>
              </a:rPr>
              <a:t>il est midi</a:t>
            </a:r>
          </a:p>
          <a:p>
            <a:pPr algn="ctr">
              <a:spcBef>
                <a:spcPct val="0"/>
              </a:spcBef>
              <a:spcAft>
                <a:spcPts val="1000"/>
              </a:spcAft>
              <a:buNone/>
            </a:pPr>
            <a:r>
              <a:rPr lang="fr-FR" altLang="en-US" sz="1800">
                <a:latin typeface="Comic Sans MS" panose="030F0702030302020204" pitchFamily="66" charset="0"/>
              </a:rPr>
              <a:t>il est minuit</a:t>
            </a:r>
            <a:endParaRPr lang="en-US" altLang="en-US" sz="1800"/>
          </a:p>
        </p:txBody>
      </p:sp>
      <p:sp>
        <p:nvSpPr>
          <p:cNvPr id="19471" name="Text Box 27">
            <a:extLst>
              <a:ext uri="{FF2B5EF4-FFF2-40B4-BE49-F238E27FC236}">
                <a16:creationId xmlns:a16="http://schemas.microsoft.com/office/drawing/2014/main" id="{AADC48C1-9BB9-4D6C-B475-8B34B3026E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0" y="2428875"/>
            <a:ext cx="571500" cy="685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spcAft>
                <a:spcPts val="1000"/>
              </a:spcAft>
              <a:buNone/>
            </a:pPr>
            <a:r>
              <a:rPr lang="en-GB" altLang="en-US" sz="2200" b="1">
                <a:latin typeface="Comic Sans MS" panose="030F0702030302020204" pitchFamily="66" charset="0"/>
              </a:rPr>
              <a:t>12</a:t>
            </a:r>
            <a:endParaRPr lang="en-US" altLang="en-US" sz="1800"/>
          </a:p>
        </p:txBody>
      </p:sp>
      <p:sp>
        <p:nvSpPr>
          <p:cNvPr id="19472" name="Text Box 28">
            <a:extLst>
              <a:ext uri="{FF2B5EF4-FFF2-40B4-BE49-F238E27FC236}">
                <a16:creationId xmlns:a16="http://schemas.microsoft.com/office/drawing/2014/main" id="{E1727A51-B02B-4FCC-B0D4-3F73AAF2C8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4550" y="5286375"/>
            <a:ext cx="5715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spcAft>
                <a:spcPts val="1000"/>
              </a:spcAft>
              <a:buNone/>
            </a:pPr>
            <a:r>
              <a:rPr lang="en-GB" altLang="en-US" sz="2200" b="1">
                <a:latin typeface="Comic Sans MS" panose="030F0702030302020204" pitchFamily="66" charset="0"/>
              </a:rPr>
              <a:t>6</a:t>
            </a:r>
            <a:endParaRPr lang="en-US" altLang="en-US" sz="1800"/>
          </a:p>
        </p:txBody>
      </p:sp>
      <p:sp>
        <p:nvSpPr>
          <p:cNvPr id="19473" name="Text Box 29">
            <a:extLst>
              <a:ext uri="{FF2B5EF4-FFF2-40B4-BE49-F238E27FC236}">
                <a16:creationId xmlns:a16="http://schemas.microsoft.com/office/drawing/2014/main" id="{A067F58A-721E-423D-A902-94E0EBB00B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24650" y="2543175"/>
            <a:ext cx="5715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spcAft>
                <a:spcPts val="1000"/>
              </a:spcAft>
              <a:buNone/>
            </a:pPr>
            <a:r>
              <a:rPr lang="en-GB" altLang="en-US" sz="2200" b="1">
                <a:latin typeface="Comic Sans MS" panose="030F0702030302020204" pitchFamily="66" charset="0"/>
              </a:rPr>
              <a:t>1</a:t>
            </a:r>
            <a:endParaRPr lang="en-US" altLang="en-US" sz="1800"/>
          </a:p>
        </p:txBody>
      </p:sp>
      <p:sp>
        <p:nvSpPr>
          <p:cNvPr id="19474" name="Text Box 30">
            <a:extLst>
              <a:ext uri="{FF2B5EF4-FFF2-40B4-BE49-F238E27FC236}">
                <a16:creationId xmlns:a16="http://schemas.microsoft.com/office/drawing/2014/main" id="{BA0EF045-7A72-4FDF-B792-6A54304FB0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10450" y="3114675"/>
            <a:ext cx="5715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spcAft>
                <a:spcPts val="1000"/>
              </a:spcAft>
              <a:buNone/>
            </a:pPr>
            <a:r>
              <a:rPr lang="en-GB" altLang="en-US" sz="2200" b="1">
                <a:latin typeface="Comic Sans MS" panose="030F0702030302020204" pitchFamily="66" charset="0"/>
              </a:rPr>
              <a:t>2</a:t>
            </a:r>
            <a:endParaRPr lang="en-US" altLang="en-US" sz="1800"/>
          </a:p>
        </p:txBody>
      </p:sp>
      <p:sp>
        <p:nvSpPr>
          <p:cNvPr id="19475" name="Text Box 31">
            <a:extLst>
              <a:ext uri="{FF2B5EF4-FFF2-40B4-BE49-F238E27FC236}">
                <a16:creationId xmlns:a16="http://schemas.microsoft.com/office/drawing/2014/main" id="{F9DA879F-2341-4B51-820F-4F3870DB5A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39050" y="3800475"/>
            <a:ext cx="5715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spcAft>
                <a:spcPts val="1000"/>
              </a:spcAft>
              <a:buNone/>
            </a:pPr>
            <a:r>
              <a:rPr lang="en-GB" altLang="en-US" sz="2200" b="1">
                <a:latin typeface="Comic Sans MS" panose="030F0702030302020204" pitchFamily="66" charset="0"/>
              </a:rPr>
              <a:t>3</a:t>
            </a:r>
            <a:endParaRPr lang="en-US" altLang="en-US" sz="1800"/>
          </a:p>
        </p:txBody>
      </p:sp>
      <p:sp>
        <p:nvSpPr>
          <p:cNvPr id="19476" name="Text Box 32">
            <a:extLst>
              <a:ext uri="{FF2B5EF4-FFF2-40B4-BE49-F238E27FC236}">
                <a16:creationId xmlns:a16="http://schemas.microsoft.com/office/drawing/2014/main" id="{308EB133-12AE-4958-8479-A21AC9442A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96150" y="4714875"/>
            <a:ext cx="5715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spcAft>
                <a:spcPts val="1000"/>
              </a:spcAft>
              <a:buNone/>
            </a:pPr>
            <a:r>
              <a:rPr lang="en-GB" altLang="en-US" sz="2200" b="1">
                <a:latin typeface="Comic Sans MS" panose="030F0702030302020204" pitchFamily="66" charset="0"/>
              </a:rPr>
              <a:t>4</a:t>
            </a:r>
            <a:endParaRPr lang="en-US" altLang="en-US" sz="1800"/>
          </a:p>
        </p:txBody>
      </p:sp>
      <p:sp>
        <p:nvSpPr>
          <p:cNvPr id="19477" name="Text Box 33">
            <a:extLst>
              <a:ext uri="{FF2B5EF4-FFF2-40B4-BE49-F238E27FC236}">
                <a16:creationId xmlns:a16="http://schemas.microsoft.com/office/drawing/2014/main" id="{157F33E0-4458-4066-93D9-055A152011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24650" y="5172075"/>
            <a:ext cx="5715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spcAft>
                <a:spcPts val="1000"/>
              </a:spcAft>
              <a:buNone/>
            </a:pPr>
            <a:r>
              <a:rPr lang="en-GB" altLang="en-US" sz="2200" b="1">
                <a:latin typeface="Comic Sans MS" panose="030F0702030302020204" pitchFamily="66" charset="0"/>
              </a:rPr>
              <a:t>5</a:t>
            </a:r>
            <a:endParaRPr lang="en-US" altLang="en-US" sz="1800"/>
          </a:p>
        </p:txBody>
      </p:sp>
      <p:sp>
        <p:nvSpPr>
          <p:cNvPr id="19478" name="Text Box 34">
            <a:extLst>
              <a:ext uri="{FF2B5EF4-FFF2-40B4-BE49-F238E27FC236}">
                <a16:creationId xmlns:a16="http://schemas.microsoft.com/office/drawing/2014/main" id="{09D95A44-0B27-479E-89FA-F4FCD7C381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95850" y="2657475"/>
            <a:ext cx="5715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spcAft>
                <a:spcPts val="1000"/>
              </a:spcAft>
              <a:buNone/>
            </a:pPr>
            <a:r>
              <a:rPr lang="en-GB" altLang="en-US" sz="2200" b="1">
                <a:latin typeface="Comic Sans MS" panose="030F0702030302020204" pitchFamily="66" charset="0"/>
              </a:rPr>
              <a:t>11</a:t>
            </a:r>
            <a:endParaRPr lang="en-US" altLang="en-US" sz="1800"/>
          </a:p>
        </p:txBody>
      </p:sp>
      <p:sp>
        <p:nvSpPr>
          <p:cNvPr id="19479" name="Text Box 35">
            <a:extLst>
              <a:ext uri="{FF2B5EF4-FFF2-40B4-BE49-F238E27FC236}">
                <a16:creationId xmlns:a16="http://schemas.microsoft.com/office/drawing/2014/main" id="{D6D8B134-4EF9-457F-BFF3-FA9ED43D0C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8650" y="3228975"/>
            <a:ext cx="5715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spcAft>
                <a:spcPts val="1000"/>
              </a:spcAft>
              <a:buNone/>
            </a:pPr>
            <a:r>
              <a:rPr lang="en-GB" altLang="en-US" sz="2200" b="1">
                <a:latin typeface="Comic Sans MS" panose="030F0702030302020204" pitchFamily="66" charset="0"/>
              </a:rPr>
              <a:t>10</a:t>
            </a:r>
            <a:endParaRPr lang="en-US" altLang="en-US" sz="1800"/>
          </a:p>
        </p:txBody>
      </p:sp>
      <p:sp>
        <p:nvSpPr>
          <p:cNvPr id="19480" name="Text Box 36">
            <a:extLst>
              <a:ext uri="{FF2B5EF4-FFF2-40B4-BE49-F238E27FC236}">
                <a16:creationId xmlns:a16="http://schemas.microsoft.com/office/drawing/2014/main" id="{080B7AC3-0798-4E0F-B52B-AFCEAA5617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24350" y="3914775"/>
            <a:ext cx="5715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spcAft>
                <a:spcPts val="1000"/>
              </a:spcAft>
              <a:buNone/>
            </a:pPr>
            <a:r>
              <a:rPr lang="en-GB" altLang="en-US" sz="2200" b="1">
                <a:latin typeface="Comic Sans MS" panose="030F0702030302020204" pitchFamily="66" charset="0"/>
              </a:rPr>
              <a:t>9</a:t>
            </a:r>
            <a:endParaRPr lang="en-US" altLang="en-US" sz="1800"/>
          </a:p>
        </p:txBody>
      </p:sp>
      <p:sp>
        <p:nvSpPr>
          <p:cNvPr id="19481" name="Text Box 37">
            <a:extLst>
              <a:ext uri="{FF2B5EF4-FFF2-40B4-BE49-F238E27FC236}">
                <a16:creationId xmlns:a16="http://schemas.microsoft.com/office/drawing/2014/main" id="{B731AA0F-083E-4564-A0B8-69B28744ED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8650" y="4714875"/>
            <a:ext cx="5715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spcAft>
                <a:spcPts val="1000"/>
              </a:spcAft>
              <a:buNone/>
            </a:pPr>
            <a:r>
              <a:rPr lang="en-GB" altLang="en-US" sz="2200" b="1">
                <a:latin typeface="Comic Sans MS" panose="030F0702030302020204" pitchFamily="66" charset="0"/>
              </a:rPr>
              <a:t>8</a:t>
            </a:r>
            <a:endParaRPr lang="en-US" altLang="en-US" sz="1800"/>
          </a:p>
        </p:txBody>
      </p:sp>
      <p:sp>
        <p:nvSpPr>
          <p:cNvPr id="19482" name="Text Box 38">
            <a:extLst>
              <a:ext uri="{FF2B5EF4-FFF2-40B4-BE49-F238E27FC236}">
                <a16:creationId xmlns:a16="http://schemas.microsoft.com/office/drawing/2014/main" id="{3D358E7F-75BA-436B-82BA-3A151A61B8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0150" y="5172075"/>
            <a:ext cx="5715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spcAft>
                <a:spcPts val="1000"/>
              </a:spcAft>
              <a:buNone/>
            </a:pPr>
            <a:r>
              <a:rPr lang="en-GB" altLang="en-US" sz="2200" b="1">
                <a:latin typeface="Comic Sans MS" panose="030F0702030302020204" pitchFamily="66" charset="0"/>
              </a:rPr>
              <a:t>7</a:t>
            </a:r>
            <a:endParaRPr lang="en-US" altLang="en-US" sz="1800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7E52AB9B-068A-46B1-96DC-025145D921FA}"/>
              </a:ext>
            </a:extLst>
          </p:cNvPr>
          <p:cNvSpPr/>
          <p:nvPr/>
        </p:nvSpPr>
        <p:spPr>
          <a:xfrm>
            <a:off x="6096000" y="4071939"/>
            <a:ext cx="71438" cy="71437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19484" name="TextBox 39">
            <a:extLst>
              <a:ext uri="{FF2B5EF4-FFF2-40B4-BE49-F238E27FC236}">
                <a16:creationId xmlns:a16="http://schemas.microsoft.com/office/drawing/2014/main" id="{A2546564-8D6A-4FFF-8208-E30DFDD56C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357189"/>
            <a:ext cx="91440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000">
                <a:latin typeface="Comic Sans MS" panose="030F0702030302020204" pitchFamily="66" charset="0"/>
              </a:rPr>
              <a:t>Il est ……………… heures …………………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5BC0608-1034-4E64-A158-858B6F79F228}"/>
              </a:ext>
            </a:extLst>
          </p:cNvPr>
          <p:cNvSpPr txBox="1"/>
          <p:nvPr/>
        </p:nvSpPr>
        <p:spPr>
          <a:xfrm>
            <a:off x="664128" y="411061"/>
            <a:ext cx="1086374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3. Translate the times below:</a:t>
            </a:r>
          </a:p>
          <a:p>
            <a:pPr algn="ctr"/>
            <a:endParaRPr lang="en-GB" dirty="0"/>
          </a:p>
          <a:p>
            <a:pPr marL="342900" indent="-342900" algn="ctr">
              <a:buAutoNum type="alphaLcParenR"/>
            </a:pPr>
            <a:r>
              <a:rPr lang="en-GB" dirty="0"/>
              <a:t>Il </a:t>
            </a:r>
            <a:r>
              <a:rPr lang="en-GB" dirty="0" err="1"/>
              <a:t>est</a:t>
            </a:r>
            <a:r>
              <a:rPr lang="en-GB" dirty="0"/>
              <a:t> trois </a:t>
            </a:r>
            <a:r>
              <a:rPr lang="en-GB" dirty="0" err="1"/>
              <a:t>heures</a:t>
            </a:r>
            <a:r>
              <a:rPr lang="en-GB" dirty="0"/>
              <a:t> et quart</a:t>
            </a:r>
          </a:p>
          <a:p>
            <a:pPr marL="342900" indent="-342900" algn="ctr">
              <a:buAutoNum type="alphaLcParenR"/>
            </a:pPr>
            <a:r>
              <a:rPr lang="en-GB" dirty="0"/>
              <a:t>Il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onze</a:t>
            </a:r>
            <a:r>
              <a:rPr lang="en-GB" dirty="0"/>
              <a:t> </a:t>
            </a:r>
            <a:r>
              <a:rPr lang="en-GB" dirty="0" err="1"/>
              <a:t>heures</a:t>
            </a:r>
            <a:r>
              <a:rPr lang="en-GB" dirty="0"/>
              <a:t> </a:t>
            </a:r>
            <a:r>
              <a:rPr lang="en-GB" dirty="0" err="1"/>
              <a:t>vingt</a:t>
            </a:r>
            <a:endParaRPr lang="en-GB" dirty="0"/>
          </a:p>
          <a:p>
            <a:pPr marL="342900" indent="-342900" algn="ctr">
              <a:buAutoNum type="alphaLcParenR"/>
            </a:pPr>
            <a:r>
              <a:rPr lang="en-GB" dirty="0"/>
              <a:t>Il </a:t>
            </a:r>
            <a:r>
              <a:rPr lang="en-GB" dirty="0" err="1"/>
              <a:t>est</a:t>
            </a:r>
            <a:r>
              <a:rPr lang="en-GB" dirty="0"/>
              <a:t> dix </a:t>
            </a:r>
            <a:r>
              <a:rPr lang="en-GB" dirty="0" err="1"/>
              <a:t>heures</a:t>
            </a:r>
            <a:r>
              <a:rPr lang="en-GB" dirty="0"/>
              <a:t> </a:t>
            </a:r>
            <a:r>
              <a:rPr lang="en-GB" dirty="0" err="1"/>
              <a:t>moins</a:t>
            </a:r>
            <a:r>
              <a:rPr lang="en-GB" dirty="0"/>
              <a:t> le quart</a:t>
            </a:r>
          </a:p>
          <a:p>
            <a:pPr marL="342900" indent="-342900" algn="ctr">
              <a:buAutoNum type="alphaLcParenR"/>
            </a:pPr>
            <a:r>
              <a:rPr lang="en-GB" dirty="0"/>
              <a:t>Il </a:t>
            </a:r>
            <a:r>
              <a:rPr lang="en-GB" dirty="0" err="1"/>
              <a:t>est</a:t>
            </a:r>
            <a:r>
              <a:rPr lang="en-GB" dirty="0"/>
              <a:t> cinq </a:t>
            </a:r>
            <a:r>
              <a:rPr lang="en-GB" dirty="0" err="1"/>
              <a:t>heures</a:t>
            </a:r>
            <a:r>
              <a:rPr lang="en-GB" dirty="0"/>
              <a:t> </a:t>
            </a:r>
            <a:r>
              <a:rPr lang="en-GB" dirty="0" err="1"/>
              <a:t>moins</a:t>
            </a:r>
            <a:r>
              <a:rPr lang="en-GB" dirty="0"/>
              <a:t> dix</a:t>
            </a:r>
          </a:p>
          <a:p>
            <a:pPr marL="342900" indent="-342900" algn="ctr">
              <a:buAutoNum type="alphaLcParenR"/>
            </a:pPr>
            <a:r>
              <a:rPr lang="en-GB" dirty="0"/>
              <a:t>À cinq </a:t>
            </a:r>
            <a:r>
              <a:rPr lang="en-GB" dirty="0" err="1"/>
              <a:t>heures</a:t>
            </a:r>
            <a:endParaRPr lang="en-GB" dirty="0"/>
          </a:p>
          <a:p>
            <a:pPr marL="342900" indent="-342900" algn="ctr">
              <a:buAutoNum type="alphaLcParenR"/>
            </a:pPr>
            <a:r>
              <a:rPr lang="en-GB" dirty="0"/>
              <a:t>À midi</a:t>
            </a:r>
          </a:p>
          <a:p>
            <a:pPr marL="342900" indent="-342900" algn="ctr">
              <a:buAutoNum type="alphaLcParenR"/>
            </a:pPr>
            <a:r>
              <a:rPr lang="en-GB" dirty="0"/>
              <a:t>À sept </a:t>
            </a:r>
            <a:r>
              <a:rPr lang="en-GB" dirty="0" err="1"/>
              <a:t>heures</a:t>
            </a:r>
            <a:r>
              <a:rPr lang="en-GB" dirty="0"/>
              <a:t> et </a:t>
            </a:r>
            <a:r>
              <a:rPr lang="en-GB" dirty="0" err="1"/>
              <a:t>demie</a:t>
            </a:r>
            <a:endParaRPr lang="en-GB" dirty="0"/>
          </a:p>
          <a:p>
            <a:pPr marL="342900" indent="-342900" algn="ctr">
              <a:buAutoNum type="alphaLcParenR"/>
            </a:pPr>
            <a:r>
              <a:rPr lang="en-GB" dirty="0"/>
              <a:t>À </a:t>
            </a:r>
            <a:r>
              <a:rPr lang="en-GB" dirty="0" err="1"/>
              <a:t>quartre</a:t>
            </a:r>
            <a:r>
              <a:rPr lang="en-GB" dirty="0"/>
              <a:t> </a:t>
            </a:r>
            <a:r>
              <a:rPr lang="en-GB" dirty="0" err="1"/>
              <a:t>heures</a:t>
            </a:r>
            <a:r>
              <a:rPr lang="en-GB" dirty="0"/>
              <a:t> dix</a:t>
            </a:r>
          </a:p>
          <a:p>
            <a:pPr marL="342900" indent="-342900" algn="ctr">
              <a:buAutoNum type="alphaLcParenR"/>
            </a:pPr>
            <a:endParaRPr lang="en-GB" dirty="0"/>
          </a:p>
          <a:p>
            <a:pPr marL="342900" indent="-342900" algn="ctr">
              <a:buAutoNum type="alphaLcParenR"/>
            </a:pPr>
            <a:endParaRPr lang="en-GB" dirty="0"/>
          </a:p>
          <a:p>
            <a:pPr algn="ctr"/>
            <a:r>
              <a:rPr lang="en-GB" dirty="0"/>
              <a:t>4. Translate:</a:t>
            </a:r>
          </a:p>
          <a:p>
            <a:pPr marL="342900" indent="-342900" algn="ctr">
              <a:buAutoNum type="alphaLcParenR"/>
            </a:pPr>
            <a:r>
              <a:rPr lang="en-GB" dirty="0" err="1"/>
              <a:t>J’étudie</a:t>
            </a:r>
            <a:r>
              <a:rPr lang="en-GB" dirty="0"/>
              <a:t> </a:t>
            </a:r>
            <a:r>
              <a:rPr lang="en-GB" dirty="0" err="1"/>
              <a:t>l’anglais</a:t>
            </a:r>
            <a:r>
              <a:rPr lang="en-GB" dirty="0"/>
              <a:t> à </a:t>
            </a:r>
            <a:r>
              <a:rPr lang="en-GB" dirty="0" err="1"/>
              <a:t>neuf</a:t>
            </a:r>
            <a:r>
              <a:rPr lang="en-GB" dirty="0"/>
              <a:t> </a:t>
            </a:r>
            <a:r>
              <a:rPr lang="en-GB" dirty="0" err="1"/>
              <a:t>heures</a:t>
            </a:r>
            <a:r>
              <a:rPr lang="en-GB" dirty="0"/>
              <a:t> cinq.</a:t>
            </a:r>
          </a:p>
          <a:p>
            <a:pPr marL="342900" indent="-342900" algn="ctr">
              <a:buAutoNum type="alphaLcParenR"/>
            </a:pPr>
            <a:r>
              <a:rPr lang="en-GB" dirty="0"/>
              <a:t>I study French at half 11.</a:t>
            </a:r>
          </a:p>
          <a:p>
            <a:pPr marL="342900" indent="-342900" algn="ctr">
              <a:buAutoNum type="alphaLcParenR"/>
            </a:pPr>
            <a:r>
              <a:rPr lang="en-GB" dirty="0"/>
              <a:t>We study geography at quarter past 12. </a:t>
            </a:r>
          </a:p>
          <a:p>
            <a:pPr marL="342900" indent="-342900" algn="ctr">
              <a:buAutoNum type="alphaLcParenR"/>
            </a:pPr>
            <a:r>
              <a:rPr lang="en-GB" dirty="0"/>
              <a:t>Elle </a:t>
            </a:r>
            <a:r>
              <a:rPr lang="en-GB" dirty="0" err="1"/>
              <a:t>étudie</a:t>
            </a:r>
            <a:r>
              <a:rPr lang="en-GB" dirty="0"/>
              <a:t> </a:t>
            </a:r>
            <a:r>
              <a:rPr lang="en-GB" dirty="0" err="1"/>
              <a:t>l’histoire</a:t>
            </a:r>
            <a:r>
              <a:rPr lang="en-GB" dirty="0"/>
              <a:t> à midi.</a:t>
            </a:r>
          </a:p>
          <a:p>
            <a:pPr marL="342900" indent="-342900" algn="ctr">
              <a:buAutoNum type="alphaLcParenR"/>
            </a:pPr>
            <a:r>
              <a:rPr lang="en-GB" dirty="0"/>
              <a:t>I study maths at ten past ten.</a:t>
            </a:r>
          </a:p>
          <a:p>
            <a:pPr marL="342900" indent="-342900">
              <a:buAutoNum type="alphaLcParenR"/>
            </a:pPr>
            <a:endParaRPr lang="en-GB" dirty="0"/>
          </a:p>
          <a:p>
            <a:pPr marL="342900" indent="-342900">
              <a:buAutoNum type="alphaLcParenR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30688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ontent Placeholder 3">
            <a:extLst>
              <a:ext uri="{FF2B5EF4-FFF2-40B4-BE49-F238E27FC236}">
                <a16:creationId xmlns:a16="http://schemas.microsoft.com/office/drawing/2014/main" id="{332AB557-AF55-4DCD-80EC-68215DA983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666875" y="2006281"/>
            <a:ext cx="4500563" cy="61436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fr-FR" altLang="en-US" sz="1800" dirty="0">
                <a:latin typeface="Comic Sans MS" panose="030F0702030302020204" pitchFamily="66" charset="0"/>
              </a:rPr>
              <a:t>Je me réveille</a:t>
            </a:r>
            <a:endParaRPr lang="en-GB" altLang="en-US" sz="1800" dirty="0"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r>
              <a:rPr lang="fr-FR" altLang="en-US" sz="1800" dirty="0">
                <a:latin typeface="Comic Sans MS" panose="030F0702030302020204" pitchFamily="66" charset="0"/>
              </a:rPr>
              <a:t>Je me lève</a:t>
            </a:r>
            <a:endParaRPr lang="en-GB" altLang="en-US" sz="1800" dirty="0"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r>
              <a:rPr lang="fr-FR" altLang="en-US" sz="1800" dirty="0">
                <a:latin typeface="Comic Sans MS" panose="030F0702030302020204" pitchFamily="66" charset="0"/>
              </a:rPr>
              <a:t>Je me douche</a:t>
            </a:r>
            <a:endParaRPr lang="en-GB" altLang="en-US" sz="1800" dirty="0"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r>
              <a:rPr lang="fr-FR" altLang="en-US" sz="1800" dirty="0">
                <a:latin typeface="Comic Sans MS" panose="030F0702030302020204" pitchFamily="66" charset="0"/>
              </a:rPr>
              <a:t>Je me lave</a:t>
            </a:r>
            <a:endParaRPr lang="en-GB" altLang="en-US" sz="1800" dirty="0"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r>
              <a:rPr lang="fr-FR" altLang="en-US" sz="1800" dirty="0">
                <a:latin typeface="Comic Sans MS" panose="030F0702030302020204" pitchFamily="66" charset="0"/>
              </a:rPr>
              <a:t>Je m’habille</a:t>
            </a:r>
          </a:p>
          <a:p>
            <a:pPr eaLnBrk="1" hangingPunct="1">
              <a:buFontTx/>
              <a:buNone/>
            </a:pPr>
            <a:r>
              <a:rPr lang="fr-FR" altLang="en-US" sz="1800" dirty="0">
                <a:latin typeface="Comic Sans MS" panose="030F0702030302020204" pitchFamily="66" charset="0"/>
              </a:rPr>
              <a:t>Je me maquille</a:t>
            </a:r>
            <a:endParaRPr lang="en-GB" altLang="en-US" sz="1800" dirty="0"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r>
              <a:rPr lang="fr-FR" altLang="en-US" sz="1800" dirty="0">
                <a:latin typeface="Comic Sans MS" panose="030F0702030302020204" pitchFamily="66" charset="0"/>
              </a:rPr>
              <a:t>Je me brosse les dents</a:t>
            </a:r>
          </a:p>
          <a:p>
            <a:pPr eaLnBrk="1" hangingPunct="1">
              <a:buFontTx/>
              <a:buNone/>
            </a:pPr>
            <a:r>
              <a:rPr lang="fr-FR" altLang="en-US" sz="1800" dirty="0">
                <a:latin typeface="Comic Sans MS" panose="030F0702030302020204" pitchFamily="66" charset="0"/>
              </a:rPr>
              <a:t>Je me dépêche</a:t>
            </a:r>
          </a:p>
          <a:p>
            <a:pPr eaLnBrk="1" hangingPunct="1">
              <a:buFontTx/>
              <a:buNone/>
            </a:pPr>
            <a:r>
              <a:rPr lang="fr-FR" altLang="en-US" sz="1800" dirty="0">
                <a:latin typeface="Comic Sans MS" panose="030F0702030302020204" pitchFamily="66" charset="0"/>
              </a:rPr>
              <a:t>Je me déshabille</a:t>
            </a:r>
            <a:endParaRPr lang="en-GB" altLang="en-US" sz="1800" dirty="0"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r>
              <a:rPr lang="fr-FR" altLang="en-US" sz="1800" dirty="0">
                <a:latin typeface="Comic Sans MS" panose="030F0702030302020204" pitchFamily="66" charset="0"/>
              </a:rPr>
              <a:t>Je me couche</a:t>
            </a:r>
            <a:r>
              <a:rPr lang="fr-FR" altLang="en-US" sz="1800" b="1" dirty="0">
                <a:solidFill>
                  <a:srgbClr val="254061"/>
                </a:solidFill>
                <a:latin typeface="Comic Sans MS" panose="030F0702030302020204" pitchFamily="66" charset="0"/>
              </a:rPr>
              <a:t> </a:t>
            </a:r>
            <a:endParaRPr lang="en-GB" altLang="en-US" sz="1800" b="1" dirty="0">
              <a:solidFill>
                <a:srgbClr val="254061"/>
              </a:solidFill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r>
              <a:rPr lang="fr-FR" altLang="en-US" sz="1100" b="1" dirty="0">
                <a:solidFill>
                  <a:srgbClr val="254061"/>
                </a:solidFill>
                <a:latin typeface="Comic Sans MS" panose="030F0702030302020204" pitchFamily="66" charset="0"/>
              </a:rPr>
              <a:t> </a:t>
            </a:r>
            <a:endParaRPr lang="en-GB" altLang="en-US" sz="1100" b="1" dirty="0">
              <a:solidFill>
                <a:srgbClr val="254061"/>
              </a:solidFill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endParaRPr lang="en-GB" altLang="en-US" sz="1500" b="1" dirty="0">
              <a:solidFill>
                <a:srgbClr val="25406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694B6BBB-DC47-492F-B2CE-66DA412DB5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2069" y="2033835"/>
            <a:ext cx="4500562" cy="6143625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en-GB" altLang="en-US" sz="1800" dirty="0">
                <a:latin typeface="Comic Sans MS" panose="030F0702030302020204" pitchFamily="66" charset="0"/>
              </a:rPr>
              <a:t>I wake up</a:t>
            </a:r>
          </a:p>
          <a:p>
            <a:pPr eaLnBrk="1" hangingPunct="1">
              <a:buFontTx/>
              <a:buNone/>
            </a:pPr>
            <a:r>
              <a:rPr lang="en-GB" altLang="en-US" sz="1800" dirty="0">
                <a:latin typeface="Comic Sans MS" panose="030F0702030302020204" pitchFamily="66" charset="0"/>
              </a:rPr>
              <a:t>I get up</a:t>
            </a:r>
          </a:p>
          <a:p>
            <a:pPr eaLnBrk="1" hangingPunct="1">
              <a:buFontTx/>
              <a:buNone/>
            </a:pPr>
            <a:r>
              <a:rPr lang="en-GB" altLang="en-US" sz="1800" dirty="0">
                <a:latin typeface="Comic Sans MS" panose="030F0702030302020204" pitchFamily="66" charset="0"/>
              </a:rPr>
              <a:t>I have a shower</a:t>
            </a:r>
          </a:p>
          <a:p>
            <a:pPr eaLnBrk="1" hangingPunct="1">
              <a:buFontTx/>
              <a:buNone/>
            </a:pPr>
            <a:r>
              <a:rPr lang="en-GB" altLang="en-US" sz="1800" dirty="0">
                <a:latin typeface="Comic Sans MS" panose="030F0702030302020204" pitchFamily="66" charset="0"/>
              </a:rPr>
              <a:t>I have a wash</a:t>
            </a:r>
          </a:p>
          <a:p>
            <a:pPr eaLnBrk="1" hangingPunct="1">
              <a:buFontTx/>
              <a:buNone/>
            </a:pPr>
            <a:r>
              <a:rPr lang="en-GB" altLang="en-US" sz="1800" dirty="0">
                <a:latin typeface="Comic Sans MS" panose="030F0702030302020204" pitchFamily="66" charset="0"/>
              </a:rPr>
              <a:t>I get dressed</a:t>
            </a:r>
          </a:p>
          <a:p>
            <a:pPr eaLnBrk="1" hangingPunct="1">
              <a:buFontTx/>
              <a:buNone/>
            </a:pPr>
            <a:r>
              <a:rPr lang="en-GB" altLang="en-US" sz="1800" dirty="0">
                <a:latin typeface="Comic Sans MS" panose="030F0702030302020204" pitchFamily="66" charset="0"/>
              </a:rPr>
              <a:t>I do my make-up</a:t>
            </a:r>
          </a:p>
          <a:p>
            <a:pPr eaLnBrk="1" hangingPunct="1">
              <a:buFontTx/>
              <a:buNone/>
            </a:pPr>
            <a:r>
              <a:rPr lang="en-GB" altLang="en-US" sz="1800" dirty="0">
                <a:latin typeface="Comic Sans MS" panose="030F0702030302020204" pitchFamily="66" charset="0"/>
              </a:rPr>
              <a:t>I brush my teeth</a:t>
            </a:r>
          </a:p>
          <a:p>
            <a:pPr eaLnBrk="1" hangingPunct="1">
              <a:buFontTx/>
              <a:buNone/>
            </a:pPr>
            <a:r>
              <a:rPr lang="en-GB" altLang="en-US" sz="1800" dirty="0">
                <a:latin typeface="Comic Sans MS" panose="030F0702030302020204" pitchFamily="66" charset="0"/>
              </a:rPr>
              <a:t>I hurry up</a:t>
            </a:r>
          </a:p>
          <a:p>
            <a:pPr eaLnBrk="1" hangingPunct="1">
              <a:buFontTx/>
              <a:buNone/>
            </a:pPr>
            <a:r>
              <a:rPr lang="en-GB" altLang="en-US" sz="1800" dirty="0">
                <a:latin typeface="Comic Sans MS" panose="030F0702030302020204" pitchFamily="66" charset="0"/>
              </a:rPr>
              <a:t>I get undressed</a:t>
            </a:r>
          </a:p>
          <a:p>
            <a:pPr eaLnBrk="1" hangingPunct="1">
              <a:buFontTx/>
              <a:buNone/>
            </a:pPr>
            <a:r>
              <a:rPr lang="en-GB" altLang="en-US" sz="1800" dirty="0">
                <a:latin typeface="Comic Sans MS" panose="030F0702030302020204" pitchFamily="66" charset="0"/>
              </a:rPr>
              <a:t>I go to bed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CD29902-E923-46E8-AC0A-579E9394A802}"/>
              </a:ext>
            </a:extLst>
          </p:cNvPr>
          <p:cNvCxnSpPr/>
          <p:nvPr/>
        </p:nvCxnSpPr>
        <p:spPr>
          <a:xfrm>
            <a:off x="1146496" y="1653942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5FF4C85-663A-4AFE-BE65-7BAAD5981EB2}"/>
              </a:ext>
            </a:extLst>
          </p:cNvPr>
          <p:cNvCxnSpPr>
            <a:cxnSpLocks/>
          </p:cNvCxnSpPr>
          <p:nvPr/>
        </p:nvCxnSpPr>
        <p:spPr>
          <a:xfrm flipV="1">
            <a:off x="6024563" y="1082180"/>
            <a:ext cx="0" cy="577582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4" name="TextBox 13">
            <a:extLst>
              <a:ext uri="{FF2B5EF4-FFF2-40B4-BE49-F238E27FC236}">
                <a16:creationId xmlns:a16="http://schemas.microsoft.com/office/drawing/2014/main" id="{429EC08F-3C2D-4419-BB7C-B62157B004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0854" y="999055"/>
            <a:ext cx="314325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n-US" sz="3000">
                <a:solidFill>
                  <a:srgbClr val="002060"/>
                </a:solidFill>
                <a:latin typeface="Comic Sans MS" panose="030F0702030302020204" pitchFamily="66" charset="0"/>
              </a:rPr>
              <a:t>Français</a:t>
            </a:r>
          </a:p>
        </p:txBody>
      </p:sp>
      <p:sp>
        <p:nvSpPr>
          <p:cNvPr id="27655" name="TextBox 14">
            <a:extLst>
              <a:ext uri="{FF2B5EF4-FFF2-40B4-BE49-F238E27FC236}">
                <a16:creationId xmlns:a16="http://schemas.microsoft.com/office/drawing/2014/main" id="{0E62975F-3550-4E69-B9FD-E1C501EC17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88542" y="999055"/>
            <a:ext cx="314325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n-US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Anglais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46C3A6-0E1C-4ECD-8BCD-9463C263AFA9}"/>
              </a:ext>
            </a:extLst>
          </p:cNvPr>
          <p:cNvSpPr txBox="1"/>
          <p:nvPr/>
        </p:nvSpPr>
        <p:spPr>
          <a:xfrm>
            <a:off x="713064" y="226503"/>
            <a:ext cx="10914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5. Copy the vocabulary into your books in French and English: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46D63E8-C6AE-4153-9998-AF9557B90D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546230" y="38945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1812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8005C3D-99E7-4A62-B085-76AE3799A55D}"/>
              </a:ext>
            </a:extLst>
          </p:cNvPr>
          <p:cNvSpPr txBox="1"/>
          <p:nvPr/>
        </p:nvSpPr>
        <p:spPr>
          <a:xfrm>
            <a:off x="511728" y="402672"/>
            <a:ext cx="11073468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dirty="0"/>
              <a:t>6.</a:t>
            </a:r>
            <a:r>
              <a:rPr lang="en-GB" altLang="en-US" sz="1800" dirty="0">
                <a:latin typeface="Arial" panose="020B0604020202020204" pitchFamily="34" charset="0"/>
              </a:rPr>
              <a:t> Translate:</a:t>
            </a:r>
          </a:p>
          <a:p>
            <a:pPr marL="342900" indent="-342900" eaLnBrk="1" hangingPunct="1">
              <a:spcBef>
                <a:spcPct val="0"/>
              </a:spcBef>
              <a:buFontTx/>
              <a:buAutoNum type="alphaLcParenR"/>
            </a:pPr>
            <a:r>
              <a:rPr lang="en-GB" dirty="0">
                <a:latin typeface="Arial" panose="020B0604020202020204" pitchFamily="34" charset="0"/>
              </a:rPr>
              <a:t>I wake up at 7 o’clock.</a:t>
            </a:r>
          </a:p>
          <a:p>
            <a:pPr marL="342900" indent="-342900" eaLnBrk="1" hangingPunct="1">
              <a:spcBef>
                <a:spcPct val="0"/>
              </a:spcBef>
              <a:buFontTx/>
              <a:buAutoNum type="alphaLcParenR"/>
            </a:pPr>
            <a:r>
              <a:rPr lang="en-GB" dirty="0">
                <a:latin typeface="Arial" panose="020B0604020202020204" pitchFamily="34" charset="0"/>
              </a:rPr>
              <a:t>I have a shower at half past 7.</a:t>
            </a:r>
          </a:p>
          <a:p>
            <a:pPr marL="342900" indent="-342900" eaLnBrk="1" hangingPunct="1">
              <a:spcBef>
                <a:spcPct val="0"/>
              </a:spcBef>
              <a:buFontTx/>
              <a:buAutoNum type="alphaLcParenR"/>
            </a:pPr>
            <a:r>
              <a:rPr lang="en-GB" dirty="0">
                <a:latin typeface="Arial" panose="020B0604020202020204" pitchFamily="34" charset="0"/>
              </a:rPr>
              <a:t>I get dressed at quarter to 8.</a:t>
            </a:r>
          </a:p>
          <a:p>
            <a:pPr marL="342900" indent="-342900" eaLnBrk="1" hangingPunct="1">
              <a:spcBef>
                <a:spcPct val="0"/>
              </a:spcBef>
              <a:buFontTx/>
              <a:buAutoNum type="alphaLcParenR"/>
            </a:pPr>
            <a:r>
              <a:rPr lang="en-GB" dirty="0">
                <a:latin typeface="Arial" panose="020B0604020202020204" pitchFamily="34" charset="0"/>
              </a:rPr>
              <a:t>I go to bed at 10 o’clock.</a:t>
            </a:r>
          </a:p>
          <a:p>
            <a:pPr marL="342900" indent="-342900" eaLnBrk="1" hangingPunct="1">
              <a:spcBef>
                <a:spcPct val="0"/>
              </a:spcBef>
              <a:buFontTx/>
              <a:buAutoNum type="alphaLcParenR"/>
            </a:pPr>
            <a:endParaRPr lang="en-GB" dirty="0">
              <a:latin typeface="Arial" panose="020B0604020202020204" pitchFamily="34" charset="0"/>
            </a:endParaRPr>
          </a:p>
          <a:p>
            <a:pPr marL="342900" indent="-342900" eaLnBrk="1" hangingPunct="1">
              <a:spcBef>
                <a:spcPct val="0"/>
              </a:spcBef>
              <a:buFontTx/>
              <a:buAutoNum type="alphaLcParenR"/>
            </a:pPr>
            <a:endParaRPr lang="en-GB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dirty="0">
                <a:latin typeface="Arial" panose="020B0604020202020204" pitchFamily="34" charset="0"/>
              </a:rPr>
              <a:t>7. Translate the following text into English:</a:t>
            </a:r>
          </a:p>
          <a:p>
            <a:pPr eaLnBrk="1" hangingPunct="1">
              <a:spcBef>
                <a:spcPct val="0"/>
              </a:spcBef>
            </a:pPr>
            <a:endParaRPr lang="en-GB" dirty="0"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r>
              <a:rPr lang="en-GB" altLang="en-US" sz="1800" dirty="0" err="1">
                <a:latin typeface="Comic Sans MS" panose="030F0702030302020204" pitchFamily="66" charset="0"/>
              </a:rPr>
              <a:t>D’habitude</a:t>
            </a:r>
            <a:r>
              <a:rPr lang="en-GB" altLang="en-US" sz="1800" dirty="0">
                <a:latin typeface="Comic Sans MS" panose="030F0702030302020204" pitchFamily="66" charset="0"/>
              </a:rPr>
              <a:t> je me </a:t>
            </a:r>
            <a:r>
              <a:rPr lang="en-GB" altLang="en-US" sz="1800" dirty="0" err="1">
                <a:latin typeface="Comic Sans MS" panose="030F0702030302020204" pitchFamily="66" charset="0"/>
              </a:rPr>
              <a:t>l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ève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à six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heures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et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demie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. Le week-end je me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lève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à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onze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heures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. Je me brosse les dents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puis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je me douche. Après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ça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je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prends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le petit déjeuner,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normalement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je mange des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céréales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et je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bois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du jus de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pomme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. Le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soir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, je me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couche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à dix </a:t>
            </a:r>
            <a:r>
              <a:rPr lang="en-GB" altLang="en-US" sz="1800" dirty="0" err="1">
                <a:latin typeface="Comic Sans MS" panose="030F0702030302020204" pitchFamily="66" charset="0"/>
                <a:cs typeface="Arial" panose="020B0604020202020204" pitchFamily="34" charset="0"/>
              </a:rPr>
              <a:t>heures</a:t>
            </a:r>
            <a:r>
              <a:rPr lang="en-GB" altLang="en-US" sz="1800" dirty="0">
                <a:latin typeface="Comic Sans MS" panose="030F0702030302020204" pitchFamily="66" charset="0"/>
                <a:cs typeface="Arial" panose="020B0604020202020204" pitchFamily="34" charset="0"/>
              </a:rPr>
              <a:t> et quart.</a:t>
            </a:r>
          </a:p>
          <a:p>
            <a:pPr>
              <a:spcBef>
                <a:spcPct val="0"/>
              </a:spcBef>
            </a:pPr>
            <a:endParaRPr lang="en-GB" altLang="en-US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en-GB" altLang="en-US" sz="18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r>
              <a:rPr lang="en-GB" altLang="en-US" dirty="0">
                <a:latin typeface="Comic Sans MS" panose="030F0702030302020204" pitchFamily="66" charset="0"/>
                <a:cs typeface="Arial" panose="020B0604020202020204" pitchFamily="34" charset="0"/>
              </a:rPr>
              <a:t>Vocab help:</a:t>
            </a:r>
          </a:p>
          <a:p>
            <a:pPr>
              <a:spcBef>
                <a:spcPct val="0"/>
              </a:spcBef>
            </a:pPr>
            <a:r>
              <a:rPr lang="en-GB" altLang="en-US" sz="1600" dirty="0" err="1">
                <a:latin typeface="Comic Sans MS" panose="030F0702030302020204" pitchFamily="66" charset="0"/>
                <a:cs typeface="Arial" panose="020B0604020202020204" pitchFamily="34" charset="0"/>
              </a:rPr>
              <a:t>D’habitude</a:t>
            </a:r>
            <a:r>
              <a:rPr lang="en-GB" altLang="en-US" sz="1600" dirty="0">
                <a:latin typeface="Comic Sans MS" panose="030F0702030302020204" pitchFamily="66" charset="0"/>
                <a:cs typeface="Arial" panose="020B0604020202020204" pitchFamily="34" charset="0"/>
              </a:rPr>
              <a:t> = usually</a:t>
            </a:r>
          </a:p>
          <a:p>
            <a:pPr>
              <a:spcBef>
                <a:spcPct val="0"/>
              </a:spcBef>
            </a:pPr>
            <a:r>
              <a:rPr lang="en-GB" altLang="en-US" sz="1600" dirty="0" err="1">
                <a:latin typeface="Comic Sans MS" panose="030F0702030302020204" pitchFamily="66" charset="0"/>
                <a:cs typeface="Arial" panose="020B0604020202020204" pitchFamily="34" charset="0"/>
              </a:rPr>
              <a:t>Puis</a:t>
            </a:r>
            <a:r>
              <a:rPr lang="en-GB" altLang="en-US" sz="1600" dirty="0">
                <a:latin typeface="Comic Sans MS" panose="030F0702030302020204" pitchFamily="66" charset="0"/>
                <a:cs typeface="Arial" panose="020B0604020202020204" pitchFamily="34" charset="0"/>
              </a:rPr>
              <a:t> = then</a:t>
            </a:r>
          </a:p>
          <a:p>
            <a:pPr>
              <a:spcBef>
                <a:spcPct val="0"/>
              </a:spcBef>
            </a:pPr>
            <a:r>
              <a:rPr lang="en-GB" altLang="en-US" sz="1600" dirty="0">
                <a:latin typeface="Comic Sans MS" panose="030F0702030302020204" pitchFamily="66" charset="0"/>
                <a:cs typeface="Arial" panose="020B0604020202020204" pitchFamily="34" charset="0"/>
              </a:rPr>
              <a:t>Après </a:t>
            </a:r>
            <a:r>
              <a:rPr lang="en-GB" altLang="en-US" sz="1600" dirty="0" err="1">
                <a:latin typeface="Comic Sans MS" panose="030F0702030302020204" pitchFamily="66" charset="0"/>
                <a:cs typeface="Arial" panose="020B0604020202020204" pitchFamily="34" charset="0"/>
              </a:rPr>
              <a:t>ça</a:t>
            </a:r>
            <a:r>
              <a:rPr lang="en-GB" altLang="en-US" sz="1600" dirty="0">
                <a:latin typeface="Comic Sans MS" panose="030F0702030302020204" pitchFamily="66" charset="0"/>
                <a:cs typeface="Arial" panose="020B0604020202020204" pitchFamily="34" charset="0"/>
              </a:rPr>
              <a:t> = after that</a:t>
            </a:r>
          </a:p>
          <a:p>
            <a:pPr>
              <a:spcBef>
                <a:spcPct val="0"/>
              </a:spcBef>
            </a:pPr>
            <a:r>
              <a:rPr lang="en-GB" altLang="en-US" sz="1600" dirty="0" err="1">
                <a:latin typeface="Comic Sans MS" panose="030F0702030302020204" pitchFamily="66" charset="0"/>
                <a:cs typeface="Arial" panose="020B0604020202020204" pitchFamily="34" charset="0"/>
              </a:rPr>
              <a:t>Normalement</a:t>
            </a:r>
            <a:r>
              <a:rPr lang="en-GB" altLang="en-US" sz="1600" dirty="0">
                <a:latin typeface="Comic Sans MS" panose="030F0702030302020204" pitchFamily="66" charset="0"/>
                <a:cs typeface="Arial" panose="020B0604020202020204" pitchFamily="34" charset="0"/>
              </a:rPr>
              <a:t> = normally</a:t>
            </a:r>
          </a:p>
          <a:p>
            <a:pPr>
              <a:spcBef>
                <a:spcPct val="0"/>
              </a:spcBef>
            </a:pPr>
            <a:r>
              <a:rPr lang="en-GB" altLang="en-US" sz="1600" dirty="0">
                <a:latin typeface="Comic Sans MS" panose="030F0702030302020204" pitchFamily="66" charset="0"/>
                <a:cs typeface="Arial" panose="020B0604020202020204" pitchFamily="34" charset="0"/>
              </a:rPr>
              <a:t>Le </a:t>
            </a:r>
            <a:r>
              <a:rPr lang="en-GB" altLang="en-US" sz="1600" dirty="0" err="1">
                <a:latin typeface="Comic Sans MS" panose="030F0702030302020204" pitchFamily="66" charset="0"/>
                <a:cs typeface="Arial" panose="020B0604020202020204" pitchFamily="34" charset="0"/>
              </a:rPr>
              <a:t>soir</a:t>
            </a:r>
            <a:r>
              <a:rPr lang="en-GB" altLang="en-US" sz="1600" dirty="0">
                <a:latin typeface="Comic Sans MS" panose="030F0702030302020204" pitchFamily="66" charset="0"/>
                <a:cs typeface="Arial" panose="020B0604020202020204" pitchFamily="34" charset="0"/>
              </a:rPr>
              <a:t> = in the evening </a:t>
            </a:r>
          </a:p>
          <a:p>
            <a:pPr eaLnBrk="1" hangingPunct="1">
              <a:spcBef>
                <a:spcPct val="0"/>
              </a:spcBef>
            </a:pPr>
            <a:endParaRPr lang="en-GB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21282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E350640-545A-428F-BAA8-D8448E14D84B}"/>
              </a:ext>
            </a:extLst>
          </p:cNvPr>
          <p:cNvSpPr txBox="1"/>
          <p:nvPr/>
        </p:nvSpPr>
        <p:spPr>
          <a:xfrm>
            <a:off x="595618" y="713064"/>
            <a:ext cx="108301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8. Write a mini paragraph to describe your daily routine using vocabulary from the last slides. Include the times you do each activity.</a:t>
            </a:r>
          </a:p>
          <a:p>
            <a:pPr algn="ctr"/>
            <a:endParaRPr lang="en-GB" sz="2000" dirty="0"/>
          </a:p>
          <a:p>
            <a:pPr algn="ctr"/>
            <a:r>
              <a:rPr lang="en-GB" sz="2000" dirty="0"/>
              <a:t>Challenge – can you include some opinions and justifications?</a:t>
            </a:r>
          </a:p>
        </p:txBody>
      </p:sp>
    </p:spTree>
    <p:extLst>
      <p:ext uri="{BB962C8B-B14F-4D97-AF65-F5344CB8AC3E}">
        <p14:creationId xmlns:p14="http://schemas.microsoft.com/office/powerpoint/2010/main" val="34927747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BE708A3-E07D-4D23-A464-E7FE176374A5}"/>
              </a:ext>
            </a:extLst>
          </p:cNvPr>
          <p:cNvSpPr txBox="1"/>
          <p:nvPr/>
        </p:nvSpPr>
        <p:spPr>
          <a:xfrm>
            <a:off x="748018" y="419450"/>
            <a:ext cx="1057851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9. Copy the information below on the future tense into your books: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u="sng" dirty="0"/>
              <a:t>Near future tense: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The near future tense translates to ‘I am going to’ in English. </a:t>
            </a:r>
          </a:p>
          <a:p>
            <a:pPr algn="ctr"/>
            <a:r>
              <a:rPr lang="en-GB" dirty="0"/>
              <a:t>To form it in French you use the present tense of ‘</a:t>
            </a:r>
            <a:r>
              <a:rPr lang="en-GB" dirty="0" err="1"/>
              <a:t>aller</a:t>
            </a:r>
            <a:r>
              <a:rPr lang="en-GB" dirty="0"/>
              <a:t>’ (to go) plus an infinitive verb</a:t>
            </a:r>
            <a:br>
              <a:rPr lang="en-GB" dirty="0"/>
            </a:br>
            <a:endParaRPr lang="en-GB" dirty="0"/>
          </a:p>
          <a:p>
            <a:pPr algn="ctr"/>
            <a:r>
              <a:rPr lang="en-GB" dirty="0"/>
              <a:t>Aller:</a:t>
            </a:r>
          </a:p>
          <a:p>
            <a:pPr algn="ctr"/>
            <a:r>
              <a:rPr lang="en-GB" dirty="0"/>
              <a:t>Je </a:t>
            </a:r>
            <a:r>
              <a:rPr lang="en-GB" dirty="0" err="1"/>
              <a:t>vais</a:t>
            </a:r>
            <a:r>
              <a:rPr lang="en-GB" dirty="0"/>
              <a:t> = I am going</a:t>
            </a:r>
          </a:p>
          <a:p>
            <a:pPr algn="ctr"/>
            <a:r>
              <a:rPr lang="en-GB" dirty="0"/>
              <a:t>Tu vas = you are going</a:t>
            </a:r>
          </a:p>
          <a:p>
            <a:pPr algn="ctr"/>
            <a:r>
              <a:rPr lang="en-GB" dirty="0"/>
              <a:t>Il/</a:t>
            </a:r>
            <a:r>
              <a:rPr lang="en-GB" dirty="0" err="1"/>
              <a:t>elle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= he/she is going</a:t>
            </a:r>
          </a:p>
          <a:p>
            <a:pPr algn="ctr"/>
            <a:r>
              <a:rPr lang="en-GB" dirty="0"/>
              <a:t>Nous </a:t>
            </a:r>
            <a:r>
              <a:rPr lang="en-GB" dirty="0" err="1"/>
              <a:t>allons</a:t>
            </a:r>
            <a:r>
              <a:rPr lang="en-GB" dirty="0"/>
              <a:t> = we are going</a:t>
            </a:r>
          </a:p>
          <a:p>
            <a:pPr algn="ctr"/>
            <a:r>
              <a:rPr lang="en-GB" dirty="0" err="1"/>
              <a:t>Vous</a:t>
            </a:r>
            <a:r>
              <a:rPr lang="en-GB" dirty="0"/>
              <a:t> </a:t>
            </a:r>
            <a:r>
              <a:rPr lang="en-GB" dirty="0" err="1"/>
              <a:t>allez</a:t>
            </a:r>
            <a:r>
              <a:rPr lang="en-GB" dirty="0"/>
              <a:t> = you (plural) are going</a:t>
            </a:r>
          </a:p>
          <a:p>
            <a:pPr algn="ctr"/>
            <a:r>
              <a:rPr lang="en-GB" dirty="0" err="1"/>
              <a:t>Ils</a:t>
            </a:r>
            <a:r>
              <a:rPr lang="en-GB" dirty="0"/>
              <a:t>/</a:t>
            </a:r>
            <a:r>
              <a:rPr lang="en-GB" dirty="0" err="1"/>
              <a:t>elles</a:t>
            </a:r>
            <a:r>
              <a:rPr lang="en-GB" dirty="0"/>
              <a:t> </a:t>
            </a:r>
            <a:r>
              <a:rPr lang="en-GB" dirty="0" err="1"/>
              <a:t>vont</a:t>
            </a:r>
            <a:r>
              <a:rPr lang="en-GB" dirty="0"/>
              <a:t> = they are going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Je </a:t>
            </a:r>
            <a:r>
              <a:rPr lang="en-GB" dirty="0" err="1"/>
              <a:t>vais</a:t>
            </a:r>
            <a:r>
              <a:rPr lang="en-GB" dirty="0"/>
              <a:t> manger = I am going to eat</a:t>
            </a:r>
          </a:p>
          <a:p>
            <a:pPr algn="ctr"/>
            <a:r>
              <a:rPr lang="en-GB" dirty="0"/>
              <a:t>Elle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aller</a:t>
            </a:r>
            <a:r>
              <a:rPr lang="en-GB" dirty="0"/>
              <a:t> = she is going to go</a:t>
            </a:r>
          </a:p>
          <a:p>
            <a:pPr algn="ctr"/>
            <a:r>
              <a:rPr lang="en-GB" dirty="0"/>
              <a:t>Nous </a:t>
            </a:r>
            <a:r>
              <a:rPr lang="en-GB" dirty="0" err="1"/>
              <a:t>allons</a:t>
            </a:r>
            <a:r>
              <a:rPr lang="en-GB" dirty="0"/>
              <a:t> </a:t>
            </a:r>
            <a:r>
              <a:rPr lang="en-GB" dirty="0" err="1"/>
              <a:t>regarder</a:t>
            </a:r>
            <a:r>
              <a:rPr lang="en-GB" dirty="0"/>
              <a:t> = we are going to watch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0B9316A-6567-4E60-B4B6-7B97EC0322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370202" y="27921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567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00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3E3A3AB-4FB7-4012-8DAE-83DD017EAA59}"/>
              </a:ext>
            </a:extLst>
          </p:cNvPr>
          <p:cNvSpPr txBox="1"/>
          <p:nvPr/>
        </p:nvSpPr>
        <p:spPr>
          <a:xfrm>
            <a:off x="696286" y="528506"/>
            <a:ext cx="10721131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10. Translate:</a:t>
            </a:r>
          </a:p>
          <a:p>
            <a:pPr marL="342900" indent="-342900" algn="ctr">
              <a:buAutoNum type="alphaLcParenR"/>
            </a:pPr>
            <a:r>
              <a:rPr lang="en-GB" sz="2400" dirty="0"/>
              <a:t>I am going to study</a:t>
            </a:r>
          </a:p>
          <a:p>
            <a:pPr marL="342900" indent="-342900" algn="ctr">
              <a:buAutoNum type="alphaLcParenR"/>
            </a:pPr>
            <a:r>
              <a:rPr lang="en-GB" sz="2400" dirty="0"/>
              <a:t>We are going to play</a:t>
            </a:r>
          </a:p>
          <a:p>
            <a:pPr marL="342900" indent="-342900" algn="ctr">
              <a:buAutoNum type="alphaLcParenR"/>
            </a:pPr>
            <a:r>
              <a:rPr lang="en-GB" sz="2400" dirty="0"/>
              <a:t>He is going to watch</a:t>
            </a:r>
          </a:p>
          <a:p>
            <a:pPr marL="342900" indent="-342900" algn="ctr">
              <a:buAutoNum type="alphaLcParenR"/>
            </a:pPr>
            <a:r>
              <a:rPr lang="en-GB" sz="2400" dirty="0"/>
              <a:t>We are going to listen</a:t>
            </a:r>
          </a:p>
          <a:p>
            <a:pPr marL="342900" indent="-342900" algn="ctr">
              <a:buAutoNum type="alphaLcParenR"/>
            </a:pPr>
            <a:r>
              <a:rPr lang="en-GB" sz="2400" dirty="0"/>
              <a:t>She is going to study</a:t>
            </a:r>
          </a:p>
          <a:p>
            <a:pPr marL="342900" indent="-342900" algn="ctr">
              <a:buAutoNum type="alphaLcParenR"/>
            </a:pPr>
            <a:r>
              <a:rPr lang="en-GB" sz="2400" dirty="0"/>
              <a:t>They are going to go</a:t>
            </a:r>
          </a:p>
          <a:p>
            <a:pPr marL="342900" indent="-342900" algn="ctr">
              <a:buAutoNum type="alphaLcParenR"/>
            </a:pPr>
            <a:r>
              <a:rPr lang="en-GB" sz="2400" dirty="0"/>
              <a:t>I am going to do</a:t>
            </a:r>
          </a:p>
          <a:p>
            <a:pPr marL="342900" indent="-342900" algn="ctr">
              <a:buAutoNum type="alphaLcParenR"/>
            </a:pPr>
            <a:endParaRPr lang="en-GB" sz="2400" dirty="0"/>
          </a:p>
          <a:p>
            <a:pPr algn="ctr"/>
            <a:r>
              <a:rPr lang="en-GB" sz="2400" dirty="0"/>
              <a:t>Challenge – Can you complete the sentences e.g. I am going to study French because it is fun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48850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F847A27-6BCC-4424-A177-B4B109A734F1}"/>
              </a:ext>
            </a:extLst>
          </p:cNvPr>
          <p:cNvSpPr txBox="1"/>
          <p:nvPr/>
        </p:nvSpPr>
        <p:spPr>
          <a:xfrm>
            <a:off x="1031847" y="780176"/>
            <a:ext cx="1035201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11. Draw a picture of your dream/ideal school in your book and label it in French (you can use </a:t>
            </a:r>
            <a:r>
              <a:rPr lang="en-GB" dirty="0">
                <a:hlinkClick r:id="rId2"/>
              </a:rPr>
              <a:t>www.wordreference.com</a:t>
            </a:r>
            <a:r>
              <a:rPr lang="en-GB" dirty="0"/>
              <a:t> to help with vocabulary). </a:t>
            </a:r>
          </a:p>
          <a:p>
            <a:r>
              <a:rPr lang="en-GB" dirty="0"/>
              <a:t>Challenge -  can you write some full sentences about the school using the vocabulary below to help:</a:t>
            </a:r>
          </a:p>
          <a:p>
            <a:r>
              <a:rPr lang="en-GB" dirty="0"/>
              <a:t>Dans mon école = in my school</a:t>
            </a:r>
          </a:p>
          <a:p>
            <a:r>
              <a:rPr lang="en-GB" dirty="0"/>
              <a:t>Il y a  = there is/are</a:t>
            </a:r>
          </a:p>
          <a:p>
            <a:r>
              <a:rPr lang="en-GB" dirty="0"/>
              <a:t>Il </a:t>
            </a:r>
            <a:r>
              <a:rPr lang="en-GB" dirty="0" err="1"/>
              <a:t>n’y</a:t>
            </a:r>
            <a:r>
              <a:rPr lang="en-GB" dirty="0"/>
              <a:t> a pas de = there is not</a:t>
            </a:r>
          </a:p>
          <a:p>
            <a:r>
              <a:rPr lang="en-GB" dirty="0" err="1"/>
              <a:t>C’est</a:t>
            </a:r>
            <a:r>
              <a:rPr lang="en-GB" dirty="0"/>
              <a:t> = it is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12. Research schools/ the school system in France and create a poster/ fact file on it and compare it to England. Try to find out information about:</a:t>
            </a:r>
          </a:p>
          <a:p>
            <a:pPr marL="285750" indent="-285750">
              <a:buFontTx/>
              <a:buChar char="-"/>
            </a:pPr>
            <a:r>
              <a:rPr lang="en-GB" dirty="0"/>
              <a:t>Subjects</a:t>
            </a:r>
          </a:p>
          <a:p>
            <a:pPr marL="285750" indent="-285750">
              <a:buFontTx/>
              <a:buChar char="-"/>
            </a:pPr>
            <a:r>
              <a:rPr lang="en-GB" dirty="0"/>
              <a:t>Timings</a:t>
            </a:r>
          </a:p>
          <a:p>
            <a:pPr marL="285750" indent="-285750">
              <a:buFontTx/>
              <a:buChar char="-"/>
            </a:pPr>
            <a:r>
              <a:rPr lang="en-GB" dirty="0"/>
              <a:t>Types of school</a:t>
            </a:r>
          </a:p>
          <a:p>
            <a:pPr marL="285750" indent="-285750">
              <a:buFontTx/>
              <a:buChar char="-"/>
            </a:pPr>
            <a:r>
              <a:rPr lang="en-GB" dirty="0"/>
              <a:t>Rules e.g. uniform</a:t>
            </a:r>
          </a:p>
          <a:p>
            <a:pPr marL="285750" indent="-285750">
              <a:buFontTx/>
              <a:buChar char="-"/>
            </a:pPr>
            <a:r>
              <a:rPr lang="en-GB" dirty="0"/>
              <a:t>Exams </a:t>
            </a:r>
          </a:p>
          <a:p>
            <a:pPr marL="285750" indent="-285750">
              <a:buFontTx/>
              <a:buChar char="-"/>
            </a:pPr>
            <a:r>
              <a:rPr lang="en-GB" dirty="0"/>
              <a:t>Holidays </a:t>
            </a:r>
          </a:p>
          <a:p>
            <a:pPr marL="285750" indent="-285750">
              <a:buFontTx/>
              <a:buChar char="-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6144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1075</Words>
  <Application>Microsoft Office PowerPoint</Application>
  <PresentationFormat>Widescreen</PresentationFormat>
  <Paragraphs>188</Paragraphs>
  <Slides>11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Hurst</dc:creator>
  <cp:lastModifiedBy>L Hurst</cp:lastModifiedBy>
  <cp:revision>10</cp:revision>
  <dcterms:created xsi:type="dcterms:W3CDTF">2021-03-08T09:38:52Z</dcterms:created>
  <dcterms:modified xsi:type="dcterms:W3CDTF">2021-03-08T10:28:18Z</dcterms:modified>
</cp:coreProperties>
</file>