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diagrams/data2.xml" ContentType="application/vnd.openxmlformats-officedocument.drawingml.diagramData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theme/theme3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C27B1A-BB1B-495C-9D23-0B0F92D89A14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4A16F553-C25C-4044-9B63-196FDC9A24F2}">
      <dgm:prSet/>
      <dgm:spPr/>
      <dgm:t>
        <a:bodyPr/>
        <a:lstStyle/>
        <a:p>
          <a:r>
            <a:rPr lang="en-GB"/>
            <a:t>ALL </a:t>
          </a:r>
          <a:r>
            <a:rPr lang="en-GB" i="1"/>
            <a:t>To recap the terms ‘Devising’ and ‘Stimulus’</a:t>
          </a:r>
          <a:endParaRPr lang="en-US"/>
        </a:p>
      </dgm:t>
    </dgm:pt>
    <dgm:pt modelId="{64782962-3B4C-42F6-9BD5-2AEE1C0F914D}" type="parTrans" cxnId="{CF50A1F3-9836-45F6-90DC-F843DFAECE82}">
      <dgm:prSet/>
      <dgm:spPr/>
      <dgm:t>
        <a:bodyPr/>
        <a:lstStyle/>
        <a:p>
          <a:endParaRPr lang="en-US"/>
        </a:p>
      </dgm:t>
    </dgm:pt>
    <dgm:pt modelId="{1BF0B97A-02EB-40AA-9F78-C0399D070899}" type="sibTrans" cxnId="{CF50A1F3-9836-45F6-90DC-F843DFAECE82}">
      <dgm:prSet/>
      <dgm:spPr/>
      <dgm:t>
        <a:bodyPr/>
        <a:lstStyle/>
        <a:p>
          <a:endParaRPr lang="en-US"/>
        </a:p>
      </dgm:t>
    </dgm:pt>
    <dgm:pt modelId="{E6424059-6A95-42D3-9834-8FCEF96D7452}">
      <dgm:prSet/>
      <dgm:spPr/>
      <dgm:t>
        <a:bodyPr/>
        <a:lstStyle/>
        <a:p>
          <a:r>
            <a:rPr lang="en-GB" i="1"/>
            <a:t>MOST To devise a short piece of drama using a text stimulus</a:t>
          </a:r>
          <a:endParaRPr lang="en-US"/>
        </a:p>
      </dgm:t>
    </dgm:pt>
    <dgm:pt modelId="{743AB883-FF18-43E2-9FB7-2FA026267F03}" type="parTrans" cxnId="{CE39F0A7-4F7B-44E8-9F97-68A592F2DACE}">
      <dgm:prSet/>
      <dgm:spPr/>
      <dgm:t>
        <a:bodyPr/>
        <a:lstStyle/>
        <a:p>
          <a:endParaRPr lang="en-US"/>
        </a:p>
      </dgm:t>
    </dgm:pt>
    <dgm:pt modelId="{C665741C-CF7D-4456-8667-392CEE236093}" type="sibTrans" cxnId="{CE39F0A7-4F7B-44E8-9F97-68A592F2DACE}">
      <dgm:prSet/>
      <dgm:spPr/>
      <dgm:t>
        <a:bodyPr/>
        <a:lstStyle/>
        <a:p>
          <a:endParaRPr lang="en-US"/>
        </a:p>
      </dgm:t>
    </dgm:pt>
    <dgm:pt modelId="{72BD637D-2AE5-46AC-9819-EEBB89ACE933}">
      <dgm:prSet/>
      <dgm:spPr/>
      <dgm:t>
        <a:bodyPr/>
        <a:lstStyle/>
        <a:p>
          <a:r>
            <a:rPr lang="en-GB" i="1"/>
            <a:t>SOME To develop characterisation skills</a:t>
          </a:r>
          <a:endParaRPr lang="en-US"/>
        </a:p>
      </dgm:t>
    </dgm:pt>
    <dgm:pt modelId="{71E4986D-42B8-4319-8883-115A1FCC413F}" type="parTrans" cxnId="{FF1504EE-60A0-49CA-9A85-457381BC9711}">
      <dgm:prSet/>
      <dgm:spPr/>
      <dgm:t>
        <a:bodyPr/>
        <a:lstStyle/>
        <a:p>
          <a:endParaRPr lang="en-US"/>
        </a:p>
      </dgm:t>
    </dgm:pt>
    <dgm:pt modelId="{44E219B8-2B70-4128-90AE-C24294D5F62B}" type="sibTrans" cxnId="{FF1504EE-60A0-49CA-9A85-457381BC9711}">
      <dgm:prSet/>
      <dgm:spPr/>
      <dgm:t>
        <a:bodyPr/>
        <a:lstStyle/>
        <a:p>
          <a:endParaRPr lang="en-US"/>
        </a:p>
      </dgm:t>
    </dgm:pt>
    <dgm:pt modelId="{5EC60829-ECF3-4FFB-A29D-02F26839B945}" type="pres">
      <dgm:prSet presAssocID="{51C27B1A-BB1B-495C-9D23-0B0F92D89A14}" presName="linear" presStyleCnt="0">
        <dgm:presLayoutVars>
          <dgm:animLvl val="lvl"/>
          <dgm:resizeHandles val="exact"/>
        </dgm:presLayoutVars>
      </dgm:prSet>
      <dgm:spPr/>
    </dgm:pt>
    <dgm:pt modelId="{A1672670-14A0-44A8-87CB-A1C3135490B3}" type="pres">
      <dgm:prSet presAssocID="{4A16F553-C25C-4044-9B63-196FDC9A24F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0666997-DC5F-4518-82A4-7A92A6C399C4}" type="pres">
      <dgm:prSet presAssocID="{1BF0B97A-02EB-40AA-9F78-C0399D070899}" presName="spacer" presStyleCnt="0"/>
      <dgm:spPr/>
    </dgm:pt>
    <dgm:pt modelId="{F2E5C1AD-6D19-42C6-A56E-EAE0C2916447}" type="pres">
      <dgm:prSet presAssocID="{E6424059-6A95-42D3-9834-8FCEF96D745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A0E0FB4-67C0-49FE-B91B-9250950F8C42}" type="pres">
      <dgm:prSet presAssocID="{C665741C-CF7D-4456-8667-392CEE236093}" presName="spacer" presStyleCnt="0"/>
      <dgm:spPr/>
    </dgm:pt>
    <dgm:pt modelId="{19087767-FD53-4238-A028-E6FF59593F92}" type="pres">
      <dgm:prSet presAssocID="{72BD637D-2AE5-46AC-9819-EEBB89ACE93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049340F-2410-499E-BF66-46FFDB5D106E}" type="presOf" srcId="{4A16F553-C25C-4044-9B63-196FDC9A24F2}" destId="{A1672670-14A0-44A8-87CB-A1C3135490B3}" srcOrd="0" destOrd="0" presId="urn:microsoft.com/office/officeart/2005/8/layout/vList2"/>
    <dgm:cxn modelId="{7FE6B281-CBF8-40EE-BED1-A435E6233E36}" type="presOf" srcId="{E6424059-6A95-42D3-9834-8FCEF96D7452}" destId="{F2E5C1AD-6D19-42C6-A56E-EAE0C2916447}" srcOrd="0" destOrd="0" presId="urn:microsoft.com/office/officeart/2005/8/layout/vList2"/>
    <dgm:cxn modelId="{F297B496-B540-49F8-952A-A2BCF2FC51A3}" type="presOf" srcId="{72BD637D-2AE5-46AC-9819-EEBB89ACE933}" destId="{19087767-FD53-4238-A028-E6FF59593F92}" srcOrd="0" destOrd="0" presId="urn:microsoft.com/office/officeart/2005/8/layout/vList2"/>
    <dgm:cxn modelId="{CE39F0A7-4F7B-44E8-9F97-68A592F2DACE}" srcId="{51C27B1A-BB1B-495C-9D23-0B0F92D89A14}" destId="{E6424059-6A95-42D3-9834-8FCEF96D7452}" srcOrd="1" destOrd="0" parTransId="{743AB883-FF18-43E2-9FB7-2FA026267F03}" sibTransId="{C665741C-CF7D-4456-8667-392CEE236093}"/>
    <dgm:cxn modelId="{FF1504EE-60A0-49CA-9A85-457381BC9711}" srcId="{51C27B1A-BB1B-495C-9D23-0B0F92D89A14}" destId="{72BD637D-2AE5-46AC-9819-EEBB89ACE933}" srcOrd="2" destOrd="0" parTransId="{71E4986D-42B8-4319-8883-115A1FCC413F}" sibTransId="{44E219B8-2B70-4128-90AE-C24294D5F62B}"/>
    <dgm:cxn modelId="{CF50A1F3-9836-45F6-90DC-F843DFAECE82}" srcId="{51C27B1A-BB1B-495C-9D23-0B0F92D89A14}" destId="{4A16F553-C25C-4044-9B63-196FDC9A24F2}" srcOrd="0" destOrd="0" parTransId="{64782962-3B4C-42F6-9BD5-2AEE1C0F914D}" sibTransId="{1BF0B97A-02EB-40AA-9F78-C0399D070899}"/>
    <dgm:cxn modelId="{CC2488FE-47B6-4CFA-B981-DD26D63A0286}" type="presOf" srcId="{51C27B1A-BB1B-495C-9D23-0B0F92D89A14}" destId="{5EC60829-ECF3-4FFB-A29D-02F26839B945}" srcOrd="0" destOrd="0" presId="urn:microsoft.com/office/officeart/2005/8/layout/vList2"/>
    <dgm:cxn modelId="{00DCD92F-557A-4D92-A015-926AE94BFEDC}" type="presParOf" srcId="{5EC60829-ECF3-4FFB-A29D-02F26839B945}" destId="{A1672670-14A0-44A8-87CB-A1C3135490B3}" srcOrd="0" destOrd="0" presId="urn:microsoft.com/office/officeart/2005/8/layout/vList2"/>
    <dgm:cxn modelId="{F2A67B83-EE9E-446A-8769-4A501E9C7881}" type="presParOf" srcId="{5EC60829-ECF3-4FFB-A29D-02F26839B945}" destId="{10666997-DC5F-4518-82A4-7A92A6C399C4}" srcOrd="1" destOrd="0" presId="urn:microsoft.com/office/officeart/2005/8/layout/vList2"/>
    <dgm:cxn modelId="{F4E03A91-4AD8-4CF5-8338-57CDC33EB77E}" type="presParOf" srcId="{5EC60829-ECF3-4FFB-A29D-02F26839B945}" destId="{F2E5C1AD-6D19-42C6-A56E-EAE0C2916447}" srcOrd="2" destOrd="0" presId="urn:microsoft.com/office/officeart/2005/8/layout/vList2"/>
    <dgm:cxn modelId="{AB13E478-E5CF-4AB8-B389-F2D5175A7035}" type="presParOf" srcId="{5EC60829-ECF3-4FFB-A29D-02F26839B945}" destId="{8A0E0FB4-67C0-49FE-B91B-9250950F8C42}" srcOrd="3" destOrd="0" presId="urn:microsoft.com/office/officeart/2005/8/layout/vList2"/>
    <dgm:cxn modelId="{E5340DEC-C007-4307-90E0-48B31D8902C4}" type="presParOf" srcId="{5EC60829-ECF3-4FFB-A29D-02F26839B945}" destId="{19087767-FD53-4238-A028-E6FF59593F9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CB96756-54F8-4211-973F-1F0B42D6CE5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671C27F-7283-481D-BE71-6B77948C5BF7}">
      <dgm:prSet/>
      <dgm:spPr>
        <a:solidFill>
          <a:srgbClr val="FFC000"/>
        </a:solidFill>
      </dgm:spPr>
      <dgm:t>
        <a:bodyPr/>
        <a:lstStyle/>
        <a:p>
          <a:r>
            <a:rPr lang="en-GB" dirty="0"/>
            <a:t>Why are the 5 </a:t>
          </a:r>
          <a:r>
            <a:rPr lang="en-GB" dirty="0" err="1"/>
            <a:t>Ws</a:t>
          </a:r>
          <a:r>
            <a:rPr lang="en-GB" dirty="0"/>
            <a:t> important when devising?</a:t>
          </a:r>
          <a:endParaRPr lang="en-US" dirty="0"/>
        </a:p>
      </dgm:t>
    </dgm:pt>
    <dgm:pt modelId="{415E69B1-F4B6-4700-829D-4D60426235D0}" type="parTrans" cxnId="{9236DA32-BE7B-435D-92C9-24401F25BBB0}">
      <dgm:prSet/>
      <dgm:spPr/>
      <dgm:t>
        <a:bodyPr/>
        <a:lstStyle/>
        <a:p>
          <a:endParaRPr lang="en-US"/>
        </a:p>
      </dgm:t>
    </dgm:pt>
    <dgm:pt modelId="{5C9FD893-1F47-47BB-A45A-F543CC5F12CF}" type="sibTrans" cxnId="{9236DA32-BE7B-435D-92C9-24401F25BBB0}">
      <dgm:prSet/>
      <dgm:spPr/>
      <dgm:t>
        <a:bodyPr/>
        <a:lstStyle/>
        <a:p>
          <a:endParaRPr lang="en-US"/>
        </a:p>
      </dgm:t>
    </dgm:pt>
    <dgm:pt modelId="{B7BFF92F-9021-419B-A563-D6787BEA490C}">
      <dgm:prSet/>
      <dgm:spPr>
        <a:solidFill>
          <a:srgbClr val="FF0000"/>
        </a:solidFill>
      </dgm:spPr>
      <dgm:t>
        <a:bodyPr/>
        <a:lstStyle/>
        <a:p>
          <a:r>
            <a:rPr lang="en-GB" dirty="0"/>
            <a:t>How have you found them useful today?</a:t>
          </a:r>
          <a:endParaRPr lang="en-US" dirty="0"/>
        </a:p>
      </dgm:t>
    </dgm:pt>
    <dgm:pt modelId="{3A25409F-5F3A-445F-A364-644CA6A44F6C}" type="parTrans" cxnId="{0A319367-91BD-4C46-A4B9-504E41C9D43E}">
      <dgm:prSet/>
      <dgm:spPr/>
      <dgm:t>
        <a:bodyPr/>
        <a:lstStyle/>
        <a:p>
          <a:endParaRPr lang="en-US"/>
        </a:p>
      </dgm:t>
    </dgm:pt>
    <dgm:pt modelId="{10694DF3-F5EC-4BCD-B962-888E91B0E0E1}" type="sibTrans" cxnId="{0A319367-91BD-4C46-A4B9-504E41C9D43E}">
      <dgm:prSet/>
      <dgm:spPr/>
      <dgm:t>
        <a:bodyPr/>
        <a:lstStyle/>
        <a:p>
          <a:endParaRPr lang="en-US"/>
        </a:p>
      </dgm:t>
    </dgm:pt>
    <dgm:pt modelId="{7637E739-FCC8-42C8-9E2F-5C2B814EF954}">
      <dgm:prSet/>
      <dgm:spPr>
        <a:solidFill>
          <a:srgbClr val="00B050"/>
        </a:solidFill>
      </dgm:spPr>
      <dgm:t>
        <a:bodyPr/>
        <a:lstStyle/>
        <a:p>
          <a:r>
            <a:rPr lang="en-US" dirty="0"/>
            <a:t>Questions to think about? </a:t>
          </a:r>
        </a:p>
      </dgm:t>
    </dgm:pt>
    <dgm:pt modelId="{D5B7B14B-6BA2-4840-92A1-FD1DB076D5AD}" type="parTrans" cxnId="{EA005271-2A23-4B5E-BD9F-64EC00B9202E}">
      <dgm:prSet/>
      <dgm:spPr/>
      <dgm:t>
        <a:bodyPr/>
        <a:lstStyle/>
        <a:p>
          <a:endParaRPr lang="en-GB"/>
        </a:p>
      </dgm:t>
    </dgm:pt>
    <dgm:pt modelId="{154E2439-4554-4E03-AA28-05CF245F6722}" type="sibTrans" cxnId="{EA005271-2A23-4B5E-BD9F-64EC00B9202E}">
      <dgm:prSet/>
      <dgm:spPr/>
      <dgm:t>
        <a:bodyPr/>
        <a:lstStyle/>
        <a:p>
          <a:endParaRPr lang="en-GB"/>
        </a:p>
      </dgm:t>
    </dgm:pt>
    <dgm:pt modelId="{F59C037A-776D-4D3A-B194-8CEC7E8ACB86}" type="pres">
      <dgm:prSet presAssocID="{DCB96756-54F8-4211-973F-1F0B42D6CE56}" presName="diagram" presStyleCnt="0">
        <dgm:presLayoutVars>
          <dgm:dir/>
          <dgm:resizeHandles val="exact"/>
        </dgm:presLayoutVars>
      </dgm:prSet>
      <dgm:spPr/>
    </dgm:pt>
    <dgm:pt modelId="{2A14E6FF-C795-4360-8E88-E0618736639F}" type="pres">
      <dgm:prSet presAssocID="{9671C27F-7283-481D-BE71-6B77948C5BF7}" presName="node" presStyleLbl="node1" presStyleIdx="0" presStyleCnt="3" custLinFactY="12700" custLinFactNeighborX="46327" custLinFactNeighborY="100000">
        <dgm:presLayoutVars>
          <dgm:bulletEnabled val="1"/>
        </dgm:presLayoutVars>
      </dgm:prSet>
      <dgm:spPr/>
    </dgm:pt>
    <dgm:pt modelId="{6DA8DC9C-6AA5-467B-902D-89DA3D118F8B}" type="pres">
      <dgm:prSet presAssocID="{5C9FD893-1F47-47BB-A45A-F543CC5F12CF}" presName="sibTrans" presStyleCnt="0"/>
      <dgm:spPr/>
    </dgm:pt>
    <dgm:pt modelId="{585BFA3E-2726-4046-8474-B25215BD47AF}" type="pres">
      <dgm:prSet presAssocID="{B7BFF92F-9021-419B-A563-D6787BEA490C}" presName="node" presStyleLbl="node1" presStyleIdx="1" presStyleCnt="3" custLinFactY="6280" custLinFactNeighborX="-46276" custLinFactNeighborY="100000">
        <dgm:presLayoutVars>
          <dgm:bulletEnabled val="1"/>
        </dgm:presLayoutVars>
      </dgm:prSet>
      <dgm:spPr/>
    </dgm:pt>
    <dgm:pt modelId="{A2100C8D-F1F4-449D-AF32-39E760CCB0E5}" type="pres">
      <dgm:prSet presAssocID="{10694DF3-F5EC-4BCD-B962-888E91B0E0E1}" presName="sibTrans" presStyleCnt="0"/>
      <dgm:spPr/>
    </dgm:pt>
    <dgm:pt modelId="{E633EE1D-D0EB-4565-9EA1-4ED8203BBC69}" type="pres">
      <dgm:prSet presAssocID="{7637E739-FCC8-42C8-9E2F-5C2B814EF954}" presName="node" presStyleLbl="node1" presStyleIdx="2" presStyleCnt="3" custLinFactY="-100000" custLinFactNeighborX="-46276" custLinFactNeighborY="-127169">
        <dgm:presLayoutVars>
          <dgm:bulletEnabled val="1"/>
        </dgm:presLayoutVars>
      </dgm:prSet>
      <dgm:spPr/>
    </dgm:pt>
  </dgm:ptLst>
  <dgm:cxnLst>
    <dgm:cxn modelId="{FE1BE526-321E-4464-826F-907E92462E89}" type="presOf" srcId="{B7BFF92F-9021-419B-A563-D6787BEA490C}" destId="{585BFA3E-2726-4046-8474-B25215BD47AF}" srcOrd="0" destOrd="0" presId="urn:microsoft.com/office/officeart/2005/8/layout/default"/>
    <dgm:cxn modelId="{9236DA32-BE7B-435D-92C9-24401F25BBB0}" srcId="{DCB96756-54F8-4211-973F-1F0B42D6CE56}" destId="{9671C27F-7283-481D-BE71-6B77948C5BF7}" srcOrd="0" destOrd="0" parTransId="{415E69B1-F4B6-4700-829D-4D60426235D0}" sibTransId="{5C9FD893-1F47-47BB-A45A-F543CC5F12CF}"/>
    <dgm:cxn modelId="{233C8F43-A496-4F91-9F02-AF8188121DD6}" type="presOf" srcId="{9671C27F-7283-481D-BE71-6B77948C5BF7}" destId="{2A14E6FF-C795-4360-8E88-E0618736639F}" srcOrd="0" destOrd="0" presId="urn:microsoft.com/office/officeart/2005/8/layout/default"/>
    <dgm:cxn modelId="{0A319367-91BD-4C46-A4B9-504E41C9D43E}" srcId="{DCB96756-54F8-4211-973F-1F0B42D6CE56}" destId="{B7BFF92F-9021-419B-A563-D6787BEA490C}" srcOrd="1" destOrd="0" parTransId="{3A25409F-5F3A-445F-A364-644CA6A44F6C}" sibTransId="{10694DF3-F5EC-4BCD-B962-888E91B0E0E1}"/>
    <dgm:cxn modelId="{EA005271-2A23-4B5E-BD9F-64EC00B9202E}" srcId="{DCB96756-54F8-4211-973F-1F0B42D6CE56}" destId="{7637E739-FCC8-42C8-9E2F-5C2B814EF954}" srcOrd="2" destOrd="0" parTransId="{D5B7B14B-6BA2-4840-92A1-FD1DB076D5AD}" sibTransId="{154E2439-4554-4E03-AA28-05CF245F6722}"/>
    <dgm:cxn modelId="{7698EE85-F0AE-455C-A7F1-0B4A45E6EA99}" type="presOf" srcId="{7637E739-FCC8-42C8-9E2F-5C2B814EF954}" destId="{E633EE1D-D0EB-4565-9EA1-4ED8203BBC69}" srcOrd="0" destOrd="0" presId="urn:microsoft.com/office/officeart/2005/8/layout/default"/>
    <dgm:cxn modelId="{BEA8A2A0-71E2-4CD1-A3AA-DF52C21BAA41}" type="presOf" srcId="{DCB96756-54F8-4211-973F-1F0B42D6CE56}" destId="{F59C037A-776D-4D3A-B194-8CEC7E8ACB86}" srcOrd="0" destOrd="0" presId="urn:microsoft.com/office/officeart/2005/8/layout/default"/>
    <dgm:cxn modelId="{04F89B9F-1684-41C4-92FD-FDF103841460}" type="presParOf" srcId="{F59C037A-776D-4D3A-B194-8CEC7E8ACB86}" destId="{2A14E6FF-C795-4360-8E88-E0618736639F}" srcOrd="0" destOrd="0" presId="urn:microsoft.com/office/officeart/2005/8/layout/default"/>
    <dgm:cxn modelId="{7DBFD339-9FE5-4B5B-87DC-1DBF748E90A2}" type="presParOf" srcId="{F59C037A-776D-4D3A-B194-8CEC7E8ACB86}" destId="{6DA8DC9C-6AA5-467B-902D-89DA3D118F8B}" srcOrd="1" destOrd="0" presId="urn:microsoft.com/office/officeart/2005/8/layout/default"/>
    <dgm:cxn modelId="{FE1B2782-F4A4-4685-928B-02813B61FBB7}" type="presParOf" srcId="{F59C037A-776D-4D3A-B194-8CEC7E8ACB86}" destId="{585BFA3E-2726-4046-8474-B25215BD47AF}" srcOrd="2" destOrd="0" presId="urn:microsoft.com/office/officeart/2005/8/layout/default"/>
    <dgm:cxn modelId="{4731F656-96B6-40B5-BDE3-697A68C561C1}" type="presParOf" srcId="{F59C037A-776D-4D3A-B194-8CEC7E8ACB86}" destId="{A2100C8D-F1F4-449D-AF32-39E760CCB0E5}" srcOrd="3" destOrd="0" presId="urn:microsoft.com/office/officeart/2005/8/layout/default"/>
    <dgm:cxn modelId="{4C24A369-987C-4183-96F1-A5376F955FAD}" type="presParOf" srcId="{F59C037A-776D-4D3A-B194-8CEC7E8ACB86}" destId="{E633EE1D-D0EB-4565-9EA1-4ED8203BBC69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672670-14A0-44A8-87CB-A1C3135490B3}">
      <dsp:nvSpPr>
        <dsp:cNvPr id="0" name=""/>
        <dsp:cNvSpPr/>
      </dsp:nvSpPr>
      <dsp:spPr>
        <a:xfrm>
          <a:off x="0" y="300411"/>
          <a:ext cx="5962720" cy="139229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ALL </a:t>
          </a:r>
          <a:r>
            <a:rPr lang="en-GB" sz="3500" i="1" kern="1200"/>
            <a:t>To recap the terms ‘Devising’ and ‘Stimulus’</a:t>
          </a:r>
          <a:endParaRPr lang="en-US" sz="3500" kern="1200"/>
        </a:p>
      </dsp:txBody>
      <dsp:txXfrm>
        <a:off x="67966" y="368377"/>
        <a:ext cx="5826788" cy="1256367"/>
      </dsp:txXfrm>
    </dsp:sp>
    <dsp:sp modelId="{F2E5C1AD-6D19-42C6-A56E-EAE0C2916447}">
      <dsp:nvSpPr>
        <dsp:cNvPr id="0" name=""/>
        <dsp:cNvSpPr/>
      </dsp:nvSpPr>
      <dsp:spPr>
        <a:xfrm>
          <a:off x="0" y="1793511"/>
          <a:ext cx="5962720" cy="1392299"/>
        </a:xfrm>
        <a:prstGeom prst="roundRect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i="1" kern="1200"/>
            <a:t>MOST To devise a short piece of drama using a text stimulus</a:t>
          </a:r>
          <a:endParaRPr lang="en-US" sz="3500" kern="1200"/>
        </a:p>
      </dsp:txBody>
      <dsp:txXfrm>
        <a:off x="67966" y="1861477"/>
        <a:ext cx="5826788" cy="1256367"/>
      </dsp:txXfrm>
    </dsp:sp>
    <dsp:sp modelId="{19087767-FD53-4238-A028-E6FF59593F92}">
      <dsp:nvSpPr>
        <dsp:cNvPr id="0" name=""/>
        <dsp:cNvSpPr/>
      </dsp:nvSpPr>
      <dsp:spPr>
        <a:xfrm>
          <a:off x="0" y="3286610"/>
          <a:ext cx="5962720" cy="1392299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i="1" kern="1200"/>
            <a:t>SOME To develop characterisation skills</a:t>
          </a:r>
          <a:endParaRPr lang="en-US" sz="3500" kern="1200"/>
        </a:p>
      </dsp:txBody>
      <dsp:txXfrm>
        <a:off x="67966" y="3354576"/>
        <a:ext cx="5826788" cy="125636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14E6FF-C795-4360-8E88-E0618736639F}">
      <dsp:nvSpPr>
        <dsp:cNvPr id="0" name=""/>
        <dsp:cNvSpPr/>
      </dsp:nvSpPr>
      <dsp:spPr>
        <a:xfrm>
          <a:off x="3066324" y="2165800"/>
          <a:ext cx="3202612" cy="1921567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Why are the 5 </a:t>
          </a:r>
          <a:r>
            <a:rPr lang="en-GB" sz="3600" kern="1200" dirty="0" err="1"/>
            <a:t>Ws</a:t>
          </a:r>
          <a:r>
            <a:rPr lang="en-GB" sz="3600" kern="1200" dirty="0"/>
            <a:t> important when devising?</a:t>
          </a:r>
          <a:endParaRPr lang="en-US" sz="3600" kern="1200" dirty="0"/>
        </a:p>
      </dsp:txBody>
      <dsp:txXfrm>
        <a:off x="3066324" y="2165800"/>
        <a:ext cx="3202612" cy="1921567"/>
      </dsp:txXfrm>
    </dsp:sp>
    <dsp:sp modelId="{585BFA3E-2726-4046-8474-B25215BD47AF}">
      <dsp:nvSpPr>
        <dsp:cNvPr id="0" name=""/>
        <dsp:cNvSpPr/>
      </dsp:nvSpPr>
      <dsp:spPr>
        <a:xfrm>
          <a:off x="100609" y="4284264"/>
          <a:ext cx="3202612" cy="1921567"/>
        </a:xfrm>
        <a:prstGeom prst="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How have you found them useful today?</a:t>
          </a:r>
          <a:endParaRPr lang="en-US" sz="3600" kern="1200" dirty="0"/>
        </a:p>
      </dsp:txBody>
      <dsp:txXfrm>
        <a:off x="100609" y="4284264"/>
        <a:ext cx="3202612" cy="1921567"/>
      </dsp:txXfrm>
    </dsp:sp>
    <dsp:sp modelId="{E633EE1D-D0EB-4565-9EA1-4ED8203BBC69}">
      <dsp:nvSpPr>
        <dsp:cNvPr id="0" name=""/>
        <dsp:cNvSpPr/>
      </dsp:nvSpPr>
      <dsp:spPr>
        <a:xfrm>
          <a:off x="100609" y="118645"/>
          <a:ext cx="3202612" cy="1921567"/>
        </a:xfrm>
        <a:prstGeom prst="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Questions to think about? </a:t>
          </a:r>
        </a:p>
      </dsp:txBody>
      <dsp:txXfrm>
        <a:off x="100609" y="118645"/>
        <a:ext cx="3202612" cy="19215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E93B7E-8A76-4C6D-B435-C405EF4D0015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80FB90-A0DF-4B97-806C-2D701C41F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422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are</a:t>
            </a:r>
            <a:r>
              <a:rPr lang="en-GB" baseline="0" dirty="0"/>
              <a:t> the problems with this script? Don’t know who they are, what they are doing, why they are there!? Create a performance, in pairs or threes.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F1F184F-B4DB-4BA0-AAF6-BBD64FAD7B4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64433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Rehearse 12 min scene for performance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C00A07-01FB-4E18-AE63-BB9144843D7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6260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B28CC-3EE6-41D7-B27F-DC1FD1E2F8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290953-5555-425B-A3E8-8DF9FF0B6D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1FCCFB-8A71-4948-B1C9-7CEFC4F99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063A-AD5B-427A-9C03-1BDA9B7BF565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13F8E-6216-4B1A-B6DD-AC061BA08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E05689-EE53-4F98-832B-320987043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14DA4-DFA2-46F6-9864-6CE87BC1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613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02DFE-6EFA-47B8-84AA-23CF449FD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F0C21D-094F-41B7-ABCE-5386077B1F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E96AE3-6381-427F-9175-53236E6F2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063A-AD5B-427A-9C03-1BDA9B7BF565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062CA0-A3AC-4548-A9FE-F54E70462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9731A8-F811-490B-A24E-D6DE4CABE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14DA4-DFA2-46F6-9864-6CE87BC1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132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29205B-0C6D-4581-BA15-91B46F46D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A6ED43-9FB5-4B68-8853-8D0A689C7F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9A179-A53F-4C19-8F0D-591CD23B9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063A-AD5B-427A-9C03-1BDA9B7BF565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2C3E8D-85A5-4D62-A11C-F96115760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D59A46-9775-42C9-B976-5FAD0CE3A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14DA4-DFA2-46F6-9864-6CE87BC1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162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612D3-1780-471D-808C-571130572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B2BCD0-0C92-408C-AC0E-28096596C6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F9F4FF-0EF8-4EC8-9306-DC76334F39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F8CF08-ED66-4BDD-83BA-A2E235FA3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063A-AD5B-427A-9C03-1BDA9B7BF565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713170-E1EE-413E-8B25-433227B76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E1A654-A14F-4B83-8A96-352E81633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14DA4-DFA2-46F6-9864-6CE87BC1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029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F6375-0930-42C6-B70E-094909671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25EE62-543E-459F-AAF0-477F3EFB05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FB6D12-E582-4337-96A5-F32DAD6983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85E5C1-79E9-4759-9D0C-1944E7D5E9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7C3E68-AA72-4636-A0E6-4FCBE2F5A4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3DD614-B503-413A-ABAA-0D92B1FDB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063A-AD5B-427A-9C03-1BDA9B7BF565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69E691-1F72-473C-A46B-618BDEB72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5E0AD3-C3C6-4208-8719-0BB2BEBB5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14DA4-DFA2-46F6-9864-6CE87BC1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992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BED03-4C78-4245-8858-F6006B1C0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16B98B-BCBC-477A-8F79-C4684A83A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063A-AD5B-427A-9C03-1BDA9B7BF565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91DB89-CCD3-40FF-8540-ADB681CA1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58ADF5-4A52-449D-B356-BFDAE712C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14DA4-DFA2-46F6-9864-6CE87BC1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637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3A0D10-C9A1-4AC7-B5E6-20EC4E535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063A-AD5B-427A-9C03-1BDA9B7BF565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74783B-5114-4DFF-9C25-37423F1FC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1F240D-EEBE-4E28-8034-CEF3EDDD3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14DA4-DFA2-46F6-9864-6CE87BC1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334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68D4A-A827-412C-BCC2-D56A388AB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AF5242-7942-4B2E-8BB6-305DA28B6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49EC27-6DEA-4FDD-9B4C-62B225EC83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1BBB2E-BCA0-4B2C-ACB3-073797FBD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063A-AD5B-427A-9C03-1BDA9B7BF565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F7CC68-5700-4EDC-98A8-0FC2B1165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CC57D4-8262-4A49-9A07-15097A4DE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14DA4-DFA2-46F6-9864-6CE87BC1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780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F5343-3B97-4D5B-B466-87FF7921E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CB6760-E080-41F0-A5C5-D7FF618D6E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9CCA07-0FD5-47B1-858B-F56805D3A7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B8BD3D-1E63-4CFC-8BF1-5C563F2D8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063A-AD5B-427A-9C03-1BDA9B7BF565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1CDF91-7692-4033-956F-0427ABE2D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5FAC96-E997-44B6-8293-4FCFBD2D3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14DA4-DFA2-46F6-9864-6CE87BC1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486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461F4-2F96-4CC5-8C67-C9D53548F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84757A-2D6A-456E-99C5-09ED5CD84F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C932E6-420F-4F62-B2C3-B9746665B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063A-AD5B-427A-9C03-1BDA9B7BF565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F58A40-F095-4139-8361-F28279D19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E0558-8D49-47E2-A14C-114E4DAE0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14DA4-DFA2-46F6-9864-6CE87BC1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012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C2F8D9-9D0C-4DC7-9337-F01B4ACC7E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455779-7696-48DD-9C83-C645153834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EB2637-C690-4280-B418-0BB32BDF7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4063A-AD5B-427A-9C03-1BDA9B7BF565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5E41C5-1123-413B-B0E2-DDFBDC790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AC8737-DDAE-4E49-B0BD-17F8B822E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14DA4-DFA2-46F6-9864-6CE87BC1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559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0009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7155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128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109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3808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62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2395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0822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254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0995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353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9F9CBB-9570-4084-A231-7DC3EF418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9F2793-EA23-4D74-921E-D19480DD56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E48D0C-99F4-4F8E-8B96-E72F4E66A4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4063A-AD5B-427A-9C03-1BDA9B7BF565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B72064-2D6A-4BD5-864B-113B74C102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1ABD24-C609-4FF6-9450-9B341500DB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14DA4-DFA2-46F6-9864-6CE87BC1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89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CB95B-C8B9-465E-A614-D2EDAD868489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852758-286D-4C20-8A94-79C830962B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545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8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87412-65D5-4D6B-A4C4-869C5D34DA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8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BDA786-A292-432C-9B23-08C9147830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Term 5 Remote Learning </a:t>
            </a:r>
          </a:p>
          <a:p>
            <a:r>
              <a:rPr lang="en-GB" dirty="0"/>
              <a:t>Week 1 </a:t>
            </a:r>
          </a:p>
        </p:txBody>
      </p:sp>
    </p:spTree>
    <p:extLst>
      <p:ext uri="{BB962C8B-B14F-4D97-AF65-F5344CB8AC3E}">
        <p14:creationId xmlns:p14="http://schemas.microsoft.com/office/powerpoint/2010/main" val="2829740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DD77B92-CB36-4B20-A59A-59625E0F08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en-GB" sz="4800"/>
              <a:t>Lesson 1</a:t>
            </a:r>
            <a:br>
              <a:rPr lang="en-GB" sz="4800"/>
            </a:br>
            <a:r>
              <a:rPr lang="en-GB" sz="4800"/>
              <a:t>Learning Objectives 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2A84425-C037-405D-B268-47F1B319FD6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407705" y="1014154"/>
          <a:ext cx="5962720" cy="4979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9192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 b="1" dirty="0"/>
              <a:t>Recap ‘Devising/Stimulus’</a:t>
            </a:r>
            <a:endParaRPr lang="en-GB" sz="5400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pPr marL="0" lvl="0" indent="0">
              <a:buNone/>
            </a:pPr>
            <a:r>
              <a:rPr lang="en-GB" sz="2400"/>
              <a:t>What does devising mean? </a:t>
            </a:r>
          </a:p>
          <a:p>
            <a:pPr marL="0" lvl="0" indent="0">
              <a:buNone/>
            </a:pPr>
            <a:endParaRPr lang="en-GB" sz="2400"/>
          </a:p>
          <a:p>
            <a:pPr marL="0" lvl="0" indent="0">
              <a:buNone/>
            </a:pPr>
            <a:r>
              <a:rPr lang="en-GB" sz="2400"/>
              <a:t>If I were to go away and devise a piece of drama, what would I have done?</a:t>
            </a:r>
          </a:p>
          <a:p>
            <a:pPr marL="0" lvl="0" indent="0">
              <a:buNone/>
            </a:pPr>
            <a:endParaRPr lang="en-GB" sz="2400"/>
          </a:p>
          <a:p>
            <a:pPr marL="0" lvl="0" indent="0">
              <a:buNone/>
            </a:pPr>
            <a:r>
              <a:rPr lang="en-GB" sz="2400"/>
              <a:t>What is a Stimulus? </a:t>
            </a:r>
          </a:p>
          <a:p>
            <a:pPr marL="0" indent="0">
              <a:buNone/>
            </a:pPr>
            <a:endParaRPr lang="en-GB" sz="2400"/>
          </a:p>
          <a:p>
            <a:pPr marL="0" indent="0">
              <a:buNone/>
            </a:pP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3754324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28D31E1B-0407-4223-9642-0B642CBF57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062849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656150"/>
            <a:ext cx="5672667" cy="14315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31" y="873940"/>
            <a:ext cx="5052369" cy="1035781"/>
          </a:xfrm>
        </p:spPr>
        <p:txBody>
          <a:bodyPr anchor="ctr">
            <a:normAutofit/>
          </a:bodyPr>
          <a:lstStyle/>
          <a:p>
            <a:r>
              <a:rPr lang="en-GB" sz="3600" dirty="0"/>
              <a:t>Devising / Stimulus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1045029" y="2524721"/>
            <a:ext cx="4991629" cy="367712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 b="1" i="1"/>
              <a:t>Devising is when you make something up.  However, you don’t just make it up on the spot (spontaneous improvisation) You need to have a starting point</a:t>
            </a:r>
          </a:p>
          <a:p>
            <a:pPr marL="0" indent="0">
              <a:buNone/>
            </a:pPr>
            <a:endParaRPr lang="en-GB" sz="1800"/>
          </a:p>
          <a:p>
            <a:pPr marL="0" indent="0">
              <a:buNone/>
            </a:pPr>
            <a:r>
              <a:rPr lang="en-GB" sz="1800" b="1" i="1" u="sng"/>
              <a:t>The starting point can be anything: a picture, a poem, an object.</a:t>
            </a:r>
            <a:endParaRPr lang="en-GB" sz="1800" u="sng"/>
          </a:p>
          <a:p>
            <a:pPr marL="0" indent="0">
              <a:buNone/>
            </a:pPr>
            <a:endParaRPr lang="en-GB" sz="1800" b="1" i="1"/>
          </a:p>
          <a:p>
            <a:pPr marL="0" indent="0">
              <a:buNone/>
            </a:pPr>
            <a:r>
              <a:rPr lang="en-GB" sz="1800" b="1" i="1"/>
              <a:t>You base your piece of drama around that starting point.  The starting point is called a Stimulus.  A stimulus gives you ideas for devising.</a:t>
            </a:r>
            <a:endParaRPr lang="en-GB" sz="1800"/>
          </a:p>
          <a:p>
            <a:pPr marL="0" indent="0">
              <a:buNone/>
            </a:pPr>
            <a:endParaRPr lang="en-GB" sz="180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0E96339-907C-46C3-99AC-31179B6F0E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16299" y="608401"/>
            <a:ext cx="4637502" cy="559344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Graphic 5" descr="Storytelling outline">
            <a:extLst>
              <a:ext uri="{FF2B5EF4-FFF2-40B4-BE49-F238E27FC236}">
                <a16:creationId xmlns:a16="http://schemas.microsoft.com/office/drawing/2014/main" id="{F589F427-3979-47A6-B37B-C28091B78E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30493" y="1347516"/>
            <a:ext cx="4223252" cy="4223252"/>
          </a:xfrm>
          <a:prstGeom prst="rect">
            <a:avLst/>
          </a:prstGeom>
        </p:spPr>
      </p:pic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92240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28009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 fontScale="90000"/>
          </a:bodyPr>
          <a:lstStyle/>
          <a:p>
            <a:r>
              <a:rPr lang="en-GB" sz="4800" dirty="0"/>
              <a:t>Task Using the dialogue as a stimulus/starting point. </a:t>
            </a:r>
            <a:r>
              <a:rPr lang="en-GB" sz="4000" dirty="0"/>
              <a:t>Write a scene for 2 or 3 characters</a:t>
            </a:r>
            <a:endParaRPr lang="en-GB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b="1" dirty="0">
                <a:latin typeface="Comic Sans MS" pitchFamily="66" charset="0"/>
              </a:rPr>
              <a:t>A. Hey!</a:t>
            </a:r>
          </a:p>
          <a:p>
            <a:pPr marL="0" indent="0">
              <a:buNone/>
            </a:pPr>
            <a:r>
              <a:rPr lang="en-GB" sz="2400" b="1" dirty="0">
                <a:latin typeface="Comic Sans MS" pitchFamily="66" charset="0"/>
              </a:rPr>
              <a:t>B. What?</a:t>
            </a:r>
          </a:p>
          <a:p>
            <a:pPr marL="0" indent="0">
              <a:buNone/>
            </a:pPr>
            <a:r>
              <a:rPr lang="en-GB" sz="2400" b="1" dirty="0">
                <a:latin typeface="Comic Sans MS" pitchFamily="66" charset="0"/>
              </a:rPr>
              <a:t>A. You!</a:t>
            </a:r>
          </a:p>
          <a:p>
            <a:pPr marL="0" indent="0">
              <a:buNone/>
            </a:pPr>
            <a:r>
              <a:rPr lang="en-GB" sz="2400" b="1" dirty="0">
                <a:latin typeface="Comic Sans MS" pitchFamily="66" charset="0"/>
              </a:rPr>
              <a:t>B. Why?</a:t>
            </a:r>
            <a:endParaRPr lang="en-GB" sz="2400" dirty="0">
              <a:latin typeface="Comic Sans MS" pitchFamily="66" charset="0"/>
            </a:endParaRPr>
          </a:p>
          <a:p>
            <a:endParaRPr lang="en-GB" sz="2400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10941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FA67CD3-AB4E-4A7A-BEB8-53C445D8C4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726"/>
            <a:ext cx="5614875" cy="6858000"/>
          </a:xfrm>
          <a:prstGeom prst="rect">
            <a:avLst/>
          </a:prstGeom>
          <a:gradFill>
            <a:gsLst>
              <a:gs pos="0">
                <a:schemeClr val="accent4"/>
              </a:gs>
              <a:gs pos="25000">
                <a:schemeClr val="accent4"/>
              </a:gs>
              <a:gs pos="94000">
                <a:schemeClr val="accent2"/>
              </a:gs>
              <a:gs pos="100000">
                <a:schemeClr val="accent2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7CF545F-9C2E-4446-97CD-AD92990C2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000000"/>
                </a:solidFill>
              </a:rPr>
              <a:t>5ws</a:t>
            </a:r>
          </a:p>
        </p:txBody>
      </p:sp>
      <p:sp>
        <p:nvSpPr>
          <p:cNvPr id="14" name="Freeform 62">
            <a:extLst>
              <a:ext uri="{FF2B5EF4-FFF2-40B4-BE49-F238E27FC236}">
                <a16:creationId xmlns:a16="http://schemas.microsoft.com/office/drawing/2014/main" id="{339C8D78-A644-462F-B674-F440635E5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4"/>
                </a:gs>
                <a:gs pos="23000">
                  <a:schemeClr val="accent4"/>
                </a:gs>
                <a:gs pos="83000">
                  <a:schemeClr val="accent2"/>
                </a:gs>
                <a:gs pos="100000">
                  <a:schemeClr val="accent2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6" descr="Questions">
            <a:extLst>
              <a:ext uri="{FF2B5EF4-FFF2-40B4-BE49-F238E27FC236}">
                <a16:creationId xmlns:a16="http://schemas.microsoft.com/office/drawing/2014/main" id="{8E3E26DC-3396-41FB-A584-52CCB1C07B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0254" y="1629089"/>
            <a:ext cx="3620021" cy="3620021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anchor="ctr">
            <a:normAutofit fontScale="92500" lnSpcReduction="10000"/>
          </a:bodyPr>
          <a:lstStyle/>
          <a:p>
            <a:pPr lvl="1"/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</a:rPr>
              <a:t>Who</a:t>
            </a:r>
            <a:r>
              <a:rPr lang="en-GB" sz="2800" dirty="0">
                <a:solidFill>
                  <a:srgbClr val="000000"/>
                </a:solidFill>
                <a:latin typeface="Comic Sans MS" pitchFamily="66" charset="0"/>
              </a:rPr>
              <a:t> – who are your characters?</a:t>
            </a:r>
          </a:p>
          <a:p>
            <a:pPr lvl="1"/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</a:rPr>
              <a:t>What</a:t>
            </a:r>
            <a:r>
              <a:rPr lang="en-GB" sz="2800" dirty="0">
                <a:solidFill>
                  <a:srgbClr val="000000"/>
                </a:solidFill>
                <a:latin typeface="Comic Sans MS" pitchFamily="66" charset="0"/>
              </a:rPr>
              <a:t> – what are they doing?</a:t>
            </a:r>
          </a:p>
          <a:p>
            <a:pPr lvl="1"/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</a:rPr>
              <a:t>Where</a:t>
            </a:r>
            <a:r>
              <a:rPr lang="en-GB" sz="2800" dirty="0">
                <a:solidFill>
                  <a:srgbClr val="000000"/>
                </a:solidFill>
                <a:latin typeface="Comic Sans MS" pitchFamily="66" charset="0"/>
              </a:rPr>
              <a:t> – where are they?</a:t>
            </a:r>
          </a:p>
          <a:p>
            <a:pPr lvl="1"/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</a:rPr>
              <a:t>When</a:t>
            </a:r>
            <a:r>
              <a:rPr lang="en-GB" sz="2800" dirty="0">
                <a:solidFill>
                  <a:srgbClr val="000000"/>
                </a:solidFill>
                <a:latin typeface="Comic Sans MS" pitchFamily="66" charset="0"/>
              </a:rPr>
              <a:t> – when they got there and when they are leaving?</a:t>
            </a:r>
          </a:p>
          <a:p>
            <a:pPr lvl="1"/>
            <a:r>
              <a:rPr lang="en-GB" sz="2800" b="1" dirty="0">
                <a:solidFill>
                  <a:srgbClr val="000000"/>
                </a:solidFill>
                <a:latin typeface="Comic Sans MS" pitchFamily="66" charset="0"/>
              </a:rPr>
              <a:t>Why</a:t>
            </a:r>
            <a:r>
              <a:rPr lang="en-GB" sz="2800" dirty="0">
                <a:solidFill>
                  <a:srgbClr val="000000"/>
                </a:solidFill>
                <a:latin typeface="Comic Sans MS" pitchFamily="66" charset="0"/>
              </a:rPr>
              <a:t> – why are they there?</a:t>
            </a:r>
          </a:p>
          <a:p>
            <a:pPr marL="0" indent="0">
              <a:buNone/>
            </a:pPr>
            <a:endParaRPr lang="en-GB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157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AD318CC-E2A8-4E27-9548-A047A7899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en-GB" sz="4800"/>
              <a:t>You need to decide: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56218" y="1463039"/>
            <a:ext cx="5542387" cy="4300447"/>
          </a:xfrm>
        </p:spPr>
        <p:txBody>
          <a:bodyPr anchor="t">
            <a:normAutofit/>
          </a:bodyPr>
          <a:lstStyle/>
          <a:p>
            <a:endParaRPr lang="en-GB" sz="1900">
              <a:effectLst/>
              <a:latin typeface="Comic Sans MS" pitchFamily="66" charset="0"/>
            </a:endParaRPr>
          </a:p>
          <a:p>
            <a:pPr lvl="1"/>
            <a:r>
              <a:rPr lang="en-GB" sz="1900" b="1">
                <a:latin typeface="Comic Sans MS" pitchFamily="66" charset="0"/>
              </a:rPr>
              <a:t>Who</a:t>
            </a:r>
            <a:r>
              <a:rPr lang="en-GB" sz="1900">
                <a:latin typeface="Comic Sans MS" pitchFamily="66" charset="0"/>
              </a:rPr>
              <a:t> the characters are – Parent?, Flat mate? policemen? Teachers? Rugby players?</a:t>
            </a:r>
          </a:p>
          <a:p>
            <a:pPr lvl="1"/>
            <a:r>
              <a:rPr lang="en-GB" sz="1900" b="1">
                <a:latin typeface="Comic Sans MS" pitchFamily="66" charset="0"/>
              </a:rPr>
              <a:t>What</a:t>
            </a:r>
            <a:r>
              <a:rPr lang="en-GB" sz="1900">
                <a:latin typeface="Comic Sans MS" pitchFamily="66" charset="0"/>
              </a:rPr>
              <a:t> they are doing – Having a bath? Making bread? Video chatting?</a:t>
            </a:r>
          </a:p>
          <a:p>
            <a:pPr lvl="1"/>
            <a:r>
              <a:rPr lang="en-GB" sz="1900" b="1">
                <a:latin typeface="Comic Sans MS" pitchFamily="66" charset="0"/>
              </a:rPr>
              <a:t>Where</a:t>
            </a:r>
            <a:r>
              <a:rPr lang="en-GB" sz="1900">
                <a:latin typeface="Comic Sans MS" pitchFamily="66" charset="0"/>
              </a:rPr>
              <a:t> they are – In a Kitchen? In a tent? In a hospital? In a Supermarket? Bus stop?</a:t>
            </a:r>
          </a:p>
          <a:p>
            <a:pPr lvl="1"/>
            <a:r>
              <a:rPr lang="en-GB" sz="1900" b="1">
                <a:latin typeface="Comic Sans MS" pitchFamily="66" charset="0"/>
              </a:rPr>
              <a:t>How</a:t>
            </a:r>
            <a:r>
              <a:rPr lang="en-GB" sz="1900">
                <a:latin typeface="Comic Sans MS" pitchFamily="66" charset="0"/>
              </a:rPr>
              <a:t> long they have been there – One minute? 3 days? Half an hour?</a:t>
            </a:r>
          </a:p>
          <a:p>
            <a:pPr lvl="1"/>
            <a:r>
              <a:rPr lang="en-GB" sz="1900" b="1">
                <a:latin typeface="Comic Sans MS" pitchFamily="66" charset="0"/>
              </a:rPr>
              <a:t>Why</a:t>
            </a:r>
            <a:r>
              <a:rPr lang="en-GB" sz="1900">
                <a:latin typeface="Comic Sans MS" pitchFamily="66" charset="0"/>
              </a:rPr>
              <a:t> they are there? Do they work there? Are they waiting for someone?</a:t>
            </a:r>
          </a:p>
          <a:p>
            <a:pPr marL="0" indent="0">
              <a:buNone/>
            </a:pPr>
            <a:r>
              <a:rPr lang="en-GB" sz="1900"/>
              <a:t> </a:t>
            </a:r>
          </a:p>
          <a:p>
            <a:endParaRPr lang="en-GB" sz="1900"/>
          </a:p>
        </p:txBody>
      </p:sp>
      <p:pic>
        <p:nvPicPr>
          <p:cNvPr id="5" name="Graphic 4" descr="Clipboard Checked with solid fill">
            <a:extLst>
              <a:ext uri="{FF2B5EF4-FFF2-40B4-BE49-F238E27FC236}">
                <a16:creationId xmlns:a16="http://schemas.microsoft.com/office/drawing/2014/main" id="{58462517-595D-4A57-8B1B-B0E1ABCC44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5065" y="2856387"/>
            <a:ext cx="2897037" cy="289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548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 fontScale="90000"/>
          </a:bodyPr>
          <a:lstStyle/>
          <a:p>
            <a:r>
              <a:rPr lang="en-GB" sz="4800" b="1" dirty="0"/>
              <a:t>Email your completed work to your Drama Teacher </a:t>
            </a:r>
            <a:br>
              <a:rPr lang="en-GB" sz="4800" b="1" dirty="0"/>
            </a:br>
            <a:r>
              <a:rPr lang="en-GB" sz="4800" b="1" dirty="0"/>
              <a:t>Mrs Lake </a:t>
            </a:r>
            <a:br>
              <a:rPr lang="en-GB" sz="4800" b="1" dirty="0"/>
            </a:br>
            <a:r>
              <a:rPr lang="en-GB" sz="4800" b="1" dirty="0"/>
              <a:t>Mrs Hawkins</a:t>
            </a:r>
            <a:br>
              <a:rPr lang="en-GB" sz="4800" b="1" dirty="0"/>
            </a:br>
            <a:r>
              <a:rPr lang="en-GB" sz="4800" b="1" dirty="0"/>
              <a:t>Miss Jefferies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D118CF-9D18-4376-8289-3B833154711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3" descr="Email with solid fill">
            <a:extLst>
              <a:ext uri="{FF2B5EF4-FFF2-40B4-BE49-F238E27FC236}">
                <a16:creationId xmlns:a16="http://schemas.microsoft.com/office/drawing/2014/main" id="{E2C85775-D206-44C3-B59E-4EFD2B52A5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24074" y="3287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35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2B81770-D722-4E48-A10A-8334FD8A384C}"/>
</file>

<file path=customXml/itemProps2.xml><?xml version="1.0" encoding="utf-8"?>
<ds:datastoreItem xmlns:ds="http://schemas.openxmlformats.org/officeDocument/2006/customXml" ds:itemID="{022A01B7-B4D5-4AEB-90F9-90C61D22E494}"/>
</file>

<file path=customXml/itemProps3.xml><?xml version="1.0" encoding="utf-8"?>
<ds:datastoreItem xmlns:ds="http://schemas.openxmlformats.org/officeDocument/2006/customXml" ds:itemID="{369B88AE-2F59-4658-8E3D-D912412EE5CF}"/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402</Words>
  <Application>Microsoft Office PowerPoint</Application>
  <PresentationFormat>Widescreen</PresentationFormat>
  <Paragraphs>46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1_Office Theme</vt:lpstr>
      <vt:lpstr>Year 8 </vt:lpstr>
      <vt:lpstr>Lesson 1 Learning Objectives  </vt:lpstr>
      <vt:lpstr>Recap ‘Devising/Stimulus’</vt:lpstr>
      <vt:lpstr>Devising / Stimulus</vt:lpstr>
      <vt:lpstr>Task Using the dialogue as a stimulus/starting point. Write a scene for 2 or 3 characters</vt:lpstr>
      <vt:lpstr>5ws</vt:lpstr>
      <vt:lpstr>You need to decide:</vt:lpstr>
      <vt:lpstr>Email your completed work to your Drama Teacher  Mrs Lake  Mrs Hawkins Miss Jefferies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 </dc:title>
  <dc:creator>P Hawkins</dc:creator>
  <cp:lastModifiedBy>P Hawkins</cp:lastModifiedBy>
  <cp:revision>1</cp:revision>
  <dcterms:created xsi:type="dcterms:W3CDTF">2021-03-29T10:32:12Z</dcterms:created>
  <dcterms:modified xsi:type="dcterms:W3CDTF">2021-03-29T10:35:40Z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