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97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13.xml" ContentType="application/vnd.openxmlformats-officedocument.theme+xml"/>
  <Override PartName="/ppt/theme/theme12.xml" ContentType="application/vnd.openxmlformats-officedocument.theme+xml"/>
  <Override PartName="/ppt/theme/theme11.xml" ContentType="application/vnd.openxmlformats-officedocument.theme+xml"/>
  <Override PartName="/ppt/theme/theme10.xml" ContentType="application/vnd.openxmlformats-officedocument.theme+xml"/>
  <Override PartName="/ppt/theme/theme9.xml" ContentType="application/vnd.openxmlformats-officedocument.theme+xml"/>
  <Override PartName="/ppt/theme/theme8.xml" ContentType="application/vnd.openxmlformats-officedocument.theme+xml"/>
  <Override PartName="/ppt/theme/theme7.xml" ContentType="application/vnd.openxmlformats-officedocument.theme+xml"/>
  <Override PartName="/ppt/theme/theme6.xml" ContentType="application/vnd.openxmlformats-officedocument.theme+xml"/>
  <Override PartName="/ppt/theme/theme5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98" r:id="rId3"/>
    <p:sldMasterId id="2147483711" r:id="rId4"/>
    <p:sldMasterId id="2147483783" r:id="rId5"/>
    <p:sldMasterId id="2147483796" r:id="rId6"/>
    <p:sldMasterId id="2147483808" r:id="rId7"/>
    <p:sldMasterId id="2147483832" r:id="rId8"/>
    <p:sldMasterId id="2147483869" r:id="rId9"/>
    <p:sldMasterId id="2147483882" r:id="rId10"/>
    <p:sldMasterId id="2147483906" r:id="rId11"/>
    <p:sldMasterId id="2147483918" r:id="rId12"/>
  </p:sldMasterIdLst>
  <p:notesMasterIdLst>
    <p:notesMasterId r:id="rId35"/>
  </p:notesMasterIdLst>
  <p:sldIdLst>
    <p:sldId id="414" r:id="rId13"/>
    <p:sldId id="452" r:id="rId14"/>
    <p:sldId id="449" r:id="rId15"/>
    <p:sldId id="455" r:id="rId16"/>
    <p:sldId id="372" r:id="rId17"/>
    <p:sldId id="537" r:id="rId18"/>
    <p:sldId id="471" r:id="rId19"/>
    <p:sldId id="470" r:id="rId20"/>
    <p:sldId id="472" r:id="rId21"/>
    <p:sldId id="483" r:id="rId22"/>
    <p:sldId id="464" r:id="rId23"/>
    <p:sldId id="465" r:id="rId24"/>
    <p:sldId id="466" r:id="rId25"/>
    <p:sldId id="477" r:id="rId26"/>
    <p:sldId id="478" r:id="rId27"/>
    <p:sldId id="484" r:id="rId28"/>
    <p:sldId id="479" r:id="rId29"/>
    <p:sldId id="480" r:id="rId30"/>
    <p:sldId id="467" r:id="rId31"/>
    <p:sldId id="482" r:id="rId32"/>
    <p:sldId id="476" r:id="rId33"/>
    <p:sldId id="481" r:id="rId34"/>
  </p:sldIdLst>
  <p:sldSz cx="9144000" cy="6858000" type="screen4x3"/>
  <p:notesSz cx="6797675" cy="987425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4F96"/>
    <a:srgbClr val="FF5B5B"/>
    <a:srgbClr val="FF0066"/>
    <a:srgbClr val="FF6161"/>
    <a:srgbClr val="1BF11B"/>
    <a:srgbClr val="FDEF39"/>
    <a:srgbClr val="07A1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49" autoAdjust="0"/>
    <p:restoredTop sz="93189" autoAdjust="0"/>
  </p:normalViewPr>
  <p:slideViewPr>
    <p:cSldViewPr>
      <p:cViewPr>
        <p:scale>
          <a:sx n="62" d="100"/>
          <a:sy n="62" d="100"/>
        </p:scale>
        <p:origin x="139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tableStyles" Target="tableStyles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customXml" Target="../customXml/item3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41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viewProps" Target="viewProps.xml"/><Relationship Id="rId40" Type="http://schemas.openxmlformats.org/officeDocument/2006/relationships/customXml" Target="../customXml/item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presProps" Target="pres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notesMaster" Target="notesMasters/notesMaster1.xml"/><Relationship Id="rId8" Type="http://schemas.openxmlformats.org/officeDocument/2006/relationships/slideMaster" Target="slideMasters/slideMaster8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6FFC6D0-832C-49EA-BC02-70690B30258D}" type="datetimeFigureOut">
              <a:rPr lang="en-GB"/>
              <a:pPr>
                <a:defRPr/>
              </a:pPr>
              <a:t>10/03/2021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691063"/>
            <a:ext cx="5438775" cy="44434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3713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45499E6D-007E-41CB-BBF7-F84886B18E19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99107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647CDCF-690B-47AC-8477-BA7A1C600228}" type="slidenum">
              <a:rPr lang="en-GB" altLang="en-US">
                <a:solidFill>
                  <a:prstClr val="black"/>
                </a:solidFill>
                <a:latin typeface="Calibri" panose="020F0502020204030204" pitchFamily="34" charset="0"/>
              </a:rPr>
              <a:pPr/>
              <a:t>1</a:t>
            </a:fld>
            <a:endParaRPr lang="en-GB" altLang="en-US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8691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dirty="0"/>
              <a:t>https://www.youtube.com/watch?v=kJacHWNrhwA&amp;safe=active</a:t>
            </a:r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647CDCF-690B-47AC-8477-BA7A1C600228}" type="slidenum">
              <a:rPr lang="en-GB" altLang="en-US">
                <a:solidFill>
                  <a:prstClr val="black"/>
                </a:solidFill>
                <a:latin typeface="Calibri" panose="020F0502020204030204" pitchFamily="34" charset="0"/>
              </a:rPr>
              <a:pPr/>
              <a:t>2</a:t>
            </a:fld>
            <a:endParaRPr lang="en-GB" altLang="en-US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0410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Image Placeholder 1">
            <a:extLst>
              <a:ext uri="{FF2B5EF4-FFF2-40B4-BE49-F238E27FC236}">
                <a16:creationId xmlns:a16="http://schemas.microsoft.com/office/drawing/2014/main" id="{59F35565-5B11-484A-A1DB-94E89ECE64E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4" name="Notes Placeholder 2">
            <a:extLst>
              <a:ext uri="{FF2B5EF4-FFF2-40B4-BE49-F238E27FC236}">
                <a16:creationId xmlns:a16="http://schemas.microsoft.com/office/drawing/2014/main" id="{0B94EC95-69D1-C743-8221-A66FA78C3F1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33795" name="Slide Number Placeholder 3">
            <a:extLst>
              <a:ext uri="{FF2B5EF4-FFF2-40B4-BE49-F238E27FC236}">
                <a16:creationId xmlns:a16="http://schemas.microsoft.com/office/drawing/2014/main" id="{AC074FD5-8162-8D4D-A928-6046DFA9AF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465264-561B-8E43-92F3-6EE68F257D00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37400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 dirty="0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647CDCF-690B-47AC-8477-BA7A1C600228}" type="slidenum">
              <a:rPr kumimoji="0" lang="en-GB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Arial" panose="020B0604020202020204" pitchFamily="34" charset="0"/>
              </a:rPr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7023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Image: Energy by </a:t>
            </a:r>
            <a:r>
              <a:rPr lang="en-US" dirty="0" err="1"/>
              <a:t>Volodin</a:t>
            </a:r>
            <a:r>
              <a:rPr lang="en-US" dirty="0"/>
              <a:t> Anton from the Noun Project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C26933-750D-4A21-BC15-85648C3B59A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3190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Image Placeholder 1">
            <a:extLst>
              <a:ext uri="{FF2B5EF4-FFF2-40B4-BE49-F238E27FC236}">
                <a16:creationId xmlns:a16="http://schemas.microsoft.com/office/drawing/2014/main" id="{59F35565-5B11-484A-A1DB-94E89ECE64E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4" name="Notes Placeholder 2">
            <a:extLst>
              <a:ext uri="{FF2B5EF4-FFF2-40B4-BE49-F238E27FC236}">
                <a16:creationId xmlns:a16="http://schemas.microsoft.com/office/drawing/2014/main" id="{0B94EC95-69D1-C743-8221-A66FA78C3F1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33795" name="Slide Number Placeholder 3">
            <a:extLst>
              <a:ext uri="{FF2B5EF4-FFF2-40B4-BE49-F238E27FC236}">
                <a16:creationId xmlns:a16="http://schemas.microsoft.com/office/drawing/2014/main" id="{AC074FD5-8162-8D4D-A928-6046DFA9AF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465264-561B-8E43-92F3-6EE68F257D00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05658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Slide Image Placeholder 1">
            <a:extLst>
              <a:ext uri="{FF2B5EF4-FFF2-40B4-BE49-F238E27FC236}">
                <a16:creationId xmlns:a16="http://schemas.microsoft.com/office/drawing/2014/main" id="{59F35565-5B11-484A-A1DB-94E89ECE64E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4" name="Notes Placeholder 2">
            <a:extLst>
              <a:ext uri="{FF2B5EF4-FFF2-40B4-BE49-F238E27FC236}">
                <a16:creationId xmlns:a16="http://schemas.microsoft.com/office/drawing/2014/main" id="{0B94EC95-69D1-C743-8221-A66FA78C3F1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33795" name="Slide Number Placeholder 3">
            <a:extLst>
              <a:ext uri="{FF2B5EF4-FFF2-40B4-BE49-F238E27FC236}">
                <a16:creationId xmlns:a16="http://schemas.microsoft.com/office/drawing/2014/main" id="{AC074FD5-8162-8D4D-A928-6046DFA9AF8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3465264-561B-8E43-92F3-6EE68F257D00}" type="slidenum">
              <a:rPr kumimoji="0" lang="en-GB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2258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76338" y="1233488"/>
            <a:ext cx="4445000" cy="33337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dirty="0"/>
              <a:t>https://www.youtube.com/watch?v=MTn1v5TGK_w. </a:t>
            </a:r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Crawl - Sian Welch &amp; Wendy Ingraham (1997)</a:t>
            </a:r>
          </a:p>
          <a:p>
            <a:endParaRPr lang="en-GB" altLang="en-US" dirty="0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647CDCF-690B-47AC-8477-BA7A1C600228}" type="slidenum">
              <a:rPr lang="en-GB" altLang="en-US">
                <a:solidFill>
                  <a:prstClr val="black"/>
                </a:solidFill>
                <a:latin typeface="Calibri" panose="020F0502020204030204" pitchFamily="34" charset="0"/>
              </a:rPr>
              <a:pPr/>
              <a:t>17</a:t>
            </a:fld>
            <a:endParaRPr lang="en-GB" altLang="en-US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70788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76338" y="1233488"/>
            <a:ext cx="4445000" cy="33337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dirty="0"/>
              <a:t>https://www.youtube.com/watch?v=MTn1v5TGK_w</a:t>
            </a:r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647CDCF-690B-47AC-8477-BA7A1C600228}" type="slidenum">
              <a:rPr lang="en-GB" altLang="en-US">
                <a:solidFill>
                  <a:prstClr val="black"/>
                </a:solidFill>
                <a:latin typeface="Calibri" panose="020F0502020204030204" pitchFamily="34" charset="0"/>
              </a:rPr>
              <a:pPr/>
              <a:t>18</a:t>
            </a:fld>
            <a:endParaRPr lang="en-GB" altLang="en-US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2817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0.jpeg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EA8553-A5C8-4235-9C7E-4BD3F1CC8438}" type="datetimeFigureOut">
              <a:rPr lang="en-GB"/>
              <a:pPr>
                <a:defRPr/>
              </a:pPr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DE7E5F-4560-4420-888D-28B4F4100E0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7208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AD42B-99A2-405F-B1B7-C4C44910729B}" type="datetimeFigureOut">
              <a:rPr lang="en-GB"/>
              <a:pPr>
                <a:defRPr/>
              </a:pPr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C5F33C-E9C6-483F-83C9-CA4229B2FD6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02205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D3166-B7A5-4B0E-8153-59FE1C25B22B}" type="datetimeFigureOut">
              <a:rPr lang="en-GB"/>
              <a:pPr>
                <a:defRPr/>
              </a:pPr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0C2C9C-ED6C-461A-BB63-2F58D9354B6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34372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73C04-E497-47DB-A634-DA7191D87E76}" type="datetimeFigureOut">
              <a:rPr lang="en-GB"/>
              <a:pPr>
                <a:defRPr/>
              </a:pPr>
              <a:t>10/03/2021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C1E9F6-8A6B-4A14-AF93-249E9FBDED7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74305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F7692-696E-467B-921B-6880B2C8507E}" type="datetimeFigureOut">
              <a:rPr lang="en-GB"/>
              <a:pPr>
                <a:defRPr/>
              </a:pPr>
              <a:t>10/03/2021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0A543B-C873-403F-8631-FCCCC9324C7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94359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00BC7-C513-4FF7-BAF0-F4558A517A12}" type="datetimeFigureOut">
              <a:rPr lang="en-GB"/>
              <a:pPr>
                <a:defRPr/>
              </a:pPr>
              <a:t>10/03/2021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82B63A-A76F-4B4F-B5D1-FCDB63AD293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66473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BA700-36DD-449F-801C-4A919AEBB8C1}" type="datetimeFigureOut">
              <a:rPr lang="en-GB"/>
              <a:pPr>
                <a:defRPr/>
              </a:pPr>
              <a:t>10/03/2021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B0ADC1-A962-442C-847C-11AEB6BD06E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48923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2FD57-CBE4-419C-98E3-B5453100027F}" type="datetimeFigureOut">
              <a:rPr lang="en-GB"/>
              <a:pPr>
                <a:defRPr/>
              </a:pPr>
              <a:t>10/03/2021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8C917C-1B2A-4B10-82DD-EEDE72BF85F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5832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3AC01E-4B00-48C0-8ACF-2C14905F7C51}" type="datetimeFigureOut">
              <a:rPr lang="en-GB"/>
              <a:pPr>
                <a:defRPr/>
              </a:pPr>
              <a:t>10/03/2021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898D58-5EFD-43A9-9B1F-05471E604D7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363371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6C7E8C-FB86-412B-9D5C-182BFCAAE82B}" type="datetimeFigureOut">
              <a:rPr lang="en-GB"/>
              <a:pPr>
                <a:defRPr/>
              </a:pPr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B44A7F-AE93-4B1E-8348-83B029D20A6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96726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4613E3-4574-4221-8D90-BEA2E8839AE1}" type="datetimeFigureOut">
              <a:rPr lang="en-GB"/>
              <a:pPr>
                <a:defRPr/>
              </a:pPr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AAA45-44E0-47EE-A3CF-03899F96A8B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679308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30" name="Picture 10" descr="AC14_title_alkali_metalsv2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7650" cy="6853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8723" name="Text Box 3"/>
          <p:cNvSpPr txBox="1">
            <a:spLocks noChangeArrowheads="1"/>
          </p:cNvSpPr>
          <p:nvPr/>
        </p:nvSpPr>
        <p:spPr bwMode="auto">
          <a:xfrm>
            <a:off x="6445250" y="6654800"/>
            <a:ext cx="2133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en-GB" altLang="en-US" sz="1000">
                <a:solidFill>
                  <a:srgbClr val="5B0091"/>
                </a:solidFill>
              </a:rPr>
              <a:t>© Boardworks Ltd 2007</a:t>
            </a:r>
          </a:p>
        </p:txBody>
      </p:sp>
      <p:sp>
        <p:nvSpPr>
          <p:cNvPr id="158724" name="Text Box 4"/>
          <p:cNvSpPr txBox="1">
            <a:spLocks noChangeArrowheads="1"/>
          </p:cNvSpPr>
          <p:nvPr userDrawn="1"/>
        </p:nvSpPr>
        <p:spPr bwMode="auto">
          <a:xfrm>
            <a:off x="896938" y="6654800"/>
            <a:ext cx="655637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fld id="{6AE0218B-AD57-437B-8B75-2EE878B700FB}" type="slidenum">
              <a:rPr lang="en-GB" altLang="en-US" sz="1000" smtClean="0">
                <a:solidFill>
                  <a:srgbClr val="5B0091"/>
                </a:solidFill>
              </a:rPr>
              <a:pPr algn="ctr" eaLnBrk="1" hangingPunct="1">
                <a:spcBef>
                  <a:spcPct val="50000"/>
                </a:spcBef>
              </a:pPr>
              <a:t>‹#›</a:t>
            </a:fld>
            <a:r>
              <a:rPr lang="en-GB" altLang="en-US" sz="1000">
                <a:solidFill>
                  <a:srgbClr val="5B0091"/>
                </a:solidFill>
              </a:rPr>
              <a:t> of 39</a:t>
            </a:r>
          </a:p>
        </p:txBody>
      </p:sp>
      <p:pic>
        <p:nvPicPr>
          <p:cNvPr id="158725" name="Picture 5" descr="forward_arrow_colour">
            <a:hlinkClick r:id="" action="ppaction://hlinkshowjump?jump=nextslide"/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47088" y="6167438"/>
            <a:ext cx="630237" cy="57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01957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2597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715181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0480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5229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9793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3580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618603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502345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439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26213" y="53975"/>
            <a:ext cx="1989137" cy="61229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7213" y="53975"/>
            <a:ext cx="5816600" cy="61229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45607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7213" y="53975"/>
            <a:ext cx="6516687" cy="5492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78981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AC14_title_alkali_metalsv2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7650" cy="685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6445250" y="6654800"/>
            <a:ext cx="2133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50000"/>
              </a:spcBef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50000"/>
              </a:spcBef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50000"/>
              </a:spcBef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50000"/>
              </a:spcBef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9pPr>
          </a:lstStyle>
          <a:p>
            <a:pPr algn="r">
              <a:spcBef>
                <a:spcPct val="0"/>
              </a:spcBef>
            </a:pPr>
            <a:r>
              <a:rPr lang="en-GB" altLang="en-US" sz="1000" b="0">
                <a:solidFill>
                  <a:srgbClr val="5B0091"/>
                </a:solidFill>
              </a:rPr>
              <a:t>© Boardworks Ltd 2007</a:t>
            </a:r>
          </a:p>
        </p:txBody>
      </p:sp>
      <p:sp>
        <p:nvSpPr>
          <p:cNvPr id="4" name="Text Box 4"/>
          <p:cNvSpPr txBox="1">
            <a:spLocks noChangeArrowheads="1"/>
          </p:cNvSpPr>
          <p:nvPr userDrawn="1"/>
        </p:nvSpPr>
        <p:spPr bwMode="auto">
          <a:xfrm>
            <a:off x="896938" y="6654800"/>
            <a:ext cx="655637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50000"/>
              </a:spcBef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50000"/>
              </a:spcBef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50000"/>
              </a:spcBef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50000"/>
              </a:spcBef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fld id="{77678450-9120-4D53-988C-B25BCEC34DE8}" type="slidenum">
              <a:rPr lang="en-GB" altLang="en-US" sz="1000" b="0" smtClean="0">
                <a:solidFill>
                  <a:srgbClr val="5B0091"/>
                </a:solidFill>
              </a:rPr>
              <a:pPr algn="ctr" eaLnBrk="1" hangingPunct="1"/>
              <a:t>‹#›</a:t>
            </a:fld>
            <a:r>
              <a:rPr lang="en-GB" altLang="en-US" sz="1000" b="0">
                <a:solidFill>
                  <a:srgbClr val="5B0091"/>
                </a:solidFill>
              </a:rPr>
              <a:t> of 39</a:t>
            </a:r>
          </a:p>
        </p:txBody>
      </p:sp>
      <p:pic>
        <p:nvPicPr>
          <p:cNvPr id="5" name="Picture 5" descr="forward_arrow_colour">
            <a:hlinkClick r:id="" action="ppaction://hlinkshowjump?jump=nextslide"/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47088" y="6167438"/>
            <a:ext cx="630237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531596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9306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4165739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638046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97854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543661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841573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660276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7749471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83891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26213" y="53975"/>
            <a:ext cx="1989137" cy="61229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7213" y="53975"/>
            <a:ext cx="5816600" cy="61229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43937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7213" y="53975"/>
            <a:ext cx="6516687" cy="5492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55772864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 descr="underl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669088"/>
            <a:ext cx="9144000" cy="166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1619" name="Text Box 3"/>
          <p:cNvSpPr txBox="1">
            <a:spLocks noChangeArrowheads="1"/>
          </p:cNvSpPr>
          <p:nvPr/>
        </p:nvSpPr>
        <p:spPr bwMode="auto">
          <a:xfrm>
            <a:off x="7032625" y="6656388"/>
            <a:ext cx="2133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eaLnBrk="1" hangingPunct="1"/>
            <a:r>
              <a:rPr lang="en-GB" altLang="en-US" sz="1000" b="1">
                <a:solidFill>
                  <a:srgbClr val="9900CC"/>
                </a:solidFill>
                <a:cs typeface="+mn-cs"/>
              </a:rPr>
              <a:t>© Boardworks Ltd 2005</a:t>
            </a:r>
            <a:endParaRPr lang="en-US" altLang="en-US" sz="1000" b="1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1620" name="Picture 4" descr="boardworks_logo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5113" y="0"/>
            <a:ext cx="1219200" cy="744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1621" name="Picture 5" descr="right_button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9788" y="6092825"/>
            <a:ext cx="501650" cy="53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1622" name="Text Box 6"/>
          <p:cNvSpPr txBox="1">
            <a:spLocks noChangeArrowheads="1"/>
          </p:cNvSpPr>
          <p:nvPr/>
        </p:nvSpPr>
        <p:spPr bwMode="auto">
          <a:xfrm>
            <a:off x="0" y="6624638"/>
            <a:ext cx="1116013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fld id="{BB7301D1-9E67-41FD-BAED-3848CD2CDE1F}" type="slidenum">
              <a:rPr lang="en-GB" altLang="en-US" sz="1200" b="1" smtClean="0">
                <a:solidFill>
                  <a:srgbClr val="FFFFFF"/>
                </a:solidFill>
                <a:cs typeface="+mn-cs"/>
              </a:rPr>
              <a:pPr eaLnBrk="1" hangingPunct="1">
                <a:spcBef>
                  <a:spcPct val="50000"/>
                </a:spcBef>
              </a:pPr>
              <a:t>‹#›</a:t>
            </a:fld>
            <a:r>
              <a:rPr lang="en-GB" altLang="en-US" sz="1200" b="1">
                <a:solidFill>
                  <a:srgbClr val="FFFFFF"/>
                </a:solidFill>
                <a:cs typeface="+mn-cs"/>
              </a:rPr>
              <a:t> of 32</a:t>
            </a:r>
          </a:p>
        </p:txBody>
      </p:sp>
    </p:spTree>
    <p:extLst>
      <p:ext uri="{BB962C8B-B14F-4D97-AF65-F5344CB8AC3E}">
        <p14:creationId xmlns:p14="http://schemas.microsoft.com/office/powerpoint/2010/main" val="211533957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028765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7789150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6182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65394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36137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305948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1872894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506443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9648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86513" y="14288"/>
            <a:ext cx="2128837" cy="61626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14288"/>
            <a:ext cx="6234113" cy="6162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569044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GCSE Additional Accel title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forward_arrow_colour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47088" y="6167438"/>
            <a:ext cx="630237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896938" y="6654800"/>
            <a:ext cx="6556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fld id="{DBFB2BBA-3243-4EA5-86FD-5996D5FAAC9E}" type="slidenum">
              <a:rPr lang="en-GB" altLang="en-US" sz="1000" smtClean="0">
                <a:solidFill>
                  <a:srgbClr val="5B0091"/>
                </a:solidFill>
              </a:rPr>
              <a:pPr algn="ctr" eaLnBrk="1" hangingPunct="1">
                <a:spcBef>
                  <a:spcPct val="50000"/>
                </a:spcBef>
              </a:pPr>
              <a:t>‹#›</a:t>
            </a:fld>
            <a:r>
              <a:rPr lang="en-GB" altLang="en-US" sz="1000">
                <a:solidFill>
                  <a:srgbClr val="5B0091"/>
                </a:solidFill>
              </a:rPr>
              <a:t> of 30</a:t>
            </a:r>
          </a:p>
        </p:txBody>
      </p:sp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6445250" y="6654800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GB" altLang="en-US" sz="1000">
                <a:solidFill>
                  <a:srgbClr val="5B0091"/>
                </a:solidFill>
              </a:rPr>
              <a:t>© Boardworks Ltd 2011</a:t>
            </a:r>
          </a:p>
        </p:txBody>
      </p:sp>
    </p:spTree>
    <p:extLst>
      <p:ext uri="{BB962C8B-B14F-4D97-AF65-F5344CB8AC3E}">
        <p14:creationId xmlns:p14="http://schemas.microsoft.com/office/powerpoint/2010/main" val="100458506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14177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690108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56879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49483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11576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893742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062582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3972609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19237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975"/>
            <a:ext cx="2057400" cy="60721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3975"/>
            <a:ext cx="6019800" cy="60721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67530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53975"/>
            <a:ext cx="8229600" cy="60721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56619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8089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4012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3457074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62454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868360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77792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594012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8333655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67248935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816312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45250" y="53975"/>
            <a:ext cx="2070100" cy="61229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33363" y="53975"/>
            <a:ext cx="6059487" cy="61229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20156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220572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378264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8397827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987653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71204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82787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5946968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17413091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5245483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3322479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45250" y="53975"/>
            <a:ext cx="2070100" cy="61229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33363" y="53975"/>
            <a:ext cx="6059487" cy="61229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771500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8" descr="GCSE Additional Mom title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forward_arrow_colour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47088" y="6167438"/>
            <a:ext cx="630237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896938" y="6654800"/>
            <a:ext cx="6556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fld id="{6020951B-23EF-48FF-84D1-F5DF1E783263}" type="slidenum">
              <a:rPr lang="en-GB" altLang="en-US" sz="1000" smtClean="0">
                <a:solidFill>
                  <a:srgbClr val="5B0091"/>
                </a:solidFill>
              </a:rPr>
              <a:pPr algn="ctr" eaLnBrk="1" hangingPunct="1">
                <a:spcBef>
                  <a:spcPct val="50000"/>
                </a:spcBef>
              </a:pPr>
              <a:t>‹#›</a:t>
            </a:fld>
            <a:r>
              <a:rPr lang="en-GB" altLang="en-US" sz="1000">
                <a:solidFill>
                  <a:srgbClr val="5B0091"/>
                </a:solidFill>
              </a:rPr>
              <a:t> of 27</a:t>
            </a:r>
          </a:p>
        </p:txBody>
      </p:sp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6445250" y="6654800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GB" altLang="en-US" sz="1000">
                <a:solidFill>
                  <a:srgbClr val="5B0091"/>
                </a:solidFill>
              </a:rPr>
              <a:t>© Boardworks Ltd 2011</a:t>
            </a:r>
          </a:p>
        </p:txBody>
      </p:sp>
    </p:spTree>
    <p:extLst>
      <p:ext uri="{BB962C8B-B14F-4D97-AF65-F5344CB8AC3E}">
        <p14:creationId xmlns:p14="http://schemas.microsoft.com/office/powerpoint/2010/main" val="3164537510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082239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46344559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691766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1670809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696466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0326443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96311516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22501769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150888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975"/>
            <a:ext cx="2057400" cy="60721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3975"/>
            <a:ext cx="6019800" cy="60721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628978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53975"/>
            <a:ext cx="8229600" cy="60721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083640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GCSE Additional FallOb title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forward_arrow_colour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47088" y="6167438"/>
            <a:ext cx="630237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896938" y="6654800"/>
            <a:ext cx="6556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fld id="{280072EA-D2A2-4AA4-9DC9-5A54DAE5DA1C}" type="slidenum">
              <a:rPr lang="en-GB" altLang="en-US" sz="1000" smtClean="0">
                <a:solidFill>
                  <a:srgbClr val="5B0091"/>
                </a:solidFill>
              </a:rPr>
              <a:pPr algn="ctr" eaLnBrk="1" hangingPunct="1">
                <a:spcBef>
                  <a:spcPct val="50000"/>
                </a:spcBef>
              </a:pPr>
              <a:t>‹#›</a:t>
            </a:fld>
            <a:r>
              <a:rPr lang="en-GB" altLang="en-US" sz="1000">
                <a:solidFill>
                  <a:srgbClr val="5B0091"/>
                </a:solidFill>
              </a:rPr>
              <a:t> of 24</a:t>
            </a:r>
          </a:p>
        </p:txBody>
      </p:sp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6445250" y="6654800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GB" altLang="en-US" sz="1000">
                <a:solidFill>
                  <a:srgbClr val="5B0091"/>
                </a:solidFill>
              </a:rPr>
              <a:t>© Boardworks Ltd 2011</a:t>
            </a:r>
          </a:p>
        </p:txBody>
      </p:sp>
    </p:spTree>
    <p:extLst>
      <p:ext uri="{BB962C8B-B14F-4D97-AF65-F5344CB8AC3E}">
        <p14:creationId xmlns:p14="http://schemas.microsoft.com/office/powerpoint/2010/main" val="1217174252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705412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0988882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453608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37710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7763234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033446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35878240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18917474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132611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975"/>
            <a:ext cx="2057400" cy="60721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3975"/>
            <a:ext cx="6019800" cy="60721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96517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53975"/>
            <a:ext cx="8229600" cy="60721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0629269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EA8553-A5C8-4235-9C7E-4BD3F1CC8438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10/03/2021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DE7E5F-4560-4420-888D-28B4F4100E0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44981955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AD42B-99A2-405F-B1B7-C4C44910729B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10/03/2021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C5F33C-E9C6-483F-83C9-CA4229B2FD6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43019213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D3166-B7A5-4B0E-8153-59FE1C25B22B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10/03/2021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0C2C9C-ED6C-461A-BB63-2F58D9354B6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12497047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73C04-E497-47DB-A634-DA7191D87E76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10/03/2021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C1E9F6-8A6B-4A14-AF93-249E9FBDED7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25791949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F7692-696E-467B-921B-6880B2C8507E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10/03/2021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0A543B-C873-403F-8631-FCCCC9324C7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82237829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00BC7-C513-4FF7-BAF0-F4558A517A12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10/03/2021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82B63A-A76F-4B4F-B5D1-FCDB63AD293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30185337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BA700-36DD-449F-801C-4A919AEBB8C1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10/03/2021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B0ADC1-A962-442C-847C-11AEB6BD06E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66862683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2FD57-CBE4-419C-98E3-B5453100027F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10/03/2021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8C917C-1B2A-4B10-82DD-EEDE72BF85F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98468737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3AC01E-4B00-48C0-8ACF-2C14905F7C51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10/03/2021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898D58-5EFD-43A9-9B1F-05471E604D7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22323101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6C7E8C-FB86-412B-9D5C-182BFCAAE82B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10/03/2021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B44A7F-AE93-4B1E-8348-83B029D20A6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40575414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4613E3-4574-4221-8D90-BEA2E8839AE1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10/03/2021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AAA45-44E0-47EE-A3CF-03899F96A8B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47388149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828F3-DCAC-413A-B538-7A0AC0E2AABA}" type="datetimeFigureOut">
              <a:rPr lang="en-GB"/>
              <a:pPr>
                <a:defRPr/>
              </a:pPr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0F7DBF-2EE3-462D-97A8-7F4D5413AF5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85450972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2280F2-7EF2-47D9-BA3D-C0F8E5D77FAB}" type="datetimeFigureOut">
              <a:rPr lang="en-GB"/>
              <a:pPr>
                <a:defRPr/>
              </a:pPr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FF2C1E-6B9A-4E80-84BB-97C27F07730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11113452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EC3B9-2937-425B-8D9B-AC9DD712BC6D}" type="datetimeFigureOut">
              <a:rPr lang="en-GB"/>
              <a:pPr>
                <a:defRPr/>
              </a:pPr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5E7397-1711-4DAE-B999-7CE7F0C3565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71607525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1673D-2909-471B-9F0A-760731822B86}" type="datetimeFigureOut">
              <a:rPr lang="en-GB"/>
              <a:pPr>
                <a:defRPr/>
              </a:pPr>
              <a:t>10/03/2021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2FECA-5E7F-4064-B98B-DC9E1FFF257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60182984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602F4-C69B-439D-833C-45E08A975E9B}" type="datetimeFigureOut">
              <a:rPr lang="en-GB"/>
              <a:pPr>
                <a:defRPr/>
              </a:pPr>
              <a:t>10/03/2021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D76871-BAD9-44D9-9EF3-118D7A54F84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77471210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82E96-BFC8-4169-80C0-B7AB660DB0E6}" type="datetimeFigureOut">
              <a:rPr lang="en-GB"/>
              <a:pPr>
                <a:defRPr/>
              </a:pPr>
              <a:t>10/03/2021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545758-EB64-4AAF-B590-A3237F9B239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48510737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14387-5E07-4D7D-B729-C11AD55AAFB7}" type="datetimeFigureOut">
              <a:rPr lang="en-GB"/>
              <a:pPr>
                <a:defRPr/>
              </a:pPr>
              <a:t>10/03/2021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97D80B-E8D4-4B8A-9876-24A3E7D3E16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77397747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36107C-4ACE-4506-AC46-98739677EF84}" type="datetimeFigureOut">
              <a:rPr lang="en-GB"/>
              <a:pPr>
                <a:defRPr/>
              </a:pPr>
              <a:t>10/03/2021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AA39FD-E0D5-4A49-878A-9B5168B578F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29780003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0DEEA7-8EB8-4877-930F-92E92F2ABD44}" type="datetimeFigureOut">
              <a:rPr lang="en-GB"/>
              <a:pPr>
                <a:defRPr/>
              </a:pPr>
              <a:t>10/03/2021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095DFC-C041-4F98-9B61-261F77FCC57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9039097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90BAB-1B2B-47C6-8E82-B82B9C59CB14}" type="datetimeFigureOut">
              <a:rPr lang="en-GB"/>
              <a:pPr>
                <a:defRPr/>
              </a:pPr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57537D-1705-479F-81AD-A48A2B580A6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35937151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B25AA0-FEAD-4226-86AE-FEC811695586}" type="datetimeFigureOut">
              <a:rPr lang="en-GB"/>
              <a:pPr>
                <a:defRPr/>
              </a:pPr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D7AF80-0F96-4AB6-B7E1-E5C169D62C8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93593167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EA8553-A5C8-4235-9C7E-4BD3F1CC8438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10/03/2021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DE7E5F-4560-4420-888D-28B4F4100E0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49401145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1AD42B-99A2-405F-B1B7-C4C44910729B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10/03/2021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C5F33C-E9C6-483F-83C9-CA4229B2FD6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2307323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BD3166-B7A5-4B0E-8153-59FE1C25B22B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10/03/2021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0C2C9C-ED6C-461A-BB63-2F58D9354B6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26942684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273C04-E497-47DB-A634-DA7191D87E76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10/03/2021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C1E9F6-8A6B-4A14-AF93-249E9FBDED7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3702310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1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F7692-696E-467B-921B-6880B2C8507E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10/03/2021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0A543B-C873-403F-8631-FCCCC9324C7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40232792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00BC7-C513-4FF7-BAF0-F4558A517A12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10/03/2021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82B63A-A76F-4B4F-B5D1-FCDB63AD293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85071285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ABA700-36DD-449F-801C-4A919AEBB8C1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10/03/2021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B0ADC1-A962-442C-847C-11AEB6BD06E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76028280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6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6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92FD57-CBE4-419C-98E3-B5453100027F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10/03/2021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8C917C-1B2A-4B10-82DD-EEDE72BF85FD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1747973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1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3AC01E-4B00-48C0-8ACF-2C14905F7C51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10/03/2021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898D58-5EFD-43A9-9B1F-05471E604D7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17381067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6C7E8C-FB86-412B-9D5C-182BFCAAE82B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10/03/2021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B44A7F-AE93-4B1E-8348-83B029D20A6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39754452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4613E3-4574-4221-8D90-BEA2E8839AE1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10/03/2021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AAA45-44E0-47EE-A3CF-03899F96A8B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822338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13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5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image" Target="../media/image7.jpeg"/><Relationship Id="rId18" Type="http://schemas.openxmlformats.org/officeDocument/2006/relationships/image" Target="../media/image12.png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17" Type="http://schemas.openxmlformats.org/officeDocument/2006/relationships/image" Target="../media/image11.jpeg"/><Relationship Id="rId2" Type="http://schemas.openxmlformats.org/officeDocument/2006/relationships/slideLayout" Target="../slideLayouts/slideLayout37.xml"/><Relationship Id="rId16" Type="http://schemas.openxmlformats.org/officeDocument/2006/relationships/image" Target="../media/image10.jpeg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5" Type="http://schemas.openxmlformats.org/officeDocument/2006/relationships/image" Target="../media/image9.jpeg"/><Relationship Id="rId10" Type="http://schemas.openxmlformats.org/officeDocument/2006/relationships/slideLayout" Target="../slideLayouts/slideLayout45.xml"/><Relationship Id="rId19" Type="http://schemas.openxmlformats.org/officeDocument/2006/relationships/image" Target="../media/image13.png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image" Target="../media/image8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2" Type="http://schemas.openxmlformats.org/officeDocument/2006/relationships/slideLayout" Target="../slideLayouts/slideLayout48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image" Target="../media/image15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13" Type="http://schemas.openxmlformats.org/officeDocument/2006/relationships/image" Target="../media/image15.png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Relationship Id="rId14" Type="http://schemas.openxmlformats.org/officeDocument/2006/relationships/image" Target="../media/image2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13" Type="http://schemas.openxmlformats.org/officeDocument/2006/relationships/image" Target="../media/image15.png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1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4.xml"/><Relationship Id="rId10" Type="http://schemas.openxmlformats.org/officeDocument/2006/relationships/slideLayout" Target="../slideLayouts/slideLayout79.xml"/><Relationship Id="rId4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8.xml"/><Relationship Id="rId14" Type="http://schemas.openxmlformats.org/officeDocument/2006/relationships/image" Target="../media/image2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12" Type="http://schemas.openxmlformats.org/officeDocument/2006/relationships/slideLayout" Target="../slideLayouts/slideLayout92.xml"/><Relationship Id="rId2" Type="http://schemas.openxmlformats.org/officeDocument/2006/relationships/slideLayout" Target="../slideLayouts/slideLayout8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Relationship Id="rId14" Type="http://schemas.openxmlformats.org/officeDocument/2006/relationships/image" Target="../media/image15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0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95.xml"/><Relationship Id="rId7" Type="http://schemas.openxmlformats.org/officeDocument/2006/relationships/slideLayout" Target="../slideLayouts/slideLayout99.xml"/><Relationship Id="rId12" Type="http://schemas.openxmlformats.org/officeDocument/2006/relationships/slideLayout" Target="../slideLayouts/slideLayout104.xml"/><Relationship Id="rId2" Type="http://schemas.openxmlformats.org/officeDocument/2006/relationships/slideLayout" Target="../slideLayouts/slideLayout94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93.xml"/><Relationship Id="rId6" Type="http://schemas.openxmlformats.org/officeDocument/2006/relationships/slideLayout" Target="../slideLayouts/slideLayout98.xml"/><Relationship Id="rId11" Type="http://schemas.openxmlformats.org/officeDocument/2006/relationships/slideLayout" Target="../slideLayouts/slideLayout103.xml"/><Relationship Id="rId5" Type="http://schemas.openxmlformats.org/officeDocument/2006/relationships/slideLayout" Target="../slideLayouts/slideLayout97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2.xml"/><Relationship Id="rId4" Type="http://schemas.openxmlformats.org/officeDocument/2006/relationships/slideLayout" Target="../slideLayouts/slideLayout96.xml"/><Relationship Id="rId9" Type="http://schemas.openxmlformats.org/officeDocument/2006/relationships/slideLayout" Target="../slideLayouts/slideLayout101.xml"/><Relationship Id="rId14" Type="http://schemas.openxmlformats.org/officeDocument/2006/relationships/image" Target="../media/image15.png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2.xml"/><Relationship Id="rId3" Type="http://schemas.openxmlformats.org/officeDocument/2006/relationships/slideLayout" Target="../slideLayouts/slideLayout107.xml"/><Relationship Id="rId7" Type="http://schemas.openxmlformats.org/officeDocument/2006/relationships/slideLayout" Target="../slideLayouts/slideLayout111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6.xml"/><Relationship Id="rId1" Type="http://schemas.openxmlformats.org/officeDocument/2006/relationships/slideLayout" Target="../slideLayouts/slideLayout105.xml"/><Relationship Id="rId6" Type="http://schemas.openxmlformats.org/officeDocument/2006/relationships/slideLayout" Target="../slideLayouts/slideLayout110.xml"/><Relationship Id="rId11" Type="http://schemas.openxmlformats.org/officeDocument/2006/relationships/slideLayout" Target="../slideLayouts/slideLayout115.xml"/><Relationship Id="rId5" Type="http://schemas.openxmlformats.org/officeDocument/2006/relationships/slideLayout" Target="../slideLayouts/slideLayout109.xml"/><Relationship Id="rId10" Type="http://schemas.openxmlformats.org/officeDocument/2006/relationships/slideLayout" Target="../slideLayouts/slideLayout114.xml"/><Relationship Id="rId4" Type="http://schemas.openxmlformats.org/officeDocument/2006/relationships/slideLayout" Target="../slideLayouts/slideLayout108.xml"/><Relationship Id="rId9" Type="http://schemas.openxmlformats.org/officeDocument/2006/relationships/slideLayout" Target="../slideLayouts/slideLayout113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3.xml"/><Relationship Id="rId3" Type="http://schemas.openxmlformats.org/officeDocument/2006/relationships/slideLayout" Target="../slideLayouts/slideLayout118.xml"/><Relationship Id="rId7" Type="http://schemas.openxmlformats.org/officeDocument/2006/relationships/slideLayout" Target="../slideLayouts/slideLayout122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7.xml"/><Relationship Id="rId1" Type="http://schemas.openxmlformats.org/officeDocument/2006/relationships/slideLayout" Target="../slideLayouts/slideLayout116.xml"/><Relationship Id="rId6" Type="http://schemas.openxmlformats.org/officeDocument/2006/relationships/slideLayout" Target="../slideLayouts/slideLayout121.xml"/><Relationship Id="rId11" Type="http://schemas.openxmlformats.org/officeDocument/2006/relationships/slideLayout" Target="../slideLayouts/slideLayout126.xml"/><Relationship Id="rId5" Type="http://schemas.openxmlformats.org/officeDocument/2006/relationships/slideLayout" Target="../slideLayouts/slideLayout120.xml"/><Relationship Id="rId10" Type="http://schemas.openxmlformats.org/officeDocument/2006/relationships/slideLayout" Target="../slideLayouts/slideLayout125.xml"/><Relationship Id="rId4" Type="http://schemas.openxmlformats.org/officeDocument/2006/relationships/slideLayout" Target="../slideLayouts/slideLayout119.xml"/><Relationship Id="rId9" Type="http://schemas.openxmlformats.org/officeDocument/2006/relationships/slideLayout" Target="../slideLayouts/slideLayout124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4.xml"/><Relationship Id="rId3" Type="http://schemas.openxmlformats.org/officeDocument/2006/relationships/slideLayout" Target="../slideLayouts/slideLayout129.xml"/><Relationship Id="rId7" Type="http://schemas.openxmlformats.org/officeDocument/2006/relationships/slideLayout" Target="../slideLayouts/slideLayout133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8.xml"/><Relationship Id="rId1" Type="http://schemas.openxmlformats.org/officeDocument/2006/relationships/slideLayout" Target="../slideLayouts/slideLayout127.xml"/><Relationship Id="rId6" Type="http://schemas.openxmlformats.org/officeDocument/2006/relationships/slideLayout" Target="../slideLayouts/slideLayout132.xml"/><Relationship Id="rId11" Type="http://schemas.openxmlformats.org/officeDocument/2006/relationships/slideLayout" Target="../slideLayouts/slideLayout137.xml"/><Relationship Id="rId5" Type="http://schemas.openxmlformats.org/officeDocument/2006/relationships/slideLayout" Target="../slideLayouts/slideLayout131.xml"/><Relationship Id="rId10" Type="http://schemas.openxmlformats.org/officeDocument/2006/relationships/slideLayout" Target="../slideLayouts/slideLayout136.xml"/><Relationship Id="rId4" Type="http://schemas.openxmlformats.org/officeDocument/2006/relationships/slideLayout" Target="../slideLayouts/slideLayout130.xml"/><Relationship Id="rId9" Type="http://schemas.openxmlformats.org/officeDocument/2006/relationships/slideLayout" Target="../slideLayouts/slideLayout1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CCABAD0-7E6D-4D50-B7E1-A5FF83C08B71}" type="datetimeFigureOut">
              <a:rPr lang="en-GB"/>
              <a:pPr>
                <a:defRPr/>
              </a:pPr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2A943CC6-810D-40CE-9423-B5531369AC0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698" name="Picture 2" descr="slide_background"/>
          <p:cNvPicPr>
            <a:picLocks noChangeAspect="1" noChangeArrowheads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0825" cy="685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7699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557213" y="53975"/>
            <a:ext cx="6516687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57700" name="Text Box 4"/>
          <p:cNvSpPr txBox="1">
            <a:spLocks noChangeArrowheads="1"/>
          </p:cNvSpPr>
          <p:nvPr/>
        </p:nvSpPr>
        <p:spPr bwMode="auto">
          <a:xfrm>
            <a:off x="6445250" y="6654800"/>
            <a:ext cx="2133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/>
            <a:r>
              <a:rPr lang="en-GB" altLang="en-US" sz="1000">
                <a:solidFill>
                  <a:srgbClr val="5B0091"/>
                </a:solidFill>
              </a:rPr>
              <a:t>© Boardworks Ltd 2007</a:t>
            </a:r>
          </a:p>
        </p:txBody>
      </p:sp>
      <p:sp>
        <p:nvSpPr>
          <p:cNvPr id="157701" name="Text Box 5"/>
          <p:cNvSpPr txBox="1">
            <a:spLocks noChangeArrowheads="1"/>
          </p:cNvSpPr>
          <p:nvPr/>
        </p:nvSpPr>
        <p:spPr bwMode="auto">
          <a:xfrm>
            <a:off x="895350" y="6654800"/>
            <a:ext cx="65563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fld id="{D7B0421B-5CD2-452B-988E-7B30BD8B3D9B}" type="slidenum">
              <a:rPr lang="en-GB" altLang="en-US" sz="1000" smtClean="0">
                <a:solidFill>
                  <a:srgbClr val="5B0091"/>
                </a:solidFill>
              </a:rPr>
              <a:pPr algn="ctr" eaLnBrk="1" hangingPunct="1">
                <a:spcBef>
                  <a:spcPct val="50000"/>
                </a:spcBef>
              </a:pPr>
              <a:t>‹#›</a:t>
            </a:fld>
            <a:r>
              <a:rPr lang="en-GB" altLang="en-US" sz="1000">
                <a:solidFill>
                  <a:srgbClr val="5B0091"/>
                </a:solidFill>
              </a:rPr>
              <a:t> of 39</a:t>
            </a:r>
          </a:p>
        </p:txBody>
      </p:sp>
      <p:pic>
        <p:nvPicPr>
          <p:cNvPr id="157702" name="Picture 6" descr="back_arrow_trans">
            <a:hlinkClick r:id="" action="ppaction://hlinkshowjump?jump=previousslide"/>
          </p:cNvPr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950" y="6167438"/>
            <a:ext cx="630238" cy="57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7707" name="Picture 11" descr="forward_arrow_grey">
            <a:hlinkClick r:id="" action="ppaction://hlinkshowjump?jump=nextslide"/>
          </p:cNvPr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47088" y="6167438"/>
            <a:ext cx="630237" cy="57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7719" name="Group 23"/>
          <p:cNvGrpSpPr>
            <a:grpSpLocks/>
          </p:cNvGrpSpPr>
          <p:nvPr userDrawn="1"/>
        </p:nvGrpSpPr>
        <p:grpSpPr bwMode="auto">
          <a:xfrm>
            <a:off x="222250" y="146050"/>
            <a:ext cx="360363" cy="360363"/>
            <a:chOff x="140" y="92"/>
            <a:chExt cx="227" cy="227"/>
          </a:xfrm>
        </p:grpSpPr>
        <p:sp>
          <p:nvSpPr>
            <p:cNvPr id="157718" name="Oval 22"/>
            <p:cNvSpPr>
              <a:spLocks noChangeArrowheads="1"/>
            </p:cNvSpPr>
            <p:nvPr userDrawn="1"/>
          </p:nvSpPr>
          <p:spPr bwMode="auto">
            <a:xfrm>
              <a:off x="140" y="92"/>
              <a:ext cx="227" cy="227"/>
            </a:xfrm>
            <a:prstGeom prst="ellipse">
              <a:avLst/>
            </a:prstGeom>
            <a:solidFill>
              <a:srgbClr val="FF6600"/>
            </a:solidFill>
            <a:ln w="9525">
              <a:solidFill>
                <a:srgbClr val="0000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spcBef>
                  <a:spcPct val="50000"/>
                </a:spcBef>
              </a:pPr>
              <a:endParaRPr lang="en-GB" sz="2400" b="1">
                <a:solidFill>
                  <a:srgbClr val="000066"/>
                </a:solidFill>
                <a:cs typeface="+mn-cs"/>
              </a:endParaRPr>
            </a:p>
          </p:txBody>
        </p:sp>
        <p:pic>
          <p:nvPicPr>
            <p:cNvPr id="157717" name="Picture 21" descr="small circlev2"/>
            <p:cNvPicPr>
              <a:picLocks noChangeAspect="1" noChangeArrowheads="1"/>
            </p:cNvPicPr>
            <p:nvPr userDrawn="1"/>
          </p:nvPicPr>
          <p:blipFill>
            <a:blip r:embed="rId1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" y="105"/>
              <a:ext cx="204" cy="2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865180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2800" b="1" kern="1200">
          <a:solidFill>
            <a:srgbClr val="FF6600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800" b="1">
          <a:solidFill>
            <a:srgbClr val="FF6600"/>
          </a:solidFill>
          <a:latin typeface="Arial" panose="020B06040202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2800" b="1">
          <a:solidFill>
            <a:srgbClr val="FF6600"/>
          </a:solidFill>
          <a:latin typeface="Arial" panose="020B06040202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2800" b="1">
          <a:solidFill>
            <a:srgbClr val="FF6600"/>
          </a:solidFill>
          <a:latin typeface="Arial" panose="020B06040202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2800" b="1">
          <a:solidFill>
            <a:srgbClr val="FF6600"/>
          </a:solidFill>
          <a:latin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rgbClr val="FF6600"/>
          </a:solidFill>
          <a:latin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rgbClr val="FF6600"/>
          </a:solidFill>
          <a:latin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rgbClr val="FF6600"/>
          </a:solidFill>
          <a:latin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rgbClr val="FF6600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lide_background"/>
          <p:cNvPicPr>
            <a:picLocks noChangeAspect="1" noChangeArrowheads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0825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557213" y="53975"/>
            <a:ext cx="6516687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6445250" y="6654800"/>
            <a:ext cx="2133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50000"/>
              </a:spcBef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50000"/>
              </a:spcBef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50000"/>
              </a:spcBef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50000"/>
              </a:spcBef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9pPr>
          </a:lstStyle>
          <a:p>
            <a:pPr algn="r">
              <a:spcBef>
                <a:spcPct val="0"/>
              </a:spcBef>
            </a:pPr>
            <a:r>
              <a:rPr lang="en-GB" altLang="en-US" sz="1000" b="0">
                <a:solidFill>
                  <a:srgbClr val="5B0091"/>
                </a:solidFill>
              </a:rPr>
              <a:t>© Boardworks Ltd 2007</a:t>
            </a:r>
          </a:p>
        </p:txBody>
      </p:sp>
      <p:sp>
        <p:nvSpPr>
          <p:cNvPr id="1029" name="Text Box 5"/>
          <p:cNvSpPr txBox="1">
            <a:spLocks noChangeArrowheads="1"/>
          </p:cNvSpPr>
          <p:nvPr/>
        </p:nvSpPr>
        <p:spPr bwMode="auto">
          <a:xfrm>
            <a:off x="895350" y="6654800"/>
            <a:ext cx="65563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50000"/>
              </a:spcBef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50000"/>
              </a:spcBef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50000"/>
              </a:spcBef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50000"/>
              </a:spcBef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2400" b="1">
                <a:solidFill>
                  <a:srgbClr val="000066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fld id="{E24E949D-B484-404D-8C4C-B09AFC46A33E}" type="slidenum">
              <a:rPr lang="en-GB" altLang="en-US" sz="1000" b="0" smtClean="0">
                <a:solidFill>
                  <a:srgbClr val="5B0091"/>
                </a:solidFill>
              </a:rPr>
              <a:pPr algn="ctr" eaLnBrk="1" hangingPunct="1"/>
              <a:t>‹#›</a:t>
            </a:fld>
            <a:r>
              <a:rPr lang="en-GB" altLang="en-US" sz="1000" b="0">
                <a:solidFill>
                  <a:srgbClr val="5B0091"/>
                </a:solidFill>
              </a:rPr>
              <a:t> of 39</a:t>
            </a:r>
          </a:p>
        </p:txBody>
      </p:sp>
      <p:pic>
        <p:nvPicPr>
          <p:cNvPr id="1030" name="Picture 6" descr="back_arrow_trans">
            <a:hlinkClick r:id="" action="ppaction://hlinkshowjump?jump=previousslide"/>
          </p:cNvPr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950" y="6167438"/>
            <a:ext cx="630238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11" descr="forward_arrow_grey">
            <a:hlinkClick r:id="" action="ppaction://hlinkshowjump?jump=nextslide"/>
          </p:cNvPr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47088" y="6167438"/>
            <a:ext cx="630237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32" name="Group 23"/>
          <p:cNvGrpSpPr>
            <a:grpSpLocks/>
          </p:cNvGrpSpPr>
          <p:nvPr userDrawn="1"/>
        </p:nvGrpSpPr>
        <p:grpSpPr bwMode="auto">
          <a:xfrm>
            <a:off x="222250" y="146050"/>
            <a:ext cx="360363" cy="360363"/>
            <a:chOff x="140" y="92"/>
            <a:chExt cx="227" cy="227"/>
          </a:xfrm>
        </p:grpSpPr>
        <p:sp>
          <p:nvSpPr>
            <p:cNvPr id="1033" name="Oval 22"/>
            <p:cNvSpPr>
              <a:spLocks noChangeArrowheads="1"/>
            </p:cNvSpPr>
            <p:nvPr userDrawn="1"/>
          </p:nvSpPr>
          <p:spPr bwMode="auto">
            <a:xfrm>
              <a:off x="140" y="92"/>
              <a:ext cx="227" cy="227"/>
            </a:xfrm>
            <a:prstGeom prst="ellipse">
              <a:avLst/>
            </a:prstGeom>
            <a:solidFill>
              <a:srgbClr val="FF6600"/>
            </a:solidFill>
            <a:ln w="9525">
              <a:solidFill>
                <a:srgbClr val="000066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spcBef>
                  <a:spcPct val="50000"/>
                </a:spcBef>
                <a:defRPr sz="2400" b="1">
                  <a:solidFill>
                    <a:srgbClr val="000066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defRPr sz="2400" b="1">
                  <a:solidFill>
                    <a:srgbClr val="000066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50000"/>
                </a:spcBef>
                <a:defRPr sz="2400" b="1">
                  <a:solidFill>
                    <a:srgbClr val="000066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50000"/>
                </a:spcBef>
                <a:defRPr sz="2400" b="1">
                  <a:solidFill>
                    <a:srgbClr val="000066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50000"/>
                </a:spcBef>
                <a:defRPr sz="2400" b="1">
                  <a:solidFill>
                    <a:srgbClr val="000066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rgbClr val="000066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rgbClr val="000066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rgbClr val="000066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50000"/>
                </a:spcBef>
                <a:spcAft>
                  <a:spcPct val="0"/>
                </a:spcAft>
                <a:defRPr sz="2400" b="1">
                  <a:solidFill>
                    <a:srgbClr val="000066"/>
                  </a:solidFill>
                  <a:latin typeface="Arial" panose="020B0604020202020204" pitchFamily="34" charset="0"/>
                </a:defRPr>
              </a:lvl9pPr>
            </a:lstStyle>
            <a:p>
              <a:endParaRPr lang="en-GB" altLang="en-US">
                <a:cs typeface="+mn-cs"/>
              </a:endParaRPr>
            </a:p>
          </p:txBody>
        </p:sp>
        <p:pic>
          <p:nvPicPr>
            <p:cNvPr id="1034" name="Picture 21" descr="small circlev2"/>
            <p:cNvPicPr>
              <a:picLocks noChangeAspect="1" noChangeArrowheads="1"/>
            </p:cNvPicPr>
            <p:nvPr userDrawn="1"/>
          </p:nvPicPr>
          <p:blipFill>
            <a:blip r:embed="rId1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" y="105"/>
              <a:ext cx="204" cy="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1802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 kern="1200">
          <a:solidFill>
            <a:srgbClr val="FF66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6600"/>
          </a:solidFill>
          <a:latin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6600"/>
          </a:solidFill>
          <a:latin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6600"/>
          </a:solidFill>
          <a:latin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FF6600"/>
          </a:solidFill>
          <a:latin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rgbClr val="FF6600"/>
          </a:solidFill>
          <a:latin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rgbClr val="FF6600"/>
          </a:solidFill>
          <a:latin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rgbClr val="FF6600"/>
          </a:solidFill>
          <a:latin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rgbClr val="FF6600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 descr="underline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6667500"/>
            <a:ext cx="9144000" cy="16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0595" name="Text Box 3"/>
          <p:cNvSpPr txBox="1">
            <a:spLocks noChangeArrowheads="1"/>
          </p:cNvSpPr>
          <p:nvPr/>
        </p:nvSpPr>
        <p:spPr bwMode="auto">
          <a:xfrm>
            <a:off x="7032625" y="6656388"/>
            <a:ext cx="2133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eaLnBrk="1" hangingPunct="1"/>
            <a:r>
              <a:rPr lang="en-GB" altLang="en-US" sz="1000" b="1">
                <a:solidFill>
                  <a:srgbClr val="9900CC"/>
                </a:solidFill>
                <a:cs typeface="+mn-cs"/>
              </a:rPr>
              <a:t>© Boardworks Ltd 2005</a:t>
            </a:r>
            <a:endParaRPr lang="en-US" altLang="en-US" sz="1000" b="1">
              <a:solidFill>
                <a:srgbClr val="000000"/>
              </a:solidFill>
              <a:cs typeface="+mn-cs"/>
            </a:endParaRPr>
          </a:p>
        </p:txBody>
      </p:sp>
      <p:pic>
        <p:nvPicPr>
          <p:cNvPr id="110596" name="Picture 4" descr="swish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7235825" cy="219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597" name="Picture 5" descr="boardworks_logo"/>
          <p:cNvPicPr>
            <a:picLocks noChangeAspect="1" noChangeArrowheads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85113" y="0"/>
            <a:ext cx="1219200" cy="744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598" name="Picture 6" descr="right_button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9788" y="6092825"/>
            <a:ext cx="501650" cy="531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0599" name="Picture 7" descr="left_button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388" y="6092825"/>
            <a:ext cx="542925" cy="57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0600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0" y="14288"/>
            <a:ext cx="78120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GB" altLang="en-US"/>
              <a:t>      Click to edit Master title style</a:t>
            </a:r>
          </a:p>
        </p:txBody>
      </p:sp>
      <p:sp>
        <p:nvSpPr>
          <p:cNvPr id="110604" name="Text Box 12"/>
          <p:cNvSpPr txBox="1">
            <a:spLocks noChangeArrowheads="1"/>
          </p:cNvSpPr>
          <p:nvPr/>
        </p:nvSpPr>
        <p:spPr bwMode="auto">
          <a:xfrm>
            <a:off x="0" y="6624638"/>
            <a:ext cx="1116013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fld id="{EF9238E8-BF85-4FEA-AF6B-4024842227D0}" type="slidenum">
              <a:rPr lang="en-GB" altLang="en-US" sz="1200" b="1" smtClean="0">
                <a:solidFill>
                  <a:srgbClr val="FFFFFF"/>
                </a:solidFill>
                <a:cs typeface="+mn-cs"/>
              </a:rPr>
              <a:pPr eaLnBrk="1" hangingPunct="1">
                <a:spcBef>
                  <a:spcPct val="50000"/>
                </a:spcBef>
              </a:pPr>
              <a:t>‹#›</a:t>
            </a:fld>
            <a:r>
              <a:rPr lang="en-GB" altLang="en-US" sz="1200" b="1">
                <a:solidFill>
                  <a:srgbClr val="FFFFFF"/>
                </a:solidFill>
                <a:cs typeface="+mn-cs"/>
              </a:rPr>
              <a:t> of 32</a:t>
            </a:r>
          </a:p>
        </p:txBody>
      </p:sp>
      <p:grpSp>
        <p:nvGrpSpPr>
          <p:cNvPr id="110612" name="Group 20"/>
          <p:cNvGrpSpPr>
            <a:grpSpLocks/>
          </p:cNvGrpSpPr>
          <p:nvPr userDrawn="1"/>
        </p:nvGrpSpPr>
        <p:grpSpPr bwMode="auto">
          <a:xfrm>
            <a:off x="241300" y="82550"/>
            <a:ext cx="360363" cy="360363"/>
            <a:chOff x="68" y="487"/>
            <a:chExt cx="3514" cy="3514"/>
          </a:xfrm>
        </p:grpSpPr>
        <p:grpSp>
          <p:nvGrpSpPr>
            <p:cNvPr id="110613" name="Group 21"/>
            <p:cNvGrpSpPr>
              <a:grpSpLocks/>
            </p:cNvGrpSpPr>
            <p:nvPr/>
          </p:nvGrpSpPr>
          <p:grpSpPr bwMode="auto">
            <a:xfrm>
              <a:off x="68" y="487"/>
              <a:ext cx="3514" cy="3514"/>
              <a:chOff x="148" y="335"/>
              <a:chExt cx="3514" cy="3514"/>
            </a:xfrm>
          </p:grpSpPr>
          <p:sp>
            <p:nvSpPr>
              <p:cNvPr id="110614" name="Oval 22"/>
              <p:cNvSpPr>
                <a:spLocks noChangeAspect="1" noChangeArrowheads="1"/>
              </p:cNvSpPr>
              <p:nvPr/>
            </p:nvSpPr>
            <p:spPr bwMode="auto">
              <a:xfrm>
                <a:off x="148" y="335"/>
                <a:ext cx="3514" cy="3514"/>
              </a:xfrm>
              <a:prstGeom prst="ellipse">
                <a:avLst/>
              </a:prstGeom>
              <a:solidFill>
                <a:srgbClr val="01006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 sz="2400" b="1">
                  <a:solidFill>
                    <a:srgbClr val="000000"/>
                  </a:solidFill>
                  <a:cs typeface="+mn-cs"/>
                </a:endParaRPr>
              </a:p>
            </p:txBody>
          </p:sp>
          <p:sp>
            <p:nvSpPr>
              <p:cNvPr id="110615" name="Oval 23"/>
              <p:cNvSpPr>
                <a:spLocks noChangeAspect="1" noChangeArrowheads="1"/>
              </p:cNvSpPr>
              <p:nvPr/>
            </p:nvSpPr>
            <p:spPr bwMode="auto">
              <a:xfrm>
                <a:off x="318" y="505"/>
                <a:ext cx="3174" cy="3174"/>
              </a:xfrm>
              <a:prstGeom prst="ellipse">
                <a:avLst/>
              </a:prstGeom>
              <a:solidFill>
                <a:srgbClr val="FF66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GB" sz="2400" b="1">
                  <a:solidFill>
                    <a:srgbClr val="000000"/>
                  </a:solidFill>
                  <a:cs typeface="+mn-cs"/>
                </a:endParaRPr>
              </a:p>
            </p:txBody>
          </p:sp>
        </p:grpSp>
        <p:pic>
          <p:nvPicPr>
            <p:cNvPr id="110616" name="Picture 24" descr="KCl_tube"/>
            <p:cNvPicPr>
              <a:picLocks noChangeAspect="1" noChangeArrowheads="1"/>
            </p:cNvPicPr>
            <p:nvPr/>
          </p:nvPicPr>
          <p:blipFill>
            <a:blip r:embed="rId1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18" y="1698"/>
              <a:ext cx="417" cy="13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0617" name="Picture 25" descr="Cl_bottle"/>
            <p:cNvPicPr>
              <a:picLocks noChangeAspect="1" noChangeArrowheads="1"/>
            </p:cNvPicPr>
            <p:nvPr/>
          </p:nvPicPr>
          <p:blipFill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8" y="1191"/>
              <a:ext cx="1109" cy="18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0618" name="Picture 26" descr="KBr_only_tube"/>
            <p:cNvPicPr>
              <a:picLocks noChangeAspect="1" noChangeArrowheads="1"/>
            </p:cNvPicPr>
            <p:nvPr/>
          </p:nvPicPr>
          <p:blipFill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2" y="1689"/>
              <a:ext cx="433" cy="13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37614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2800" b="1" kern="1200">
          <a:solidFill>
            <a:srgbClr val="FF6600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800" b="1">
          <a:solidFill>
            <a:srgbClr val="FF6600"/>
          </a:solidFill>
          <a:latin typeface="Arial" panose="020B06040202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2800" b="1">
          <a:solidFill>
            <a:srgbClr val="FF6600"/>
          </a:solidFill>
          <a:latin typeface="Arial" panose="020B06040202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2800" b="1">
          <a:solidFill>
            <a:srgbClr val="FF6600"/>
          </a:solidFill>
          <a:latin typeface="Arial" panose="020B06040202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2800" b="1">
          <a:solidFill>
            <a:srgbClr val="FF6600"/>
          </a:solidFill>
          <a:latin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rgbClr val="FF6600"/>
          </a:solidFill>
          <a:latin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rgbClr val="FF6600"/>
          </a:solidFill>
          <a:latin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rgbClr val="FF6600"/>
          </a:solidFill>
          <a:latin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rgbClr val="FF6600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3" descr="slide_background"/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0825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9670" name="Text Box 6"/>
          <p:cNvSpPr txBox="1">
            <a:spLocks noChangeArrowheads="1"/>
          </p:cNvSpPr>
          <p:nvPr/>
        </p:nvSpPr>
        <p:spPr bwMode="auto">
          <a:xfrm>
            <a:off x="828675" y="44450"/>
            <a:ext cx="60483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en-GB" sz="2800" b="1">
              <a:solidFill>
                <a:srgbClr val="5B0091"/>
              </a:solidFill>
              <a:latin typeface="Arial" charset="0"/>
              <a:cs typeface="Arial" charset="0"/>
            </a:endParaRPr>
          </a:p>
        </p:txBody>
      </p:sp>
      <p:sp>
        <p:nvSpPr>
          <p:cNvPr id="3076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233363" y="53975"/>
            <a:ext cx="7735887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369678" name="Text Box 14"/>
          <p:cNvSpPr txBox="1">
            <a:spLocks noChangeArrowheads="1"/>
          </p:cNvSpPr>
          <p:nvPr/>
        </p:nvSpPr>
        <p:spPr bwMode="auto">
          <a:xfrm>
            <a:off x="896938" y="6654800"/>
            <a:ext cx="6556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fld id="{B7959A3B-D568-4D02-8271-413DBD1F301B}" type="slidenum">
              <a:rPr lang="en-GB" altLang="en-US" sz="1000" smtClean="0">
                <a:solidFill>
                  <a:srgbClr val="5B0091"/>
                </a:solidFill>
              </a:rPr>
              <a:pPr algn="ctr" eaLnBrk="1" hangingPunct="1">
                <a:spcBef>
                  <a:spcPct val="50000"/>
                </a:spcBef>
              </a:pPr>
              <a:t>‹#›</a:t>
            </a:fld>
            <a:r>
              <a:rPr lang="en-GB" altLang="en-US" sz="1000">
                <a:solidFill>
                  <a:srgbClr val="5B0091"/>
                </a:solidFill>
              </a:rPr>
              <a:t> of 30</a:t>
            </a:r>
          </a:p>
        </p:txBody>
      </p:sp>
      <p:sp>
        <p:nvSpPr>
          <p:cNvPr id="369679" name="Text Box 15"/>
          <p:cNvSpPr txBox="1">
            <a:spLocks noChangeArrowheads="1"/>
          </p:cNvSpPr>
          <p:nvPr/>
        </p:nvSpPr>
        <p:spPr bwMode="auto">
          <a:xfrm>
            <a:off x="6445250" y="6654800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GB" altLang="en-US" sz="1000">
                <a:solidFill>
                  <a:srgbClr val="5B0091"/>
                </a:solidFill>
              </a:rPr>
              <a:t>© Boardworks Ltd 2011</a:t>
            </a:r>
          </a:p>
        </p:txBody>
      </p:sp>
      <p:pic>
        <p:nvPicPr>
          <p:cNvPr id="3079" name="Picture 16" descr="back_arrow_trans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950" y="6167438"/>
            <a:ext cx="630238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3" descr="forward_arrow_grey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47088" y="6167438"/>
            <a:ext cx="630237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7234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85" r:id="rId2"/>
    <p:sldLayoutId id="2147483786" r:id="rId3"/>
    <p:sldLayoutId id="2147483787" r:id="rId4"/>
    <p:sldLayoutId id="2147483788" r:id="rId5"/>
    <p:sldLayoutId id="2147483789" r:id="rId6"/>
    <p:sldLayoutId id="2147483790" r:id="rId7"/>
    <p:sldLayoutId id="2147483791" r:id="rId8"/>
    <p:sldLayoutId id="2147483792" r:id="rId9"/>
    <p:sldLayoutId id="2147483793" r:id="rId10"/>
    <p:sldLayoutId id="2147483794" r:id="rId11"/>
    <p:sldLayoutId id="2147483795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286DA6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286DA6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286DA6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286DA6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286DA6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rgbClr val="10BC45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rgbClr val="10BC45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rgbClr val="10BC45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rgbClr val="10BC45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7490" name="Picture 13" descr="slide_background"/>
          <p:cNvPicPr>
            <a:picLocks noChangeAspect="1" noChangeArrowheads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0825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9670" name="Text Box 6"/>
          <p:cNvSpPr txBox="1">
            <a:spLocks noChangeArrowheads="1"/>
          </p:cNvSpPr>
          <p:nvPr/>
        </p:nvSpPr>
        <p:spPr bwMode="auto">
          <a:xfrm>
            <a:off x="828675" y="44450"/>
            <a:ext cx="60483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en-GB" sz="2800" b="1">
              <a:solidFill>
                <a:srgbClr val="5B0091"/>
              </a:solidFill>
              <a:latin typeface="Arial" charset="0"/>
              <a:cs typeface="Arial" charset="0"/>
            </a:endParaRPr>
          </a:p>
        </p:txBody>
      </p:sp>
      <p:sp>
        <p:nvSpPr>
          <p:cNvPr id="1087492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233363" y="53975"/>
            <a:ext cx="7735887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369678" name="Text Box 14"/>
          <p:cNvSpPr txBox="1">
            <a:spLocks noChangeArrowheads="1"/>
          </p:cNvSpPr>
          <p:nvPr/>
        </p:nvSpPr>
        <p:spPr bwMode="auto">
          <a:xfrm>
            <a:off x="896938" y="6654800"/>
            <a:ext cx="6556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fld id="{357FB391-08AB-4DA4-B14C-EDE5999BB114}" type="slidenum">
              <a:rPr lang="en-GB" altLang="en-US" sz="1000" smtClean="0">
                <a:solidFill>
                  <a:srgbClr val="5B0091"/>
                </a:solidFill>
              </a:rPr>
              <a:pPr algn="ctr" eaLnBrk="1" hangingPunct="1">
                <a:spcBef>
                  <a:spcPct val="50000"/>
                </a:spcBef>
              </a:pPr>
              <a:t>‹#›</a:t>
            </a:fld>
            <a:r>
              <a:rPr lang="en-GB" altLang="en-US" sz="1000">
                <a:solidFill>
                  <a:srgbClr val="5B0091"/>
                </a:solidFill>
              </a:rPr>
              <a:t> of 34</a:t>
            </a:r>
          </a:p>
        </p:txBody>
      </p:sp>
      <p:sp>
        <p:nvSpPr>
          <p:cNvPr id="369679" name="Text Box 15"/>
          <p:cNvSpPr txBox="1">
            <a:spLocks noChangeArrowheads="1"/>
          </p:cNvSpPr>
          <p:nvPr/>
        </p:nvSpPr>
        <p:spPr bwMode="auto">
          <a:xfrm>
            <a:off x="6445250" y="6654800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GB" altLang="en-US" sz="1000">
                <a:solidFill>
                  <a:srgbClr val="5B0091"/>
                </a:solidFill>
              </a:rPr>
              <a:t>© Boardworks Ltd 2011</a:t>
            </a:r>
          </a:p>
        </p:txBody>
      </p:sp>
      <p:pic>
        <p:nvPicPr>
          <p:cNvPr id="1087495" name="Picture 16" descr="back_arrow_trans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950" y="6167438"/>
            <a:ext cx="630238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87496" name="Picture 23" descr="forward_arrow_grey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47088" y="6167438"/>
            <a:ext cx="630237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9336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2800" b="1" kern="1200">
          <a:solidFill>
            <a:srgbClr val="286DA6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800" b="1">
          <a:solidFill>
            <a:srgbClr val="286DA6"/>
          </a:solidFill>
          <a:latin typeface="Arial" panose="020B06040202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2800" b="1">
          <a:solidFill>
            <a:srgbClr val="286DA6"/>
          </a:solidFill>
          <a:latin typeface="Arial" panose="020B06040202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2800" b="1">
          <a:solidFill>
            <a:srgbClr val="286DA6"/>
          </a:solidFill>
          <a:latin typeface="Arial" panose="020B06040202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2800" b="1">
          <a:solidFill>
            <a:srgbClr val="286DA6"/>
          </a:solidFill>
          <a:latin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rgbClr val="286DA6"/>
          </a:solidFill>
          <a:latin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rgbClr val="286DA6"/>
          </a:solidFill>
          <a:latin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rgbClr val="286DA6"/>
          </a:solidFill>
          <a:latin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rgbClr val="286DA6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9234" name="Picture 13" descr="slide_background"/>
          <p:cNvPicPr>
            <a:picLocks noChangeAspect="1" noChangeArrowheads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0825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9670" name="Text Box 6"/>
          <p:cNvSpPr txBox="1">
            <a:spLocks noChangeArrowheads="1"/>
          </p:cNvSpPr>
          <p:nvPr/>
        </p:nvSpPr>
        <p:spPr bwMode="auto">
          <a:xfrm>
            <a:off x="828675" y="44450"/>
            <a:ext cx="60483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en-GB" sz="2800" b="1">
              <a:solidFill>
                <a:srgbClr val="5B0091"/>
              </a:solidFill>
              <a:latin typeface="Arial" charset="0"/>
              <a:cs typeface="Arial" charset="0"/>
            </a:endParaRPr>
          </a:p>
        </p:txBody>
      </p:sp>
      <p:sp>
        <p:nvSpPr>
          <p:cNvPr id="1119236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233363" y="53975"/>
            <a:ext cx="7735887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369678" name="Text Box 14"/>
          <p:cNvSpPr txBox="1">
            <a:spLocks noChangeArrowheads="1"/>
          </p:cNvSpPr>
          <p:nvPr/>
        </p:nvSpPr>
        <p:spPr bwMode="auto">
          <a:xfrm>
            <a:off x="896938" y="6654800"/>
            <a:ext cx="6556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fld id="{791B8A1F-5163-4632-85C7-9A89FEF503F9}" type="slidenum">
              <a:rPr lang="en-GB" altLang="en-US" sz="1000" smtClean="0">
                <a:solidFill>
                  <a:srgbClr val="5B0091"/>
                </a:solidFill>
              </a:rPr>
              <a:pPr algn="ctr" eaLnBrk="1" hangingPunct="1">
                <a:spcBef>
                  <a:spcPct val="50000"/>
                </a:spcBef>
              </a:pPr>
              <a:t>‹#›</a:t>
            </a:fld>
            <a:r>
              <a:rPr lang="en-GB" altLang="en-US" sz="1000">
                <a:solidFill>
                  <a:srgbClr val="5B0091"/>
                </a:solidFill>
              </a:rPr>
              <a:t> of 34</a:t>
            </a:r>
          </a:p>
        </p:txBody>
      </p:sp>
      <p:sp>
        <p:nvSpPr>
          <p:cNvPr id="369679" name="Text Box 15"/>
          <p:cNvSpPr txBox="1">
            <a:spLocks noChangeArrowheads="1"/>
          </p:cNvSpPr>
          <p:nvPr/>
        </p:nvSpPr>
        <p:spPr bwMode="auto">
          <a:xfrm>
            <a:off x="6445250" y="6654800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GB" altLang="en-US" sz="1000">
                <a:solidFill>
                  <a:srgbClr val="5B0091"/>
                </a:solidFill>
              </a:rPr>
              <a:t>© Boardworks Ltd 2011</a:t>
            </a:r>
          </a:p>
        </p:txBody>
      </p:sp>
      <p:pic>
        <p:nvPicPr>
          <p:cNvPr id="1119239" name="Picture 16" descr="back_arrow_trans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950" y="6167438"/>
            <a:ext cx="630238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4025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10" r:id="rId2"/>
    <p:sldLayoutId id="2147483811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17" r:id="rId9"/>
    <p:sldLayoutId id="2147483818" r:id="rId10"/>
    <p:sldLayoutId id="214748381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2800" b="1" kern="1200">
          <a:solidFill>
            <a:srgbClr val="286DA6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800" b="1">
          <a:solidFill>
            <a:srgbClr val="286DA6"/>
          </a:solidFill>
          <a:latin typeface="Arial" panose="020B06040202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2800" b="1">
          <a:solidFill>
            <a:srgbClr val="286DA6"/>
          </a:solidFill>
          <a:latin typeface="Arial" panose="020B06040202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2800" b="1">
          <a:solidFill>
            <a:srgbClr val="286DA6"/>
          </a:solidFill>
          <a:latin typeface="Arial" panose="020B06040202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2800" b="1">
          <a:solidFill>
            <a:srgbClr val="286DA6"/>
          </a:solidFill>
          <a:latin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rgbClr val="286DA6"/>
          </a:solidFill>
          <a:latin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rgbClr val="286DA6"/>
          </a:solidFill>
          <a:latin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rgbClr val="286DA6"/>
          </a:solidFill>
          <a:latin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rgbClr val="286DA6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3" descr="slide_background"/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0825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9670" name="Text Box 6"/>
          <p:cNvSpPr txBox="1">
            <a:spLocks noChangeArrowheads="1"/>
          </p:cNvSpPr>
          <p:nvPr/>
        </p:nvSpPr>
        <p:spPr bwMode="auto">
          <a:xfrm>
            <a:off x="828675" y="44450"/>
            <a:ext cx="60483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en-GB" sz="2800" b="1">
              <a:solidFill>
                <a:srgbClr val="5B0091"/>
              </a:solidFill>
              <a:latin typeface="Arial" charset="0"/>
              <a:cs typeface="Arial" charset="0"/>
            </a:endParaRPr>
          </a:p>
        </p:txBody>
      </p:sp>
      <p:sp>
        <p:nvSpPr>
          <p:cNvPr id="3076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233363" y="53975"/>
            <a:ext cx="7735887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369678" name="Text Box 14"/>
          <p:cNvSpPr txBox="1">
            <a:spLocks noChangeArrowheads="1"/>
          </p:cNvSpPr>
          <p:nvPr/>
        </p:nvSpPr>
        <p:spPr bwMode="auto">
          <a:xfrm>
            <a:off x="896938" y="6654800"/>
            <a:ext cx="6556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fld id="{E100CFEA-7E45-4B84-BF92-5441BE36F8C6}" type="slidenum">
              <a:rPr lang="en-GB" altLang="en-US" sz="1000" smtClean="0">
                <a:solidFill>
                  <a:srgbClr val="5B0091"/>
                </a:solidFill>
              </a:rPr>
              <a:pPr algn="ctr" eaLnBrk="1" hangingPunct="1">
                <a:spcBef>
                  <a:spcPct val="50000"/>
                </a:spcBef>
              </a:pPr>
              <a:t>‹#›</a:t>
            </a:fld>
            <a:r>
              <a:rPr lang="en-GB" altLang="en-US" sz="1000">
                <a:solidFill>
                  <a:srgbClr val="5B0091"/>
                </a:solidFill>
              </a:rPr>
              <a:t> of 27</a:t>
            </a:r>
          </a:p>
        </p:txBody>
      </p:sp>
      <p:sp>
        <p:nvSpPr>
          <p:cNvPr id="369679" name="Text Box 15"/>
          <p:cNvSpPr txBox="1">
            <a:spLocks noChangeArrowheads="1"/>
          </p:cNvSpPr>
          <p:nvPr/>
        </p:nvSpPr>
        <p:spPr bwMode="auto">
          <a:xfrm>
            <a:off x="6445250" y="6654800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GB" altLang="en-US" sz="1000">
                <a:solidFill>
                  <a:srgbClr val="5B0091"/>
                </a:solidFill>
              </a:rPr>
              <a:t>© Boardworks Ltd 2011</a:t>
            </a:r>
          </a:p>
        </p:txBody>
      </p:sp>
      <p:pic>
        <p:nvPicPr>
          <p:cNvPr id="3079" name="Picture 16" descr="back_arrow_trans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950" y="6167438"/>
            <a:ext cx="630238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3" descr="forward_arrow_grey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47088" y="6167438"/>
            <a:ext cx="630237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9013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3" r:id="rId1"/>
    <p:sldLayoutId id="2147483834" r:id="rId2"/>
    <p:sldLayoutId id="2147483835" r:id="rId3"/>
    <p:sldLayoutId id="2147483836" r:id="rId4"/>
    <p:sldLayoutId id="2147483837" r:id="rId5"/>
    <p:sldLayoutId id="2147483838" r:id="rId6"/>
    <p:sldLayoutId id="2147483839" r:id="rId7"/>
    <p:sldLayoutId id="2147483840" r:id="rId8"/>
    <p:sldLayoutId id="2147483841" r:id="rId9"/>
    <p:sldLayoutId id="2147483842" r:id="rId10"/>
    <p:sldLayoutId id="2147483843" r:id="rId11"/>
    <p:sldLayoutId id="2147483844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286DA6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286DA6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286DA6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286DA6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286DA6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rgbClr val="10BC45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rgbClr val="10BC45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rgbClr val="10BC45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rgbClr val="10BC45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3" descr="slide_background"/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40825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9670" name="Text Box 6"/>
          <p:cNvSpPr txBox="1">
            <a:spLocks noChangeArrowheads="1"/>
          </p:cNvSpPr>
          <p:nvPr/>
        </p:nvSpPr>
        <p:spPr bwMode="auto">
          <a:xfrm>
            <a:off x="828675" y="44450"/>
            <a:ext cx="60483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en-GB" sz="2800" b="1">
              <a:solidFill>
                <a:srgbClr val="5B0091"/>
              </a:solidFill>
              <a:latin typeface="Arial" charset="0"/>
              <a:cs typeface="Arial" charset="0"/>
            </a:endParaRPr>
          </a:p>
        </p:txBody>
      </p:sp>
      <p:sp>
        <p:nvSpPr>
          <p:cNvPr id="3076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233363" y="53975"/>
            <a:ext cx="7735887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369678" name="Text Box 14"/>
          <p:cNvSpPr txBox="1">
            <a:spLocks noChangeArrowheads="1"/>
          </p:cNvSpPr>
          <p:nvPr/>
        </p:nvSpPr>
        <p:spPr bwMode="auto">
          <a:xfrm>
            <a:off x="896938" y="6654800"/>
            <a:ext cx="655637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fld id="{50511D6A-34A8-4B93-8631-E50E427F070E}" type="slidenum">
              <a:rPr lang="en-GB" altLang="en-US" sz="1000" smtClean="0">
                <a:solidFill>
                  <a:srgbClr val="5B0091"/>
                </a:solidFill>
              </a:rPr>
              <a:pPr algn="ctr" eaLnBrk="1" hangingPunct="1">
                <a:spcBef>
                  <a:spcPct val="50000"/>
                </a:spcBef>
              </a:pPr>
              <a:t>‹#›</a:t>
            </a:fld>
            <a:r>
              <a:rPr lang="en-GB" altLang="en-US" sz="1000">
                <a:solidFill>
                  <a:srgbClr val="5B0091"/>
                </a:solidFill>
              </a:rPr>
              <a:t> of 24</a:t>
            </a:r>
          </a:p>
        </p:txBody>
      </p:sp>
      <p:sp>
        <p:nvSpPr>
          <p:cNvPr id="369679" name="Text Box 15"/>
          <p:cNvSpPr txBox="1">
            <a:spLocks noChangeArrowheads="1"/>
          </p:cNvSpPr>
          <p:nvPr/>
        </p:nvSpPr>
        <p:spPr bwMode="auto">
          <a:xfrm>
            <a:off x="6445250" y="6654800"/>
            <a:ext cx="2133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000066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GB" altLang="en-US" sz="1000">
                <a:solidFill>
                  <a:srgbClr val="5B0091"/>
                </a:solidFill>
              </a:rPr>
              <a:t>© Boardworks Ltd 2011</a:t>
            </a:r>
          </a:p>
        </p:txBody>
      </p:sp>
      <p:pic>
        <p:nvPicPr>
          <p:cNvPr id="3079" name="Picture 16" descr="back_arrow_trans">
            <a:hlinkClick r:id="" action="ppaction://hlinkshowjump?jump=previousslide"/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950" y="6167438"/>
            <a:ext cx="630238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3" descr="forward_arrow_grey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47088" y="6167438"/>
            <a:ext cx="630237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675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0" r:id="rId1"/>
    <p:sldLayoutId id="2147483871" r:id="rId2"/>
    <p:sldLayoutId id="2147483872" r:id="rId3"/>
    <p:sldLayoutId id="2147483873" r:id="rId4"/>
    <p:sldLayoutId id="2147483874" r:id="rId5"/>
    <p:sldLayoutId id="2147483875" r:id="rId6"/>
    <p:sldLayoutId id="2147483876" r:id="rId7"/>
    <p:sldLayoutId id="2147483877" r:id="rId8"/>
    <p:sldLayoutId id="2147483878" r:id="rId9"/>
    <p:sldLayoutId id="2147483879" r:id="rId10"/>
    <p:sldLayoutId id="2147483880" r:id="rId11"/>
    <p:sldLayoutId id="2147483881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286DA6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286DA6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286DA6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286DA6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286DA6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rgbClr val="10BC45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rgbClr val="10BC45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rgbClr val="10BC45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rgbClr val="10BC45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CCABAD0-7E6D-4D50-B7E1-A5FF83C08B71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10/03/2021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A943CC6-810D-40CE-9423-B5531369AC0E}" type="slidenum">
              <a:rPr lang="en-GB" altLang="en-US"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 altLang="en-US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0444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3" r:id="rId1"/>
    <p:sldLayoutId id="2147483884" r:id="rId2"/>
    <p:sldLayoutId id="2147483885" r:id="rId3"/>
    <p:sldLayoutId id="2147483886" r:id="rId4"/>
    <p:sldLayoutId id="2147483887" r:id="rId5"/>
    <p:sldLayoutId id="2147483888" r:id="rId6"/>
    <p:sldLayoutId id="2147483889" r:id="rId7"/>
    <p:sldLayoutId id="2147483890" r:id="rId8"/>
    <p:sldLayoutId id="2147483891" r:id="rId9"/>
    <p:sldLayoutId id="2147483892" r:id="rId10"/>
    <p:sldLayoutId id="214748389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EC45FB4-09AF-404E-8FBB-73412FFEFA87}" type="datetimeFigureOut">
              <a:rPr lang="en-GB"/>
              <a:pPr>
                <a:defRPr/>
              </a:pPr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036E0A7-05F6-4745-8130-E184D93662A4}" type="slidenum">
              <a:rPr lang="en-GB" altLang="en-US"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GB" altLang="en-US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12241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7" r:id="rId1"/>
    <p:sldLayoutId id="2147483908" r:id="rId2"/>
    <p:sldLayoutId id="2147483909" r:id="rId3"/>
    <p:sldLayoutId id="2147483910" r:id="rId4"/>
    <p:sldLayoutId id="2147483911" r:id="rId5"/>
    <p:sldLayoutId id="2147483912" r:id="rId6"/>
    <p:sldLayoutId id="2147483913" r:id="rId7"/>
    <p:sldLayoutId id="2147483914" r:id="rId8"/>
    <p:sldLayoutId id="2147483915" r:id="rId9"/>
    <p:sldLayoutId id="2147483916" r:id="rId10"/>
    <p:sldLayoutId id="214748391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1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CCABAD0-7E6D-4D50-B7E1-A5FF83C08B71}" type="datetimeFigureOut">
              <a:rPr lang="en-GB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10/03/2021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2A943CC6-810D-40CE-9423-B5531369AC0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03967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9" r:id="rId1"/>
    <p:sldLayoutId id="2147483920" r:id="rId2"/>
    <p:sldLayoutId id="2147483921" r:id="rId3"/>
    <p:sldLayoutId id="2147483922" r:id="rId4"/>
    <p:sldLayoutId id="2147483923" r:id="rId5"/>
    <p:sldLayoutId id="2147483924" r:id="rId6"/>
    <p:sldLayoutId id="2147483925" r:id="rId7"/>
    <p:sldLayoutId id="2147483926" r:id="rId8"/>
    <p:sldLayoutId id="2147483927" r:id="rId9"/>
    <p:sldLayoutId id="2147483928" r:id="rId10"/>
    <p:sldLayoutId id="214748392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06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1.xml"/><Relationship Id="rId4" Type="http://schemas.openxmlformats.org/officeDocument/2006/relationships/image" Target="../media/image29.tif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7.xml"/><Relationship Id="rId4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Tn1v5TGK_w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tif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6842076" y="10488076"/>
            <a:ext cx="55652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9753" y="1238976"/>
            <a:ext cx="9163325" cy="1384995"/>
          </a:xfrm>
          <a:prstGeom prst="rect">
            <a:avLst/>
          </a:prstGeom>
          <a:solidFill>
            <a:srgbClr val="00B0F0"/>
          </a:solidFill>
          <a:ln w="19050"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14350" indent="-514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Starter: Unscramble these sentence which have the key points for todays learning. The word in bold starts the sentence.  </a:t>
            </a:r>
          </a:p>
        </p:txBody>
      </p:sp>
      <p:pic>
        <p:nvPicPr>
          <p:cNvPr id="15" name="Picture 14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366012" y="4853407"/>
            <a:ext cx="1411042" cy="2038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3002" y="4964713"/>
            <a:ext cx="2419302" cy="1927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3903" y="4964714"/>
            <a:ext cx="4216905" cy="18932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-56126" y="3100661"/>
            <a:ext cx="82269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u="sng" dirty="0">
                <a:solidFill>
                  <a:srgbClr val="C00000"/>
                </a:solidFill>
              </a:rPr>
              <a:t>Sentence 1</a:t>
            </a:r>
            <a:r>
              <a:rPr lang="en-GB" sz="2400" b="1" dirty="0">
                <a:solidFill>
                  <a:srgbClr val="C00000"/>
                </a:solidFill>
              </a:rPr>
              <a:t>: Plants</a:t>
            </a:r>
            <a:r>
              <a:rPr lang="en-GB" sz="2400" dirty="0">
                <a:solidFill>
                  <a:srgbClr val="C00000"/>
                </a:solidFill>
              </a:rPr>
              <a:t> – food- photosynthesis – make – using</a:t>
            </a:r>
            <a:endParaRPr lang="en-US" sz="2400" dirty="0">
              <a:solidFill>
                <a:srgbClr val="C0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-50022" y="3637817"/>
            <a:ext cx="94456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solidFill>
                  <a:srgbClr val="C00000"/>
                </a:solidFill>
              </a:rPr>
              <a:t>Sentence 2</a:t>
            </a:r>
            <a:r>
              <a:rPr lang="en-GB" sz="2400" b="1" dirty="0">
                <a:solidFill>
                  <a:srgbClr val="C00000"/>
                </a:solidFill>
              </a:rPr>
              <a:t>: We</a:t>
            </a:r>
            <a:r>
              <a:rPr lang="en-GB" sz="2400" dirty="0">
                <a:solidFill>
                  <a:srgbClr val="C00000"/>
                </a:solidFill>
              </a:rPr>
              <a:t> – glucose - use – oxygen - make – and - energy - to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-15875" y="4468814"/>
            <a:ext cx="8817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solidFill>
                  <a:srgbClr val="C00000"/>
                </a:solidFill>
              </a:rPr>
              <a:t>Sentence 3</a:t>
            </a:r>
            <a:r>
              <a:rPr lang="en-GB" sz="2400" b="1" dirty="0">
                <a:solidFill>
                  <a:srgbClr val="C00000"/>
                </a:solidFill>
              </a:rPr>
              <a:t>: Breathing means – </a:t>
            </a:r>
            <a:r>
              <a:rPr lang="en-GB" sz="2400" dirty="0">
                <a:solidFill>
                  <a:srgbClr val="C00000"/>
                </a:solidFill>
              </a:rPr>
              <a:t>in</a:t>
            </a:r>
            <a:r>
              <a:rPr lang="en-GB" sz="2400" b="1" dirty="0">
                <a:solidFill>
                  <a:srgbClr val="C00000"/>
                </a:solidFill>
              </a:rPr>
              <a:t> - </a:t>
            </a:r>
            <a:r>
              <a:rPr lang="en-GB" sz="2400" dirty="0">
                <a:solidFill>
                  <a:srgbClr val="C00000"/>
                </a:solidFill>
              </a:rPr>
              <a:t>taking– gases – 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9808" y="2620150"/>
            <a:ext cx="9153270" cy="446276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14350" indent="-514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Ext: What key word best relates to the Lucozade bottle? Explain.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B3A20B9-413E-F940-A92F-31EE3A941830}"/>
              </a:ext>
            </a:extLst>
          </p:cNvPr>
          <p:cNvSpPr txBox="1"/>
          <p:nvPr/>
        </p:nvSpPr>
        <p:spPr>
          <a:xfrm>
            <a:off x="309133" y="684460"/>
            <a:ext cx="8467921" cy="461665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Key Words: </a:t>
            </a:r>
            <a:r>
              <a:rPr lang="en-GB" sz="2400" dirty="0">
                <a:solidFill>
                  <a:srgbClr val="00B050"/>
                </a:solidFill>
                <a:latin typeface="+mn-lt"/>
              </a:rPr>
              <a:t>Glucose, oxygen, energy, mitochondria, carbon dioxide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DE3A114-1C57-894F-BDD9-29E20FC0A5BB}"/>
              </a:ext>
            </a:extLst>
          </p:cNvPr>
          <p:cNvSpPr txBox="1"/>
          <p:nvPr/>
        </p:nvSpPr>
        <p:spPr>
          <a:xfrm>
            <a:off x="-15875" y="0"/>
            <a:ext cx="9144000" cy="584200"/>
          </a:xfrm>
          <a:prstGeom prst="rect">
            <a:avLst/>
          </a:prstGeom>
          <a:solidFill>
            <a:srgbClr val="00B050"/>
          </a:solidFill>
          <a:ln>
            <a:solidFill>
              <a:srgbClr val="92D05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bg1"/>
                </a:solidFill>
              </a:rPr>
              <a:t>Aerobic Respiration</a:t>
            </a:r>
          </a:p>
        </p:txBody>
      </p:sp>
      <p:sp>
        <p:nvSpPr>
          <p:cNvPr id="26" name="Date Placeholder 2">
            <a:extLst>
              <a:ext uri="{FF2B5EF4-FFF2-40B4-BE49-F238E27FC236}">
                <a16:creationId xmlns:a16="http://schemas.microsoft.com/office/drawing/2014/main" id="{715572F6-59B3-D541-8332-1598631A3EB9}"/>
              </a:ext>
            </a:extLst>
          </p:cNvPr>
          <p:cNvSpPr>
            <a:spLocks noGrp="1"/>
          </p:cNvSpPr>
          <p:nvPr>
            <p:ph type="dt" sz="quarter" idx="10"/>
          </p:nvPr>
        </p:nvSpPr>
        <p:spPr>
          <a:xfrm>
            <a:off x="7419975" y="179388"/>
            <a:ext cx="1905000" cy="457200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  <a:lvl2pPr marL="742950" indent="-285750" eaLnBrk="0" hangingPunct="0">
              <a:defRPr sz="2400">
                <a:solidFill>
                  <a:schemeClr val="bg1"/>
                </a:solidFill>
                <a:latin typeface="Comic Sans MS" panose="030F0702030302020204" pitchFamily="66" charset="0"/>
              </a:defRPr>
            </a:lvl2pPr>
            <a:lvl3pPr marL="1143000" indent="-228600" eaLnBrk="0" hangingPunct="0">
              <a:defRPr sz="2400">
                <a:solidFill>
                  <a:schemeClr val="bg1"/>
                </a:solidFill>
                <a:latin typeface="Comic Sans MS" panose="030F0702030302020204" pitchFamily="66" charset="0"/>
              </a:defRPr>
            </a:lvl3pPr>
            <a:lvl4pPr marL="1600200" indent="-228600" eaLnBrk="0" hangingPunct="0">
              <a:defRPr sz="2400">
                <a:solidFill>
                  <a:schemeClr val="bg1"/>
                </a:solidFill>
                <a:latin typeface="Comic Sans MS" panose="030F0702030302020204" pitchFamily="66" charset="0"/>
              </a:defRPr>
            </a:lvl4pPr>
            <a:lvl5pPr marL="2057400" indent="-228600" eaLnBrk="0" hangingPunct="0">
              <a:defRPr sz="2400">
                <a:solidFill>
                  <a:schemeClr val="bg1"/>
                </a:solidFill>
                <a:latin typeface="Comic Sans MS" panose="030F0702030302020204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Comic Sans MS" panose="030F0702030302020204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Comic Sans MS" panose="030F0702030302020204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Comic Sans MS" panose="030F0702030302020204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Comic Sans MS" panose="030F0702030302020204" pitchFamily="66" charset="0"/>
              </a:defRPr>
            </a:lvl9pPr>
          </a:lstStyle>
          <a:p>
            <a:pPr eaLnBrk="1" hangingPunct="1">
              <a:defRPr/>
            </a:pPr>
            <a:fld id="{70C3C8A6-CF89-470E-AC86-A18DA8AA02F7}" type="datetime1">
              <a:rPr lang="en-GB" altLang="en-US" sz="2000" smtClean="0">
                <a:solidFill>
                  <a:prstClr val="white"/>
                </a:solidFill>
              </a:rPr>
              <a:pPr eaLnBrk="1" hangingPunct="1">
                <a:defRPr/>
              </a:pPr>
              <a:t>10/03/2021</a:t>
            </a:fld>
            <a:endParaRPr lang="en-GB" altLang="en-US" sz="20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933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6842076" y="10488076"/>
            <a:ext cx="55652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AutoShape 2" descr="data:image/jpeg;base64,/9j/4AAQSkZJRgABAQAAAQABAAD/2wCEAAkGBxQSEBUSEhIUEBAQEBAPEBAQDxAPDw8PFBQWFhQUFBQYHCggGBolHBQUITEhJSkrLi4uFx8zODMsNygtLisBCgoKDg0OGxAQGiwkHBwsLCwsLCwsLCwsLCwsLCwsLCwsLCwsLCwsLCwsLCwsLDEsLCw0LCwsLCwsMiwsLCw3LP/AABEIAMsA+AMBIgACEQEDEQH/xAAbAAACAwEBAQAAAAAAAAAAAAADBAACBQEGB//EADwQAAICAQIEAwUEBwkBAQAAAAABAgMRBCESMUFRYXGRBVKBobEGBxNCFCJyksHR4SMkMjOCorLw8WIV/8QAGgEAAwEBAQEAAAAAAAAAAAAAAgMEBQEABv/EACwRAAMAAgAFAwMCBwAAAAAAAAABAgMRBBIhMVEFE0EiYYEGMxQjJHGx0eH/2gAMAwEAAhEDEQA/APjGPBehdJdl6HEi4lsekRRXZehdQXZeiORQRAthpIirXZehZVrsvQtFF0gHTDUrwVjUvdXogipXur0ReMQqiA7YaheAUaY+6v3UX/Rl7sf3UHjEJGAp5H5GLGvApHTx92P7qO/o0fdj+6hv8M7+Gc91+TqxLwJLTx92P7qMzU18Mnt8jdcBa2rNmH+aOPQbjyPfUXkxr4MfC7L0QaOmys4XoNy9n788fAKq8LAx5V8CVifyZcqcPl8glcU+i9EOT8gLid9zZ729AZ0LsvQBKoejPugiqjLk9zvua7g+34MzgXYnD4Gi9GClpQvcQDxsS4fD5HHHwNCGlLajQtYzzae3kdWSdnuSvBnxhn/wrOHh0HKdK2lLll4T8QMniTT25oLmXwc5WJM6iSR2uO4YHyVJkvOOGUaPHtEyQiRDxwcSOlYovESx6LovFFUgkUAxiLxQSKKwQeCFNjUi0IhoROVoPCIiqHSiQgGjAtCAxGsRVjVIFVE/DGlWEVQHOHyiDqEtXDEoP/6x8GbLqM72tXiGfdlF/Mbhv6tAXPQHKICUR6bTF5oNMW5EbIgZIdtQtOI+WJpCs0UYacQUkOTFNHY6iS/qFWt7r0F2gbQXKmDzNGhXq4PnlfAvdqU0mnlrl3x1Mw5nBz21s77jNjSXQccSliO8sN/mE/aFcZS4ov57sRZRvc7OPT3sGr2taK3Qw2W0UczS8QmpWcvyCexY/wBrxPlBOW45v6RSn6gN8f1mBmhhPilJ+bB2I4j1IAdOs6HsAaLRKoJEQPRaKCRBpBYoWxiDQDQQKCGK0JpjpQatDNcQNSHKok1solBK6xyFYOqI7TAkuiiZKQqB6y+FUeKbUV07vwSNGqo8x9sPZtrmrIxc61HG2/A1zbR3h1OTJy09I5mpxPMkL6n7SL8kPjJ/wMrW+1Z2LGyXXHUSaLRibM4McdkZlcRdFq9TJPZsYWtl1AQqb5L5DlPs2yXKL9Dtcnzo4nfwWo1SbxLC8eaHdRoJKPHjMe63SC6L7Nzk1n6HoNZVXRUoyms4xw5znYiy5omko6lWOHS3R4icQM0N3Ld9s7eQCaKpZPSFyriEaKsamKaBFZBJIowkAyjKsszgYJeT2+GClE8Z8Vg6nsUZ5HgtS2z3ByOceCqsOpHNohDqRDwIdMKgaCIUxyLxDRQGIaAuhqDQGahaA1UhFD5Ga0PVISqH6ES5CmBumI9TEVoNCmJBkopkPSgl0Mwku8ZfQtTAbjVlb/Ekd6exjW1o+dQa4+Bwi0n1imzYo0tax/Y1v/Qg+v8AYv4dv4nODe2N38UO1Vxx/PY0snEJynLJJxdeqF4NLlXFf6Udla+iS+A8qEVnSu5J7qfcZy6Mm+6fd47LYwtYnK1bN4PVW05Wyb+Rje063B9uJc+exbw9rfQVklnn7o7gJIctQtJGjLJKQtJA5IYmgMkOTEtAmDYWQNoYhbKMqWkVDQsqzh1nAjhWXIokXmdrgdQLL1NZ32OF+FPnzIe1sJF4oKgSYWIljUXiGgBiGgLoZIeDGKxaAzWIpD5G6h+lmdUx6lkmRFMGnSzQoZm0M0KDPyopk0qRuMRGiY3CwhtDkD19eeBY/OvoaFWkTXL5CvDmcf24no6tPkTlyuZSOU0urMtaBe6vQpPQrt8je/RSs9K+xKuIryLWSTzV2jPGfaSDVmHyS2Pp92m8D579tKsWLyNT07NzZNA5dOdo8jYhaSHLUKWI+jhmfQvMBMPMBIokRRSQJhJMGxqFMq0UZdlWGgGUZxnWcOoErMNStgMxqlbBHPk7OHqQNwnDmzugEQkAcQkRTGhIhYMCmFgwGMkPEPWxaIasTQ2WOVseoZnVjtUiXIimWaVUh+iZlVSNCmZFkRTLNSqYzCwzYWB65kVQOTN32LHiuij32l0OyPB/ZH9bVQXfi+h9Vrrwg+G9K/ir5qf0ozePzOWkjO/Qis9Ea2CYNGv09ha6Mzvfo81q9FtyPl33iVYnDyZ9vuoTR8e+9SnFkPiZePgL4PiUn2ey7h8/OmmfO7UJ2IbtE7Teg7QvNAJIPNi82VSTsHIGwkmCY1CmcZRl2UYYDIkdZzJMnQSk1uhuuOwt+ZDZ08u5Y4dZwEIXRdMpEsgQgsQkQcWXiwGMkNBhoMXiFgxTQ1McrY1VIRrYzWye0OhmjXMahaZkZjNcyW5HyzVqmMVzMyFw5TMluChM9j9gt9bD9mx/7WfV0fJ/u8f9+h+xZ/xPrCNr0ydYt/cxvUHvL+DpCENEhRGfJPviqxOt92/ofWz5b98sP8l/tfQg4+E5mvDK+Ef8z8HyK8TsHNRzErRGMrroLzAzDWAJlMk9A5FGEkDY1CmUZwscYYBQjI0Fo0spPGyXdvCR7ojyA8mh1boBqKMSaT4kvzdzuln0C7ntaYchwhw6LxLA4l0wWdQRF4sEi8UAw0GiwkGBihrTUTm8Ri5NLLwuS7i6GItCQzXMBDTSfQaq0cvIRTkdKZeNgWuwkNC+4xVot+YinI2dlq7DQ00sga9Ch/TaREmWp0UTs9Z93sv79X+zYv8Aaz62fLvsPVw6qt/tL/a/6H1E1fTHvD08sy/UP3fwQhCGiQkPm33w1cUaMLO8/ofSWeC+9GGY0+dn0RJxv7Lfgp4X91HxXU6SWROzQy7o9Jqad2KujwMyM5pVBgS0D7lf/wA7xNuykDOrYeszEvGjKfs6K5t+pX9FrW2/qaKo75ZVUrPLYP3WDyLwI/oUexFpV2NLh2KPB73GDyIR/AXT6FZ1DjiUnENWc5UZd1QhKHCzcsrEdVRkfjvyKuQVcskFVJxfxIPFDq0a8w0dLFBmmEjHYkdvyUqEBjVHsMVUo7CoZqqFVYyZQJVfMb0s3BNReONcL8V2LQr8Mh6qG+mBF30GzBSmHgN01rB1VY3/APA9Oklkmq0PmSLTFoV9MGtpNJnmMrRrt8iOs6HKTJrqH9PTyHFo9uRaWjmlmPzEVmT6bGch6H7H1/3iD8X/AMWfRj519kq5q+vi7vOOSWGfREfQ+kP+n/LMX1Fazfg6QhDVIDh4z7xq8xq8OP6I9meS+3Mc8HgpEHqVcvDUyvgVvPJ8zuo8BSylm/bpxG+nB81jym3UGLOvwFbY+HU1rYsWtq25FkZRNQZjimzjqGJaXL6okNM11eOz3RQrFORGVIKUUvA2J0iV2n3Dm0wXAlIE2Ny06BWRSGqhTkXx3BWRQaQGcR0sCkZ2q0ud0QbnEg+behLk0ODPTt9C34PYcrq6B66UZ7yMtUCNenGIacdqrSHIVp9Ce8oycYjVSOV1Z6DVdO49VTHwJMmYdMCC0mcdk8mrCjZDFFERtaWOM/zI8mbfQpmEBoqQ3Xp0cg4rl1GKZ7kd0xmtHY6bbZ4Ga9JtjqMafHVYyMxq3WETOmyW8/wE9iU8Nq8/4Hq8nnvZ0cTy1smegi8o+u/T2TeGpb6pmNxlc17LEIQ+hJCM8t9rI5lHwTPUtnl/tFLM15GN67kU8Nry0V8D0zJnkdRSI2UrzN2yrcUu0/gfJxk0fQ9GYV1IhNNNvZrobt1XgZuoo+BfjybF1BluLz/1FJQbb5DdtTBuCXmVKxLQnKnz3Fp1eLxnlk0LbhC2zx6jobApAHBcl08cissZDzj+ZJcXngTnJ5y0VyT0VtkKykM2sVnEfImkUbR0HJM4OFnqIL4cgqaXUBXVl/DuMV052Mui+S6sS5BYah9gmnoHI1JE9UkNSYvVe+xoaJ5e4ONafJDVGj+BNdSNlMcjwrHcOp8W2MYFpU8ONnIahLCTxnL9PMivQ9B6NP479cGjpNL4gaF8GaWkjuR3TYrLekNabTrqhq2UYrPRfQ7W13FfbelnKqShzcfmciGZbrmrTZNZq+HhSWMvi+Bq6DX7Ylt2b5YMyqharT1zX6ttaSlDPKaxlP0NTTVqUMNLiWzTXgfQcHwmfBnTx13W14f2E5XDjTXVdzRU13OuRlS0+/OcfJ7fQk4RWMym/Df+Rrv1DIt7jt9/+EvtL4Y1q9corbeT5Jbnkfa9z/Gi+uVn4norIwguJrhS6y5vyRnU6R22fi2JRrhlrO2e2TH4/wB/iLmbff4W9L7ss4Zxj2zM1sOGzHvLi/mAthnrgJqb/wAa+U4/5cP1IPv3Z2z5mDkXJevBq4m+VbMvUU5M2+rubliM7VrsPxWyjujBsq7fQHbiP+J4NC8yvaFEpPK36M0sVb7iKQLUpJZ79jJtnFvH9UNa2EnBZ6bPH8TEsZpYZ6E1sZcUntyycnJNCUrn3KPUMoUMS6QeeATSF5WtlYuXwG8mhTrYWSXYgGTZBiQJ6ilM0KooUo2HIS/qZWTuXShmKQxUhetDEZEtjUw8GkOaeWRBSyxyn0JbGyalPLsX/Bz5AaWhuuZDe0ND1LHPkO0NfATgsjFcuHxENdSbItm7pOFocylzMjSXj0b0WcLxCjukZOXG9gL/AGfKEvxKP1ZP/FFv9WX8mXh7XlF4sqcX1aWV6oZhdkK8dUamPiKXXDel4fVAcyfS1v8AyWr9oVyX+NeTeGSzVV+/FY7SQJaWuW7is+SAW6OC5RXoXZOP4mMaqlL3/f8A2LUQ33YHU+1qU8qLsmtlhZXqzG1U7NQ8SfBX7i2z5mnbBLkkhWbx0+R89xPqWfL0fRfboX4YieqXX7gaNKo7LkDv05S/XNMTl7S4m0k8/IhU0+pbE23s7ekv6GTbxT5LgSf5lvJeA5dqX2M2/US7FeKGinsgGpqM6+1R2bGLpPrLHkZ96Xn4mhjjXcXTFrINvql2MvX6Pt8jUdotZN9y/FTXUmyJNGFZS1z28+oNaVvqbM8Pms4F5PcrWQncCMNNh5yVtT+A1P0QvOfMYnsCl0FLHjwOhJxyQfPVCz0sJDVUhDTy3x0HY/xMy56lsvoMxsCxmLQQWBLUDdjdc8DVNjEYrYIpYEVAcs16bGMQtZn1vdeX8A9Ut15okuBqZqU3jUbTJqlv8R+omvHo7Upj1WowHWrZm52+LJnfHQS40JeKWbmm1O/M06Z8Rg6aO5r6dYGYraa32M/iISHM9Mlbku/zAzFbnsU1nlJpre+3XsIjHtkvs+LEbLH8hib5eYnq9mRudlmOUjLvi87vbO4Gc1Hk8fAPfLmZ8xs9tGkuwSck+pm239AlsngyON559CzFj2DTJq8vlzFJ0vG5oadfQk+3Qrl6ehL7GPODAqI17SljlsYN+pl730L8WKqJ7pI0XHPQWvrXdLAGptrdt+cmS2pdl9SueGfyyesyFLZpdc/MBK3sn6DUv+7ALJFSwpE1Z2xe1TeMLHmQO2QYoQp5KP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948264" y="133288"/>
            <a:ext cx="23527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2400" dirty="0">
                <a:solidFill>
                  <a:prstClr val="black"/>
                </a:solidFill>
                <a:latin typeface="Calibri"/>
                <a:cs typeface="+mn-cs"/>
              </a:rPr>
              <a:t>    15th Oct 2015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-8006" y="10178"/>
            <a:ext cx="9144001" cy="584775"/>
          </a:xfrm>
          <a:prstGeom prst="rect">
            <a:avLst/>
          </a:prstGeom>
          <a:solidFill>
            <a:srgbClr val="00B05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bg1"/>
                </a:solidFill>
              </a:rPr>
              <a:t>Aerobic Respiration</a:t>
            </a:r>
          </a:p>
        </p:txBody>
      </p:sp>
      <p:pic>
        <p:nvPicPr>
          <p:cNvPr id="15" name="Picture 14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366012" y="4853407"/>
            <a:ext cx="1411042" cy="2038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93002" y="4826485"/>
            <a:ext cx="2419302" cy="206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3903" y="4826485"/>
            <a:ext cx="4216905" cy="2031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3578" y="911322"/>
            <a:ext cx="74238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u="sng" dirty="0"/>
              <a:t>Sentence </a:t>
            </a:r>
            <a:r>
              <a:rPr lang="en-GB" sz="2400" b="1" dirty="0"/>
              <a:t>1: </a:t>
            </a:r>
            <a:r>
              <a:rPr lang="en-GB" sz="2400" dirty="0">
                <a:solidFill>
                  <a:srgbClr val="FF0000"/>
                </a:solidFill>
              </a:rPr>
              <a:t>Plants make food using photosynthesis.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6708" y="1584781"/>
            <a:ext cx="9159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/>
              <a:t>Sentence 2 :</a:t>
            </a:r>
            <a:r>
              <a:rPr lang="en-GB" sz="2400" b="1" dirty="0"/>
              <a:t> </a:t>
            </a:r>
            <a:r>
              <a:rPr lang="en-GB" sz="2400" dirty="0">
                <a:solidFill>
                  <a:srgbClr val="FF0000"/>
                </a:solidFill>
              </a:rPr>
              <a:t>We use glucose and oxygen to make energy.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5146" y="2276872"/>
            <a:ext cx="65517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u="sng" dirty="0"/>
              <a:t>Sentence 3:</a:t>
            </a:r>
            <a:r>
              <a:rPr lang="en-GB" sz="2400" b="1" dirty="0"/>
              <a:t> </a:t>
            </a:r>
            <a:r>
              <a:rPr lang="en-GB" sz="2400" dirty="0">
                <a:solidFill>
                  <a:srgbClr val="FF0000"/>
                </a:solidFill>
              </a:rPr>
              <a:t>Breathing means taking in gases.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752" y="2996952"/>
            <a:ext cx="9163325" cy="1815882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14350" indent="-514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Ext: What key word best relates to the Lucozade bottle? Explain. </a:t>
            </a:r>
          </a:p>
          <a:p>
            <a:pPr marL="514350" indent="-514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Glucose because Lucozade contains a lot of glucose.</a:t>
            </a:r>
          </a:p>
        </p:txBody>
      </p:sp>
    </p:spTree>
    <p:extLst>
      <p:ext uri="{BB962C8B-B14F-4D97-AF65-F5344CB8AC3E}">
        <p14:creationId xmlns:p14="http://schemas.microsoft.com/office/powerpoint/2010/main" val="1178074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8AD038BC-01E2-1A40-A696-EAD653EA63D7}"/>
              </a:ext>
            </a:extLst>
          </p:cNvPr>
          <p:cNvSpPr txBox="1">
            <a:spLocks/>
          </p:cNvSpPr>
          <p:nvPr/>
        </p:nvSpPr>
        <p:spPr>
          <a:xfrm>
            <a:off x="973138" y="1412875"/>
            <a:ext cx="7775575" cy="63817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j-ea"/>
                <a:cs typeface="+mj-cs"/>
              </a:rPr>
              <a:t> </a:t>
            </a:r>
          </a:p>
        </p:txBody>
      </p:sp>
      <p:sp>
        <p:nvSpPr>
          <p:cNvPr id="32770" name="Title 1">
            <a:extLst>
              <a:ext uri="{FF2B5EF4-FFF2-40B4-BE49-F238E27FC236}">
                <a16:creationId xmlns:a16="http://schemas.microsoft.com/office/drawing/2014/main" id="{D15BB6B8-C933-1A47-B191-BD38EFAECB95}"/>
              </a:ext>
            </a:extLst>
          </p:cNvPr>
          <p:cNvSpPr txBox="1">
            <a:spLocks/>
          </p:cNvSpPr>
          <p:nvPr/>
        </p:nvSpPr>
        <p:spPr bwMode="auto">
          <a:xfrm>
            <a:off x="973138" y="2022475"/>
            <a:ext cx="8170862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4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DB4416E1-16F2-B544-90C5-99F3858B4ED3}"/>
              </a:ext>
            </a:extLst>
          </p:cNvPr>
          <p:cNvSpPr txBox="1">
            <a:spLocks/>
          </p:cNvSpPr>
          <p:nvPr/>
        </p:nvSpPr>
        <p:spPr>
          <a:xfrm>
            <a:off x="973138" y="2420938"/>
            <a:ext cx="7775575" cy="63817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0" name="Right Arrow 39">
            <a:extLst>
              <a:ext uri="{FF2B5EF4-FFF2-40B4-BE49-F238E27FC236}">
                <a16:creationId xmlns:a16="http://schemas.microsoft.com/office/drawing/2014/main" id="{69B042CB-FFE6-FF45-8ADD-BAD11FBE54F1}"/>
              </a:ext>
            </a:extLst>
          </p:cNvPr>
          <p:cNvSpPr/>
          <p:nvPr/>
        </p:nvSpPr>
        <p:spPr>
          <a:xfrm>
            <a:off x="15426" y="510520"/>
            <a:ext cx="4898702" cy="3444618"/>
          </a:xfrm>
          <a:prstGeom prst="rightArrow">
            <a:avLst>
              <a:gd name="adj1" fmla="val 51019"/>
              <a:gd name="adj2" fmla="val 55297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onsolas" pitchFamily="49" charset="0"/>
              </a:rPr>
              <a:t>Keywords: </a:t>
            </a:r>
            <a:r>
              <a:rPr lang="en-GB" sz="2800" dirty="0">
                <a:solidFill>
                  <a:schemeClr val="tx1"/>
                </a:solidFill>
              </a:rPr>
              <a:t>Glucose, oxygen, energy, mitochondria, carbon dioxide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cs typeface="Calibri" panose="020F050202020403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CF817371-0B53-704F-B293-2E13523738A6}"/>
              </a:ext>
            </a:extLst>
          </p:cNvPr>
          <p:cNvSpPr txBox="1"/>
          <p:nvPr/>
        </p:nvSpPr>
        <p:spPr>
          <a:xfrm>
            <a:off x="4181476" y="669880"/>
            <a:ext cx="4919662" cy="3431709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5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Learning Outcomes:</a:t>
            </a:r>
          </a:p>
          <a:p>
            <a:pPr marL="391686" indent="-391686">
              <a:buFont typeface="Wingdings" panose="05000000000000000000" pitchFamily="2" charset="2"/>
              <a:buChar char="Ø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Recall the aerobic respiration equation</a:t>
            </a:r>
          </a:p>
          <a:p>
            <a:pPr marL="391686" indent="-391686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endParaRPr lang="en-GB" altLang="en-US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391686" indent="-391686">
              <a:buFont typeface="Wingdings" panose="05000000000000000000" pitchFamily="2" charset="2"/>
              <a:buChar char="Ø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Describe how glucose gets into cells and where respiration happens</a:t>
            </a:r>
          </a:p>
          <a:p>
            <a:pPr marL="391686" indent="-391686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endParaRPr lang="en-GB" altLang="en-US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391686" indent="-391686">
              <a:buFont typeface="Wingdings" panose="05000000000000000000" pitchFamily="2" charset="2"/>
              <a:buChar char="Ø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Explain how we get rid of CO</a:t>
            </a:r>
            <a:r>
              <a:rPr lang="en-GB" altLang="en-US" sz="2400" baseline="-25000" dirty="0">
                <a:solidFill>
                  <a:schemeClr val="tx1"/>
                </a:solidFill>
                <a:latin typeface="Comic Sans MS" panose="030F0702030302020204" pitchFamily="66" charset="0"/>
              </a:rPr>
              <a:t>2</a:t>
            </a:r>
            <a:endParaRPr lang="en-GB" altLang="en-US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15550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6842076" y="10488076"/>
            <a:ext cx="55652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" y="2242075"/>
            <a:ext cx="9126519" cy="4581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-1" y="-1"/>
            <a:ext cx="9144001" cy="1077218"/>
          </a:xfrm>
          <a:prstGeom prst="rect">
            <a:avLst/>
          </a:prstGeom>
          <a:solidFill>
            <a:srgbClr val="00B05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What is the difference between breathing and respiration?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23528" y="1077217"/>
            <a:ext cx="8208912" cy="1015663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rgbClr val="92D05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Breathing </a:t>
            </a:r>
            <a:r>
              <a:rPr kumimoji="0" lang="en-GB" sz="3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is the movement of O</a:t>
            </a:r>
            <a:r>
              <a:rPr kumimoji="0" lang="en-GB" sz="3000" b="0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2</a:t>
            </a:r>
            <a:r>
              <a:rPr kumimoji="0" lang="en-GB" sz="3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 and CO</a:t>
            </a:r>
            <a:r>
              <a:rPr kumimoji="0" lang="en-GB" sz="3000" b="0" i="0" u="none" strike="noStrike" kern="0" cap="none" spc="0" normalizeH="0" baseline="-2500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2</a:t>
            </a:r>
            <a:r>
              <a:rPr kumimoji="0" lang="en-GB" sz="3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 into and out of the lungs (TAKING IN GASES).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23528" y="2092880"/>
            <a:ext cx="8208912" cy="1015663"/>
          </a:xfrm>
          <a:prstGeom prst="rect">
            <a:avLst/>
          </a:prstGeom>
          <a:solidFill>
            <a:srgbClr val="F19DDB"/>
          </a:solidFill>
          <a:ln>
            <a:solidFill>
              <a:srgbClr val="92D05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Respiration </a:t>
            </a:r>
            <a:r>
              <a:rPr kumimoji="0" lang="en-GB" sz="30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is using food to make energy (MAKING ENERGY).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118146" y="3108543"/>
            <a:ext cx="4004388" cy="378565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92D05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Could you list parts of the body to do with breathing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NO _ E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M_ UTH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THR</a:t>
            </a:r>
            <a:r>
              <a:rPr lang="en-GB" sz="3000" b="1" kern="0" dirty="0">
                <a:solidFill>
                  <a:schemeClr val="tx1"/>
                </a:solidFill>
              </a:rPr>
              <a:t>O</a:t>
            </a:r>
            <a:r>
              <a:rPr kumimoji="0" lang="en-GB" sz="3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 _ T</a:t>
            </a:r>
            <a:br>
              <a:rPr kumimoji="0" lang="en-GB" sz="3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</a:br>
            <a:r>
              <a:rPr kumimoji="0" lang="en-GB" sz="3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L _ _ GS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TRACH</a:t>
            </a:r>
            <a:r>
              <a:rPr lang="en-GB" sz="3000" b="1" kern="0" dirty="0">
                <a:solidFill>
                  <a:schemeClr val="tx1"/>
                </a:solidFill>
              </a:rPr>
              <a:t>E</a:t>
            </a:r>
            <a:r>
              <a:rPr kumimoji="0" lang="en-GB" sz="3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 _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122130" y="3072348"/>
            <a:ext cx="4004388" cy="378565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92D05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Could you list parts of the body to do with breathing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NOSE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MOUTH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THROAT</a:t>
            </a:r>
            <a:br>
              <a:rPr kumimoji="0" lang="en-GB" sz="3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</a:br>
            <a:r>
              <a:rPr kumimoji="0" lang="en-GB" sz="3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LUNGS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TRACHEA</a:t>
            </a:r>
          </a:p>
        </p:txBody>
      </p:sp>
    </p:spTree>
    <p:extLst>
      <p:ext uri="{BB962C8B-B14F-4D97-AF65-F5344CB8AC3E}">
        <p14:creationId xmlns:p14="http://schemas.microsoft.com/office/powerpoint/2010/main" val="1138187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Image result for mcdonalds burger">
            <a:extLst>
              <a:ext uri="{FF2B5EF4-FFF2-40B4-BE49-F238E27FC236}">
                <a16:creationId xmlns:a16="http://schemas.microsoft.com/office/drawing/2014/main" id="{493EB053-B2BD-C54E-B7B8-D918BAA784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060" y="2451073"/>
            <a:ext cx="2712629" cy="2034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Image result for chicken pie">
            <a:extLst>
              <a:ext uri="{FF2B5EF4-FFF2-40B4-BE49-F238E27FC236}">
                <a16:creationId xmlns:a16="http://schemas.microsoft.com/office/drawing/2014/main" id="{574F7B46-FBF2-9D4B-847D-09BE3E12C1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2400" y="4721436"/>
            <a:ext cx="2307684" cy="2136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-15875" y="3"/>
            <a:ext cx="9144001" cy="584775"/>
          </a:xfrm>
          <a:prstGeom prst="rect">
            <a:avLst/>
          </a:prstGeom>
          <a:solidFill>
            <a:srgbClr val="00B05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GB" sz="3200" b="1" dirty="0">
                <a:solidFill>
                  <a:prstClr val="white"/>
                </a:solidFill>
              </a:rPr>
              <a:t>Respiration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15875" y="757839"/>
            <a:ext cx="9121501" cy="1384995"/>
          </a:xfrm>
          <a:prstGeom prst="rect">
            <a:avLst/>
          </a:prstGeom>
          <a:solidFill>
            <a:srgbClr val="FFC000"/>
          </a:solidFill>
          <a:ln>
            <a:solidFill>
              <a:srgbClr val="92D05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en-GB" sz="2800" dirty="0">
                <a:solidFill>
                  <a:schemeClr val="tx1"/>
                </a:solidFill>
              </a:rPr>
              <a:t>Our </a:t>
            </a:r>
            <a:r>
              <a:rPr lang="en-GB" sz="2800" b="1" dirty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cells need energy</a:t>
            </a:r>
            <a:r>
              <a:rPr lang="en-GB" sz="2800" dirty="0"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  <a:r>
              <a:rPr lang="en-GB" sz="2800" dirty="0">
                <a:solidFill>
                  <a:schemeClr val="tx1"/>
                </a:solidFill>
              </a:rPr>
              <a:t>to work. They can’t just use food straight away. </a:t>
            </a:r>
            <a:r>
              <a:rPr lang="en-GB" sz="2800" b="1" dirty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They </a:t>
            </a:r>
            <a:r>
              <a:rPr lang="en-GB" sz="2800" dirty="0">
                <a:solidFill>
                  <a:schemeClr val="tx1"/>
                </a:solidFill>
              </a:rPr>
              <a:t>have to </a:t>
            </a:r>
            <a:r>
              <a:rPr lang="en-GB" sz="2800" b="1" dirty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convert (change) food </a:t>
            </a:r>
            <a:r>
              <a:rPr lang="en-GB" sz="2800" dirty="0">
                <a:solidFill>
                  <a:schemeClr val="tx1"/>
                </a:solidFill>
              </a:rPr>
              <a:t>into useable energy. There are two process: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99CD9D7-3E59-9C40-BFB9-A2EFEA111D7D}"/>
              </a:ext>
            </a:extLst>
          </p:cNvPr>
          <p:cNvSpPr txBox="1"/>
          <p:nvPr/>
        </p:nvSpPr>
        <p:spPr>
          <a:xfrm>
            <a:off x="6711695" y="2708919"/>
            <a:ext cx="2376264" cy="1015663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Aerobic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000" b="1" kern="0" dirty="0">
                <a:solidFill>
                  <a:schemeClr val="bg1"/>
                </a:solidFill>
              </a:rPr>
              <a:t>respiration</a:t>
            </a:r>
            <a:r>
              <a:rPr kumimoji="0" lang="en-GB" sz="30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66DED47-101F-0344-9738-1EF9B03BB734}"/>
              </a:ext>
            </a:extLst>
          </p:cNvPr>
          <p:cNvSpPr txBox="1"/>
          <p:nvPr/>
        </p:nvSpPr>
        <p:spPr>
          <a:xfrm>
            <a:off x="6658881" y="4966756"/>
            <a:ext cx="2376264" cy="1015663"/>
          </a:xfrm>
          <a:prstGeom prst="rect">
            <a:avLst/>
          </a:prstGeom>
          <a:solidFill>
            <a:srgbClr val="F25C6A"/>
          </a:solidFill>
          <a:ln>
            <a:solidFill>
              <a:srgbClr val="EF3143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Anaerobic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respiration</a:t>
            </a:r>
          </a:p>
        </p:txBody>
      </p:sp>
      <p:sp>
        <p:nvSpPr>
          <p:cNvPr id="19" name="Right Arrow 18">
            <a:extLst>
              <a:ext uri="{FF2B5EF4-FFF2-40B4-BE49-F238E27FC236}">
                <a16:creationId xmlns:a16="http://schemas.microsoft.com/office/drawing/2014/main" id="{7B501C82-F766-1F42-BB45-FD7A447E630B}"/>
              </a:ext>
            </a:extLst>
          </p:cNvPr>
          <p:cNvSpPr/>
          <p:nvPr/>
        </p:nvSpPr>
        <p:spPr>
          <a:xfrm>
            <a:off x="2479041" y="2587468"/>
            <a:ext cx="2727920" cy="1500842"/>
          </a:xfrm>
          <a:prstGeom prst="right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With oxygen</a:t>
            </a:r>
          </a:p>
        </p:txBody>
      </p:sp>
      <p:pic>
        <p:nvPicPr>
          <p:cNvPr id="20" name="Picture 2" descr="Image result for oxygen">
            <a:extLst>
              <a:ext uri="{FF2B5EF4-FFF2-40B4-BE49-F238E27FC236}">
                <a16:creationId xmlns:a16="http://schemas.microsoft.com/office/drawing/2014/main" id="{FC63B63F-9FA6-9A4A-A2C9-B2BD45E504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55164" y="2307544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Right Arrow 20">
            <a:extLst>
              <a:ext uri="{FF2B5EF4-FFF2-40B4-BE49-F238E27FC236}">
                <a16:creationId xmlns:a16="http://schemas.microsoft.com/office/drawing/2014/main" id="{E7437FDD-5DCC-7146-97CF-12B80E086BEA}"/>
              </a:ext>
            </a:extLst>
          </p:cNvPr>
          <p:cNvSpPr/>
          <p:nvPr/>
        </p:nvSpPr>
        <p:spPr>
          <a:xfrm>
            <a:off x="2636167" y="4888190"/>
            <a:ext cx="2570793" cy="1781170"/>
          </a:xfrm>
          <a:prstGeom prst="rightArrow">
            <a:avLst/>
          </a:prstGeom>
          <a:solidFill>
            <a:srgbClr val="F25C6A"/>
          </a:solidFill>
          <a:ln>
            <a:solidFill>
              <a:srgbClr val="EF31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Without oxygen</a:t>
            </a:r>
          </a:p>
        </p:txBody>
      </p:sp>
      <p:pic>
        <p:nvPicPr>
          <p:cNvPr id="22" name="Picture 4" descr="Image result for no oxygen">
            <a:extLst>
              <a:ext uri="{FF2B5EF4-FFF2-40B4-BE49-F238E27FC236}">
                <a16:creationId xmlns:a16="http://schemas.microsoft.com/office/drawing/2014/main" id="{87A9647C-BD56-B745-A603-20D8B47C74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93289" y="4966756"/>
            <a:ext cx="1428750" cy="1447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4789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B488C32-AB1A-B84C-BC30-262529825D9A}"/>
              </a:ext>
            </a:extLst>
          </p:cNvPr>
          <p:cNvSpPr txBox="1"/>
          <p:nvPr/>
        </p:nvSpPr>
        <p:spPr>
          <a:xfrm>
            <a:off x="-9698" y="2492375"/>
            <a:ext cx="3711722" cy="10156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6000" dirty="0">
                <a:latin typeface="+mn-lt"/>
                <a:cs typeface="Arial" charset="0"/>
              </a:rPr>
              <a:t>Respiration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FB79705-0BFA-8B40-9885-C349B6BE5EA4}"/>
              </a:ext>
            </a:extLst>
          </p:cNvPr>
          <p:cNvCxnSpPr/>
          <p:nvPr/>
        </p:nvCxnSpPr>
        <p:spPr>
          <a:xfrm>
            <a:off x="3702024" y="1008856"/>
            <a:ext cx="0" cy="453707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772" name="TextBox 6">
            <a:extLst>
              <a:ext uri="{FF2B5EF4-FFF2-40B4-BE49-F238E27FC236}">
                <a16:creationId xmlns:a16="http://schemas.microsoft.com/office/drawing/2014/main" id="{E08895F5-1B5A-8542-A92C-F27FCF12DB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3928" y="2492375"/>
            <a:ext cx="515974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 i="1" dirty="0">
                <a:latin typeface="Arial" panose="020B0604020202020204" pitchFamily="34" charset="0"/>
              </a:rPr>
              <a:t>The process of converting food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 i="1" dirty="0">
                <a:latin typeface="Arial" panose="020B0604020202020204" pitchFamily="34" charset="0"/>
              </a:rPr>
              <a:t>(glucose) into useable energy for our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 i="1" dirty="0">
                <a:latin typeface="Arial" panose="020B0604020202020204" pitchFamily="34" charset="0"/>
              </a:rPr>
              <a:t>cells.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E0701E-0C01-BE4D-85F6-81BAA5812D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5322" y="4581128"/>
            <a:ext cx="2147168" cy="214716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E98B2CD-04D4-B444-B3DF-662932126D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4008" y="4216896"/>
            <a:ext cx="2511400" cy="251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3800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-12700" y="-22225"/>
            <a:ext cx="9144000" cy="584200"/>
          </a:xfrm>
          <a:prstGeom prst="rect">
            <a:avLst/>
          </a:prstGeom>
          <a:solidFill>
            <a:srgbClr val="00B050"/>
          </a:solidFill>
          <a:ln>
            <a:solidFill>
              <a:srgbClr val="92D05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kern="0" dirty="0">
                <a:solidFill>
                  <a:prstClr val="white"/>
                </a:solidFill>
              </a:rPr>
              <a:t>Respiration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79388" y="836613"/>
            <a:ext cx="2043112" cy="5842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kern="0" dirty="0">
                <a:solidFill>
                  <a:prstClr val="white"/>
                </a:solidFill>
              </a:rPr>
              <a:t>Aerobic</a:t>
            </a: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-12700" y="1695450"/>
            <a:ext cx="31289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400" kern="0" dirty="0">
                <a:solidFill>
                  <a:srgbClr val="000000"/>
                </a:solidFill>
                <a:latin typeface="Arial" panose="020B0604020202020204" pitchFamily="34" charset="0"/>
                <a:cs typeface="+mn-cs"/>
              </a:rPr>
              <a:t>The use of oxygen to</a:t>
            </a:r>
          </a:p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400" kern="0" dirty="0">
                <a:solidFill>
                  <a:srgbClr val="000000"/>
                </a:solidFill>
                <a:latin typeface="Arial" panose="020B0604020202020204" pitchFamily="34" charset="0"/>
                <a:cs typeface="+mn-cs"/>
              </a:rPr>
              <a:t>Make energy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804025" y="836613"/>
            <a:ext cx="2043113" cy="584200"/>
          </a:xfrm>
          <a:prstGeom prst="rect">
            <a:avLst/>
          </a:prstGeom>
          <a:solidFill>
            <a:srgbClr val="FF33CC"/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kern="0" dirty="0">
                <a:solidFill>
                  <a:prstClr val="white"/>
                </a:solidFill>
              </a:rPr>
              <a:t>Anaerobic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378575" y="1556792"/>
            <a:ext cx="3128962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2400" kern="0" dirty="0">
                <a:solidFill>
                  <a:srgbClr val="000000"/>
                </a:solidFill>
                <a:latin typeface="Arial" panose="020B0604020202020204" pitchFamily="34" charset="0"/>
                <a:cs typeface="+mn-cs"/>
              </a:rPr>
              <a:t>Making energy without oxygen</a:t>
            </a:r>
          </a:p>
        </p:txBody>
      </p:sp>
      <p:pic>
        <p:nvPicPr>
          <p:cNvPr id="8204" name="Picture 12" descr="http://i.telegraph.co.uk/multimedia/archive/02306/farah2_2306842b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388" y="2493963"/>
            <a:ext cx="23495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6" name="Picture 14" descr="https://upload.wikimedia.org/wikipedia/commons/8/8d/Usain_Bolt_by_Augustas_Didzgalvis_(cropped)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04025" y="2493963"/>
            <a:ext cx="2011363" cy="158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169863" y="4076700"/>
            <a:ext cx="2782887" cy="255428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kern="0" dirty="0">
                <a:solidFill>
                  <a:srgbClr val="0070C0"/>
                </a:solidFill>
              </a:rPr>
              <a:t>Oxygen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kern="0" dirty="0">
                <a:solidFill>
                  <a:srgbClr val="0070C0"/>
                </a:solidFill>
              </a:rPr>
              <a:t>Glucose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kern="0" dirty="0">
                <a:solidFill>
                  <a:srgbClr val="0070C0"/>
                </a:solidFill>
              </a:rPr>
              <a:t>Carbon Dioxide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kern="0" dirty="0">
                <a:solidFill>
                  <a:srgbClr val="0070C0"/>
                </a:solidFill>
              </a:rPr>
              <a:t>Water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kern="0" dirty="0">
                <a:solidFill>
                  <a:srgbClr val="0070C0"/>
                </a:solidFill>
              </a:rPr>
              <a:t>Energy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175375" y="4221163"/>
            <a:ext cx="2782888" cy="157003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kern="0" dirty="0">
                <a:solidFill>
                  <a:srgbClr val="FF33CC"/>
                </a:solidFill>
              </a:rPr>
              <a:t>Lactic Acid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kern="0" dirty="0">
                <a:solidFill>
                  <a:srgbClr val="FF33CC"/>
                </a:solidFill>
              </a:rPr>
              <a:t>Energy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kern="0" dirty="0">
                <a:solidFill>
                  <a:srgbClr val="FF33CC"/>
                </a:solidFill>
              </a:rPr>
              <a:t>Glucose</a:t>
            </a:r>
          </a:p>
        </p:txBody>
      </p:sp>
      <p:pic>
        <p:nvPicPr>
          <p:cNvPr id="57355" name="Picture 4" descr="http://penrules.com/_Media/art_mito_300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6388" y="561975"/>
            <a:ext cx="3640137" cy="242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56" name="TextBox 2"/>
          <p:cNvSpPr txBox="1">
            <a:spLocks noChangeArrowheads="1"/>
          </p:cNvSpPr>
          <p:nvPr/>
        </p:nvSpPr>
        <p:spPr bwMode="auto">
          <a:xfrm>
            <a:off x="3027363" y="2632075"/>
            <a:ext cx="33512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1800" b="1" kern="0" dirty="0">
                <a:solidFill>
                  <a:srgbClr val="000000"/>
                </a:solidFill>
                <a:latin typeface="Arial" panose="020B0604020202020204" pitchFamily="34" charset="0"/>
                <a:cs typeface="+mn-cs"/>
              </a:rPr>
              <a:t>Aerobic resp. happens in the</a:t>
            </a:r>
          </a:p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1800" b="1" kern="0" dirty="0">
                <a:solidFill>
                  <a:srgbClr val="000000"/>
                </a:solidFill>
                <a:latin typeface="Arial" panose="020B0604020202020204" pitchFamily="34" charset="0"/>
                <a:cs typeface="+mn-cs"/>
              </a:rPr>
              <a:t>mitochondria. Anaerobic </a:t>
            </a:r>
          </a:p>
          <a:p>
            <a:pPr eaLnBrk="1" fontAlgn="auto" hangingPunct="1"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n-GB" altLang="en-US" sz="1800" b="1" kern="0" dirty="0">
                <a:solidFill>
                  <a:srgbClr val="000000"/>
                </a:solidFill>
                <a:latin typeface="Arial" panose="020B0604020202020204" pitchFamily="34" charset="0"/>
                <a:cs typeface="+mn-cs"/>
              </a:rPr>
              <a:t>happens in the cytoplasm</a:t>
            </a:r>
          </a:p>
        </p:txBody>
      </p:sp>
    </p:spTree>
    <p:extLst>
      <p:ext uri="{BB962C8B-B14F-4D97-AF65-F5344CB8AC3E}">
        <p14:creationId xmlns:p14="http://schemas.microsoft.com/office/powerpoint/2010/main" val="3312525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/>
      <p:bldP spid="14" grpId="0" animBg="1"/>
      <p:bldP spid="15" grpId="0"/>
      <p:bldP spid="17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15875" y="3"/>
            <a:ext cx="9144001" cy="584775"/>
          </a:xfrm>
          <a:prstGeom prst="rect">
            <a:avLst/>
          </a:prstGeom>
          <a:solidFill>
            <a:srgbClr val="00B05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Write the definition of aerobic respiration below.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507" y="980733"/>
            <a:ext cx="909941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3200" i="1" dirty="0">
                <a:solidFill>
                  <a:prstClr val="black"/>
                </a:solidFill>
                <a:latin typeface="Calibri"/>
                <a:cs typeface="+mn-cs"/>
              </a:rPr>
              <a:t>“</a:t>
            </a:r>
            <a:r>
              <a:rPr lang="en-GB" sz="3200" b="1" i="1" dirty="0">
                <a:solidFill>
                  <a:srgbClr val="FFC000"/>
                </a:solidFill>
                <a:latin typeface="Calibri"/>
                <a:cs typeface="+mn-cs"/>
              </a:rPr>
              <a:t>Aerobic respiration</a:t>
            </a:r>
            <a:r>
              <a:rPr lang="en-GB" sz="3200" i="1" dirty="0">
                <a:solidFill>
                  <a:srgbClr val="FFC000"/>
                </a:solidFill>
                <a:latin typeface="Calibri"/>
                <a:cs typeface="+mn-cs"/>
              </a:rPr>
              <a:t> </a:t>
            </a:r>
            <a:r>
              <a:rPr lang="en-GB" sz="3200" i="1" dirty="0">
                <a:solidFill>
                  <a:prstClr val="black"/>
                </a:solidFill>
                <a:latin typeface="Calibri"/>
                <a:cs typeface="+mn-cs"/>
              </a:rPr>
              <a:t>is the use of </a:t>
            </a:r>
            <a:r>
              <a:rPr lang="en-GB" sz="3200" b="1" i="1" dirty="0">
                <a:solidFill>
                  <a:srgbClr val="FFC000"/>
                </a:solidFill>
                <a:latin typeface="Calibri"/>
                <a:cs typeface="+mn-cs"/>
              </a:rPr>
              <a:t>oxygen</a:t>
            </a:r>
            <a:r>
              <a:rPr lang="en-GB" sz="3200" i="1" dirty="0">
                <a:solidFill>
                  <a:prstClr val="black"/>
                </a:solidFill>
                <a:latin typeface="Calibri"/>
                <a:cs typeface="+mn-cs"/>
              </a:rPr>
              <a:t> and </a:t>
            </a:r>
            <a:r>
              <a:rPr lang="en-GB" sz="3200" b="1" i="1" dirty="0">
                <a:solidFill>
                  <a:srgbClr val="FFC000"/>
                </a:solidFill>
                <a:latin typeface="Calibri"/>
                <a:cs typeface="+mn-cs"/>
              </a:rPr>
              <a:t>glucose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3200" i="1" dirty="0">
                <a:solidFill>
                  <a:prstClr val="black"/>
                </a:solidFill>
                <a:latin typeface="Calibri"/>
                <a:cs typeface="+mn-cs"/>
              </a:rPr>
              <a:t> to release </a:t>
            </a:r>
            <a:r>
              <a:rPr lang="en-GB" sz="3200" b="1" i="1" dirty="0">
                <a:solidFill>
                  <a:srgbClr val="FFC000"/>
                </a:solidFill>
                <a:latin typeface="Calibri"/>
                <a:cs typeface="+mn-cs"/>
              </a:rPr>
              <a:t>energy</a:t>
            </a:r>
            <a:r>
              <a:rPr lang="en-GB" sz="3200" i="1" dirty="0">
                <a:solidFill>
                  <a:srgbClr val="FFC000"/>
                </a:solidFill>
                <a:latin typeface="Calibri"/>
                <a:cs typeface="+mn-cs"/>
              </a:rPr>
              <a:t>”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GB" sz="3200" i="1" dirty="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320" y="3169915"/>
            <a:ext cx="2043113" cy="5842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Aerobic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-5842" y="3789040"/>
            <a:ext cx="2232025" cy="193992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</a:rPr>
              <a:t>Oxygen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</a:rPr>
              <a:t>Glucose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</a:rPr>
              <a:t>Carbon Dioxide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</a:rPr>
              <a:t>Water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</a:rPr>
              <a:t>Energy</a:t>
            </a:r>
          </a:p>
        </p:txBody>
      </p:sp>
      <p:sp>
        <p:nvSpPr>
          <p:cNvPr id="14" name="TextBox 3"/>
          <p:cNvSpPr txBox="1">
            <a:spLocks noChangeArrowheads="1"/>
          </p:cNvSpPr>
          <p:nvPr/>
        </p:nvSpPr>
        <p:spPr bwMode="auto">
          <a:xfrm>
            <a:off x="2228657" y="4550061"/>
            <a:ext cx="7133684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……….. + ………….. </a:t>
            </a:r>
            <a:r>
              <a:rPr kumimoji="0" lang="en-GB" altLang="en-US" sz="2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sym typeface="Wingdings" panose="05000000000000000000" pitchFamily="2" charset="2"/>
              </a:rPr>
              <a:t> ………….. + …………. +………</a:t>
            </a:r>
            <a:endParaRPr kumimoji="0" lang="en-GB" altLang="en-US" sz="2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-12701" y="2174705"/>
            <a:ext cx="9144001" cy="830997"/>
          </a:xfrm>
          <a:prstGeom prst="rect">
            <a:avLst/>
          </a:prstGeom>
          <a:solidFill>
            <a:srgbClr val="00B05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TASK: Use the words in the box to make an equation for aerobic respiration.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361968" y="3020923"/>
            <a:ext cx="6816217" cy="101566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Ext: 1. Describe how the equation is similar to photosynthesis?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2. Create a symbol equation for aerobic respiration. Glucose is C</a:t>
            </a:r>
            <a:r>
              <a:rPr kumimoji="0" lang="en-GB" sz="2000" b="1" i="0" u="none" strike="noStrike" kern="0" cap="none" spc="0" normalizeH="0" baseline="-2500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6</a:t>
            </a: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H</a:t>
            </a:r>
            <a:r>
              <a:rPr kumimoji="0" lang="en-GB" sz="2000" b="1" i="0" u="none" strike="noStrike" kern="0" cap="none" spc="0" normalizeH="0" baseline="-2500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12</a:t>
            </a: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O</a:t>
            </a:r>
            <a:r>
              <a:rPr kumimoji="0" lang="en-GB" sz="2000" b="1" i="0" u="none" strike="noStrike" kern="0" cap="none" spc="0" normalizeH="0" baseline="-2500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6</a:t>
            </a: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878647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-15875" y="3"/>
            <a:ext cx="9144001" cy="584775"/>
          </a:xfrm>
          <a:prstGeom prst="rect">
            <a:avLst/>
          </a:prstGeom>
          <a:solidFill>
            <a:srgbClr val="0070C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Review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2507" y="566875"/>
            <a:ext cx="909941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3200" i="1" dirty="0">
                <a:solidFill>
                  <a:prstClr val="black"/>
                </a:solidFill>
                <a:latin typeface="Calibri"/>
                <a:cs typeface="+mn-cs"/>
              </a:rPr>
              <a:t>“</a:t>
            </a:r>
            <a:r>
              <a:rPr lang="en-GB" sz="3200" b="1" i="1" dirty="0">
                <a:solidFill>
                  <a:srgbClr val="FFC000"/>
                </a:solidFill>
                <a:latin typeface="Calibri"/>
                <a:cs typeface="+mn-cs"/>
              </a:rPr>
              <a:t>Aerobic respiration</a:t>
            </a:r>
            <a:r>
              <a:rPr lang="en-GB" sz="3200" i="1" dirty="0">
                <a:solidFill>
                  <a:srgbClr val="FFC000"/>
                </a:solidFill>
                <a:latin typeface="Calibri"/>
                <a:cs typeface="+mn-cs"/>
              </a:rPr>
              <a:t> </a:t>
            </a:r>
            <a:r>
              <a:rPr lang="en-GB" sz="3200" i="1" dirty="0">
                <a:solidFill>
                  <a:prstClr val="black"/>
                </a:solidFill>
                <a:latin typeface="Calibri"/>
                <a:cs typeface="+mn-cs"/>
              </a:rPr>
              <a:t>is the use of </a:t>
            </a:r>
            <a:r>
              <a:rPr lang="en-GB" sz="3200" b="1" i="1" dirty="0">
                <a:solidFill>
                  <a:srgbClr val="FFC000"/>
                </a:solidFill>
                <a:latin typeface="Calibri"/>
                <a:cs typeface="+mn-cs"/>
              </a:rPr>
              <a:t>oxygen</a:t>
            </a:r>
            <a:r>
              <a:rPr lang="en-GB" sz="3200" i="1" dirty="0">
                <a:solidFill>
                  <a:prstClr val="black"/>
                </a:solidFill>
                <a:latin typeface="Calibri"/>
                <a:cs typeface="+mn-cs"/>
              </a:rPr>
              <a:t> and </a:t>
            </a:r>
            <a:r>
              <a:rPr lang="en-GB" sz="3200" b="1" i="1" dirty="0">
                <a:solidFill>
                  <a:srgbClr val="FFC000"/>
                </a:solidFill>
                <a:latin typeface="Calibri"/>
                <a:cs typeface="+mn-cs"/>
              </a:rPr>
              <a:t>glucose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3200" i="1" dirty="0">
                <a:solidFill>
                  <a:prstClr val="black"/>
                </a:solidFill>
                <a:latin typeface="Calibri"/>
                <a:cs typeface="+mn-cs"/>
              </a:rPr>
              <a:t> to release </a:t>
            </a:r>
            <a:r>
              <a:rPr lang="en-GB" sz="3200" b="1" i="1" dirty="0">
                <a:solidFill>
                  <a:srgbClr val="FFC000"/>
                </a:solidFill>
                <a:latin typeface="Calibri"/>
                <a:cs typeface="+mn-cs"/>
              </a:rPr>
              <a:t>energy</a:t>
            </a:r>
            <a:r>
              <a:rPr lang="en-GB" sz="3200" i="1" dirty="0">
                <a:solidFill>
                  <a:srgbClr val="FFC000"/>
                </a:solidFill>
                <a:latin typeface="Calibri"/>
                <a:cs typeface="+mn-cs"/>
              </a:rPr>
              <a:t>”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GB" sz="3200" i="1" dirty="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320" y="1341721"/>
            <a:ext cx="2043113" cy="5842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Aerobic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-5842" y="1960846"/>
            <a:ext cx="2232025" cy="193992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</a:rPr>
              <a:t>Oxygen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</a:rPr>
              <a:t>Glucose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</a:rPr>
              <a:t>Carbon Dioxide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</a:rPr>
              <a:t>Water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</a:rPr>
              <a:t>Energy</a:t>
            </a:r>
          </a:p>
        </p:txBody>
      </p:sp>
      <p:sp>
        <p:nvSpPr>
          <p:cNvPr id="14" name="TextBox 3"/>
          <p:cNvSpPr txBox="1">
            <a:spLocks noChangeArrowheads="1"/>
          </p:cNvSpPr>
          <p:nvPr/>
        </p:nvSpPr>
        <p:spPr bwMode="auto">
          <a:xfrm>
            <a:off x="79800" y="4210516"/>
            <a:ext cx="902041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……….. + ………….. </a:t>
            </a:r>
            <a:r>
              <a:rPr kumimoji="0" lang="en-GB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sym typeface="Wingdings" panose="05000000000000000000" pitchFamily="2" charset="2"/>
              </a:rPr>
              <a:t> ………….. + …………. +………</a:t>
            </a:r>
            <a:endParaRPr kumimoji="0" lang="en-GB" alt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9800" y="4087947"/>
            <a:ext cx="1403647" cy="523220"/>
          </a:xfrm>
          <a:prstGeom prst="rect">
            <a:avLst/>
          </a:prstGeom>
          <a:solidFill>
            <a:srgbClr val="FF6161"/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dirty="0">
                <a:solidFill>
                  <a:prstClr val="white"/>
                </a:solidFill>
              </a:rPr>
              <a:t>g</a:t>
            </a:r>
            <a:r>
              <a:rPr kumimoji="0" lang="en-GB" sz="2800" b="1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lucose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07704" y="4087947"/>
            <a:ext cx="1403647" cy="523220"/>
          </a:xfrm>
          <a:prstGeom prst="rect">
            <a:avLst/>
          </a:prstGeom>
          <a:solidFill>
            <a:srgbClr val="FF6161"/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oxygen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038291" y="3995072"/>
            <a:ext cx="1403647" cy="95410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dirty="0">
                <a:solidFill>
                  <a:prstClr val="white"/>
                </a:solidFill>
              </a:rPr>
              <a:t>c</a:t>
            </a:r>
            <a:r>
              <a:rPr kumimoji="0" lang="en-GB" sz="2800" b="1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arbon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dirty="0">
                <a:solidFill>
                  <a:prstClr val="white"/>
                </a:solidFill>
              </a:rPr>
              <a:t>dioxide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12160" y="4210735"/>
            <a:ext cx="1403647" cy="52322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water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884368" y="4162223"/>
            <a:ext cx="1403647" cy="52322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energy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0718" y="5383088"/>
            <a:ext cx="1661373" cy="646331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C</a:t>
            </a:r>
            <a:r>
              <a:rPr kumimoji="0" lang="en-GB" sz="3600" b="1" i="0" u="none" strike="noStrike" kern="0" cap="none" spc="0" normalizeH="0" baseline="-2500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6</a:t>
            </a:r>
            <a:r>
              <a:rPr lang="en-GB" sz="3600" b="1" kern="0" dirty="0">
                <a:solidFill>
                  <a:prstClr val="white"/>
                </a:solidFill>
              </a:rPr>
              <a:t>H</a:t>
            </a:r>
            <a:r>
              <a:rPr lang="en-GB" sz="3600" b="1" kern="0" baseline="-25000" dirty="0">
                <a:solidFill>
                  <a:prstClr val="white"/>
                </a:solidFill>
              </a:rPr>
              <a:t>12</a:t>
            </a:r>
            <a:r>
              <a:rPr lang="en-GB" sz="3600" b="1" kern="0" dirty="0">
                <a:solidFill>
                  <a:prstClr val="white"/>
                </a:solidFill>
              </a:rPr>
              <a:t>O</a:t>
            </a:r>
            <a:r>
              <a:rPr lang="en-GB" sz="3600" b="1" kern="0" baseline="-25000" dirty="0">
                <a:solidFill>
                  <a:prstClr val="white"/>
                </a:solidFill>
              </a:rPr>
              <a:t>6</a:t>
            </a:r>
            <a:endParaRPr kumimoji="0" lang="en-GB" sz="36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07703" y="5229200"/>
            <a:ext cx="1403647" cy="101566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6</a:t>
            </a:r>
            <a:r>
              <a:rPr kumimoji="0" lang="en-GB" sz="3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O</a:t>
            </a:r>
            <a:r>
              <a:rPr kumimoji="0" lang="en-GB" sz="3600" b="1" i="0" u="none" strike="noStrike" kern="0" cap="none" spc="0" normalizeH="0" baseline="-2500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2</a:t>
            </a:r>
            <a:endParaRPr kumimoji="0" lang="en-GB" sz="36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070394" y="5201226"/>
            <a:ext cx="1403647" cy="101566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6</a:t>
            </a:r>
            <a:r>
              <a:rPr kumimoji="0" lang="en-GB" sz="3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CO</a:t>
            </a:r>
            <a:r>
              <a:rPr kumimoji="0" lang="en-GB" sz="3600" b="1" i="0" u="none" strike="noStrike" kern="0" cap="none" spc="0" normalizeH="0" baseline="-2500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2</a:t>
            </a:r>
            <a:endParaRPr kumimoji="0" lang="en-GB" sz="36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054784" y="5201226"/>
            <a:ext cx="1403647" cy="1015663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6</a:t>
            </a:r>
            <a:r>
              <a:rPr kumimoji="0" lang="en-GB" sz="36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H</a:t>
            </a:r>
            <a:r>
              <a:rPr kumimoji="0" lang="en-GB" sz="3600" b="1" i="0" u="none" strike="noStrike" kern="0" cap="none" spc="0" normalizeH="0" baseline="-2500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2</a:t>
            </a:r>
            <a:r>
              <a:rPr kumimoji="0" lang="en-GB" sz="3600" b="1" i="0" u="none" strike="noStrike" kern="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O</a:t>
            </a:r>
            <a:endParaRPr kumimoji="0" lang="en-GB" sz="36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327783" y="1649854"/>
            <a:ext cx="6816217" cy="120032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Ext: 1. Describe how the equation is similar to photosynthesis?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b="1" kern="0" dirty="0">
                <a:solidFill>
                  <a:srgbClr val="FFC000"/>
                </a:solidFill>
              </a:rPr>
              <a:t>It is the opposite of respiration</a:t>
            </a:r>
            <a:endParaRPr kumimoji="0" lang="en-GB" sz="2400" b="1" i="0" u="none" strike="noStrike" kern="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66CB8D8-5910-2645-8B70-275E763C3EBE}"/>
              </a:ext>
            </a:extLst>
          </p:cNvPr>
          <p:cNvSpPr txBox="1"/>
          <p:nvPr/>
        </p:nvSpPr>
        <p:spPr>
          <a:xfrm>
            <a:off x="173189" y="6412677"/>
            <a:ext cx="87980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/>
              <a:t>To balance the equation put a big 6 in front of every compound but glucose. </a:t>
            </a:r>
          </a:p>
        </p:txBody>
      </p:sp>
    </p:spTree>
    <p:extLst>
      <p:ext uri="{BB962C8B-B14F-4D97-AF65-F5344CB8AC3E}">
        <p14:creationId xmlns:p14="http://schemas.microsoft.com/office/powerpoint/2010/main" val="2299951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9" grpId="0" animBg="1"/>
      <p:bldP spid="10" grpId="0" animBg="1"/>
      <p:bldP spid="13" grpId="0" animBg="1"/>
      <p:bldP spid="15" grpId="0" animBg="1"/>
      <p:bldP spid="16" grpId="0" animBg="1"/>
      <p:bldP spid="18" grpId="0" animBg="1"/>
      <p:bldP spid="20" grpId="0" animBg="1"/>
      <p:bldP spid="21" grpId="0" animBg="1"/>
      <p:bldP spid="22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8AD038BC-01E2-1A40-A696-EAD653EA63D7}"/>
              </a:ext>
            </a:extLst>
          </p:cNvPr>
          <p:cNvSpPr txBox="1">
            <a:spLocks/>
          </p:cNvSpPr>
          <p:nvPr/>
        </p:nvSpPr>
        <p:spPr>
          <a:xfrm>
            <a:off x="973138" y="1412875"/>
            <a:ext cx="7775575" cy="63817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j-ea"/>
                <a:cs typeface="+mj-cs"/>
              </a:rPr>
              <a:t> </a:t>
            </a:r>
          </a:p>
        </p:txBody>
      </p:sp>
      <p:sp>
        <p:nvSpPr>
          <p:cNvPr id="32770" name="Title 1">
            <a:extLst>
              <a:ext uri="{FF2B5EF4-FFF2-40B4-BE49-F238E27FC236}">
                <a16:creationId xmlns:a16="http://schemas.microsoft.com/office/drawing/2014/main" id="{D15BB6B8-C933-1A47-B191-BD38EFAECB95}"/>
              </a:ext>
            </a:extLst>
          </p:cNvPr>
          <p:cNvSpPr txBox="1">
            <a:spLocks/>
          </p:cNvSpPr>
          <p:nvPr/>
        </p:nvSpPr>
        <p:spPr bwMode="auto">
          <a:xfrm>
            <a:off x="973138" y="2022475"/>
            <a:ext cx="8170862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4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DB4416E1-16F2-B544-90C5-99F3858B4ED3}"/>
              </a:ext>
            </a:extLst>
          </p:cNvPr>
          <p:cNvSpPr txBox="1">
            <a:spLocks/>
          </p:cNvSpPr>
          <p:nvPr/>
        </p:nvSpPr>
        <p:spPr>
          <a:xfrm>
            <a:off x="973138" y="2420938"/>
            <a:ext cx="7775575" cy="63817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0" name="Right Arrow 39">
            <a:extLst>
              <a:ext uri="{FF2B5EF4-FFF2-40B4-BE49-F238E27FC236}">
                <a16:creationId xmlns:a16="http://schemas.microsoft.com/office/drawing/2014/main" id="{69B042CB-FFE6-FF45-8ADD-BAD11FBE54F1}"/>
              </a:ext>
            </a:extLst>
          </p:cNvPr>
          <p:cNvSpPr/>
          <p:nvPr/>
        </p:nvSpPr>
        <p:spPr>
          <a:xfrm>
            <a:off x="15426" y="510520"/>
            <a:ext cx="4898702" cy="3444618"/>
          </a:xfrm>
          <a:prstGeom prst="rightArrow">
            <a:avLst>
              <a:gd name="adj1" fmla="val 51019"/>
              <a:gd name="adj2" fmla="val 55297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onsolas" pitchFamily="49" charset="0"/>
              </a:rPr>
              <a:t>Keywords: </a:t>
            </a:r>
            <a:r>
              <a:rPr lang="en-GB" sz="2800" dirty="0">
                <a:solidFill>
                  <a:schemeClr val="tx1"/>
                </a:solidFill>
              </a:rPr>
              <a:t>Glucose, oxygen, energy, mitochondria, carbon dioxide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cs typeface="Calibri" panose="020F050202020403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CF817371-0B53-704F-B293-2E13523738A6}"/>
              </a:ext>
            </a:extLst>
          </p:cNvPr>
          <p:cNvSpPr txBox="1"/>
          <p:nvPr/>
        </p:nvSpPr>
        <p:spPr>
          <a:xfrm>
            <a:off x="4181476" y="669880"/>
            <a:ext cx="4919662" cy="3431709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5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Learning Outcomes:</a:t>
            </a:r>
          </a:p>
          <a:p>
            <a:pPr marL="391686" indent="-391686">
              <a:buFont typeface="Wingdings" pitchFamily="2" charset="2"/>
              <a:buChar char="ü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GB" alt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Recall the aerobic respiration equation</a:t>
            </a:r>
          </a:p>
          <a:p>
            <a:pPr marL="391686" indent="-391686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endParaRPr lang="en-GB" altLang="en-US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391686" indent="-391686">
              <a:buFont typeface="Wingdings" panose="05000000000000000000" pitchFamily="2" charset="2"/>
              <a:buChar char="Ø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Describe how glucose gets into cells and where respiration happens</a:t>
            </a:r>
          </a:p>
          <a:p>
            <a:pPr marL="391686" indent="-391686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endParaRPr lang="en-GB" altLang="en-US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391686" indent="-391686">
              <a:buFont typeface="Wingdings" panose="05000000000000000000" pitchFamily="2" charset="2"/>
              <a:buChar char="Ø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Explain how we get rid of CO</a:t>
            </a:r>
            <a:r>
              <a:rPr lang="en-GB" altLang="en-US" sz="2400" baseline="-25000" dirty="0">
                <a:solidFill>
                  <a:schemeClr val="tx1"/>
                </a:solidFill>
                <a:latin typeface="Comic Sans MS" panose="030F0702030302020204" pitchFamily="66" charset="0"/>
              </a:rPr>
              <a:t>2</a:t>
            </a:r>
            <a:endParaRPr lang="en-GB" altLang="en-US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C99964-5B06-0C40-97AF-63207FB233D3}"/>
              </a:ext>
            </a:extLst>
          </p:cNvPr>
          <p:cNvSpPr txBox="1"/>
          <p:nvPr/>
        </p:nvSpPr>
        <p:spPr>
          <a:xfrm>
            <a:off x="-12700" y="-12700"/>
            <a:ext cx="9144000" cy="523220"/>
          </a:xfrm>
          <a:prstGeom prst="rect">
            <a:avLst/>
          </a:prstGeom>
          <a:solidFill>
            <a:srgbClr val="00B050"/>
          </a:solidFill>
          <a:ln>
            <a:solidFill>
              <a:srgbClr val="92D05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lvl="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GB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LOb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</a:t>
            </a:r>
            <a:r>
              <a:rPr lang="en-GB" sz="2800" dirty="0">
                <a:solidFill>
                  <a:prstClr val="white"/>
                </a:solidFill>
              </a:rPr>
              <a:t>Understand the process of aerobic respiration.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511598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90229" y="661605"/>
            <a:ext cx="8953771" cy="4986720"/>
          </a:xfrm>
        </p:spPr>
        <p:txBody>
          <a:bodyPr rtlCol="0">
            <a:normAutofit/>
          </a:bodyPr>
          <a:lstStyle/>
          <a:p>
            <a:pPr marL="414726" indent="-414726" defTabSz="914305" fontAlgn="auto">
              <a:spcAft>
                <a:spcPts val="30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en-GB" sz="254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Respiration occurs in a specific organelle called a </a:t>
            </a:r>
            <a:r>
              <a:rPr lang="en-GB" sz="2540" dirty="0"/>
              <a:t>‘</a:t>
            </a:r>
            <a:r>
              <a:rPr lang="en-GB" sz="2540" b="1" dirty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Mitochondria</a:t>
            </a:r>
            <a:r>
              <a:rPr lang="en-GB" sz="2540" dirty="0"/>
              <a:t>’. Mitochondria convert glucose into useable energy.</a:t>
            </a:r>
          </a:p>
          <a:p>
            <a:pPr marL="414726" indent="-414726" defTabSz="914305" fontAlgn="auto">
              <a:spcAft>
                <a:spcPts val="30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en-GB" sz="254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inner membrane is the</a:t>
            </a:r>
            <a:r>
              <a:rPr lang="en-GB" sz="254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2540" dirty="0"/>
              <a:t>site</a:t>
            </a:r>
            <a:r>
              <a:rPr lang="en-GB" sz="254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254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for respiration to occur. </a:t>
            </a:r>
          </a:p>
          <a:p>
            <a:pPr marL="414726" indent="-414726" defTabSz="914305" fontAlgn="auto">
              <a:spcAft>
                <a:spcPts val="300"/>
              </a:spcAft>
              <a:buClr>
                <a:schemeClr val="accent6">
                  <a:lumMod val="75000"/>
                </a:schemeClr>
              </a:buClr>
              <a:defRPr/>
            </a:pPr>
            <a:r>
              <a:rPr lang="en-GB" sz="254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mitochondria have </a:t>
            </a:r>
            <a:r>
              <a:rPr lang="en-GB" sz="2540" b="1" dirty="0">
                <a:solidFill>
                  <a:srgbClr val="0070C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enzymes</a:t>
            </a:r>
            <a:r>
              <a:rPr lang="en-GB" sz="254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in them that are important for respiration.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757" y="3292806"/>
            <a:ext cx="3978720" cy="2682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62081" y="3315014"/>
            <a:ext cx="4089600" cy="228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>
            <a:cxnSpLocks noChangeShapeType="1"/>
          </p:cNvCxnSpPr>
          <p:nvPr/>
        </p:nvCxnSpPr>
        <p:spPr bwMode="auto">
          <a:xfrm flipH="1" flipV="1">
            <a:off x="3070080" y="4343401"/>
            <a:ext cx="783360" cy="1306080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" name="Straight Arrow Connector 6"/>
          <p:cNvCxnSpPr>
            <a:cxnSpLocks noChangeShapeType="1"/>
          </p:cNvCxnSpPr>
          <p:nvPr/>
        </p:nvCxnSpPr>
        <p:spPr bwMode="auto">
          <a:xfrm flipV="1">
            <a:off x="5029921" y="4539241"/>
            <a:ext cx="1175040" cy="1110240"/>
          </a:xfrm>
          <a:prstGeom prst="straightConnector1">
            <a:avLst/>
          </a:prstGeom>
          <a:noFill/>
          <a:ln w="9525" algn="ctr">
            <a:solidFill>
              <a:srgbClr val="FF0000"/>
            </a:solidFill>
            <a:round/>
            <a:headEnd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" name="TextBox 7"/>
          <p:cNvSpPr txBox="1"/>
          <p:nvPr/>
        </p:nvSpPr>
        <p:spPr>
          <a:xfrm>
            <a:off x="2524997" y="5648325"/>
            <a:ext cx="4760943" cy="95410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buFont typeface="Times New Roman" pitchFamily="16" charset="0"/>
              <a:buNone/>
              <a:defRPr/>
            </a:pPr>
            <a:r>
              <a:rPr lang="en-GB" sz="2800" dirty="0"/>
              <a:t>Inner membrane is increased in structures called ‘Cristae’.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-15875" y="-1"/>
            <a:ext cx="9144001" cy="584775"/>
          </a:xfrm>
          <a:prstGeom prst="rect">
            <a:avLst/>
          </a:prstGeom>
          <a:solidFill>
            <a:srgbClr val="00B05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Where does respiration</a:t>
            </a:r>
            <a:r>
              <a:rPr kumimoji="0" lang="en-GB" sz="3200" b="1" i="0" u="none" strike="noStrike" kern="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take place?</a:t>
            </a:r>
            <a:endParaRPr kumimoji="0" lang="en-GB" sz="32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385551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5875" y="-1"/>
            <a:ext cx="9144001" cy="584775"/>
          </a:xfrm>
          <a:prstGeom prst="rect">
            <a:avLst/>
          </a:prstGeom>
          <a:solidFill>
            <a:srgbClr val="00B05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b="1" kern="0" dirty="0">
                <a:solidFill>
                  <a:prstClr val="white"/>
                </a:solidFill>
              </a:rPr>
              <a:t>Where respiration happens more?</a:t>
            </a:r>
            <a:endParaRPr kumimoji="0" lang="en-GB" sz="32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pic>
        <p:nvPicPr>
          <p:cNvPr id="4098" name="Picture 2" descr="Image result for nerve cells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875" y="607912"/>
            <a:ext cx="3021314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Image result for muscle cell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60231" y="627652"/>
            <a:ext cx="2339752" cy="1250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Image result for cardiac muscle cel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51735" y="699293"/>
            <a:ext cx="2362200" cy="138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0" y="3632780"/>
            <a:ext cx="9144001" cy="1384995"/>
          </a:xfrm>
          <a:prstGeom prst="rect">
            <a:avLst/>
          </a:prstGeom>
          <a:solidFill>
            <a:srgbClr val="FFC00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kern="0" dirty="0">
                <a:solidFill>
                  <a:schemeClr val="tx1"/>
                </a:solidFill>
              </a:rPr>
              <a:t>Respiration happens more in parts of the body that need more energy for example the brain, and major muscles in the legs and arms and your heart. </a:t>
            </a:r>
            <a:endParaRPr kumimoji="0" lang="en-GB" sz="280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pic>
        <p:nvPicPr>
          <p:cNvPr id="4106" name="Picture 10" descr="Image result for sper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598792">
            <a:off x="4045690" y="2053671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257192" y="2080418"/>
            <a:ext cx="20185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Brain Cell (Nerve)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6468457" y="1802473"/>
            <a:ext cx="18822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Skeletal </a:t>
            </a:r>
            <a:r>
              <a:rPr lang="en-GB" sz="2000" dirty="0"/>
              <a:t>Muscle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6258594" y="3068960"/>
            <a:ext cx="928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Sperm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2926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 result for blood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-15875" y="-1"/>
            <a:ext cx="9144001" cy="1077218"/>
          </a:xfrm>
          <a:prstGeom prst="rect">
            <a:avLst/>
          </a:prstGeom>
          <a:solidFill>
            <a:srgbClr val="00B05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</a:rPr>
              <a:t>Glucose</a:t>
            </a:r>
            <a:r>
              <a:rPr kumimoji="0" lang="en-GB" sz="3200" b="1" i="0" u="none" strike="noStrike" kern="0" cap="none" spc="0" normalizeH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</a:rPr>
              <a:t> </a:t>
            </a:r>
            <a:r>
              <a:rPr kumimoji="0" lang="en-GB" sz="3200" b="1" i="0" u="none" strike="noStrike" kern="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is dissolved into the </a:t>
            </a:r>
            <a:r>
              <a:rPr kumimoji="0" lang="en-GB" sz="3200" b="1" i="0" u="none" strike="noStrike" kern="0" cap="none" spc="0" normalizeH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</a:rPr>
              <a:t>blood plasma </a:t>
            </a:r>
            <a:r>
              <a:rPr kumimoji="0" lang="en-GB" sz="3200" b="1" i="0" u="none" strike="noStrike" kern="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and travels around your body.</a:t>
            </a:r>
            <a:endParaRPr kumimoji="0" lang="en-GB" sz="32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44008" y="2204864"/>
            <a:ext cx="418441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+mn-lt"/>
              </a:rPr>
              <a:t>Red blood cells contain </a:t>
            </a:r>
          </a:p>
          <a:p>
            <a:r>
              <a:rPr lang="en-GB" sz="2800" dirty="0">
                <a:solidFill>
                  <a:srgbClr val="FFFF00"/>
                </a:solidFill>
                <a:latin typeface="+mn-lt"/>
              </a:rPr>
              <a:t>Haemoglobin </a:t>
            </a:r>
            <a:r>
              <a:rPr lang="en-GB" sz="2800" dirty="0">
                <a:solidFill>
                  <a:schemeClr val="bg1"/>
                </a:solidFill>
                <a:latin typeface="+mn-lt"/>
              </a:rPr>
              <a:t>which carries </a:t>
            </a:r>
            <a:br>
              <a:rPr lang="en-GB" sz="2800" dirty="0">
                <a:solidFill>
                  <a:schemeClr val="bg1"/>
                </a:solidFill>
                <a:latin typeface="+mn-lt"/>
              </a:rPr>
            </a:br>
            <a:r>
              <a:rPr lang="en-GB" sz="2800" dirty="0">
                <a:solidFill>
                  <a:schemeClr val="bg1"/>
                </a:solidFill>
                <a:latin typeface="+mn-lt"/>
              </a:rPr>
              <a:t>the oxygen.</a:t>
            </a:r>
            <a:endParaRPr lang="en-US" sz="2800" dirty="0">
              <a:solidFill>
                <a:schemeClr val="bg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33615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5875" y="-1"/>
            <a:ext cx="9144001" cy="954107"/>
          </a:xfrm>
          <a:prstGeom prst="rect">
            <a:avLst/>
          </a:prstGeom>
          <a:solidFill>
            <a:srgbClr val="00B05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Activity: Match the words on the left</a:t>
            </a:r>
            <a:r>
              <a:rPr kumimoji="0" lang="en-GB" sz="2800" b="1" i="0" u="none" strike="noStrike" kern="0" cap="none" spc="0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 to their meaning on the right.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984" y="2535901"/>
            <a:ext cx="1824427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Mitochondria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728754" y="1122328"/>
            <a:ext cx="4019710" cy="7078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The</a:t>
            </a:r>
            <a:r>
              <a:rPr kumimoji="0" lang="en-GB" sz="2000" b="1" i="0" u="none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 place where aerobic respiration happens</a:t>
            </a: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28754" y="2028070"/>
            <a:ext cx="4019710" cy="7078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Glucose is dissolved into this and travels around the body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406" y="5768262"/>
            <a:ext cx="1824427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Haemoglobin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984" y="1631097"/>
            <a:ext cx="1824427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kern="0" dirty="0">
                <a:solidFill>
                  <a:schemeClr val="tx1"/>
                </a:solidFill>
              </a:rPr>
              <a:t>Surface area</a:t>
            </a: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253" y="3283648"/>
            <a:ext cx="1824427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kern="0" dirty="0">
                <a:solidFill>
                  <a:schemeClr val="tx1"/>
                </a:solidFill>
              </a:rPr>
              <a:t>Cardiac muscle</a:t>
            </a: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406" y="4149080"/>
            <a:ext cx="1824427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kern="0" dirty="0">
                <a:solidFill>
                  <a:schemeClr val="tx1"/>
                </a:solidFill>
              </a:rPr>
              <a:t>Enzymes</a:t>
            </a: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2984" y="4946833"/>
            <a:ext cx="1824427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kern="0" noProof="0" dirty="0">
                <a:solidFill>
                  <a:schemeClr val="tx1"/>
                </a:solidFill>
              </a:rPr>
              <a:t>Plasma</a:t>
            </a: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16016" y="3003049"/>
            <a:ext cx="4032448" cy="7078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Oxygen </a:t>
            </a:r>
            <a:r>
              <a:rPr lang="en-GB" sz="2000" b="1" kern="0" dirty="0">
                <a:solidFill>
                  <a:schemeClr val="tx1"/>
                </a:solidFill>
              </a:rPr>
              <a:t>attaches to this molecule located </a:t>
            </a: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in RBCs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22385" y="3995192"/>
            <a:ext cx="4032448" cy="7078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Found in mitochondria that help respiration happen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28754" y="4972454"/>
            <a:ext cx="4061819" cy="7078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Lots of mitochondria</a:t>
            </a:r>
            <a:r>
              <a:rPr kumimoji="0" lang="en-GB" sz="2000" b="1" i="0" u="none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 are found here. Another name for the heart</a:t>
            </a: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728754" y="5968317"/>
            <a:ext cx="4061819" cy="7078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The RBCs are donut</a:t>
            </a:r>
            <a:r>
              <a:rPr kumimoji="0" lang="en-GB" sz="2000" b="1" i="0" u="none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 shaped to help increase this so </a:t>
            </a:r>
            <a:r>
              <a:rPr lang="en-GB" sz="2000" b="1" kern="0" dirty="0">
                <a:solidFill>
                  <a:schemeClr val="tx1"/>
                </a:solidFill>
              </a:rPr>
              <a:t>they carry more O</a:t>
            </a:r>
            <a:r>
              <a:rPr lang="en-GB" sz="2000" b="1" kern="0" baseline="-25000" dirty="0">
                <a:solidFill>
                  <a:schemeClr val="tx1"/>
                </a:solidFill>
              </a:rPr>
              <a:t>2</a:t>
            </a: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5190596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5875" y="-1"/>
            <a:ext cx="9144001" cy="523220"/>
          </a:xfrm>
          <a:prstGeom prst="rect">
            <a:avLst/>
          </a:prstGeom>
          <a:solidFill>
            <a:srgbClr val="0070C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Review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9779" y="2492896"/>
            <a:ext cx="1824427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Mitochondria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728754" y="1122328"/>
            <a:ext cx="4019710" cy="7078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The</a:t>
            </a:r>
            <a:r>
              <a:rPr kumimoji="0" lang="en-GB" sz="2000" b="1" i="0" u="none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 place where aerobic respiration happens</a:t>
            </a: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28754" y="2028070"/>
            <a:ext cx="4019710" cy="7078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Glucose is dissolved into this and travels around the body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406" y="5768262"/>
            <a:ext cx="1824427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Haemoglobin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6350" y="1676326"/>
            <a:ext cx="1824427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kern="0" dirty="0">
                <a:solidFill>
                  <a:schemeClr val="tx1"/>
                </a:solidFill>
              </a:rPr>
              <a:t>Surface area</a:t>
            </a: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253" y="3283648"/>
            <a:ext cx="1824427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kern="0" dirty="0">
                <a:solidFill>
                  <a:schemeClr val="tx1"/>
                </a:solidFill>
              </a:rPr>
              <a:t>Cardiac muscle</a:t>
            </a: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406" y="4149080"/>
            <a:ext cx="1824427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kern="0" dirty="0">
                <a:solidFill>
                  <a:schemeClr val="tx1"/>
                </a:solidFill>
              </a:rPr>
              <a:t>Enzymes</a:t>
            </a: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2984" y="4946833"/>
            <a:ext cx="1824427" cy="40011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b="1" kern="0" noProof="0" dirty="0">
                <a:solidFill>
                  <a:schemeClr val="tx1"/>
                </a:solidFill>
              </a:rPr>
              <a:t>Plasma</a:t>
            </a: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16016" y="3003049"/>
            <a:ext cx="4032448" cy="7078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Oxygen </a:t>
            </a:r>
            <a:r>
              <a:rPr lang="en-GB" sz="2000" b="1" kern="0" dirty="0">
                <a:solidFill>
                  <a:schemeClr val="tx1"/>
                </a:solidFill>
              </a:rPr>
              <a:t>attaches to this molecule located </a:t>
            </a: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in RBCs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22385" y="3995192"/>
            <a:ext cx="4032448" cy="7078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Found in mitochondria that help respiration happen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28754" y="4972454"/>
            <a:ext cx="4061819" cy="7078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Lots of mitochondria</a:t>
            </a:r>
            <a:r>
              <a:rPr kumimoji="0" lang="en-GB" sz="2000" b="1" i="0" u="none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 are found here. Another name for the heart</a:t>
            </a: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728754" y="5968317"/>
            <a:ext cx="4061819" cy="7078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The RBCs are donut</a:t>
            </a:r>
            <a:r>
              <a:rPr kumimoji="0" lang="en-GB" sz="2000" b="1" i="0" u="none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 shaped to help increase this so </a:t>
            </a:r>
            <a:r>
              <a:rPr lang="en-GB" sz="2000" b="1" kern="0" dirty="0">
                <a:solidFill>
                  <a:schemeClr val="tx1"/>
                </a:solidFill>
              </a:rPr>
              <a:t>they carry more O</a:t>
            </a:r>
            <a:r>
              <a:rPr lang="en-GB" sz="2000" b="1" kern="0" baseline="-25000" dirty="0">
                <a:solidFill>
                  <a:schemeClr val="tx1"/>
                </a:solidFill>
              </a:rPr>
              <a:t>2</a:t>
            </a:r>
            <a:endParaRPr kumimoji="0" lang="en-GB" sz="20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  <p:cxnSp>
        <p:nvCxnSpPr>
          <p:cNvPr id="3" name="Straight Arrow Connector 2"/>
          <p:cNvCxnSpPr>
            <a:endCxn id="17" idx="1"/>
          </p:cNvCxnSpPr>
          <p:nvPr/>
        </p:nvCxnSpPr>
        <p:spPr>
          <a:xfrm>
            <a:off x="1871833" y="1864332"/>
            <a:ext cx="2856921" cy="4457928"/>
          </a:xfrm>
          <a:prstGeom prst="straightConnector1">
            <a:avLst/>
          </a:prstGeom>
          <a:ln w="571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endCxn id="7" idx="1"/>
          </p:cNvCxnSpPr>
          <p:nvPr/>
        </p:nvCxnSpPr>
        <p:spPr>
          <a:xfrm flipV="1">
            <a:off x="1924355" y="1476271"/>
            <a:ext cx="2804399" cy="1189778"/>
          </a:xfrm>
          <a:prstGeom prst="straightConnector1">
            <a:avLst/>
          </a:prstGeom>
          <a:ln w="5715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endCxn id="16" idx="1"/>
          </p:cNvCxnSpPr>
          <p:nvPr/>
        </p:nvCxnSpPr>
        <p:spPr>
          <a:xfrm>
            <a:off x="1871833" y="3487895"/>
            <a:ext cx="2856921" cy="1838502"/>
          </a:xfrm>
          <a:prstGeom prst="straightConnector1">
            <a:avLst/>
          </a:prstGeom>
          <a:ln w="57150">
            <a:solidFill>
              <a:srgbClr val="FF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endCxn id="15" idx="1"/>
          </p:cNvCxnSpPr>
          <p:nvPr/>
        </p:nvCxnSpPr>
        <p:spPr>
          <a:xfrm>
            <a:off x="1876904" y="4329870"/>
            <a:ext cx="2845481" cy="19265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endCxn id="8" idx="1"/>
          </p:cNvCxnSpPr>
          <p:nvPr/>
        </p:nvCxnSpPr>
        <p:spPr>
          <a:xfrm flipV="1">
            <a:off x="1856065" y="2382013"/>
            <a:ext cx="2872689" cy="2745610"/>
          </a:xfrm>
          <a:prstGeom prst="straightConnector1">
            <a:avLst/>
          </a:prstGeom>
          <a:ln w="571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endCxn id="14" idx="1"/>
          </p:cNvCxnSpPr>
          <p:nvPr/>
        </p:nvCxnSpPr>
        <p:spPr>
          <a:xfrm flipV="1">
            <a:off x="1885098" y="3356992"/>
            <a:ext cx="2830918" cy="2655917"/>
          </a:xfrm>
          <a:prstGeom prst="straightConnector1">
            <a:avLst/>
          </a:prstGeom>
          <a:ln w="57150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62562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8AD038BC-01E2-1A40-A696-EAD653EA63D7}"/>
              </a:ext>
            </a:extLst>
          </p:cNvPr>
          <p:cNvSpPr txBox="1">
            <a:spLocks/>
          </p:cNvSpPr>
          <p:nvPr/>
        </p:nvSpPr>
        <p:spPr>
          <a:xfrm>
            <a:off x="973138" y="1412875"/>
            <a:ext cx="7775575" cy="63817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j-ea"/>
                <a:cs typeface="+mj-cs"/>
              </a:rPr>
              <a:t> </a:t>
            </a:r>
          </a:p>
        </p:txBody>
      </p:sp>
      <p:sp>
        <p:nvSpPr>
          <p:cNvPr id="32770" name="Title 1">
            <a:extLst>
              <a:ext uri="{FF2B5EF4-FFF2-40B4-BE49-F238E27FC236}">
                <a16:creationId xmlns:a16="http://schemas.microsoft.com/office/drawing/2014/main" id="{D15BB6B8-C933-1A47-B191-BD38EFAECB95}"/>
              </a:ext>
            </a:extLst>
          </p:cNvPr>
          <p:cNvSpPr txBox="1">
            <a:spLocks/>
          </p:cNvSpPr>
          <p:nvPr/>
        </p:nvSpPr>
        <p:spPr bwMode="auto">
          <a:xfrm>
            <a:off x="973138" y="2022475"/>
            <a:ext cx="8170862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omic Sans MS" panose="030F09020303020202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omic Sans MS" panose="030F09020303020202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omic Sans MS" panose="030F09020303020202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omic Sans MS" panose="030F09020303020202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9020303020202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9020303020202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9020303020202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9020303020202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omic Sans MS" panose="030F0902030302020204" pitchFamily="66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4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DB4416E1-16F2-B544-90C5-99F3858B4ED3}"/>
              </a:ext>
            </a:extLst>
          </p:cNvPr>
          <p:cNvSpPr txBox="1">
            <a:spLocks/>
          </p:cNvSpPr>
          <p:nvPr/>
        </p:nvSpPr>
        <p:spPr>
          <a:xfrm>
            <a:off x="973138" y="2420938"/>
            <a:ext cx="7775575" cy="638175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j-ea"/>
              <a:cs typeface="+mj-cs"/>
            </a:endParaRPr>
          </a:p>
        </p:txBody>
      </p:sp>
      <p:sp>
        <p:nvSpPr>
          <p:cNvPr id="40" name="Right Arrow 39">
            <a:extLst>
              <a:ext uri="{FF2B5EF4-FFF2-40B4-BE49-F238E27FC236}">
                <a16:creationId xmlns:a16="http://schemas.microsoft.com/office/drawing/2014/main" id="{69B042CB-FFE6-FF45-8ADD-BAD11FBE54F1}"/>
              </a:ext>
            </a:extLst>
          </p:cNvPr>
          <p:cNvSpPr/>
          <p:nvPr/>
        </p:nvSpPr>
        <p:spPr>
          <a:xfrm>
            <a:off x="15426" y="510520"/>
            <a:ext cx="4898702" cy="3444618"/>
          </a:xfrm>
          <a:prstGeom prst="rightArrow">
            <a:avLst>
              <a:gd name="adj1" fmla="val 51019"/>
              <a:gd name="adj2" fmla="val 55297"/>
            </a:avLst>
          </a:prstGeom>
          <a:solidFill>
            <a:schemeClr val="accent3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onsolas" pitchFamily="49" charset="0"/>
              </a:rPr>
              <a:t>Keywords: </a:t>
            </a:r>
            <a:r>
              <a:rPr lang="en-GB" sz="2800" dirty="0">
                <a:solidFill>
                  <a:schemeClr val="tx1"/>
                </a:solidFill>
              </a:rPr>
              <a:t>Glucose, oxygen, energy, mitochondria, carbon dioxide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/>
              <a:cs typeface="Calibri" panose="020F050202020403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CF817371-0B53-704F-B293-2E13523738A6}"/>
              </a:ext>
            </a:extLst>
          </p:cNvPr>
          <p:cNvSpPr txBox="1"/>
          <p:nvPr/>
        </p:nvSpPr>
        <p:spPr>
          <a:xfrm>
            <a:off x="4181476" y="669880"/>
            <a:ext cx="4919662" cy="3431709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5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Learning Outcomes:</a:t>
            </a:r>
          </a:p>
          <a:p>
            <a:pPr marL="391686" indent="-391686">
              <a:buFont typeface="Wingdings" pitchFamily="2" charset="2"/>
              <a:buChar char="ü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GB" alt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Recall the aerobic respiration equation</a:t>
            </a:r>
          </a:p>
          <a:p>
            <a:pPr marL="391686" indent="-391686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endParaRPr lang="en-GB" altLang="en-US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391686" indent="-391686">
              <a:buFont typeface="Wingdings" pitchFamily="2" charset="2"/>
              <a:buChar char="ü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GB" altLang="en-US" sz="2400" dirty="0">
                <a:solidFill>
                  <a:schemeClr val="bg1"/>
                </a:solidFill>
                <a:latin typeface="Comic Sans MS" panose="030F0702030302020204" pitchFamily="66" charset="0"/>
              </a:rPr>
              <a:t>Describe how glucose gets into cells and where respiration happens</a:t>
            </a:r>
          </a:p>
          <a:p>
            <a:pPr marL="391686" indent="-391686"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endParaRPr lang="en-GB" altLang="en-US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391686" indent="-391686">
              <a:buFont typeface="Wingdings" panose="05000000000000000000" pitchFamily="2" charset="2"/>
              <a:buChar char="Ø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GB" altLang="en-US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Explain how we get rid of CO</a:t>
            </a:r>
            <a:r>
              <a:rPr lang="en-GB" altLang="en-US" sz="2400" baseline="-25000" dirty="0">
                <a:solidFill>
                  <a:schemeClr val="tx1"/>
                </a:solidFill>
                <a:latin typeface="Comic Sans MS" panose="030F0702030302020204" pitchFamily="66" charset="0"/>
              </a:rPr>
              <a:t>2</a:t>
            </a:r>
            <a:endParaRPr lang="en-GB" altLang="en-US"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C99964-5B06-0C40-97AF-63207FB233D3}"/>
              </a:ext>
            </a:extLst>
          </p:cNvPr>
          <p:cNvSpPr txBox="1"/>
          <p:nvPr/>
        </p:nvSpPr>
        <p:spPr>
          <a:xfrm>
            <a:off x="-12700" y="-12700"/>
            <a:ext cx="9144000" cy="523220"/>
          </a:xfrm>
          <a:prstGeom prst="rect">
            <a:avLst/>
          </a:prstGeom>
          <a:solidFill>
            <a:srgbClr val="00B050"/>
          </a:solidFill>
          <a:ln>
            <a:solidFill>
              <a:srgbClr val="92D05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lvl="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GB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LOb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</a:t>
            </a:r>
            <a:r>
              <a:rPr lang="en-GB" sz="2800" dirty="0">
                <a:solidFill>
                  <a:prstClr val="white"/>
                </a:solidFill>
              </a:rPr>
              <a:t>Understand the process of aerobic respiration.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879594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6842076" y="10488076"/>
            <a:ext cx="55652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-15875" y="3"/>
            <a:ext cx="9144001" cy="1077218"/>
          </a:xfrm>
          <a:prstGeom prst="rect">
            <a:avLst/>
          </a:prstGeom>
          <a:solidFill>
            <a:srgbClr val="00B05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</a:rPr>
              <a:t>Watch the video from the 1997 Ironman race. And think about the questions below.</a:t>
            </a:r>
          </a:p>
        </p:txBody>
      </p:sp>
      <p:sp>
        <p:nvSpPr>
          <p:cNvPr id="2" name="AutoShape 2" descr="data:image/jpeg;base64,/9j/4AAQSkZJRgABAQAAAQABAAD/2wCEAAkGBxQSEBUSEhIUEBAQEBAPEBAQDxAPDw8PFBQWFhQUFBQYHCggGBolHBQUITEhJSkrLi4uFx8zODMsNygtLisBCgoKDg0OGxAQGiwkHBwsLCwsLCwsLCwsLCwsLCwsLCwsLCwsLCwsLCwsLCwsLDEsLCw0LCwsLCwsMiwsLCw3LP/AABEIAMsA+AMBIgACEQEDEQH/xAAbAAACAwEBAQAAAAAAAAAAAAADBAACBQEGB//EADwQAAICAQIEAwUEBwkBAQAAAAABAgMRBCESMUFRYXGRBVKBobEGBxNCFCJyksHR4SMkMjOCorLw8WIV/8QAGgEAAwEBAQEAAAAAAAAAAAAAAgMEBQEABv/EACwRAAMAAgAFAwMCBwAAAAAAAAABAgMRBBIhMVEFE0EiYYEGMxQjJHGx0eH/2gAMAwEAAhEDEQA/APjGPBehdJdl6HEi4lsekRRXZehdQXZeiORQRAthpIirXZehZVrsvQtFF0gHTDUrwVjUvdXogipXur0ReMQqiA7YaheAUaY+6v3UX/Rl7sf3UHjEJGAp5H5GLGvApHTx92P7qO/o0fdj+6hv8M7+Gc91+TqxLwJLTx92P7qMzU18Mnt8jdcBa2rNmH+aOPQbjyPfUXkxr4MfC7L0QaOmys4XoNy9n788fAKq8LAx5V8CVifyZcqcPl8glcU+i9EOT8gLid9zZ729AZ0LsvQBKoejPugiqjLk9zvua7g+34MzgXYnD4Gi9GClpQvcQDxsS4fD5HHHwNCGlLajQtYzzae3kdWSdnuSvBnxhn/wrOHh0HKdK2lLll4T8QMniTT25oLmXwc5WJM6iSR2uO4YHyVJkvOOGUaPHtEyQiRDxwcSOlYovESx6LovFFUgkUAxiLxQSKKwQeCFNjUi0IhoROVoPCIiqHSiQgGjAtCAxGsRVjVIFVE/DGlWEVQHOHyiDqEtXDEoP/6x8GbLqM72tXiGfdlF/Mbhv6tAXPQHKICUR6bTF5oNMW5EbIgZIdtQtOI+WJpCs0UYacQUkOTFNHY6iS/qFWt7r0F2gbQXKmDzNGhXq4PnlfAvdqU0mnlrl3x1Mw5nBz21s77jNjSXQccSliO8sN/mE/aFcZS4ov57sRZRvc7OPT3sGr2taK3Qw2W0UczS8QmpWcvyCexY/wBrxPlBOW45v6RSn6gN8f1mBmhhPilJ+bB2I4j1IAdOs6HsAaLRKoJEQPRaKCRBpBYoWxiDQDQQKCGK0JpjpQatDNcQNSHKok1solBK6xyFYOqI7TAkuiiZKQqB6y+FUeKbUV07vwSNGqo8x9sPZtrmrIxc61HG2/A1zbR3h1OTJy09I5mpxPMkL6n7SL8kPjJ/wMrW+1Z2LGyXXHUSaLRibM4McdkZlcRdFq9TJPZsYWtl1AQqb5L5DlPs2yXKL9Dtcnzo4nfwWo1SbxLC8eaHdRoJKPHjMe63SC6L7Nzk1n6HoNZVXRUoyms4xw5znYiy5omko6lWOHS3R4icQM0N3Ld9s7eQCaKpZPSFyriEaKsamKaBFZBJIowkAyjKsszgYJeT2+GClE8Z8Vg6nsUZ5HgtS2z3ByOceCqsOpHNohDqRDwIdMKgaCIUxyLxDRQGIaAuhqDQGahaA1UhFD5Ga0PVISqH6ES5CmBumI9TEVoNCmJBkopkPSgl0Mwku8ZfQtTAbjVlb/Ekd6exjW1o+dQa4+Bwi0n1imzYo0tax/Y1v/Qg+v8AYv4dv4nODe2N38UO1Vxx/PY0snEJynLJJxdeqF4NLlXFf6Udla+iS+A8qEVnSu5J7qfcZy6Mm+6fd47LYwtYnK1bN4PVW05Wyb+Rje063B9uJc+exbw9rfQVklnn7o7gJIctQtJGjLJKQtJA5IYmgMkOTEtAmDYWQNoYhbKMqWkVDQsqzh1nAjhWXIokXmdrgdQLL1NZ32OF+FPnzIe1sJF4oKgSYWIljUXiGgBiGgLoZIeDGKxaAzWIpD5G6h+lmdUx6lkmRFMGnSzQoZm0M0KDPyopk0qRuMRGiY3CwhtDkD19eeBY/OvoaFWkTXL5CvDmcf24no6tPkTlyuZSOU0urMtaBe6vQpPQrt8je/RSs9K+xKuIryLWSTzV2jPGfaSDVmHyS2Pp92m8D579tKsWLyNT07NzZNA5dOdo8jYhaSHLUKWI+jhmfQvMBMPMBIokRRSQJhJMGxqFMq0UZdlWGgGUZxnWcOoErMNStgMxqlbBHPk7OHqQNwnDmzugEQkAcQkRTGhIhYMCmFgwGMkPEPWxaIasTQ2WOVseoZnVjtUiXIimWaVUh+iZlVSNCmZFkRTLNSqYzCwzYWB65kVQOTN32LHiuij32l0OyPB/ZH9bVQXfi+h9Vrrwg+G9K/ir5qf0ozePzOWkjO/Qis9Ea2CYNGv09ha6Mzvfo81q9FtyPl33iVYnDyZ9vuoTR8e+9SnFkPiZePgL4PiUn2ey7h8/OmmfO7UJ2IbtE7Teg7QvNAJIPNi82VSTsHIGwkmCY1CmcZRl2UYYDIkdZzJMnQSk1uhuuOwt+ZDZ08u5Y4dZwEIXRdMpEsgQgsQkQcWXiwGMkNBhoMXiFgxTQ1McrY1VIRrYzWye0OhmjXMahaZkZjNcyW5HyzVqmMVzMyFw5TMluChM9j9gt9bD9mx/7WfV0fJ/u8f9+h+xZ/xPrCNr0ydYt/cxvUHvL+DpCENEhRGfJPviqxOt92/ofWz5b98sP8l/tfQg4+E5mvDK+Ef8z8HyK8TsHNRzErRGMrroLzAzDWAJlMk9A5FGEkDY1CmUZwscYYBQjI0Fo0spPGyXdvCR7ojyA8mh1boBqKMSaT4kvzdzuln0C7ntaYchwhw6LxLA4l0wWdQRF4sEi8UAw0GiwkGBihrTUTm8Ri5NLLwuS7i6GItCQzXMBDTSfQaq0cvIRTkdKZeNgWuwkNC+4xVot+YinI2dlq7DQ00sga9Ch/TaREmWp0UTs9Z93sv79X+zYv8Aaz62fLvsPVw6qt/tL/a/6H1E1fTHvD08sy/UP3fwQhCGiQkPm33w1cUaMLO8/ofSWeC+9GGY0+dn0RJxv7Lfgp4X91HxXU6SWROzQy7o9Jqad2KujwMyM5pVBgS0D7lf/wA7xNuykDOrYeszEvGjKfs6K5t+pX9FrW2/qaKo75ZVUrPLYP3WDyLwI/oUexFpV2NLh2KPB73GDyIR/AXT6FZ1DjiUnENWc5UZd1QhKHCzcsrEdVRkfjvyKuQVcskFVJxfxIPFDq0a8w0dLFBmmEjHYkdvyUqEBjVHsMVUo7CoZqqFVYyZQJVfMb0s3BNReONcL8V2LQr8Mh6qG+mBF30GzBSmHgN01rB1VY3/APA9Oklkmq0PmSLTFoV9MGtpNJnmMrRrt8iOs6HKTJrqH9PTyHFo9uRaWjmlmPzEVmT6bGch6H7H1/3iD8X/AMWfRj519kq5q+vi7vOOSWGfREfQ+kP+n/LMX1Fazfg6QhDVIDh4z7xq8xq8OP6I9meS+3Mc8HgpEHqVcvDUyvgVvPJ8zuo8BSylm/bpxG+nB81jym3UGLOvwFbY+HU1rYsWtq25FkZRNQZjimzjqGJaXL6okNM11eOz3RQrFORGVIKUUvA2J0iV2n3Dm0wXAlIE2Ny06BWRSGqhTkXx3BWRQaQGcR0sCkZ2q0ud0QbnEg+behLk0ODPTt9C34PYcrq6B66UZ7yMtUCNenGIacdqrSHIVp9Ce8oycYjVSOV1Z6DVdO49VTHwJMmYdMCC0mcdk8mrCjZDFFERtaWOM/zI8mbfQpmEBoqQ3Xp0cg4rl1GKZ7kd0xmtHY6bbZ4Ga9JtjqMafHVYyMxq3WETOmyW8/wE9iU8Nq8/4Hq8nnvZ0cTy1smegi8o+u/T2TeGpb6pmNxlc17LEIQ+hJCM8t9rI5lHwTPUtnl/tFLM15GN67kU8Nry0V8D0zJnkdRSI2UrzN2yrcUu0/gfJxk0fQ9GYV1IhNNNvZrobt1XgZuoo+BfjybF1BluLz/1FJQbb5DdtTBuCXmVKxLQnKnz3Fp1eLxnlk0LbhC2zx6jobApAHBcl08cissZDzj+ZJcXngTnJ5y0VyT0VtkKykM2sVnEfImkUbR0HJM4OFnqIL4cgqaXUBXVl/DuMV052Mui+S6sS5BYah9gmnoHI1JE9UkNSYvVe+xoaJ5e4ONafJDVGj+BNdSNlMcjwrHcOp8W2MYFpU8ONnIahLCTxnL9PMivQ9B6NP479cGjpNL4gaF8GaWkjuR3TYrLekNabTrqhq2UYrPRfQ7W13FfbelnKqShzcfmciGZbrmrTZNZq+HhSWMvi+Bq6DX7Ylt2b5YMyqharT1zX6ttaSlDPKaxlP0NTTVqUMNLiWzTXgfQcHwmfBnTx13W14f2E5XDjTXVdzRU13OuRlS0+/OcfJ7fQk4RWMym/Df+Rrv1DIt7jt9/+EvtL4Y1q9corbeT5Jbnkfa9z/Gi+uVn4norIwguJrhS6y5vyRnU6R22fi2JRrhlrO2e2TH4/wB/iLmbff4W9L7ss4Zxj2zM1sOGzHvLi/mAthnrgJqb/wAa+U4/5cP1IPv3Z2z5mDkXJevBq4m+VbMvUU5M2+rubliM7VrsPxWyjujBsq7fQHbiP+J4NC8yvaFEpPK36M0sVb7iKQLUpJZ79jJtnFvH9UNa2EnBZ6bPH8TEsZpYZ6E1sZcUntyycnJNCUrn3KPUMoUMS6QeeATSF5WtlYuXwG8mhTrYWSXYgGTZBiQJ6ilM0KooUo2HIS/qZWTuXShmKQxUhetDEZEtjUw8GkOaeWRBSyxyn0JbGyalPLsX/Bz5AaWhuuZDe0ND1LHPkO0NfATgsjFcuHxENdSbItm7pOFocylzMjSXj0b0WcLxCjukZOXG9gL/AGfKEvxKP1ZP/FFv9WX8mXh7XlF4sqcX1aWV6oZhdkK8dUamPiKXXDel4fVAcyfS1v8AyWr9oVyX+NeTeGSzVV+/FY7SQJaWuW7is+SAW6OC5RXoXZOP4mMaqlL3/f8A2LUQ33YHU+1qU8qLsmtlhZXqzG1U7NQ8SfBX7i2z5mnbBLkkhWbx0+R89xPqWfL0fRfboX4YieqXX7gaNKo7LkDv05S/XNMTl7S4m0k8/IhU0+pbE23s7ekv6GTbxT5LgSf5lvJeA5dqX2M2/US7FeKGinsgGpqM6+1R2bGLpPrLHkZ96Xn4mhjjXcXTFrINvql2MvX6Pt8jUdotZN9y/FTXUmyJNGFZS1z28+oNaVvqbM8Pms4F5PcrWQncCMNNh5yVtT+A1P0QvOfMYnsCl0FLHjwOhJxyQfPVCz0sJDVUhDTy3x0HY/xMy56lsvoMxsCxmLQQWBLUDdjdc8DVNjEYrYIpYEVAcs16bGMQtZn1vdeX8A9Ut15okuBqZqU3jUbTJqlv8R+omvHo7Upj1WowHWrZm52+LJnfHQS40JeKWbmm1O/M06Z8Rg6aO5r6dYGYraa32M/iISHM9Mlbku/zAzFbnsU1nlJpre+3XsIjHtkvs+LEbLH8hib5eYnq9mRudlmOUjLvi87vbO4Gc1Hk8fAPfLmZ8xs9tGkuwSck+pm239AlsngyON559CzFj2DTJq8vlzFJ0vG5oadfQk+3Qrl6ehL7GPODAqI17SljlsYN+pl730L8WKqJ7pI0XHPQWvrXdLAGptrdt+cmS2pdl9SueGfyyesyFLZpdc/MBK3sn6DUv+7ALJFSwpE1Z2xe1TeMLHmQO2QYoQp5KP/Z"/>
          <p:cNvSpPr>
            <a:spLocks noChangeAspect="1" noChangeArrowheads="1"/>
          </p:cNvSpPr>
          <p:nvPr/>
        </p:nvSpPr>
        <p:spPr bwMode="auto">
          <a:xfrm>
            <a:off x="155575" y="-14446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-15875" y="1078835"/>
            <a:ext cx="9121501" cy="101566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b="1" dirty="0">
                <a:solidFill>
                  <a:srgbClr val="FFC000"/>
                </a:solidFill>
              </a:rPr>
              <a:t>Ironman Race </a:t>
            </a:r>
            <a:r>
              <a:rPr lang="en-GB" sz="3000" b="1" dirty="0">
                <a:solidFill>
                  <a:schemeClr val="bg1"/>
                </a:solidFill>
              </a:rPr>
              <a:t>= 2.4 mile swim – 112 mile cycle – Marathon </a:t>
            </a:r>
          </a:p>
        </p:txBody>
      </p:sp>
      <p:sp>
        <p:nvSpPr>
          <p:cNvPr id="17" name="Oval Callout 16"/>
          <p:cNvSpPr/>
          <p:nvPr/>
        </p:nvSpPr>
        <p:spPr>
          <a:xfrm>
            <a:off x="134138" y="1586666"/>
            <a:ext cx="3903980" cy="3600400"/>
          </a:xfrm>
          <a:prstGeom prst="wedgeEllipseCallout">
            <a:avLst>
              <a:gd name="adj1" fmla="val 51635"/>
              <a:gd name="adj2" fmla="val 38633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4000" dirty="0">
                <a:solidFill>
                  <a:schemeClr val="bg1"/>
                </a:solidFill>
              </a:rPr>
              <a:t>What part of the aerobic equation isn’t there?</a:t>
            </a:r>
          </a:p>
        </p:txBody>
      </p:sp>
      <p:sp>
        <p:nvSpPr>
          <p:cNvPr id="19" name="Oval Callout 18"/>
          <p:cNvSpPr/>
          <p:nvPr/>
        </p:nvSpPr>
        <p:spPr>
          <a:xfrm>
            <a:off x="4933864" y="2077549"/>
            <a:ext cx="3816424" cy="3687791"/>
          </a:xfrm>
          <a:prstGeom prst="wedgeEllipseCallout">
            <a:avLst>
              <a:gd name="adj1" fmla="val 51635"/>
              <a:gd name="adj2" fmla="val 38633"/>
            </a:avLst>
          </a:prstGeom>
          <a:solidFill>
            <a:srgbClr val="FF4F9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GB" sz="3600" dirty="0">
                <a:solidFill>
                  <a:schemeClr val="bg1"/>
                </a:solidFill>
              </a:rPr>
              <a:t>What is stopping there legs from working properly?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1134F33-C1B3-4C64-8209-5E10D86EC400}"/>
              </a:ext>
            </a:extLst>
          </p:cNvPr>
          <p:cNvSpPr txBox="1"/>
          <p:nvPr/>
        </p:nvSpPr>
        <p:spPr>
          <a:xfrm>
            <a:off x="1700747" y="5751360"/>
            <a:ext cx="467474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altLang="en-US" dirty="0">
                <a:hlinkClick r:id="rId3"/>
              </a:rPr>
              <a:t>https://www.youtube.com/watch?v=MTn1v5TGK_w</a:t>
            </a:r>
            <a:endParaRPr lang="en-GB" alt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18376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6842076" y="10488076"/>
            <a:ext cx="55652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-15875" y="3"/>
            <a:ext cx="9144001" cy="584775"/>
          </a:xfrm>
          <a:prstGeom prst="rect">
            <a:avLst/>
          </a:prstGeom>
          <a:solidFill>
            <a:srgbClr val="0070C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prstClr val="white"/>
                </a:solidFill>
              </a:rPr>
              <a:t>Review: What did we notice in the video?</a:t>
            </a:r>
          </a:p>
        </p:txBody>
      </p:sp>
      <p:sp>
        <p:nvSpPr>
          <p:cNvPr id="2" name="AutoShape 2" descr="data:image/jpeg;base64,/9j/4AAQSkZJRgABAQAAAQABAAD/2wCEAAkGBxQSEBUSEhIUEBAQEBAPEBAQDxAPDw8PFBQWFhQUFBQYHCggGBolHBQUITEhJSkrLi4uFx8zODMsNygtLisBCgoKDg0OGxAQGiwkHBwsLCwsLCwsLCwsLCwsLCwsLCwsLCwsLCwsLCwsLCwsLDEsLCw0LCwsLCwsMiwsLCw3LP/AABEIAMsA+AMBIgACEQEDEQH/xAAbAAACAwEBAQAAAAAAAAAAAAADBAACBQEGB//EADwQAAICAQIEAwUEBwkBAQAAAAABAgMRBCESMUFRYXGRBVKBobEGBxNCFCJyksHR4SMkMjOCorLw8WIV/8QAGgEAAwEBAQEAAAAAAAAAAAAAAgMEBQEABv/EACwRAAMAAgAFAwMCBwAAAAAAAAABAgMRBBIhMVEFE0EiYYEGMxQjJHGx0eH/2gAMAwEAAhEDEQA/APjGPBehdJdl6HEi4lsekRRXZehdQXZeiORQRAthpIirXZehZVrsvQtFF0gHTDUrwVjUvdXogipXur0ReMQqiA7YaheAUaY+6v3UX/Rl7sf3UHjEJGAp5H5GLGvApHTx92P7qO/o0fdj+6hv8M7+Gc91+TqxLwJLTx92P7qMzU18Mnt8jdcBa2rNmH+aOPQbjyPfUXkxr4MfC7L0QaOmys4XoNy9n788fAKq8LAx5V8CVifyZcqcPl8glcU+i9EOT8gLid9zZ729AZ0LsvQBKoejPugiqjLk9zvua7g+34MzgXYnD4Gi9GClpQvcQDxsS4fD5HHHwNCGlLajQtYzzae3kdWSdnuSvBnxhn/wrOHh0HKdK2lLll4T8QMniTT25oLmXwc5WJM6iSR2uO4YHyVJkvOOGUaPHtEyQiRDxwcSOlYovESx6LovFFUgkUAxiLxQSKKwQeCFNjUi0IhoROVoPCIiqHSiQgGjAtCAxGsRVjVIFVE/DGlWEVQHOHyiDqEtXDEoP/6x8GbLqM72tXiGfdlF/Mbhv6tAXPQHKICUR6bTF5oNMW5EbIgZIdtQtOI+WJpCs0UYacQUkOTFNHY6iS/qFWt7r0F2gbQXKmDzNGhXq4PnlfAvdqU0mnlrl3x1Mw5nBz21s77jNjSXQccSliO8sN/mE/aFcZS4ov57sRZRvc7OPT3sGr2taK3Qw2W0UczS8QmpWcvyCexY/wBrxPlBOW45v6RSn6gN8f1mBmhhPilJ+bB2I4j1IAdOs6HsAaLRKoJEQPRaKCRBpBYoWxiDQDQQKCGK0JpjpQatDNcQNSHKok1solBK6xyFYOqI7TAkuiiZKQqB6y+FUeKbUV07vwSNGqo8x9sPZtrmrIxc61HG2/A1zbR3h1OTJy09I5mpxPMkL6n7SL8kPjJ/wMrW+1Z2LGyXXHUSaLRibM4McdkZlcRdFq9TJPZsYWtl1AQqb5L5DlPs2yXKL9Dtcnzo4nfwWo1SbxLC8eaHdRoJKPHjMe63SC6L7Nzk1n6HoNZVXRUoyms4xw5znYiy5omko6lWOHS3R4icQM0N3Ld9s7eQCaKpZPSFyriEaKsamKaBFZBJIowkAyjKsszgYJeT2+GClE8Z8Vg6nsUZ5HgtS2z3ByOceCqsOpHNohDqRDwIdMKgaCIUxyLxDRQGIaAuhqDQGahaA1UhFD5Ga0PVISqH6ES5CmBumI9TEVoNCmJBkopkPSgl0Mwku8ZfQtTAbjVlb/Ekd6exjW1o+dQa4+Bwi0n1imzYo0tax/Y1v/Qg+v8AYv4dv4nODe2N38UO1Vxx/PY0snEJynLJJxdeqF4NLlXFf6Udla+iS+A8qEVnSu5J7qfcZy6Mm+6fd47LYwtYnK1bN4PVW05Wyb+Rje063B9uJc+exbw9rfQVklnn7o7gJIctQtJGjLJKQtJA5IYmgMkOTEtAmDYWQNoYhbKMqWkVDQsqzh1nAjhWXIokXmdrgdQLL1NZ32OF+FPnzIe1sJF4oKgSYWIljUXiGgBiGgLoZIeDGKxaAzWIpD5G6h+lmdUx6lkmRFMGnSzQoZm0M0KDPyopk0qRuMRGiY3CwhtDkD19eeBY/OvoaFWkTXL5CvDmcf24no6tPkTlyuZSOU0urMtaBe6vQpPQrt8je/RSs9K+xKuIryLWSTzV2jPGfaSDVmHyS2Pp92m8D579tKsWLyNT07NzZNA5dOdo8jYhaSHLUKWI+jhmfQvMBMPMBIokRRSQJhJMGxqFMq0UZdlWGgGUZxnWcOoErMNStgMxqlbBHPk7OHqQNwnDmzugEQkAcQkRTGhIhYMCmFgwGMkPEPWxaIasTQ2WOVseoZnVjtUiXIimWaVUh+iZlVSNCmZFkRTLNSqYzCwzYWB65kVQOTN32LHiuij32l0OyPB/ZH9bVQXfi+h9Vrrwg+G9K/ir5qf0ozePzOWkjO/Qis9Ea2CYNGv09ha6Mzvfo81q9FtyPl33iVYnDyZ9vuoTR8e+9SnFkPiZePgL4PiUn2ey7h8/OmmfO7UJ2IbtE7Teg7QvNAJIPNi82VSTsHIGwkmCY1CmcZRl2UYYDIkdZzJMnQSk1uhuuOwt+ZDZ08u5Y4dZwEIXRdMpEsgQgsQkQcWXiwGMkNBhoMXiFgxTQ1McrY1VIRrYzWye0OhmjXMahaZkZjNcyW5HyzVqmMVzMyFw5TMluChM9j9gt9bD9mx/7WfV0fJ/u8f9+h+xZ/xPrCNr0ydYt/cxvUHvL+DpCENEhRGfJPviqxOt92/ofWz5b98sP8l/tfQg4+E5mvDK+Ef8z8HyK8TsHNRzErRGMrroLzAzDWAJlMk9A5FGEkDY1CmUZwscYYBQjI0Fo0spPGyXdvCR7ojyA8mh1boBqKMSaT4kvzdzuln0C7ntaYchwhw6LxLA4l0wWdQRF4sEi8UAw0GiwkGBihrTUTm8Ri5NLLwuS7i6GItCQzXMBDTSfQaq0cvIRTkdKZeNgWuwkNC+4xVot+YinI2dlq7DQ00sga9Ch/TaREmWp0UTs9Z93sv79X+zYv8Aaz62fLvsPVw6qt/tL/a/6H1E1fTHvD08sy/UP3fwQhCGiQkPm33w1cUaMLO8/ofSWeC+9GGY0+dn0RJxv7Lfgp4X91HxXU6SWROzQy7o9Jqad2KujwMyM5pVBgS0D7lf/wA7xNuykDOrYeszEvGjKfs6K5t+pX9FrW2/qaKo75ZVUrPLYP3WDyLwI/oUexFpV2NLh2KPB73GDyIR/AXT6FZ1DjiUnENWc5UZd1QhKHCzcsrEdVRkfjvyKuQVcskFVJxfxIPFDq0a8w0dLFBmmEjHYkdvyUqEBjVHsMVUo7CoZqqFVYyZQJVfMb0s3BNReONcL8V2LQr8Mh6qG+mBF30GzBSmHgN01rB1VY3/APA9Oklkmq0PmSLTFoV9MGtpNJnmMrRrt8iOs6HKTJrqH9PTyHFo9uRaWjmlmPzEVmT6bGch6H7H1/3iD8X/AMWfRj519kq5q+vi7vOOSWGfREfQ+kP+n/LMX1Fazfg6QhDVIDh4z7xq8xq8OP6I9meS+3Mc8HgpEHqVcvDUyvgVvPJ8zuo8BSylm/bpxG+nB81jym3UGLOvwFbY+HU1rYsWtq25FkZRNQZjimzjqGJaXL6okNM11eOz3RQrFORGVIKUUvA2J0iV2n3Dm0wXAlIE2Ny06BWRSGqhTkXx3BWRQaQGcR0sCkZ2q0ud0QbnEg+behLk0ODPTt9C34PYcrq6B66UZ7yMtUCNenGIacdqrSHIVp9Ce8oycYjVSOV1Z6DVdO49VTHwJMmYdMCC0mcdk8mrCjZDFFERtaWOM/zI8mbfQpmEBoqQ3Xp0cg4rl1GKZ7kd0xmtHY6bbZ4Ga9JtjqMafHVYyMxq3WETOmyW8/wE9iU8Nq8/4Hq8nnvZ0cTy1smegi8o+u/T2TeGpb6pmNxlc17LEIQ+hJCM8t9rI5lHwTPUtnl/tFLM15GN67kU8Nry0V8D0zJnkdRSI2UrzN2yrcUu0/gfJxk0fQ9GYV1IhNNNvZrobt1XgZuoo+BfjybF1BluLz/1FJQbb5DdtTBuCXmVKxLQnKnz3Fp1eLxnlk0LbhC2zx6jobApAHBcl08cissZDzj+ZJcXngTnJ5y0VyT0VtkKykM2sVnEfImkUbR0HJM4OFnqIL4cgqaXUBXVl/DuMV052Mui+S6sS5BYah9gmnoHI1JE9UkNSYvVe+xoaJ5e4ONafJDVGj+BNdSNlMcjwrHcOp8W2MYFpU8ONnIahLCTxnL9PMivQ9B6NP479cGjpNL4gaF8GaWkjuR3TYrLekNabTrqhq2UYrPRfQ7W13FfbelnKqShzcfmciGZbrmrTZNZq+HhSWMvi+Bq6DX7Ylt2b5YMyqharT1zX6ttaSlDPKaxlP0NTTVqUMNLiWzTXgfQcHwmfBnTx13W14f2E5XDjTXVdzRU13OuRlS0+/OcfJ7fQk4RWMym/Df+Rrv1DIt7jt9/+EvtL4Y1q9corbeT5Jbnkfa9z/Gi+uVn4norIwguJrhS6y5vyRnU6R22fi2JRrhlrO2e2TH4/wB/iLmbff4W9L7ss4Zxj2zM1sOGzHvLi/mAthnrgJqb/wAa+U4/5cP1IPv3Z2z5mDkXJevBq4m+VbMvUU5M2+rubliM7VrsPxWyjujBsq7fQHbiP+J4NC8yvaFEpPK36M0sVb7iKQLUpJZ79jJtnFvH9UNa2EnBZ6bPH8TEsZpYZ6E1sZcUntyycnJNCUrn3KPUMoUMS6QeeATSF5WtlYuXwG8mhTrYWSXYgGTZBiQJ6ilM0KooUo2HIS/qZWTuXShmKQxUhetDEZEtjUw8GkOaeWRBSyxyn0JbGyalPLsX/Bz5AaWhuuZDe0ND1LHPkO0NfATgsjFcuHxENdSbItm7pOFocylzMjSXj0b0WcLxCjukZOXG9gL/AGfKEvxKP1ZP/FFv9WX8mXh7XlF4sqcX1aWV6oZhdkK8dUamPiKXXDel4fVAcyfS1v8AyWr9oVyX+NeTeGSzVV+/FY7SQJaWuW7is+SAW6OC5RXoXZOP4mMaqlL3/f8A2LUQ33YHU+1qU8qLsmtlhZXqzG1U7NQ8SfBX7i2z5mnbBLkkhWbx0+R89xPqWfL0fRfboX4YieqXX7gaNKo7LkDv05S/XNMTl7S4m0k8/IhU0+pbE23s7ekv6GTbxT5LgSf5lvJeA5dqX2M2/US7FeKGinsgGpqM6+1R2bGLpPrLHkZ96Xn4mhjjXcXTFrINvql2MvX6Pt8jUdotZN9y/FTXUmyJNGFZS1z28+oNaVvqbM8Pms4F5PcrWQncCMNNh5yVtT+A1P0QvOfMYnsCl0FLHjwOhJxyQfPVCz0sJDVUhDTy3x0HY/xMy56lsvoMxsCxmLQQWBLUDdjdc8DVNjEYrYIpYEVAcs16bGMQtZn1vdeX8A9Ut15okuBqZqU3jUbTJqlv8R+omvHo7Upj1WowHWrZm52+LJnfHQS40JeKWbmm1O/M06Z8Rg6aO5r6dYGYraa32M/iISHM9Mlbku/zAzFbnsU1nlJpre+3XsIjHtkvs+LEbLH8hib5eYnq9mRudlmOUjLvi87vbO4Gc1Hk8fAPfLmZ8xs9tGkuwSck+pm239AlsngyON559CzFj2DTJq8vlzFJ0vG5oadfQk+3Qrl6ehL7GPODAqI17SljlsYN+pl730L8WKqJ7pI0XHPQWvrXdLAGptrdt+cmS2pdl9SueGfyyesyFLZpdc/MBK3sn6DUv+7ALJFSwpE1Z2xe1TeMLHmQO2QYoQp5KP/Z"/>
          <p:cNvSpPr>
            <a:spLocks noChangeAspect="1" noChangeArrowheads="1"/>
          </p:cNvSpPr>
          <p:nvPr/>
        </p:nvSpPr>
        <p:spPr bwMode="auto">
          <a:xfrm>
            <a:off x="155575" y="-14446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solidFill>
                <a:prstClr val="blac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0" y="706865"/>
            <a:ext cx="9121501" cy="1015663"/>
          </a:xfrm>
          <a:prstGeom prst="rect">
            <a:avLst/>
          </a:prstGeom>
          <a:solidFill>
            <a:srgbClr val="0070C0"/>
          </a:solidFill>
          <a:ln>
            <a:solidFill>
              <a:srgbClr val="92D05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indent="-457200" algn="ctr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en-GB" sz="3000" b="1" dirty="0">
                <a:solidFill>
                  <a:schemeClr val="bg1"/>
                </a:solidFill>
              </a:rPr>
              <a:t>They were struggling to produce enough energy because the food (glucose) was in limited supply.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631" y="1726528"/>
            <a:ext cx="9121501" cy="1015663"/>
          </a:xfrm>
          <a:prstGeom prst="rect">
            <a:avLst/>
          </a:prstGeom>
          <a:solidFill>
            <a:srgbClr val="FF4F96"/>
          </a:solidFill>
          <a:ln>
            <a:solidFill>
              <a:srgbClr val="92D050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457200" indent="-457200" algn="ctr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en-GB" sz="3000" b="1" dirty="0">
                <a:solidFill>
                  <a:schemeClr val="bg1"/>
                </a:solidFill>
              </a:rPr>
              <a:t>The low energy meant muscles were unable to contract as easily.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DBA705-D4C2-1044-89AD-D8F94F5523E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47" y="2742190"/>
            <a:ext cx="9144000" cy="4115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761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 result for two runners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791819" y="3893907"/>
            <a:ext cx="3584496" cy="2873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-15875" y="-1"/>
            <a:ext cx="9144001" cy="1815882"/>
          </a:xfrm>
          <a:prstGeom prst="rect">
            <a:avLst/>
          </a:prstGeom>
          <a:solidFill>
            <a:srgbClr val="FF5B5B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APPLICATION QUESTION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: Both athletes</a:t>
            </a:r>
            <a:r>
              <a:rPr kumimoji="0" lang="en-GB" sz="2800" b="1" i="0" u="none" strike="noStrike" kern="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will run a marathon. </a:t>
            </a:r>
            <a:r>
              <a:rPr lang="en-GB" sz="2800" b="1" kern="0" dirty="0">
                <a:solidFill>
                  <a:prstClr val="white"/>
                </a:solidFill>
              </a:rPr>
              <a:t>The lady in red has 3 glucose Lucozade drinks during the race. The other has just water. Who is going do better and feel better afterwards? Explain your answer.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771801" y="5730449"/>
            <a:ext cx="792087" cy="1144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-15876" y="3699124"/>
            <a:ext cx="2771801" cy="2769989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14350" indent="-514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Word to include</a:t>
            </a:r>
            <a:endParaRPr lang="en-GB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Glucose</a:t>
            </a:r>
          </a:p>
          <a:p>
            <a:pPr marL="514350" indent="-514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Oxygen</a:t>
            </a:r>
          </a:p>
          <a:p>
            <a:pPr marL="514350" indent="-514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Energy</a:t>
            </a:r>
          </a:p>
          <a:p>
            <a:pPr marL="514350" indent="-514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Muscle</a:t>
            </a:r>
          </a:p>
          <a:p>
            <a:pPr marL="514350" indent="-514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Tired</a:t>
            </a:r>
          </a:p>
          <a:p>
            <a:pPr marL="514350" indent="-514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Slower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56324" y="3699124"/>
            <a:ext cx="2771801" cy="2400657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14350" indent="-514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Higher </a:t>
            </a:r>
            <a:r>
              <a:rPr lang="en-GB" sz="3000" b="1" u="sng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lvl</a:t>
            </a:r>
            <a:r>
              <a:rPr lang="en-GB" sz="30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words</a:t>
            </a:r>
            <a:endParaRPr lang="en-GB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Mitochondria</a:t>
            </a:r>
          </a:p>
          <a:p>
            <a:pPr marL="514350" indent="-514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Plasma</a:t>
            </a:r>
          </a:p>
          <a:p>
            <a:pPr marL="514350" indent="-514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Fatigue</a:t>
            </a:r>
          </a:p>
          <a:p>
            <a:pPr marL="514350" indent="-514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Skeletal</a:t>
            </a:r>
          </a:p>
          <a:p>
            <a:pPr marL="514350" indent="-514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Enzymes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15876" y="1841656"/>
            <a:ext cx="9144001" cy="1815882"/>
          </a:xfrm>
          <a:prstGeom prst="rect">
            <a:avLst/>
          </a:prstGeom>
          <a:solidFill>
            <a:srgbClr val="00B0F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The lady who has Lucozade will do _______.</a:t>
            </a:r>
            <a:r>
              <a:rPr kumimoji="0" lang="en-GB" sz="2800" b="1" i="0" u="none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 The g_______ from the drink will be used with o______ to make e_______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baseline="0" dirty="0">
                <a:solidFill>
                  <a:schemeClr val="tx1"/>
                </a:solidFill>
              </a:rPr>
              <a:t>This means</a:t>
            </a:r>
            <a:r>
              <a:rPr lang="en-GB" sz="2800" b="1" kern="0" dirty="0">
                <a:solidFill>
                  <a:schemeClr val="tx1"/>
                </a:solidFill>
              </a:rPr>
              <a:t> the m_______ will be less t_______. The other lady will be s______.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794462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 result for two runners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791819" y="3893907"/>
            <a:ext cx="3584496" cy="2873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-15875" y="-1"/>
            <a:ext cx="9144001" cy="523220"/>
          </a:xfrm>
          <a:prstGeom prst="rect">
            <a:avLst/>
          </a:prstGeom>
          <a:solidFill>
            <a:srgbClr val="0070C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Review</a:t>
            </a:r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771801" y="5730449"/>
            <a:ext cx="792087" cy="1144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-15876" y="3699124"/>
            <a:ext cx="2771801" cy="2769989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14350" indent="-514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Word to include</a:t>
            </a:r>
            <a:endParaRPr lang="en-GB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Glucose</a:t>
            </a:r>
          </a:p>
          <a:p>
            <a:pPr marL="514350" indent="-514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Oxygen</a:t>
            </a:r>
          </a:p>
          <a:p>
            <a:pPr marL="514350" indent="-514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Energy</a:t>
            </a:r>
          </a:p>
          <a:p>
            <a:pPr marL="514350" indent="-514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Muscle</a:t>
            </a:r>
          </a:p>
          <a:p>
            <a:pPr marL="514350" indent="-514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Tired</a:t>
            </a:r>
          </a:p>
          <a:p>
            <a:pPr marL="514350" indent="-514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Slower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56324" y="3699124"/>
            <a:ext cx="2771801" cy="2400657"/>
          </a:xfrm>
          <a:prstGeom prst="rect">
            <a:avLst/>
          </a:prstGeom>
          <a:solidFill>
            <a:schemeClr val="tx1"/>
          </a:solidFill>
          <a:ln w="57150">
            <a:solidFill>
              <a:schemeClr val="tx1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14350" indent="-514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0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Higher </a:t>
            </a:r>
            <a:r>
              <a:rPr lang="en-GB" sz="3000" b="1" u="sng" dirty="0" err="1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lvl</a:t>
            </a:r>
            <a:r>
              <a:rPr lang="en-GB" sz="3000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words</a:t>
            </a:r>
            <a:endParaRPr lang="en-GB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514350" indent="-514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Mitochondria</a:t>
            </a:r>
          </a:p>
          <a:p>
            <a:pPr marL="514350" indent="-514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Plasma</a:t>
            </a:r>
          </a:p>
          <a:p>
            <a:pPr marL="514350" indent="-514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Fatigue</a:t>
            </a:r>
          </a:p>
          <a:p>
            <a:pPr marL="514350" indent="-514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Skeletal</a:t>
            </a:r>
          </a:p>
          <a:p>
            <a:pPr marL="514350" indent="-51435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Enzymes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250" y="555390"/>
            <a:ext cx="9144001" cy="310854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The lady who has Lucozade will do 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better</a:t>
            </a:r>
            <a:r>
              <a:rPr kumimoji="0" lang="en-GB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.</a:t>
            </a:r>
            <a:r>
              <a:rPr kumimoji="0" lang="en-GB" sz="2800" b="1" i="0" u="none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 The </a:t>
            </a:r>
            <a:r>
              <a:rPr kumimoji="0" lang="en-GB" sz="2800" b="1" i="0" u="none" strike="noStrike" kern="0" cap="none" spc="0" normalizeH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glucose</a:t>
            </a:r>
            <a:r>
              <a:rPr kumimoji="0" lang="en-GB" sz="2800" b="1" i="0" u="none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 </a:t>
            </a:r>
            <a:r>
              <a:rPr kumimoji="0" lang="en-GB" sz="2800" b="1" i="0" u="none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from the drink will be used with </a:t>
            </a:r>
            <a:r>
              <a:rPr kumimoji="0" lang="en-GB" sz="2800" b="1" i="0" u="none" strike="noStrike" kern="0" cap="none" spc="0" normalizeH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oxygen</a:t>
            </a:r>
            <a:r>
              <a:rPr kumimoji="0" lang="en-GB" sz="2800" b="1" i="0" u="none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 </a:t>
            </a:r>
            <a:r>
              <a:rPr kumimoji="0" lang="en-GB" sz="2800" b="1" i="0" u="none" strike="noStrike" kern="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to make </a:t>
            </a:r>
            <a:r>
              <a:rPr lang="en-GB" sz="2800" b="1" kern="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energy</a:t>
            </a:r>
            <a:r>
              <a:rPr lang="en-GB" sz="2800" b="1" kern="0" dirty="0">
                <a:solidFill>
                  <a:schemeClr val="tx1"/>
                </a:solidFill>
              </a:rPr>
              <a:t>. </a:t>
            </a:r>
            <a:r>
              <a:rPr lang="en-GB" sz="2800" b="1" kern="0" baseline="0" dirty="0">
                <a:solidFill>
                  <a:schemeClr val="tx1"/>
                </a:solidFill>
              </a:rPr>
              <a:t>This means</a:t>
            </a:r>
            <a:r>
              <a:rPr lang="en-GB" sz="2800" b="1" kern="0" dirty="0">
                <a:solidFill>
                  <a:schemeClr val="tx1"/>
                </a:solidFill>
              </a:rPr>
              <a:t> the </a:t>
            </a:r>
            <a:r>
              <a:rPr lang="en-GB" sz="2800" b="1" kern="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muscles</a:t>
            </a:r>
            <a:r>
              <a:rPr lang="en-GB" sz="2800" b="1" kern="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sz="2800" b="1" kern="0" dirty="0">
                <a:solidFill>
                  <a:schemeClr val="tx1"/>
                </a:solidFill>
              </a:rPr>
              <a:t>will be less </a:t>
            </a:r>
            <a:r>
              <a:rPr lang="en-GB" sz="2800" b="1" kern="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tired</a:t>
            </a:r>
            <a:r>
              <a:rPr lang="en-GB" sz="2800" b="1" kern="0" dirty="0">
                <a:solidFill>
                  <a:schemeClr val="tx1"/>
                </a:solidFill>
              </a:rPr>
              <a:t>. The other lady will be </a:t>
            </a:r>
            <a:r>
              <a:rPr lang="en-GB" sz="2800" b="1" kern="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slower.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="1" kern="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Glucose will travel to the mitochondria in the skeletal muscles via the blood plasma. Enzymes inside the mitochondria help respiration happen.</a:t>
            </a:r>
            <a:endParaRPr kumimoji="0" lang="en-GB" sz="28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901742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Image result for sperm cell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28" y="1384993"/>
            <a:ext cx="9149252" cy="5473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-15875" y="-1"/>
            <a:ext cx="9144001" cy="1384995"/>
          </a:xfrm>
          <a:prstGeom prst="rect">
            <a:avLst/>
          </a:prstGeom>
          <a:solidFill>
            <a:srgbClr val="0070C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kern="0" dirty="0">
                <a:solidFill>
                  <a:prstClr val="white"/>
                </a:solidFill>
              </a:rPr>
              <a:t>Plenary: Sperm have many mitochondria. Why is this important for the sperm? Explain your answer using knowledge from todays lesson.</a:t>
            </a:r>
          </a:p>
        </p:txBody>
      </p:sp>
    </p:spTree>
    <p:extLst>
      <p:ext uri="{BB962C8B-B14F-4D97-AF65-F5344CB8AC3E}">
        <p14:creationId xmlns:p14="http://schemas.microsoft.com/office/powerpoint/2010/main" val="413487019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-15875" y="-1"/>
            <a:ext cx="9144001" cy="523220"/>
          </a:xfrm>
          <a:prstGeom prst="rect">
            <a:avLst/>
          </a:prstGeom>
          <a:solidFill>
            <a:srgbClr val="0070C0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kern="0" dirty="0">
                <a:solidFill>
                  <a:prstClr val="white"/>
                </a:solidFill>
              </a:rPr>
              <a:t>Plenary</a:t>
            </a:r>
          </a:p>
        </p:txBody>
      </p:sp>
      <p:sp>
        <p:nvSpPr>
          <p:cNvPr id="4" name="Right Arrow 3"/>
          <p:cNvSpPr/>
          <p:nvPr/>
        </p:nvSpPr>
        <p:spPr>
          <a:xfrm>
            <a:off x="1043608" y="1700808"/>
            <a:ext cx="7848872" cy="4680520"/>
          </a:xfrm>
          <a:prstGeom prst="rightArrow">
            <a:avLst>
              <a:gd name="adj1" fmla="val 51019"/>
              <a:gd name="adj2" fmla="val 55297"/>
            </a:avLst>
          </a:prstGeom>
          <a:solidFill>
            <a:srgbClr val="FFC000"/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sz="4400" b="1" dirty="0">
                <a:solidFill>
                  <a:prstClr val="black"/>
                </a:solidFill>
                <a:latin typeface="Comic Sans MS" panose="030F0702030302020204" pitchFamily="66" charset="0"/>
                <a:cs typeface="Consolas" pitchFamily="49" charset="0"/>
              </a:rPr>
              <a:t>Keywords</a:t>
            </a:r>
            <a:r>
              <a:rPr lang="en-GB" sz="4000" b="1" dirty="0">
                <a:solidFill>
                  <a:prstClr val="black"/>
                </a:solidFill>
                <a:latin typeface="Comic Sans MS" panose="030F0702030302020204" pitchFamily="66" charset="0"/>
                <a:cs typeface="Consolas" pitchFamily="49" charset="0"/>
              </a:rPr>
              <a:t>:</a:t>
            </a:r>
            <a:r>
              <a:rPr lang="en-GB" sz="4000" dirty="0">
                <a:solidFill>
                  <a:srgbClr val="8064A2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4000" dirty="0">
                <a:solidFill>
                  <a:prstClr val="black"/>
                </a:solidFill>
              </a:rPr>
              <a:t>Carbon dioxide, Water, Oxygen, glucose, respiration, mitochondria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78459" y="879377"/>
            <a:ext cx="87655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Make a mini-paragraph using all the key words below. </a:t>
            </a:r>
          </a:p>
        </p:txBody>
      </p:sp>
    </p:spTree>
    <p:extLst>
      <p:ext uri="{BB962C8B-B14F-4D97-AF65-F5344CB8AC3E}">
        <p14:creationId xmlns:p14="http://schemas.microsoft.com/office/powerpoint/2010/main" val="13135993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efault Design">
  <a:themeElements>
    <a:clrScheme name="2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1" i="0" u="none" strike="noStrike" cap="none" normalizeH="0" baseline="0" smtClean="0">
            <a:ln>
              <a:noFill/>
            </a:ln>
            <a:solidFill>
              <a:srgbClr val="000066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1" i="0" u="none" strike="noStrike" cap="none" normalizeH="0" baseline="0" smtClean="0">
            <a:ln>
              <a:noFill/>
            </a:ln>
            <a:solidFill>
              <a:srgbClr val="000066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2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Default Design">
  <a:themeElements>
    <a:clrScheme name="2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1" i="0" u="none" strike="noStrike" cap="none" normalizeH="0" baseline="0" smtClean="0">
            <a:ln>
              <a:noFill/>
            </a:ln>
            <a:solidFill>
              <a:srgbClr val="000066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1" i="0" u="none" strike="noStrike" cap="none" normalizeH="0" baseline="0" smtClean="0">
            <a:ln>
              <a:noFill/>
            </a:ln>
            <a:solidFill>
              <a:srgbClr val="000066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2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9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rgbClr val="000066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rgbClr val="000066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0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rgbClr val="010066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rgbClr val="010066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1_Default Design">
  <a:themeElements>
    <a:clrScheme name="7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7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rgbClr val="010066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rgbClr val="010066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7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7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3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rgbClr val="000066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rgbClr val="000066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14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rgbClr val="000066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rgbClr val="000066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8bff4ea9bbf578accc85fe6293134aaa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6490a2c258b91988babf7bea1d004eb5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850F86E-DC55-4A93-9E38-FA3137185259}"/>
</file>

<file path=customXml/itemProps2.xml><?xml version="1.0" encoding="utf-8"?>
<ds:datastoreItem xmlns:ds="http://schemas.openxmlformats.org/officeDocument/2006/customXml" ds:itemID="{FEEA3141-9324-4A45-8A63-851A5B88F4F5}"/>
</file>

<file path=customXml/itemProps3.xml><?xml version="1.0" encoding="utf-8"?>
<ds:datastoreItem xmlns:ds="http://schemas.openxmlformats.org/officeDocument/2006/customXml" ds:itemID="{6F644B62-E95F-403E-88F2-34E0959835E3}"/>
</file>

<file path=docProps/app.xml><?xml version="1.0" encoding="utf-8"?>
<Properties xmlns="http://schemas.openxmlformats.org/officeDocument/2006/extended-properties" xmlns:vt="http://schemas.openxmlformats.org/officeDocument/2006/docPropsVTypes">
  <TotalTime>7168</TotalTime>
  <Words>1295</Words>
  <Application>Microsoft Office PowerPoint</Application>
  <PresentationFormat>On-screen Show (4:3)</PresentationFormat>
  <Paragraphs>216</Paragraphs>
  <Slides>22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12</vt:i4>
      </vt:variant>
      <vt:variant>
        <vt:lpstr>Slide Titles</vt:lpstr>
      </vt:variant>
      <vt:variant>
        <vt:i4>22</vt:i4>
      </vt:variant>
    </vt:vector>
  </HeadingPairs>
  <TitlesOfParts>
    <vt:vector size="39" baseType="lpstr">
      <vt:lpstr>Arial</vt:lpstr>
      <vt:lpstr>Calibri</vt:lpstr>
      <vt:lpstr>Comic Sans MS</vt:lpstr>
      <vt:lpstr>Times New Roman</vt:lpstr>
      <vt:lpstr>Wingdings</vt:lpstr>
      <vt:lpstr>Office Theme</vt:lpstr>
      <vt:lpstr>2_Default Design</vt:lpstr>
      <vt:lpstr>4_Default Design</vt:lpstr>
      <vt:lpstr>Default Design</vt:lpstr>
      <vt:lpstr>9_Default Design</vt:lpstr>
      <vt:lpstr>10_Default Design</vt:lpstr>
      <vt:lpstr>11_Default Design</vt:lpstr>
      <vt:lpstr>13_Default Design</vt:lpstr>
      <vt:lpstr>14_Default Design</vt:lpstr>
      <vt:lpstr>1_Office Theme</vt:lpstr>
      <vt:lpstr>4_Office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St Augustine CE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Writers make up their characters. How do they bring them to life for their audience?</dc:title>
  <dc:creator>stad10</dc:creator>
  <cp:lastModifiedBy>Michelle Rule</cp:lastModifiedBy>
  <cp:revision>470</cp:revision>
  <dcterms:created xsi:type="dcterms:W3CDTF">2013-01-25T12:03:48Z</dcterms:created>
  <dcterms:modified xsi:type="dcterms:W3CDTF">2021-03-10T17:54:47Z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