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80" r:id="rId2"/>
    <p:sldId id="269" r:id="rId3"/>
    <p:sldId id="279" r:id="rId4"/>
    <p:sldId id="270" r:id="rId5"/>
    <p:sldId id="257" r:id="rId6"/>
    <p:sldId id="274" r:id="rId7"/>
    <p:sldId id="275" r:id="rId8"/>
    <p:sldId id="281" r:id="rId9"/>
    <p:sldId id="263" r:id="rId10"/>
    <p:sldId id="276" r:id="rId11"/>
    <p:sldId id="278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9979" autoAdjust="0"/>
    <p:restoredTop sz="94660"/>
  </p:normalViewPr>
  <p:slideViewPr>
    <p:cSldViewPr snapToGrid="0">
      <p:cViewPr varScale="1">
        <p:scale>
          <a:sx n="62" d="100"/>
          <a:sy n="62" d="100"/>
        </p:scale>
        <p:origin x="1020" y="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customXml" Target="../customXml/item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20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customXml" Target="../customXml/item2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55AC40C-1EC1-440A-A57D-C6152F6B8AC2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FFD8D85-2461-474F-BFA5-5B9D02856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5456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815AA8-45D0-4F81-AE99-60C65897A82E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58235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24C967-C06F-4F43-8690-F4B49402B37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0281BE1-D43D-4739-8926-0A296AEA257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54038D7-E4ED-41C9-8023-0EA4E6FE14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9BE38-C044-46AB-9793-91FD280D9CED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2215D4D-2289-4ECA-82F5-03B7C09073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9123DE0-11EB-4524-8DC8-F020ADB09E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E2F813-8210-4317-AF8B-78286BEF17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8583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355581-8CA2-4783-BAD3-33A33CEFBE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E84771-6D40-46D6-975D-3C6AB776B1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602C20-42AE-432C-9265-74C7E5B46A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9BE38-C044-46AB-9793-91FD280D9CED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599105-1CFB-405F-A4F8-3EB13C3BDC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3148E7-7E5E-4D9A-A865-F4C66FB04E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E2F813-8210-4317-AF8B-78286BEF17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23156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39210A-6425-4626-85F2-03CA83677B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1B41FA2-07C2-429E-98E6-185F24D39C1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E33E3DC-B5C8-43AF-B871-E347AFBA21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9BE38-C044-46AB-9793-91FD280D9CED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40297B-BD7F-4B46-9D66-E316DF6A8A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7C71FE-76DB-4F0E-B54B-D2BF514774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E2F813-8210-4317-AF8B-78286BEF17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2318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96F00D-4EC8-4CC7-AC1D-E22CA74B0F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6232E2-F692-4C8C-A068-93A2335A40E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D150155-DC3D-4B44-B9B4-48FE79A0EBD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D4166FE-47F2-46A8-B66D-88A8094A27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9BE38-C044-46AB-9793-91FD280D9CED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0417E7B-2155-452D-8A99-365644E442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EEDC529-6A51-484D-ABD8-A3A540270E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E2F813-8210-4317-AF8B-78286BEF17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41510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80E44F-77E4-4841-8752-BF96CDE260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0F98E03-7930-4F24-81E2-11B1A7043F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026FD64-EFDD-426E-9176-9D6CDD6D92F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25F4D7E-FAE8-421F-AE45-B114A5BB179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5D8B07A-F846-4E9B-9796-287517D6F57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D9B9C25-9C90-439E-8FF0-AE8A92E1FA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9BE38-C044-46AB-9793-91FD280D9CED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AB42C88-540D-4E89-B2B6-A7849FAE41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A04E286-B9E2-45EE-B4C7-C721CE6F54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E2F813-8210-4317-AF8B-78286BEF17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97632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42F9EB-691E-4B63-82AC-BD864ED5BB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8C486AE-1A15-431D-AA26-C80121C918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9BE38-C044-46AB-9793-91FD280D9CED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3FB139-6335-45E3-9D40-0CCE416282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DEE3167-5C89-400A-B86E-48FB989415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E2F813-8210-4317-AF8B-78286BEF17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27631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B32F40E-EBF2-42CE-8EDA-3F90A8EE6A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9BE38-C044-46AB-9793-91FD280D9CED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486A8AF-2C29-46BE-9C14-2D3AAAC2D8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9ED4701-69C7-42C7-8738-83558CCA3F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E2F813-8210-4317-AF8B-78286BEF17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11519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B91510-65AC-4CB1-AA27-88F1AFB045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F9E163-91E0-440E-BF63-2A781A1433B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27B1F71-32AE-4344-AD2C-D9867211C64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E164BE4-14DA-4996-9CD8-72DED345A3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9BE38-C044-46AB-9793-91FD280D9CED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910C806-6730-425B-9E1D-302C85509D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8ED0A09-0512-46BB-B92B-168AF38756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E2F813-8210-4317-AF8B-78286BEF17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14305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54AFB0-4DAF-458A-83E3-D954410C8D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EADD4CC-23A3-49CB-BBE1-608EB69193D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B12D442-1484-475C-B5BD-A17A81B0520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F799DD4-58F1-40BF-A6CD-8CCE1BB215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9BE38-C044-46AB-9793-91FD280D9CED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DAE6FA0-4DFF-44C6-8AB1-582ACE3AA9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DB6E967-BEF4-4B24-853D-74E1D0DE08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E2F813-8210-4317-AF8B-78286BEF17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93482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763E1D-6158-420E-AE18-2E0793D897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4D5D2AE-CAE4-474F-8A59-33241461C09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29E9EA-A056-4527-93AD-4E435EF637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9BE38-C044-46AB-9793-91FD280D9CED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8E0A13-1ABF-4103-B4E0-5FDB1E0165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2265A1D-FE46-446E-A6B3-B4442E727E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E2F813-8210-4317-AF8B-78286BEF17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17820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B281B8A-6E54-4582-A036-80CC2D61E1B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299FD78-6AE7-4F5D-AC03-EA6EB0BB23F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DDE5D7A-0349-496D-B0DC-84C16DFAA3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9BE38-C044-46AB-9793-91FD280D9CED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9323CC-687A-406E-81DE-F0371E8436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023854-9E53-4360-9796-ADDAC0D1B7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E2F813-8210-4317-AF8B-78286BEF17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53714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E62616F-A110-4E78-9516-2F76C4D8E6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639A43B-6758-43CC-91B1-EFA0E8AE135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1D3BF4-3966-400A-A953-F80124B1983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89BE38-C044-46AB-9793-91FD280D9CED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A14A2C-DF68-4A0A-AE8A-F2D323DBB43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4AA1F8-F3D2-4861-A407-395ABFCACE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E2F813-8210-4317-AF8B-78286BEF17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46587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2.png"/><Relationship Id="rId7" Type="http://schemas.openxmlformats.org/officeDocument/2006/relationships/hyperlink" Target="http://www.google.co.uk/url?sa=i&amp;rct=j&amp;q=&amp;esrc=s&amp;source=images&amp;cd=&amp;cad=rja&amp;uact=8&amp;ved=0CAcQjRw&amp;url=http://blogs.worldbank.org/ic4d/cloud-computing-for-government-the-future-is-cloudy-and-that-is-good-news&amp;ei=Z1yPVIW9FsyS7Abyx4GwBA&amp;bvm=bv.81828268,d.ZGU&amp;psig=AFQjCNEOwYMrjHo2y8TualGncACOSv_DkQ&amp;ust=1418767787077053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8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6C8FD6-6BD6-4D88-BC6A-CDE6A3726DF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Week commencing 17</a:t>
            </a:r>
            <a:r>
              <a:rPr lang="en-GB" baseline="30000" dirty="0"/>
              <a:t>th</a:t>
            </a:r>
            <a:r>
              <a:rPr lang="en-GB" dirty="0"/>
              <a:t> May</a:t>
            </a:r>
            <a:br>
              <a:rPr lang="en-GB" dirty="0"/>
            </a:br>
            <a:r>
              <a:rPr lang="en-GB" dirty="0"/>
              <a:t>Year 9 Mandarin Non-MEP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142E708-1CAE-4850-ADFE-70988F18333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26167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280845" y="1294151"/>
            <a:ext cx="9144000" cy="1116084"/>
          </a:xfrm>
        </p:spPr>
        <p:txBody>
          <a:bodyPr/>
          <a:lstStyle/>
          <a:p>
            <a:r>
              <a:rPr lang="en-GB" u="sng" dirty="0"/>
              <a:t>Weather forecast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410984" y="2882846"/>
            <a:ext cx="9144000" cy="2819311"/>
          </a:xfrm>
        </p:spPr>
        <p:txBody>
          <a:bodyPr>
            <a:noAutofit/>
          </a:bodyPr>
          <a:lstStyle/>
          <a:p>
            <a:pPr algn="l"/>
            <a:r>
              <a:rPr lang="en-GB" sz="2800" b="1" dirty="0"/>
              <a:t>LO: We are talking about weather and use different time frames</a:t>
            </a:r>
          </a:p>
          <a:p>
            <a:pPr algn="l"/>
            <a:r>
              <a:rPr lang="en-GB" sz="2800" b="1" dirty="0"/>
              <a:t>I can </a:t>
            </a:r>
          </a:p>
          <a:p>
            <a:pPr algn="l"/>
            <a:r>
              <a:rPr lang="en-GB" sz="2800" b="1" dirty="0"/>
              <a:t>understand weather forecast</a:t>
            </a:r>
          </a:p>
          <a:p>
            <a:pPr algn="l"/>
            <a:r>
              <a:rPr lang="en-GB" sz="2800" b="1" dirty="0"/>
              <a:t>Describe the weather on my holiday location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08736C88-4430-43CA-8D04-0C5757FB6210}"/>
              </a:ext>
            </a:extLst>
          </p:cNvPr>
          <p:cNvSpPr txBox="1"/>
          <p:nvPr/>
        </p:nvSpPr>
        <p:spPr>
          <a:xfrm>
            <a:off x="1058239" y="2059968"/>
            <a:ext cx="845563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highlight>
                  <a:srgbClr val="FFFF00"/>
                </a:highlight>
              </a:rPr>
              <a:t>Task 1 Write down the words on the following 3 slides</a:t>
            </a:r>
          </a:p>
        </p:txBody>
      </p:sp>
    </p:spTree>
    <p:extLst>
      <p:ext uri="{BB962C8B-B14F-4D97-AF65-F5344CB8AC3E}">
        <p14:creationId xmlns:p14="http://schemas.microsoft.com/office/powerpoint/2010/main" val="13866664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3539716" y="332656"/>
            <a:ext cx="5256584" cy="1143000"/>
          </a:xfrm>
        </p:spPr>
        <p:txBody>
          <a:bodyPr>
            <a:normAutofit/>
          </a:bodyPr>
          <a:lstStyle/>
          <a:p>
            <a:r>
              <a:rPr lang="zh-CN" altLang="en-US" b="1" dirty="0">
                <a:solidFill>
                  <a:srgbClr val="0070C0"/>
                </a:solidFill>
              </a:rPr>
              <a:t>天气预报 </a:t>
            </a:r>
            <a:r>
              <a:rPr lang="en-US" altLang="ja-JP" sz="2800" b="1" dirty="0" err="1">
                <a:solidFill>
                  <a:srgbClr val="0070C0"/>
                </a:solidFill>
              </a:rPr>
              <a:t>tiān</a:t>
            </a:r>
            <a:r>
              <a:rPr lang="en-US" altLang="ja-JP" sz="2800" b="1" dirty="0">
                <a:solidFill>
                  <a:srgbClr val="0070C0"/>
                </a:solidFill>
              </a:rPr>
              <a:t> qi </a:t>
            </a:r>
            <a:r>
              <a:rPr lang="en-US" altLang="ja-JP" sz="2800" b="1" dirty="0" err="1">
                <a:solidFill>
                  <a:srgbClr val="0070C0"/>
                </a:solidFill>
              </a:rPr>
              <a:t>yù</a:t>
            </a:r>
            <a:r>
              <a:rPr lang="en-US" altLang="ja-JP" sz="2800" b="1" dirty="0">
                <a:solidFill>
                  <a:srgbClr val="0070C0"/>
                </a:solidFill>
              </a:rPr>
              <a:t> </a:t>
            </a:r>
            <a:r>
              <a:rPr lang="en-US" altLang="ja-JP" sz="2800" b="1" dirty="0" err="1">
                <a:solidFill>
                  <a:srgbClr val="0070C0"/>
                </a:solidFill>
              </a:rPr>
              <a:t>bào</a:t>
            </a:r>
            <a:r>
              <a:rPr lang="en-US" altLang="ja-JP" sz="2800" b="1" dirty="0">
                <a:solidFill>
                  <a:srgbClr val="0070C0"/>
                </a:solidFill>
              </a:rPr>
              <a:t> weather forecast</a:t>
            </a:r>
            <a:endParaRPr lang="en-GB" sz="2800" b="1" dirty="0">
              <a:solidFill>
                <a:srgbClr val="0070C0"/>
              </a:solidFill>
            </a:endParaRPr>
          </a:p>
        </p:txBody>
      </p:sp>
      <p:pic>
        <p:nvPicPr>
          <p:cNvPr id="5" name="Picture 8" descr="https://encrypted-tbn2.gstatic.com/images?q=tbn:ANd9GcRhyoap9jvHm20SsSC2f3e0RuUnjhXRZNIyCOZx2ECscrYjxZh7j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7808" y="1628800"/>
            <a:ext cx="3600400" cy="3970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97928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3544050" y="2332271"/>
            <a:ext cx="1448538" cy="11387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dirty="0"/>
              <a:t>风 </a:t>
            </a:r>
            <a:r>
              <a:rPr lang="en-US" altLang="ja-JP" sz="2800" dirty="0" err="1"/>
              <a:t>fēng</a:t>
            </a:r>
            <a:endParaRPr lang="en-US" altLang="ja-JP" sz="2800" dirty="0"/>
          </a:p>
          <a:p>
            <a:r>
              <a:rPr lang="en-US" sz="2800" dirty="0"/>
              <a:t>wind</a:t>
            </a:r>
            <a:endParaRPr lang="en-GB" sz="2800" dirty="0"/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32935" y="651422"/>
            <a:ext cx="1490836" cy="14744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21244" y="695776"/>
            <a:ext cx="1370173" cy="13857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6180613" y="2316234"/>
            <a:ext cx="1164101" cy="11387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dirty="0"/>
              <a:t>雨 </a:t>
            </a:r>
            <a:r>
              <a:rPr lang="en-US" altLang="ja-JP" sz="2800" dirty="0" err="1"/>
              <a:t>yǔ</a:t>
            </a:r>
            <a:endParaRPr lang="en-US" altLang="ja-JP" sz="2800" dirty="0"/>
          </a:p>
          <a:p>
            <a:r>
              <a:rPr lang="en-US" sz="2800" dirty="0"/>
              <a:t>rain</a:t>
            </a:r>
            <a:endParaRPr lang="en-GB" sz="2800" dirty="0"/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114320" y="651421"/>
            <a:ext cx="1401313" cy="13857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9037454" y="2316234"/>
            <a:ext cx="1332096" cy="11387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dirty="0"/>
              <a:t>雪 </a:t>
            </a:r>
            <a:r>
              <a:rPr lang="en-US" altLang="ja-JP" sz="2800" dirty="0" err="1"/>
              <a:t>xuě</a:t>
            </a:r>
            <a:endParaRPr lang="en-US" altLang="ja-JP" sz="2800" dirty="0"/>
          </a:p>
          <a:p>
            <a:r>
              <a:rPr lang="en-US" sz="2800" dirty="0"/>
              <a:t>snow</a:t>
            </a:r>
            <a:endParaRPr lang="en-GB" sz="2800" dirty="0"/>
          </a:p>
        </p:txBody>
      </p:sp>
      <p:sp>
        <p:nvSpPr>
          <p:cNvPr id="9" name="TextBox 8"/>
          <p:cNvSpPr txBox="1"/>
          <p:nvPr/>
        </p:nvSpPr>
        <p:spPr>
          <a:xfrm>
            <a:off x="9268057" y="5562665"/>
            <a:ext cx="1353256" cy="11387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dirty="0"/>
              <a:t>云 </a:t>
            </a:r>
            <a:r>
              <a:rPr lang="en-US" altLang="ja-JP" sz="2800" dirty="0" err="1"/>
              <a:t>yún</a:t>
            </a:r>
            <a:endParaRPr lang="en-US" altLang="ja-JP" sz="2800" dirty="0"/>
          </a:p>
          <a:p>
            <a:r>
              <a:rPr lang="en-US" sz="2800" dirty="0"/>
              <a:t>cloud</a:t>
            </a:r>
            <a:endParaRPr lang="en-GB" sz="2800" dirty="0"/>
          </a:p>
        </p:txBody>
      </p:sp>
      <p:pic>
        <p:nvPicPr>
          <p:cNvPr id="10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121243" y="3707711"/>
            <a:ext cx="1558910" cy="15080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TextBox 10"/>
          <p:cNvSpPr txBox="1"/>
          <p:nvPr/>
        </p:nvSpPr>
        <p:spPr>
          <a:xfrm>
            <a:off x="5837190" y="5619974"/>
            <a:ext cx="2598788" cy="11387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dirty="0"/>
              <a:t>晴天 </a:t>
            </a:r>
            <a:r>
              <a:rPr lang="en-US" altLang="ja-JP" sz="2800" dirty="0" err="1"/>
              <a:t>qíng</a:t>
            </a:r>
            <a:r>
              <a:rPr lang="en-US" altLang="ja-JP" sz="2800" dirty="0"/>
              <a:t> </a:t>
            </a:r>
            <a:r>
              <a:rPr lang="en-US" altLang="ja-JP" sz="2800" dirty="0" err="1"/>
              <a:t>tiān</a:t>
            </a:r>
            <a:endParaRPr lang="en-US" altLang="ja-JP" sz="2800" dirty="0"/>
          </a:p>
          <a:p>
            <a:r>
              <a:rPr lang="en-US" sz="2800" dirty="0"/>
              <a:t>sunny day</a:t>
            </a:r>
            <a:endParaRPr lang="en-GB" sz="2800" dirty="0"/>
          </a:p>
        </p:txBody>
      </p:sp>
      <p:sp>
        <p:nvSpPr>
          <p:cNvPr id="12" name="TextBox 11"/>
          <p:cNvSpPr txBox="1"/>
          <p:nvPr/>
        </p:nvSpPr>
        <p:spPr>
          <a:xfrm>
            <a:off x="3574395" y="3492253"/>
            <a:ext cx="1454244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6600" dirty="0"/>
              <a:t>Fog</a:t>
            </a:r>
          </a:p>
          <a:p>
            <a:r>
              <a:rPr lang="en-US" altLang="ja-JP" dirty="0"/>
              <a:t>___________</a:t>
            </a:r>
          </a:p>
          <a:p>
            <a:r>
              <a:rPr lang="en-US" altLang="ja-JP" dirty="0"/>
              <a:t>___________</a:t>
            </a:r>
          </a:p>
          <a:p>
            <a:r>
              <a:rPr lang="en-US" altLang="ja-JP" dirty="0"/>
              <a:t>___________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3597337" y="5562666"/>
            <a:ext cx="1258678" cy="11387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dirty="0"/>
              <a:t>雾 </a:t>
            </a:r>
            <a:r>
              <a:rPr lang="en-US" altLang="ja-JP" sz="2800" dirty="0" err="1"/>
              <a:t>wù</a:t>
            </a:r>
            <a:endParaRPr lang="en-US" altLang="ja-JP" sz="2800" dirty="0"/>
          </a:p>
          <a:p>
            <a:r>
              <a:rPr lang="en-US" sz="2800" dirty="0"/>
              <a:t>fog</a:t>
            </a:r>
            <a:endParaRPr lang="en-GB" sz="2800" dirty="0"/>
          </a:p>
        </p:txBody>
      </p:sp>
      <p:sp>
        <p:nvSpPr>
          <p:cNvPr id="2" name="AutoShape 5" descr="data:image/jpeg;base64,/9j/4AAQSkZJRgABAQAAAQABAAD/2wCEAAkGBxAQDw8QEA8NFBQPDg8PEBUQFA8NEA4VFBEWFhUUFBUYHCggGBwlHRQUITEhJSkrLi46Fx8zODMsNygtLiwBCgoKDA0OFA8PFCwZFBkrKzcrKyssNysrLCsrKysrKysrKysrKysrKysrKysrKysrKysrKysrKysrKysrKysrK//AABEIAL0BCwMBIgACEQEDEQH/xAAbAAEAAgMBAQAAAAAAAAAAAAAAAwQCBQYBB//EAEYQAAIBAgIGBAoGCQQCAwAAAAECAAMRBCEFBhIxQVFhcYGRExUiQlKSobHB0TJUYnKT4QcUFiNTY4LS8EOywvEz4kSDov/EABUBAQEAAAAAAAAAAAAAAAAAAAAB/8QAFhEBAQEAAAAAAAAAAAAAAAAAAAER/9oADAMBAAIRAxEAPwD7jERAREQEREBERAREQEREBERAROe0/rVSw5NNAKlQZEA+Qn3jz6B7JyL4jHY4nOoy33L+7ojo5HtuYH0LEaXw1PJ8RRB5F1v3SBdYcGf/AJNHtNvfONoaoVLeXVpr0KGf5SVtUOVfvT/2kHdYfF06mdOpTf7jK3uk8+Y19XMRTO0hVrZgoSjjvt7DLGjdasVh22K21UUZFal1qr1Nv77xo+jRKWitKUsSm3Sa9vpKcnQ8mEuyhERAREQEREBERAREQEREBERAREQEREBESLE4hKSF6jKqqLktkBAlmLsALkgDmchOG0xrq7Erhl2Ru22ALn7qnIdt+ya6noTH4o7bh7HParsV7lOfskHfvpbDDI4jDj/7E+cmoYunU/8AHUpt9xlf3GcMupFW2daiOoOflIMRqfiUzRqT23bJKN2Xy9sD6POS1w1jNK+HotZyP3jDfTB80faPPh7tDQ09jsIdhy5yyWuC1ulW3+20n1T0Ya1RsTVuwVyRtZ+EqHMsedr36z0QJtA6s3Aq4gHPNaZ97/Lv5Tr6OFyAsFAFgALWHQOEmoUvOPZ85m7wITSUdPXIXUcpJUaVqjwI3tKOPwNOuuy63tuIyZeoyzUeV3eBydRK+Arq6N91vNqDirD4T6JoTSqYqkKi5Hc67yjcR1cjNFiqCV6bI3HvU8CJzugMe2CxVnNlJ8HWHC18n7N/UTA+nxObxeumFQ2TwtT7q7K97W90rJr3R86hWHUUb4iUdbE0uC1pwlWw8LsE8KoNP27vbNyCDmOO7pgexEQEREBERAREQEREBERAREQIsRXWmjO7AKgLMTwAnzjSWPr6RxC06YOzc+CTcFHF3PPp4bh07X9IGlDdcMpyAFSrbifNX4903OqWhxh6AZh+8qgM/NR5qfPpkHug9XKWGAYgPV4uR9HoQcOvfNyRMxIqjSjBzIGq2ntR5VqPIPcVSpVlKVFVgeB4dIPAzPRuCSkiUkB2V55k53JMpVHlvRuKuSp32y6YGydpXqPMqjyAqx3AyiOo8rVHlpsM3R3yvVwr9HfIKtR5Wd5LXRl3gj3d8rEwM6L2bryMq6U0MK1QPtbPk2awuWtumywWAapmfJXnxPVNutFF3AdZzMDlaer9Aea7dJLfC0VNCYf+GR1M/wA51DvIKjQOPxOr4303PU+Y7x8pDgNKYrAvs57PFHzpsPs8usTqqtMcMvdKGKw6upVxce0dIMDpdC6YpYpNpDZh9ND9JD8R0zYz5Qj1cFXV0O7MHhUXirf50z6bozHJiKSVU3ON3FTxU9IMotREQEREBERAREQEREBESOubI55K3ugfN8Cv65pK7Zq9dqhv6CXIHcoE+lz51+j8XxZ6MO5HrIPiZ9CZpIDtKWLxKopZ2VVG8sbARj8WtJGqObKoufkOmfP8RiK+kK4VRlclVv5FJfSY8+nugbbSGtygkUaZb7T+SvYN59k1T6y4lt3gx1Lf3kzp9Gas0KQG0vhX4lxdf6V3d95ulwpAsFUDkLCB8+p6x1fOWm3VdT7/AITaaL0qtWoir5LlhYOQAT0GdFjdHI4tUpIw6QDbt3icppnVvZBehcgZlDmR908eqB360QMzmfYIdpyGqWsZYjD12uTlSc7z9hjxPI9k6tmlGLNIWaZO0gdpB45lRsOhYEg2vmBxkzNIXaBtRUFhs2tbK0hd5r6VfZPQd/zll3gHaQO0O8gd4B2leo09d5FeBV0lhvCUyvEZr1j/AC0y/R/pArVfDk5VQXTodRn3j/bJ2mhwz+Bx9Nhls4hD2MRf2MYH1SIiUIiICIiAiIgIiYuwAJJAABJJyAA3kwPSZzuldb8NS2kS9VswdiwTqLn4XnOaw6fqYup4Cht+DJ2VVb7Vc8z0dHaejaaH1LUANiiSd/g0NlHQzDM9lu2QcponSb4Wp4WmEvsslnuRY25EchN7S13rX8ujSYfYLUz7bzr6OjcPTFkoUR/QpPec5FitH4aoLPRpH+kKR1MMxA4jWPTwxIpqgdVHlMGtctuG7eAPfOs1a0V4Ciq2/eVLNUPI8F6h85r21SprWp1KbnYVwzI/lZDOwbu3986igd57IEyIFE8epaYttHh8JBUR+XulCpVlKsRvnlZyN4I68pUqVpBzGs2B8HUFVMg5ubZbLjO469/YZsjrnamg8EWqbI2ySES/Ei1yfZLmksL4eiUuATYgngQf+5TwOgKS71NRukZeqPjAovrfXJ+hQHY5/wCUmoa2n/UpDrQ29h+c3fiw2ypIBysgmvxuiKZ+lSCnmo2D7MjAuYTSVKsL02ueKnJh1iSu047G6OegdtGJAOTDJk6/nNto7TKuh8KQrILk7gw5jp6IG0ZpNQq3FuU5fGadYm1IWG65F2PUOExp6Ox1XPYr2PpHwQ7iRA6l2kDtOebQ+OTPYq/0OGPcGkVLStamdmoCbbw42HH+dMDoYkGExaVVup6wcivWJPA8YTmtIVB+sk52V0vbM5WvOmlLSGjlqi+Qbg3PoPOB3eCxlOsgqU2DK24j3EcD0SefK9EaTq4Kscjs3Aqpwccx08jPp2ExKVaa1EN1cbSn/OMomiIgIiICIiAnJ6/aTKU1w6nOr5T/AHAd3afcZ1k+ba03raRanfz6NEdAIW/tYwOg1J0MKVIYhx5dUXS/mJwt0nf3TpHaGsoAAsAAABuAErVKkBUqSpVqRVqSbAYfaO224Hyek85BJgqDEXbIcBx/KXVUDcJ7MGeUZM0hd5i7yB3ge1GvkfbNZi8KDmmXRwPVLb1JXd5BhhKBay7rDyuibRQFFlFvj1yhhsRY2Pne+WHqQM3qSCo18jMHqSFqkCpi6AG7cciDn2Tj9KYTwVSw+i3lL8uydpVa4Img1gp3pK3FXHcd/wAIHQ6taJopSp1EG29RA22QLi43L6Nt03wwxO892c0uodbawdj/AKdV07DZv+Rm/epAgqYXk3smq0no5Kq7NVQeRH0l6jwmzqVZVq1YHAY3CVMHWBBuDmjcHHEGb3C4gVEDjjvHI8RLul8IK9Fk4/SToYbu/d2zjMJjnpBgtvKI3i9j0f5wgdXE5wDGVMx4ex5XQH3TxmxdPM+HHXdx7bwNnprB7abYHlIL9a8R8Zc1A0mQ7YZjk4L0+hh9IDrGfYec1GF04d1RQRzXf2iVMLXFHFJUQ+SlZWBHFb5juJED65ERKEREBERAT5rrAfA6TLtuFahV6xZSfce6dtp/TKYSntHNmuKa7to8zyA4mcFQw2J0jWZznuDOfJp0xwUfLf75KPpGJbK/TNfUqS3QoFaSU2YsVRULWsWsLXtNdiEZb3U5cbG0DHNmCjiQJvkUKABuAsJotFG9YfZVj8PjNy7yjJ3kDvMXeQO8DJ3kDvMHeREkkAcZB6WJNhPThjxIHtllFCiw7TzkbvAq1ML9r2WmYc2F9/GHeQO8DJ6khepMHeRkwPWaavT72pAek49mc2U0GknbEVdimNoUweonib9gEDq9Q6BGEZtwes5HUAq+8GdA9D7Xs/OcFq3rG+FYUa1zSuRmPKoknMjmL7x3dPe+FBAIIIIBBGYIO4iBUrUG4EH2TXV3INiCOubZ3lavZhYi4ga6jUvfskWE0TTDsyUwWZixJz2bm+V90s0sNZrKfpHum1QBRYf99MCn4uPFwOoXkNXAEbmB/wDzL71JA9SBzWktFI97jYfmOPWOM5jE0GpsVYWI9vSJ9CxADDPs6JzunMLtUy1vKp59Y4j4wPoOEqq9NHUghkVgRuIIks5D9H2PLU6lBj/4ztp91jmOw/7p18oREQE8JnsoaeqlMJiGG8UaluglSB74HA4p30jjrKfJZiqcRTpr53vPWZ9CwODSlTWlTWyqO08yeZM479HlIeExD8VREHUxJP8AtE7fasJIPXYCUq1WZVqs19erAmwuz4Um2ZUjrzB+Esu80yYjZdT059RmwepAyd5Xd5i7yB3gZO8kwRzJ5C3fKTvJ8C+TdkC67yB3njvIHeAd5A7Q7SOAiIgVsVTd/IU7Kn6Tb2I5KOHXJMNhkprsoLc+Z6zJYgazTeCDKagHlIM/tL+U2Opmki1NqDHOn5SfdJzHYffMiL5HjlNDq4+xi1HPwiHuJ96iB3bvK7vFyTYSQYb0j2CBVNWxuDulyniNpb9/XInopy9pkSqFvYnPhAnepIWqSN6khepAzepKtUA3B4ixnrNIcRV2EZj5qkwKGor7ONA9KnUU9lj/AMZ9InzrUGlfFliR5FJiMxckkDIccrz6LECIiUJS01QNTDYhBvajUA69k29tpdiB891BxIFaqh/1KYYdJQ7u5j3TtK1S04HTWFfA40Ogsu34WlyIJ8pOy5HUROzwWNp4mkKiHfvHFG4qZBHXqyhWqyfFIy7wesZiUDAEy3Qr3FjvHtlS0CBad5A7zEsZjAGSUX2T15GRxAtO8gdpjeeQEREBERAREQPGYAEncBc9Qmg1eBbFBuQdz2i3vaWdOY4AGkpzP0+gcuuXNV8JsgOwzqEEdCjMd/ygdPRTZHSd/wAp47zx3kDvA9d5Xd4d5A7wDvIyZ4YgJqNKV2qt4Clmb3c8BbgTNpVQsLBit95H0uw8J5QoLTFkAA9p6zxgaDFYGphytRGPkkEMvklGnd6q6d/WqZV7CrTA2wMg44OB7/zmmdQQQRcEWI5zQ4CucHjFa5srgN9qm2/2HvED6pETyUexEQKOmNF08VSNOp1ow+kjcx8p89xGGxejqt8wCbBh5VKqOR+Rzn1CY1EDAqwBByIIBB6xA4bC64KR+9pMDzpkMD2G1u8yydacN/N9X85tsVqng6hv4IoT/DYoO7d7JU/YjC+niPWT+2QUjrPhudX1fzmB1lw/8z1fzmw/YjC+niPWT+2P2Iwvp4j1k/tga06x4f8Amer+cwOsND+Z6s2v7EYX08R6yf2x+xGF9PEesn9sDTnT9D+Z6sxOnaP2/Vm6/YjC+niPWT+2P2Iwvp4j1k/tgaI6co/b9WY+OqP2/VlDWLRgwuJNMbZSyOtyNoqRnnbmGnSJqnhGRXR65DKGXykzBFx5sDVeOqP2/Vjx1R+36su1NWMOPOresv8AbKtTQFAedV71+UDDx1R+36seOqP2/VmPiSlzqd6/KeroSjfM1e9flANpulyqHsHzlHFaadskGzfjvbs5TaeIaAzvVPWw+Ak9DB0qf0EUHn9Ju8wNRo3RJJD1QQN4U72+9yE6Ci9mU9P5TCeQNm7yu7zBatx0yN3gHeRmIgIiICIiAnPaxL+8Xppj3mdDOc0jeviRTTMllor1k295MD6ho9yaNIneaVMntUSxMaaBVCjcoAHUBaZShERAREQEREBERAREQEREDndctDHEUQ9MXqUbkAb3U/SXryuPzmg1U0+KYFCsbLf92x3JfzW5Dp4T6DOW1j1TWsTVoFVqHNlOSVDz+yfYfbIL+Jw21mpGfcZrnwVS+4d4nMrisbgjsMKiAebUG3T/AKTu7jLK631uNOieraHxgbr9Tf0faJ5+qvy9ommOttT+FS72nh1rqfwqfe0DdeAfl7RMfANy900p1pqfwqfe08Os9T+HT72gbrwR5e6ebB5TSHWSp/Dp97TE6xP/AA6fe0De7JnhmiOsD+gne0x8fP6Cd5gb6JofHz+gneY8fP6Cd5gb6JofHz+gneY8fP6Cd5gb6JofHz+gneZEdIYisdhA1zwpKSx95gbLSukRTBVT5Zy+50nplzUTQ5Z/1px5K3FK/nNuLdQzHfynmgtTXYh8V5K7/Bg3ZvvEbh7eqdzTQKAqgAKAABkABuAEDKIiUIiICIiAiIgIiICIiAiIgIiIHjKCLEXHTmJVbRmHOZw9A9dOmfhLcQKfirDfV8P+HT+UeKsN9Xw/4dP5S5ECn4qw31fD/h0/lHirDfV8P+HT+UuRAp+KsN9Xw/4dP5R4qw31fD/h0/lLkQKfirDfV8P+HT+UeKsN9Xw/4dP5S5ECn4qw31fD/h0/lHirDfV8P+HT+UuRAp+KsN9Xw/4dP5R4qw31fD/h0/lLkQKfirDfV8P+HT+Us0qSqLKqqOSgKPZM4gIiICIiB//Z">
            <a:hlinkClick r:id="rId7"/>
          </p:cNvPr>
          <p:cNvSpPr>
            <a:spLocks noChangeAspect="1" noChangeArrowheads="1"/>
          </p:cNvSpPr>
          <p:nvPr/>
        </p:nvSpPr>
        <p:spPr bwMode="auto">
          <a:xfrm>
            <a:off x="2901309" y="-1159853"/>
            <a:ext cx="5286375" cy="3743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9" name="Picture 2" descr="http://www.edupics.com/01cloudy-t9923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86312" y="3685134"/>
            <a:ext cx="1516746" cy="10738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5CFA9CF-8255-4CF6-8D7B-8CE909210862}"/>
              </a:ext>
            </a:extLst>
          </p:cNvPr>
          <p:cNvSpPr txBox="1"/>
          <p:nvPr/>
        </p:nvSpPr>
        <p:spPr>
          <a:xfrm>
            <a:off x="575353" y="695776"/>
            <a:ext cx="24760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highlight>
                  <a:srgbClr val="FFFF00"/>
                </a:highlight>
              </a:rPr>
              <a:t>Task 1 Write these words down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4943872" y="1412776"/>
            <a:ext cx="2592288" cy="21852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342900">
              <a:spcBef>
                <a:spcPct val="20000"/>
              </a:spcBef>
            </a:pPr>
            <a:r>
              <a:rPr lang="zh-CN" altLang="en-US" sz="4000" dirty="0"/>
              <a:t>今天</a:t>
            </a:r>
            <a:endParaRPr lang="en-GB" altLang="zh-CN" sz="4000" dirty="0"/>
          </a:p>
          <a:p>
            <a:pPr indent="-342900">
              <a:spcBef>
                <a:spcPct val="20000"/>
              </a:spcBef>
            </a:pPr>
            <a:r>
              <a:rPr lang="en-US" altLang="ja-JP" sz="4000" dirty="0" err="1">
                <a:solidFill>
                  <a:srgbClr val="0070C0"/>
                </a:solidFill>
              </a:rPr>
              <a:t>jīn</a:t>
            </a:r>
            <a:r>
              <a:rPr lang="en-US" altLang="ja-JP" sz="4000" dirty="0">
                <a:solidFill>
                  <a:srgbClr val="0070C0"/>
                </a:solidFill>
              </a:rPr>
              <a:t> </a:t>
            </a:r>
            <a:r>
              <a:rPr lang="en-US" altLang="ja-JP" sz="4000" dirty="0" err="1">
                <a:solidFill>
                  <a:srgbClr val="0070C0"/>
                </a:solidFill>
              </a:rPr>
              <a:t>tiān</a:t>
            </a:r>
            <a:r>
              <a:rPr lang="en-US" altLang="ja-JP" sz="4000" dirty="0">
                <a:solidFill>
                  <a:srgbClr val="0070C0"/>
                </a:solidFill>
              </a:rPr>
              <a:t>  </a:t>
            </a:r>
          </a:p>
          <a:p>
            <a:pPr indent="-342900">
              <a:spcBef>
                <a:spcPct val="20000"/>
              </a:spcBef>
            </a:pPr>
            <a:r>
              <a:rPr lang="en-US" altLang="ja-JP" sz="4000" dirty="0">
                <a:solidFill>
                  <a:srgbClr val="FF0000"/>
                </a:solidFill>
              </a:rPr>
              <a:t>today </a:t>
            </a:r>
            <a:endParaRPr lang="en-US" altLang="zh-CN" sz="4000" dirty="0">
              <a:solidFill>
                <a:srgbClr val="FF0000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7898073" y="1412776"/>
            <a:ext cx="2372765" cy="218521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-342900">
              <a:spcBef>
                <a:spcPct val="20000"/>
              </a:spcBef>
            </a:pPr>
            <a:r>
              <a:rPr lang="zh-CN" altLang="en-US" sz="4000" dirty="0"/>
              <a:t>明天</a:t>
            </a:r>
            <a:endParaRPr lang="en-GB" altLang="zh-CN" sz="4000" dirty="0"/>
          </a:p>
          <a:p>
            <a:pPr indent="-342900">
              <a:spcBef>
                <a:spcPct val="20000"/>
              </a:spcBef>
            </a:pPr>
            <a:r>
              <a:rPr lang="en-US" altLang="ja-JP" sz="4000" dirty="0" err="1">
                <a:solidFill>
                  <a:srgbClr val="0070C0"/>
                </a:solidFill>
              </a:rPr>
              <a:t>míng</a:t>
            </a:r>
            <a:r>
              <a:rPr lang="en-US" altLang="ja-JP" sz="4000" dirty="0">
                <a:solidFill>
                  <a:srgbClr val="0070C0"/>
                </a:solidFill>
              </a:rPr>
              <a:t> </a:t>
            </a:r>
            <a:r>
              <a:rPr lang="en-US" altLang="ja-JP" sz="4000" dirty="0" err="1">
                <a:solidFill>
                  <a:srgbClr val="0070C0"/>
                </a:solidFill>
              </a:rPr>
              <a:t>tiān</a:t>
            </a:r>
            <a:r>
              <a:rPr lang="en-US" altLang="ja-JP" sz="4000" dirty="0">
                <a:solidFill>
                  <a:srgbClr val="0070C0"/>
                </a:solidFill>
              </a:rPr>
              <a:t>  </a:t>
            </a:r>
          </a:p>
          <a:p>
            <a:pPr indent="-342900">
              <a:spcBef>
                <a:spcPct val="20000"/>
              </a:spcBef>
            </a:pPr>
            <a:r>
              <a:rPr lang="en-US" altLang="ja-JP" sz="4000" dirty="0">
                <a:solidFill>
                  <a:srgbClr val="FF0000"/>
                </a:solidFill>
              </a:rPr>
              <a:t>tomorrow</a:t>
            </a:r>
            <a:endParaRPr lang="en-US" altLang="zh-CN" sz="4000" dirty="0">
              <a:solidFill>
                <a:srgbClr val="FF0000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203748" y="1522120"/>
            <a:ext cx="2191241" cy="218521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-342900">
              <a:spcBef>
                <a:spcPct val="20000"/>
              </a:spcBef>
            </a:pPr>
            <a:r>
              <a:rPr lang="zh-CN" altLang="en-US" sz="4000" dirty="0"/>
              <a:t>昨天</a:t>
            </a:r>
            <a:endParaRPr lang="en-GB" altLang="zh-CN" sz="4000" dirty="0"/>
          </a:p>
          <a:p>
            <a:pPr indent="-342900">
              <a:spcBef>
                <a:spcPct val="20000"/>
              </a:spcBef>
            </a:pPr>
            <a:r>
              <a:rPr lang="en-US" altLang="ja-JP" sz="4000" dirty="0" err="1">
                <a:solidFill>
                  <a:srgbClr val="0070C0"/>
                </a:solidFill>
              </a:rPr>
              <a:t>zuó</a:t>
            </a:r>
            <a:r>
              <a:rPr lang="en-US" altLang="ja-JP" sz="4000" dirty="0">
                <a:solidFill>
                  <a:srgbClr val="0070C0"/>
                </a:solidFill>
              </a:rPr>
              <a:t> </a:t>
            </a:r>
            <a:r>
              <a:rPr lang="en-US" altLang="ja-JP" sz="4000" dirty="0" err="1">
                <a:solidFill>
                  <a:srgbClr val="0070C0"/>
                </a:solidFill>
              </a:rPr>
              <a:t>tiān</a:t>
            </a:r>
            <a:r>
              <a:rPr lang="en-US" altLang="ja-JP" sz="4000" dirty="0">
                <a:solidFill>
                  <a:srgbClr val="0070C0"/>
                </a:solidFill>
              </a:rPr>
              <a:t> </a:t>
            </a:r>
            <a:r>
              <a:rPr lang="zh-CN" altLang="en-US" sz="4000" dirty="0">
                <a:solidFill>
                  <a:srgbClr val="0070C0"/>
                </a:solidFill>
              </a:rPr>
              <a:t> </a:t>
            </a:r>
            <a:endParaRPr lang="en-GB" altLang="zh-CN" sz="4000" dirty="0">
              <a:solidFill>
                <a:srgbClr val="0070C0"/>
              </a:solidFill>
            </a:endParaRPr>
          </a:p>
          <a:p>
            <a:pPr indent="-342900">
              <a:spcBef>
                <a:spcPct val="20000"/>
              </a:spcBef>
            </a:pPr>
            <a:r>
              <a:rPr lang="en-US" altLang="ja-JP" sz="4000" dirty="0">
                <a:solidFill>
                  <a:srgbClr val="FF0000"/>
                </a:solidFill>
              </a:rPr>
              <a:t>yesterday</a:t>
            </a:r>
            <a:endParaRPr lang="fr-FR" sz="4000" dirty="0">
              <a:solidFill>
                <a:srgbClr val="FF0000"/>
              </a:solidFill>
            </a:endParaRPr>
          </a:p>
        </p:txBody>
      </p:sp>
      <p:cxnSp>
        <p:nvCxnSpPr>
          <p:cNvPr id="7" name="Straight Arrow Connector 6"/>
          <p:cNvCxnSpPr/>
          <p:nvPr/>
        </p:nvCxnSpPr>
        <p:spPr>
          <a:xfrm flipH="1">
            <a:off x="3935760" y="1844824"/>
            <a:ext cx="720080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>
            <a:off x="6528048" y="1844824"/>
            <a:ext cx="720080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" name="TextBox 1">
            <a:extLst>
              <a:ext uri="{FF2B5EF4-FFF2-40B4-BE49-F238E27FC236}">
                <a16:creationId xmlns:a16="http://schemas.microsoft.com/office/drawing/2014/main" id="{5304C0DB-5F8E-4CB8-B5F0-3E0BC3E59451}"/>
              </a:ext>
            </a:extLst>
          </p:cNvPr>
          <p:cNvSpPr txBox="1"/>
          <p:nvPr/>
        </p:nvSpPr>
        <p:spPr>
          <a:xfrm>
            <a:off x="647272" y="369870"/>
            <a:ext cx="40085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highlight>
                  <a:srgbClr val="FFFF00"/>
                </a:highlight>
              </a:rPr>
              <a:t>Time Phrases</a:t>
            </a:r>
          </a:p>
        </p:txBody>
      </p:sp>
    </p:spTree>
    <p:extLst>
      <p:ext uri="{BB962C8B-B14F-4D97-AF65-F5344CB8AC3E}">
        <p14:creationId xmlns:p14="http://schemas.microsoft.com/office/powerpoint/2010/main" val="16191215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444578" y="100112"/>
            <a:ext cx="4452116" cy="52322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</a:rPr>
              <a:t>Weather forecast </a:t>
            </a:r>
            <a:r>
              <a:rPr lang="en-US" altLang="ja-JP" sz="2800" b="1" dirty="0">
                <a:solidFill>
                  <a:srgbClr val="FF0000"/>
                </a:solidFill>
              </a:rPr>
              <a:t>in Chinese</a:t>
            </a:r>
            <a:endParaRPr lang="en-GB" sz="2800" b="1" dirty="0">
              <a:solidFill>
                <a:srgbClr val="FF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575720" y="1245534"/>
            <a:ext cx="479490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b="1" dirty="0"/>
              <a:t>北京</a:t>
            </a:r>
            <a:r>
              <a:rPr lang="zh-CN" altLang="en-US" sz="4800" b="1" dirty="0">
                <a:solidFill>
                  <a:srgbClr val="0070C0"/>
                </a:solidFill>
              </a:rPr>
              <a:t>今天 </a:t>
            </a:r>
            <a:r>
              <a:rPr lang="zh-CN" altLang="en-US" sz="4800" b="1" dirty="0">
                <a:solidFill>
                  <a:srgbClr val="FF0000"/>
                </a:solidFill>
              </a:rPr>
              <a:t>有</a:t>
            </a:r>
            <a:r>
              <a:rPr lang="zh-CN" altLang="en-US" sz="4800" b="1" dirty="0">
                <a:solidFill>
                  <a:srgbClr val="00B050"/>
                </a:solidFill>
              </a:rPr>
              <a:t>雨</a:t>
            </a:r>
            <a:r>
              <a:rPr lang="zh-CN" altLang="en-US" sz="4800" b="1" dirty="0"/>
              <a:t>。</a:t>
            </a:r>
            <a:endParaRPr lang="en-GB" sz="4800" b="1" dirty="0"/>
          </a:p>
        </p:txBody>
      </p:sp>
      <p:sp>
        <p:nvSpPr>
          <p:cNvPr id="7" name="Rectangle 6"/>
          <p:cNvSpPr/>
          <p:nvPr/>
        </p:nvSpPr>
        <p:spPr>
          <a:xfrm>
            <a:off x="3444147" y="783869"/>
            <a:ext cx="486691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b="1" dirty="0"/>
              <a:t>Place</a:t>
            </a:r>
            <a:r>
              <a:rPr lang="zh-CN" altLang="en-US" sz="2400" b="1" dirty="0"/>
              <a:t> </a:t>
            </a:r>
            <a:r>
              <a:rPr lang="en-US" altLang="zh-CN" sz="2400" b="1" dirty="0">
                <a:solidFill>
                  <a:srgbClr val="C00000"/>
                </a:solidFill>
              </a:rPr>
              <a:t>+</a:t>
            </a:r>
            <a:r>
              <a:rPr lang="zh-CN" altLang="en-US" sz="2400" b="1" dirty="0">
                <a:solidFill>
                  <a:srgbClr val="C00000"/>
                </a:solidFill>
              </a:rPr>
              <a:t> </a:t>
            </a:r>
            <a:r>
              <a:rPr lang="en-US" altLang="zh-CN" sz="2400" b="1" dirty="0">
                <a:solidFill>
                  <a:srgbClr val="0070C0"/>
                </a:solidFill>
              </a:rPr>
              <a:t>time word </a:t>
            </a:r>
            <a:r>
              <a:rPr lang="en-US" altLang="zh-CN" sz="2400" b="1" dirty="0">
                <a:solidFill>
                  <a:srgbClr val="C00000"/>
                </a:solidFill>
              </a:rPr>
              <a:t>+ </a:t>
            </a:r>
            <a:r>
              <a:rPr lang="en-US" altLang="zh-CN" sz="2400" b="1" dirty="0">
                <a:solidFill>
                  <a:srgbClr val="FF0000"/>
                </a:solidFill>
              </a:rPr>
              <a:t>verb</a:t>
            </a:r>
            <a:r>
              <a:rPr lang="zh-CN" altLang="en-US" sz="2400" b="1" dirty="0">
                <a:solidFill>
                  <a:srgbClr val="FF0000"/>
                </a:solidFill>
              </a:rPr>
              <a:t>有</a:t>
            </a:r>
            <a:r>
              <a:rPr lang="en-US" altLang="zh-CN" sz="2400" b="1" dirty="0">
                <a:solidFill>
                  <a:srgbClr val="C00000"/>
                </a:solidFill>
              </a:rPr>
              <a:t>+</a:t>
            </a:r>
            <a:r>
              <a:rPr lang="en-US" altLang="zh-CN" sz="2400" b="1" dirty="0">
                <a:solidFill>
                  <a:srgbClr val="00B050"/>
                </a:solidFill>
              </a:rPr>
              <a:t>weather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086027" y="1625709"/>
            <a:ext cx="2526654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/>
              <a:t>北京 </a:t>
            </a:r>
            <a:r>
              <a:rPr lang="en-US" altLang="ja-JP" sz="2000" b="1" dirty="0" err="1">
                <a:solidFill>
                  <a:srgbClr val="0070C0"/>
                </a:solidFill>
              </a:rPr>
              <a:t>běi</a:t>
            </a:r>
            <a:r>
              <a:rPr lang="en-US" altLang="ja-JP" sz="2000" b="1" dirty="0">
                <a:solidFill>
                  <a:srgbClr val="0070C0"/>
                </a:solidFill>
              </a:rPr>
              <a:t> </a:t>
            </a:r>
            <a:r>
              <a:rPr lang="en-US" altLang="ja-JP" sz="2000" b="1" dirty="0" err="1">
                <a:solidFill>
                  <a:srgbClr val="0070C0"/>
                </a:solidFill>
              </a:rPr>
              <a:t>jīng</a:t>
            </a:r>
            <a:endParaRPr lang="en-US" altLang="zh-CN" sz="2000" b="1" dirty="0">
              <a:solidFill>
                <a:srgbClr val="0070C0"/>
              </a:solidFill>
            </a:endParaRPr>
          </a:p>
          <a:p>
            <a:r>
              <a:rPr lang="zh-CN" altLang="en-US" sz="2400" b="1" dirty="0"/>
              <a:t>今天 </a:t>
            </a:r>
            <a:r>
              <a:rPr lang="en-US" altLang="ja-JP" sz="2000" b="1" dirty="0" err="1">
                <a:solidFill>
                  <a:srgbClr val="0070C0"/>
                </a:solidFill>
              </a:rPr>
              <a:t>jīn</a:t>
            </a:r>
            <a:r>
              <a:rPr lang="en-US" altLang="ja-JP" sz="2000" b="1" dirty="0">
                <a:solidFill>
                  <a:srgbClr val="0070C0"/>
                </a:solidFill>
              </a:rPr>
              <a:t> </a:t>
            </a:r>
            <a:r>
              <a:rPr lang="en-US" altLang="ja-JP" sz="2000" b="1" dirty="0" err="1">
                <a:solidFill>
                  <a:srgbClr val="0070C0"/>
                </a:solidFill>
              </a:rPr>
              <a:t>tiān</a:t>
            </a:r>
            <a:endParaRPr lang="en-US" altLang="zh-CN" sz="2000" b="1" dirty="0">
              <a:solidFill>
                <a:srgbClr val="0070C0"/>
              </a:solidFill>
            </a:endParaRPr>
          </a:p>
          <a:p>
            <a:r>
              <a:rPr lang="zh-CN" altLang="en-US" sz="2400" b="1" dirty="0"/>
              <a:t>有 </a:t>
            </a:r>
            <a:r>
              <a:rPr lang="en-US" altLang="ja-JP" sz="2000" b="1" dirty="0" err="1">
                <a:solidFill>
                  <a:srgbClr val="0070C0"/>
                </a:solidFill>
              </a:rPr>
              <a:t>yǒu</a:t>
            </a:r>
            <a:endParaRPr lang="en-US" altLang="ja-JP" sz="2000" b="1" dirty="0">
              <a:solidFill>
                <a:srgbClr val="0070C0"/>
              </a:solidFill>
            </a:endParaRPr>
          </a:p>
          <a:p>
            <a:r>
              <a:rPr lang="zh-CN" altLang="en-US" sz="2400" b="1" dirty="0"/>
              <a:t>伦敦</a:t>
            </a:r>
            <a:r>
              <a:rPr lang="zh-CN" altLang="en-US" sz="2000" b="1" dirty="0">
                <a:solidFill>
                  <a:srgbClr val="0070C0"/>
                </a:solidFill>
              </a:rPr>
              <a:t> </a:t>
            </a:r>
            <a:r>
              <a:rPr lang="en-US" altLang="ja-JP" sz="2000" b="1" dirty="0" err="1">
                <a:solidFill>
                  <a:srgbClr val="0070C0"/>
                </a:solidFill>
              </a:rPr>
              <a:t>lún</a:t>
            </a:r>
            <a:r>
              <a:rPr lang="en-US" altLang="ja-JP" sz="2000" b="1" dirty="0">
                <a:solidFill>
                  <a:srgbClr val="0070C0"/>
                </a:solidFill>
              </a:rPr>
              <a:t> </a:t>
            </a:r>
            <a:r>
              <a:rPr lang="en-US" altLang="ja-JP" sz="2000" b="1" dirty="0" err="1">
                <a:solidFill>
                  <a:srgbClr val="0070C0"/>
                </a:solidFill>
              </a:rPr>
              <a:t>dūn</a:t>
            </a:r>
            <a:r>
              <a:rPr lang="zh-CN" altLang="en-US" sz="2000" b="1" dirty="0">
                <a:solidFill>
                  <a:srgbClr val="0070C0"/>
                </a:solidFill>
              </a:rPr>
              <a:t> </a:t>
            </a:r>
            <a:r>
              <a:rPr lang="en-US" altLang="zh-CN" sz="2000" b="1" dirty="0">
                <a:solidFill>
                  <a:srgbClr val="0070C0"/>
                </a:solidFill>
              </a:rPr>
              <a:t>London</a:t>
            </a:r>
            <a:endParaRPr lang="en-GB" sz="2000" b="1" dirty="0">
              <a:solidFill>
                <a:srgbClr val="0070C0"/>
              </a:solidFill>
            </a:endParaRPr>
          </a:p>
        </p:txBody>
      </p:sp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61986" y="2024006"/>
            <a:ext cx="1041335" cy="10298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57563" y="2060505"/>
            <a:ext cx="1004350" cy="1015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91820" y="2073637"/>
            <a:ext cx="991122" cy="9801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TextBox 11"/>
          <p:cNvSpPr txBox="1"/>
          <p:nvPr/>
        </p:nvSpPr>
        <p:spPr>
          <a:xfrm>
            <a:off x="6964999" y="1939990"/>
            <a:ext cx="761747" cy="13542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800" dirty="0"/>
              <a:t>Fog</a:t>
            </a:r>
          </a:p>
          <a:p>
            <a:r>
              <a:rPr lang="en-US" altLang="ja-JP" dirty="0"/>
              <a:t>_____</a:t>
            </a:r>
          </a:p>
          <a:p>
            <a:r>
              <a:rPr lang="en-US" altLang="ja-JP" dirty="0"/>
              <a:t>_____</a:t>
            </a:r>
          </a:p>
          <a:p>
            <a:r>
              <a:rPr lang="en-US" altLang="ja-JP" dirty="0"/>
              <a:t>_____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6060102" y="3837201"/>
            <a:ext cx="4288353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/>
              <a:t>北京</a:t>
            </a:r>
            <a:r>
              <a:rPr lang="zh-CN" altLang="en-US" sz="3200" dirty="0">
                <a:solidFill>
                  <a:srgbClr val="0070C0"/>
                </a:solidFill>
              </a:rPr>
              <a:t>今天</a:t>
            </a:r>
            <a:r>
              <a:rPr lang="zh-CN" altLang="en-US" sz="3200" dirty="0">
                <a:solidFill>
                  <a:srgbClr val="00B050"/>
                </a:solidFill>
              </a:rPr>
              <a:t>多云</a:t>
            </a:r>
            <a:r>
              <a:rPr lang="zh-CN" altLang="en-US" sz="3200" dirty="0"/>
              <a:t>。</a:t>
            </a:r>
            <a:endParaRPr lang="en-US" altLang="zh-CN" sz="3200" dirty="0"/>
          </a:p>
          <a:p>
            <a:endParaRPr lang="en-GB" altLang="zh-CN" sz="3200" dirty="0"/>
          </a:p>
          <a:p>
            <a:r>
              <a:rPr lang="zh-CN" altLang="en-US" sz="3200" dirty="0"/>
              <a:t>北京</a:t>
            </a:r>
            <a:r>
              <a:rPr lang="zh-CN" altLang="en-US" sz="3200" dirty="0">
                <a:solidFill>
                  <a:srgbClr val="0070C0"/>
                </a:solidFill>
              </a:rPr>
              <a:t>今天</a:t>
            </a:r>
            <a:r>
              <a:rPr lang="zh-CN" altLang="en-US" sz="3200" dirty="0">
                <a:solidFill>
                  <a:srgbClr val="C00000"/>
                </a:solidFill>
              </a:rPr>
              <a:t>将会</a:t>
            </a:r>
            <a:r>
              <a:rPr lang="zh-CN" altLang="en-US" sz="3200" dirty="0">
                <a:solidFill>
                  <a:srgbClr val="FF0000"/>
                </a:solidFill>
              </a:rPr>
              <a:t>是</a:t>
            </a:r>
            <a:r>
              <a:rPr lang="zh-CN" altLang="en-US" sz="3200" dirty="0">
                <a:solidFill>
                  <a:srgbClr val="00B050"/>
                </a:solidFill>
              </a:rPr>
              <a:t>晴天</a:t>
            </a:r>
            <a:r>
              <a:rPr lang="zh-CN" altLang="en-US" sz="3200" dirty="0"/>
              <a:t>。</a:t>
            </a:r>
            <a:endParaRPr lang="en-GB" sz="3200" dirty="0"/>
          </a:p>
        </p:txBody>
      </p:sp>
      <p:pic>
        <p:nvPicPr>
          <p:cNvPr id="14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174691" y="5025352"/>
            <a:ext cx="1023191" cy="989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20487" y="332656"/>
            <a:ext cx="896888" cy="896888"/>
          </a:xfrm>
          <a:prstGeom prst="rect">
            <a:avLst/>
          </a:prstGeom>
        </p:spPr>
      </p:pic>
      <p:cxnSp>
        <p:nvCxnSpPr>
          <p:cNvPr id="5" name="Straight Arrow Connector 4"/>
          <p:cNvCxnSpPr/>
          <p:nvPr/>
        </p:nvCxnSpPr>
        <p:spPr>
          <a:xfrm flipV="1">
            <a:off x="4457563" y="4797153"/>
            <a:ext cx="1558082" cy="48587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 flipV="1">
            <a:off x="4368715" y="4216640"/>
            <a:ext cx="1646930" cy="7200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2439358" y="3195370"/>
            <a:ext cx="1845570" cy="58477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</a:rPr>
              <a:t>Exception</a:t>
            </a:r>
            <a:endParaRPr lang="en-GB" sz="3200" b="1" dirty="0">
              <a:solidFill>
                <a:srgbClr val="FF0000"/>
              </a:solidFill>
            </a:endParaRPr>
          </a:p>
        </p:txBody>
      </p:sp>
      <p:pic>
        <p:nvPicPr>
          <p:cNvPr id="19" name="Picture 2" descr="http://www.edupics.com/01cloudy-t9923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6065" y="4075488"/>
            <a:ext cx="1019311" cy="721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5461913" y="5520265"/>
            <a:ext cx="445346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dirty="0"/>
              <a:t>将会：</a:t>
            </a:r>
            <a:r>
              <a:rPr lang="en-US" altLang="zh-CN" sz="4000" dirty="0"/>
              <a:t>will</a:t>
            </a:r>
            <a:r>
              <a:rPr lang="en-US" altLang="ja-JP" sz="4000" dirty="0"/>
              <a:t>, </a:t>
            </a:r>
            <a:r>
              <a:rPr lang="en-US" altLang="ja-JP" sz="4000" dirty="0" err="1"/>
              <a:t>jiāng</a:t>
            </a:r>
            <a:r>
              <a:rPr lang="en-US" altLang="ja-JP" sz="4000" dirty="0"/>
              <a:t> </a:t>
            </a:r>
            <a:r>
              <a:rPr lang="en-US" altLang="ja-JP" sz="4000" dirty="0" err="1"/>
              <a:t>huì</a:t>
            </a:r>
            <a:endParaRPr lang="fr-FR" sz="4000" dirty="0"/>
          </a:p>
        </p:txBody>
      </p:sp>
      <p:sp>
        <p:nvSpPr>
          <p:cNvPr id="17" name="Rounded Rectangle 16"/>
          <p:cNvSpPr/>
          <p:nvPr/>
        </p:nvSpPr>
        <p:spPr>
          <a:xfrm>
            <a:off x="2439358" y="3801582"/>
            <a:ext cx="7833106" cy="2723763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C357B27C-DFCD-4005-91B5-F93F1FC5F39E}"/>
              </a:ext>
            </a:extLst>
          </p:cNvPr>
          <p:cNvSpPr txBox="1"/>
          <p:nvPr/>
        </p:nvSpPr>
        <p:spPr>
          <a:xfrm>
            <a:off x="82193" y="623332"/>
            <a:ext cx="2357165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highlight>
                  <a:srgbClr val="FFFF00"/>
                </a:highlight>
              </a:rPr>
              <a:t>Task 2 Copy down the sentence structure </a:t>
            </a:r>
          </a:p>
          <a:p>
            <a:r>
              <a:rPr lang="en-GB" b="1" dirty="0">
                <a:highlight>
                  <a:srgbClr val="FFFF00"/>
                </a:highlight>
              </a:rPr>
              <a:t>and practise to say a few sentences</a:t>
            </a:r>
          </a:p>
          <a:p>
            <a:endParaRPr lang="en-GB" b="1" dirty="0">
              <a:highlight>
                <a:srgbClr val="FFFF00"/>
              </a:highlight>
            </a:endParaRPr>
          </a:p>
          <a:p>
            <a:r>
              <a:rPr lang="en-GB" b="1" dirty="0">
                <a:highlight>
                  <a:srgbClr val="FFFF00"/>
                </a:highlight>
              </a:rPr>
              <a:t>Note down the exceptions</a:t>
            </a:r>
          </a:p>
        </p:txBody>
      </p:sp>
    </p:spTree>
    <p:extLst>
      <p:ext uri="{BB962C8B-B14F-4D97-AF65-F5344CB8AC3E}">
        <p14:creationId xmlns:p14="http://schemas.microsoft.com/office/powerpoint/2010/main" val="2828186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1CBFEEA-D6EB-47ED-AC49-99904F9D2752}"/>
              </a:ext>
            </a:extLst>
          </p:cNvPr>
          <p:cNvSpPr txBox="1"/>
          <p:nvPr/>
        </p:nvSpPr>
        <p:spPr>
          <a:xfrm>
            <a:off x="1582220" y="1345915"/>
            <a:ext cx="8548099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/>
              <a:t>Lesson 2 It is going to ring tomorrow</a:t>
            </a:r>
          </a:p>
          <a:p>
            <a:r>
              <a:rPr lang="en-GB" sz="4400" dirty="0"/>
              <a:t>LO: we are learning to talk about weather in more details</a:t>
            </a:r>
          </a:p>
          <a:p>
            <a:endParaRPr lang="en-GB" sz="4400" dirty="0"/>
          </a:p>
        </p:txBody>
      </p:sp>
    </p:spTree>
    <p:extLst>
      <p:ext uri="{BB962C8B-B14F-4D97-AF65-F5344CB8AC3E}">
        <p14:creationId xmlns:p14="http://schemas.microsoft.com/office/powerpoint/2010/main" val="373756058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>
            <a:spLocks noGrp="1"/>
          </p:cNvSpPr>
          <p:nvPr>
            <p:ph type="title"/>
          </p:nvPr>
        </p:nvSpPr>
        <p:spPr>
          <a:xfrm>
            <a:off x="1919536" y="0"/>
            <a:ext cx="8229600" cy="620688"/>
          </a:xfrm>
        </p:spPr>
        <p:txBody>
          <a:bodyPr>
            <a:normAutofit fontScale="90000"/>
          </a:bodyPr>
          <a:lstStyle/>
          <a:p>
            <a:r>
              <a:rPr lang="en-US" dirty="0"/>
              <a:t>Talk about weather</a:t>
            </a:r>
            <a:endParaRPr lang="en-GB" dirty="0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919536" y="621905"/>
            <a:ext cx="8280920" cy="3671190"/>
          </a:xfrm>
        </p:spPr>
        <p:txBody>
          <a:bodyPr>
            <a:normAutofit lnSpcReduction="10000"/>
          </a:bodyPr>
          <a:lstStyle/>
          <a:p>
            <a:pPr marL="0">
              <a:buNone/>
            </a:pPr>
            <a:r>
              <a:rPr lang="en-US" altLang="zh-CN" sz="2000" dirty="0">
                <a:solidFill>
                  <a:schemeClr val="tx2"/>
                </a:solidFill>
              </a:rPr>
              <a:t>It</a:t>
            </a:r>
            <a:r>
              <a:rPr lang="en-GB" altLang="zh-CN" sz="2000" dirty="0">
                <a:solidFill>
                  <a:schemeClr val="tx2"/>
                </a:solidFill>
              </a:rPr>
              <a:t> is very easy to talk about past and</a:t>
            </a:r>
            <a:r>
              <a:rPr lang="zh-CN" altLang="en-US" sz="2000" dirty="0">
                <a:solidFill>
                  <a:schemeClr val="tx2"/>
                </a:solidFill>
              </a:rPr>
              <a:t> </a:t>
            </a:r>
            <a:r>
              <a:rPr lang="en-GB" altLang="zh-CN" sz="2000" dirty="0">
                <a:solidFill>
                  <a:schemeClr val="tx2"/>
                </a:solidFill>
              </a:rPr>
              <a:t>future weather in Chinese. All you have to do is to use the correct time words. You don’t need to change the verb at all.</a:t>
            </a:r>
          </a:p>
          <a:p>
            <a:pPr marL="0">
              <a:buNone/>
            </a:pPr>
            <a:r>
              <a:rPr lang="en-US" altLang="zh-CN" dirty="0"/>
              <a:t>Place</a:t>
            </a:r>
            <a:r>
              <a:rPr lang="zh-CN" altLang="en-US" dirty="0"/>
              <a:t> </a:t>
            </a:r>
            <a:r>
              <a:rPr lang="en-US" altLang="zh-CN" dirty="0"/>
              <a:t>+</a:t>
            </a:r>
            <a:r>
              <a:rPr lang="zh-CN" altLang="en-US" dirty="0">
                <a:solidFill>
                  <a:srgbClr val="C00000"/>
                </a:solidFill>
              </a:rPr>
              <a:t> </a:t>
            </a:r>
            <a:r>
              <a:rPr lang="en-US" altLang="zh-CN" dirty="0">
                <a:solidFill>
                  <a:srgbClr val="0070C0"/>
                </a:solidFill>
              </a:rPr>
              <a:t>time word </a:t>
            </a:r>
            <a:r>
              <a:rPr lang="en-US" altLang="zh-CN" dirty="0"/>
              <a:t>+</a:t>
            </a:r>
            <a:r>
              <a:rPr lang="en-US" altLang="zh-CN" dirty="0">
                <a:solidFill>
                  <a:srgbClr val="C00000"/>
                </a:solidFill>
              </a:rPr>
              <a:t> verb</a:t>
            </a:r>
            <a:r>
              <a:rPr lang="zh-CN" altLang="en-US" dirty="0">
                <a:solidFill>
                  <a:srgbClr val="C00000"/>
                </a:solidFill>
              </a:rPr>
              <a:t>有</a:t>
            </a:r>
            <a:r>
              <a:rPr lang="en-US" altLang="zh-CN" dirty="0"/>
              <a:t>+</a:t>
            </a:r>
            <a:r>
              <a:rPr lang="en-US" altLang="zh-CN" dirty="0">
                <a:solidFill>
                  <a:srgbClr val="00B050"/>
                </a:solidFill>
              </a:rPr>
              <a:t> wind/rain/snow/fog</a:t>
            </a:r>
          </a:p>
          <a:p>
            <a:pPr marL="0">
              <a:buNone/>
            </a:pPr>
            <a:r>
              <a:rPr lang="zh-CN" altLang="en-US" sz="5200" dirty="0"/>
              <a:t>北京 </a:t>
            </a:r>
            <a:r>
              <a:rPr lang="zh-CN" altLang="en-US" sz="5200" dirty="0">
                <a:solidFill>
                  <a:srgbClr val="0070C0"/>
                </a:solidFill>
              </a:rPr>
              <a:t>明天   </a:t>
            </a:r>
            <a:r>
              <a:rPr lang="zh-CN" altLang="en-US" sz="5200" dirty="0">
                <a:solidFill>
                  <a:srgbClr val="FF0000"/>
                </a:solidFill>
              </a:rPr>
              <a:t>有        </a:t>
            </a:r>
            <a:r>
              <a:rPr lang="zh-CN" altLang="en-US" sz="5200" dirty="0">
                <a:solidFill>
                  <a:srgbClr val="00B050"/>
                </a:solidFill>
              </a:rPr>
              <a:t>雨</a:t>
            </a:r>
            <a:r>
              <a:rPr lang="zh-CN" altLang="en-US" sz="5200" dirty="0"/>
              <a:t>。</a:t>
            </a:r>
            <a:endParaRPr lang="en-GB" altLang="zh-CN" sz="5200" dirty="0"/>
          </a:p>
          <a:p>
            <a:pPr marL="0">
              <a:buNone/>
            </a:pPr>
            <a:endParaRPr lang="en-US" altLang="zh-CN" dirty="0">
              <a:solidFill>
                <a:srgbClr val="0070C0"/>
              </a:solidFill>
            </a:endParaRPr>
          </a:p>
          <a:p>
            <a:pPr marL="0">
              <a:buNone/>
            </a:pPr>
            <a:r>
              <a:rPr lang="zh-CN" altLang="en-US" sz="5100" dirty="0"/>
              <a:t>北京  </a:t>
            </a:r>
            <a:r>
              <a:rPr lang="zh-CN" altLang="en-US" sz="5100" dirty="0">
                <a:solidFill>
                  <a:srgbClr val="0070C0"/>
                </a:solidFill>
              </a:rPr>
              <a:t>昨天   </a:t>
            </a:r>
            <a:r>
              <a:rPr lang="zh-CN" altLang="en-US" sz="5100" dirty="0">
                <a:solidFill>
                  <a:srgbClr val="FF0000"/>
                </a:solidFill>
              </a:rPr>
              <a:t>有       </a:t>
            </a:r>
            <a:r>
              <a:rPr lang="zh-CN" altLang="en-US" sz="5100" dirty="0">
                <a:solidFill>
                  <a:srgbClr val="00B050"/>
                </a:solidFill>
              </a:rPr>
              <a:t>风</a:t>
            </a:r>
            <a:r>
              <a:rPr lang="zh-CN" altLang="en-US" sz="5100" dirty="0"/>
              <a:t>。</a:t>
            </a:r>
            <a:endParaRPr lang="en-US" dirty="0">
              <a:solidFill>
                <a:srgbClr val="6600FF"/>
              </a:solidFill>
            </a:endParaRPr>
          </a:p>
          <a:p>
            <a:pPr marL="0">
              <a:buNone/>
            </a:pPr>
            <a:r>
              <a:rPr lang="en-US" altLang="ja-JP" dirty="0">
                <a:solidFill>
                  <a:srgbClr val="0070C0"/>
                </a:solidFill>
              </a:rPr>
              <a:t> </a:t>
            </a:r>
            <a:endParaRPr lang="en-US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en-US" altLang="zh-CN" dirty="0"/>
          </a:p>
        </p:txBody>
      </p:sp>
      <p:sp>
        <p:nvSpPr>
          <p:cNvPr id="6" name="Rectangle 5"/>
          <p:cNvSpPr/>
          <p:nvPr/>
        </p:nvSpPr>
        <p:spPr>
          <a:xfrm>
            <a:off x="1712897" y="3923763"/>
            <a:ext cx="4959167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en-US" altLang="ja-JP" sz="2400" b="1" dirty="0">
                <a:solidFill>
                  <a:srgbClr val="FF0000"/>
                </a:solidFill>
                <a:highlight>
                  <a:srgbClr val="FFFF00"/>
                </a:highlight>
              </a:rPr>
              <a:t>Task 1 </a:t>
            </a:r>
            <a:r>
              <a:rPr lang="ja-JP" altLang="en-US" sz="2400" b="1" dirty="0">
                <a:solidFill>
                  <a:srgbClr val="FF0000"/>
                </a:solidFill>
                <a:highlight>
                  <a:srgbClr val="FFFF00"/>
                </a:highlight>
              </a:rPr>
              <a:t> </a:t>
            </a:r>
            <a:r>
              <a:rPr lang="en-US" altLang="ja-JP" sz="2400" b="1" dirty="0">
                <a:solidFill>
                  <a:srgbClr val="FF0000"/>
                </a:solidFill>
                <a:highlight>
                  <a:srgbClr val="FFFF00"/>
                </a:highlight>
              </a:rPr>
              <a:t>Translate the following sentences into Chinese characters</a:t>
            </a:r>
          </a:p>
          <a:p>
            <a:r>
              <a:rPr lang="en-US" altLang="ja-JP" sz="2400" dirty="0">
                <a:highlight>
                  <a:srgbClr val="FFFF00"/>
                </a:highlight>
              </a:rPr>
              <a:t>It will rain in London tomorrow.</a:t>
            </a:r>
          </a:p>
          <a:p>
            <a:pPr>
              <a:buNone/>
            </a:pPr>
            <a:r>
              <a:rPr lang="en-US" altLang="ja-JP" sz="2400" dirty="0">
                <a:highlight>
                  <a:srgbClr val="FFFF00"/>
                </a:highlight>
              </a:rPr>
              <a:t>It rained in London yesterday.</a:t>
            </a:r>
          </a:p>
          <a:p>
            <a:pPr>
              <a:buNone/>
            </a:pPr>
            <a:r>
              <a:rPr lang="en-US" altLang="ja-JP" sz="2400" dirty="0">
                <a:highlight>
                  <a:srgbClr val="FFFF00"/>
                </a:highlight>
              </a:rPr>
              <a:t>It is going to rain in London today.</a:t>
            </a:r>
          </a:p>
        </p:txBody>
      </p:sp>
      <p:sp>
        <p:nvSpPr>
          <p:cNvPr id="2" name="Rectangle 1"/>
          <p:cNvSpPr/>
          <p:nvPr/>
        </p:nvSpPr>
        <p:spPr>
          <a:xfrm>
            <a:off x="7842429" y="4293095"/>
            <a:ext cx="352839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solidFill>
                  <a:srgbClr val="0070C0"/>
                </a:solidFill>
              </a:rPr>
              <a:t>Time words:</a:t>
            </a:r>
          </a:p>
          <a:p>
            <a:r>
              <a:rPr lang="zh-CN" altLang="en-US" dirty="0">
                <a:solidFill>
                  <a:srgbClr val="0070C0"/>
                </a:solidFill>
              </a:rPr>
              <a:t>明天：</a:t>
            </a:r>
            <a:r>
              <a:rPr lang="en-US" altLang="ja-JP" dirty="0" err="1">
                <a:solidFill>
                  <a:srgbClr val="0070C0"/>
                </a:solidFill>
              </a:rPr>
              <a:t>míng</a:t>
            </a:r>
            <a:r>
              <a:rPr lang="en-US" altLang="ja-JP" dirty="0">
                <a:solidFill>
                  <a:srgbClr val="0070C0"/>
                </a:solidFill>
              </a:rPr>
              <a:t> </a:t>
            </a:r>
            <a:r>
              <a:rPr lang="en-US" altLang="ja-JP" dirty="0" err="1">
                <a:solidFill>
                  <a:srgbClr val="0070C0"/>
                </a:solidFill>
              </a:rPr>
              <a:t>tiān</a:t>
            </a:r>
            <a:r>
              <a:rPr lang="en-US" altLang="ja-JP" dirty="0">
                <a:solidFill>
                  <a:srgbClr val="0070C0"/>
                </a:solidFill>
              </a:rPr>
              <a:t>  tomorrow</a:t>
            </a:r>
            <a:endParaRPr lang="en-US" altLang="zh-CN" dirty="0">
              <a:solidFill>
                <a:srgbClr val="0070C0"/>
              </a:solidFill>
            </a:endParaRPr>
          </a:p>
          <a:p>
            <a:r>
              <a:rPr lang="zh-CN" altLang="en-US" dirty="0">
                <a:solidFill>
                  <a:srgbClr val="0070C0"/>
                </a:solidFill>
              </a:rPr>
              <a:t>今天：</a:t>
            </a:r>
            <a:r>
              <a:rPr lang="en-US" altLang="ja-JP" dirty="0" err="1">
                <a:solidFill>
                  <a:srgbClr val="0070C0"/>
                </a:solidFill>
              </a:rPr>
              <a:t>jīn</a:t>
            </a:r>
            <a:r>
              <a:rPr lang="en-US" altLang="ja-JP" dirty="0">
                <a:solidFill>
                  <a:srgbClr val="0070C0"/>
                </a:solidFill>
              </a:rPr>
              <a:t> </a:t>
            </a:r>
            <a:r>
              <a:rPr lang="en-US" altLang="ja-JP" dirty="0" err="1">
                <a:solidFill>
                  <a:srgbClr val="0070C0"/>
                </a:solidFill>
              </a:rPr>
              <a:t>tiān</a:t>
            </a:r>
            <a:r>
              <a:rPr lang="en-US" altLang="ja-JP" dirty="0">
                <a:solidFill>
                  <a:srgbClr val="0070C0"/>
                </a:solidFill>
              </a:rPr>
              <a:t>  today </a:t>
            </a:r>
            <a:endParaRPr lang="en-US" altLang="zh-CN" dirty="0">
              <a:solidFill>
                <a:srgbClr val="0070C0"/>
              </a:solidFill>
            </a:endParaRPr>
          </a:p>
          <a:p>
            <a:r>
              <a:rPr lang="zh-CN" altLang="en-US" dirty="0">
                <a:solidFill>
                  <a:srgbClr val="0070C0"/>
                </a:solidFill>
              </a:rPr>
              <a:t>昨天：</a:t>
            </a:r>
            <a:r>
              <a:rPr lang="en-US" altLang="ja-JP" dirty="0" err="1">
                <a:solidFill>
                  <a:srgbClr val="0070C0"/>
                </a:solidFill>
              </a:rPr>
              <a:t>zuó</a:t>
            </a:r>
            <a:r>
              <a:rPr lang="en-US" altLang="ja-JP" dirty="0">
                <a:solidFill>
                  <a:srgbClr val="0070C0"/>
                </a:solidFill>
              </a:rPr>
              <a:t> </a:t>
            </a:r>
            <a:r>
              <a:rPr lang="en-US" altLang="ja-JP" dirty="0" err="1">
                <a:solidFill>
                  <a:srgbClr val="0070C0"/>
                </a:solidFill>
              </a:rPr>
              <a:t>tiān</a:t>
            </a:r>
            <a:r>
              <a:rPr lang="en-US" altLang="ja-JP" dirty="0">
                <a:solidFill>
                  <a:srgbClr val="0070C0"/>
                </a:solidFill>
              </a:rPr>
              <a:t> </a:t>
            </a:r>
            <a:r>
              <a:rPr lang="zh-CN" altLang="en-US" dirty="0">
                <a:solidFill>
                  <a:srgbClr val="0070C0"/>
                </a:solidFill>
              </a:rPr>
              <a:t> </a:t>
            </a:r>
            <a:r>
              <a:rPr lang="en-US" altLang="ja-JP" dirty="0">
                <a:solidFill>
                  <a:srgbClr val="0070C0"/>
                </a:solidFill>
              </a:rPr>
              <a:t>yesterday </a:t>
            </a:r>
            <a:endParaRPr lang="fr-FR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87688" y="281333"/>
            <a:ext cx="546175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The weather forecast for today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875376" y="2645239"/>
            <a:ext cx="84595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/>
              <a:t>北京</a:t>
            </a:r>
            <a:r>
              <a:rPr lang="zh-CN" altLang="en-US" sz="3600" dirty="0">
                <a:solidFill>
                  <a:srgbClr val="0070C0"/>
                </a:solidFill>
              </a:rPr>
              <a:t>今天上午</a:t>
            </a:r>
            <a:r>
              <a:rPr lang="zh-CN" altLang="en-US" sz="3600" dirty="0">
                <a:solidFill>
                  <a:srgbClr val="FF0000"/>
                </a:solidFill>
              </a:rPr>
              <a:t>有</a:t>
            </a:r>
            <a:r>
              <a:rPr lang="zh-CN" altLang="en-US" sz="3600" dirty="0">
                <a:solidFill>
                  <a:srgbClr val="00B050"/>
                </a:solidFill>
              </a:rPr>
              <a:t>雾</a:t>
            </a:r>
            <a:r>
              <a:rPr lang="zh-CN" altLang="en-US" sz="3600" dirty="0"/>
              <a:t>，</a:t>
            </a:r>
            <a:r>
              <a:rPr lang="zh-CN" altLang="en-US" sz="3600" dirty="0">
                <a:solidFill>
                  <a:srgbClr val="0070C0"/>
                </a:solidFill>
              </a:rPr>
              <a:t>下午</a:t>
            </a:r>
            <a:r>
              <a:rPr lang="zh-CN" altLang="en-US" sz="3600" dirty="0">
                <a:solidFill>
                  <a:srgbClr val="00B050"/>
                </a:solidFill>
              </a:rPr>
              <a:t>多云</a:t>
            </a:r>
            <a:r>
              <a:rPr lang="zh-CN" altLang="en-US" sz="3600" dirty="0"/>
              <a:t>，</a:t>
            </a:r>
            <a:r>
              <a:rPr lang="zh-CN" altLang="en-US" sz="3600" dirty="0">
                <a:solidFill>
                  <a:srgbClr val="0070C0"/>
                </a:solidFill>
              </a:rPr>
              <a:t>晚上</a:t>
            </a:r>
            <a:r>
              <a:rPr lang="zh-CN" altLang="en-US" sz="3600" dirty="0">
                <a:solidFill>
                  <a:srgbClr val="FF0000"/>
                </a:solidFill>
              </a:rPr>
              <a:t>有</a:t>
            </a:r>
            <a:r>
              <a:rPr lang="zh-CN" altLang="en-US" sz="3600" dirty="0">
                <a:solidFill>
                  <a:srgbClr val="00B050"/>
                </a:solidFill>
              </a:rPr>
              <a:t>雪</a:t>
            </a:r>
            <a:r>
              <a:rPr lang="zh-CN" altLang="en-US" sz="3600" dirty="0"/>
              <a:t>。</a:t>
            </a:r>
            <a:endParaRPr lang="en-GB" sz="3600" dirty="0"/>
          </a:p>
        </p:txBody>
      </p:sp>
      <p:sp>
        <p:nvSpPr>
          <p:cNvPr id="4" name="TextBox 3"/>
          <p:cNvSpPr txBox="1"/>
          <p:nvPr/>
        </p:nvSpPr>
        <p:spPr>
          <a:xfrm>
            <a:off x="2028915" y="1414613"/>
            <a:ext cx="433965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/>
              <a:t>北京</a:t>
            </a:r>
            <a:r>
              <a:rPr lang="zh-CN" altLang="en-US" sz="3600" dirty="0">
                <a:solidFill>
                  <a:srgbClr val="0070C0"/>
                </a:solidFill>
              </a:rPr>
              <a:t>今天</a:t>
            </a:r>
            <a:r>
              <a:rPr lang="zh-CN" altLang="en-US" sz="3600" dirty="0">
                <a:solidFill>
                  <a:srgbClr val="FF0000"/>
                </a:solidFill>
              </a:rPr>
              <a:t>天气</a:t>
            </a:r>
            <a:r>
              <a:rPr lang="zh-CN" altLang="en-US" sz="3600" dirty="0">
                <a:solidFill>
                  <a:srgbClr val="00B050"/>
                </a:solidFill>
              </a:rPr>
              <a:t>怎样</a:t>
            </a:r>
            <a:r>
              <a:rPr lang="zh-CN" altLang="en-US" sz="3600" dirty="0"/>
              <a:t>？</a:t>
            </a:r>
            <a:endParaRPr lang="en-GB" sz="3600" dirty="0"/>
          </a:p>
        </p:txBody>
      </p:sp>
      <p:sp>
        <p:nvSpPr>
          <p:cNvPr id="7" name="TextBox 6"/>
          <p:cNvSpPr txBox="1"/>
          <p:nvPr/>
        </p:nvSpPr>
        <p:spPr>
          <a:xfrm>
            <a:off x="2135561" y="1048433"/>
            <a:ext cx="373685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000" dirty="0" err="1"/>
              <a:t>běi</a:t>
            </a:r>
            <a:r>
              <a:rPr lang="en-US" altLang="ja-JP" sz="2000" dirty="0"/>
              <a:t> </a:t>
            </a:r>
            <a:r>
              <a:rPr lang="en-US" altLang="ja-JP" sz="2000" dirty="0" err="1"/>
              <a:t>jīng</a:t>
            </a:r>
            <a:r>
              <a:rPr lang="en-US" altLang="ja-JP" sz="2000" dirty="0"/>
              <a:t> </a:t>
            </a:r>
            <a:r>
              <a:rPr lang="en-US" altLang="ja-JP" sz="2000" dirty="0" err="1">
                <a:solidFill>
                  <a:srgbClr val="0070C0"/>
                </a:solidFill>
              </a:rPr>
              <a:t>jīn</a:t>
            </a:r>
            <a:r>
              <a:rPr lang="en-US" altLang="ja-JP" sz="2000" dirty="0">
                <a:solidFill>
                  <a:srgbClr val="0070C0"/>
                </a:solidFill>
              </a:rPr>
              <a:t> </a:t>
            </a:r>
            <a:r>
              <a:rPr lang="en-US" altLang="ja-JP" sz="2000" dirty="0" err="1">
                <a:solidFill>
                  <a:srgbClr val="0070C0"/>
                </a:solidFill>
              </a:rPr>
              <a:t>tiān</a:t>
            </a:r>
            <a:r>
              <a:rPr lang="en-US" altLang="ja-JP" sz="2000" dirty="0">
                <a:solidFill>
                  <a:srgbClr val="0070C0"/>
                </a:solidFill>
              </a:rPr>
              <a:t>    </a:t>
            </a:r>
            <a:r>
              <a:rPr lang="en-US" altLang="ja-JP" sz="2000" dirty="0" err="1">
                <a:solidFill>
                  <a:srgbClr val="FF0000"/>
                </a:solidFill>
              </a:rPr>
              <a:t>tiān</a:t>
            </a:r>
            <a:r>
              <a:rPr lang="en-US" altLang="ja-JP" sz="2000" dirty="0">
                <a:solidFill>
                  <a:srgbClr val="FF0000"/>
                </a:solidFill>
              </a:rPr>
              <a:t>  </a:t>
            </a:r>
            <a:r>
              <a:rPr lang="en-US" altLang="ja-JP" sz="2000" dirty="0" err="1">
                <a:solidFill>
                  <a:srgbClr val="FF0000"/>
                </a:solidFill>
              </a:rPr>
              <a:t>qì</a:t>
            </a:r>
            <a:r>
              <a:rPr lang="en-US" altLang="ja-JP" sz="2000" dirty="0">
                <a:solidFill>
                  <a:srgbClr val="FF0000"/>
                </a:solidFill>
              </a:rPr>
              <a:t>   </a:t>
            </a:r>
            <a:r>
              <a:rPr lang="en-US" altLang="ja-JP" sz="2000" dirty="0" err="1">
                <a:solidFill>
                  <a:srgbClr val="00B050"/>
                </a:solidFill>
              </a:rPr>
              <a:t>zěn</a:t>
            </a:r>
            <a:r>
              <a:rPr lang="en-US" altLang="ja-JP" sz="2000" dirty="0">
                <a:solidFill>
                  <a:srgbClr val="00B050"/>
                </a:solidFill>
              </a:rPr>
              <a:t> </a:t>
            </a:r>
            <a:r>
              <a:rPr lang="en-US" altLang="ja-JP" sz="2000" dirty="0" err="1">
                <a:solidFill>
                  <a:srgbClr val="00B050"/>
                </a:solidFill>
              </a:rPr>
              <a:t>yàng</a:t>
            </a:r>
            <a:endParaRPr lang="en-GB" sz="2000" dirty="0">
              <a:solidFill>
                <a:srgbClr val="00B05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878493" y="3710063"/>
            <a:ext cx="275327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en-US" sz="3200" dirty="0">
                <a:solidFill>
                  <a:prstClr val="black"/>
                </a:solidFill>
              </a:rPr>
              <a:t>平均温度</a:t>
            </a:r>
            <a:r>
              <a:rPr lang="en-US" altLang="zh-CN" sz="3200" dirty="0">
                <a:solidFill>
                  <a:prstClr val="black"/>
                </a:solidFill>
              </a:rPr>
              <a:t>10</a:t>
            </a:r>
            <a:r>
              <a:rPr lang="zh-CN" altLang="en-US" sz="3200" dirty="0">
                <a:solidFill>
                  <a:prstClr val="black"/>
                </a:solidFill>
              </a:rPr>
              <a:t>度。</a:t>
            </a:r>
            <a:endParaRPr lang="en-GB" sz="3200" dirty="0">
              <a:solidFill>
                <a:prstClr val="black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033986" y="2297922"/>
            <a:ext cx="828534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000" dirty="0" err="1"/>
              <a:t>běi</a:t>
            </a:r>
            <a:r>
              <a:rPr lang="en-US" altLang="ja-JP" sz="2000" dirty="0"/>
              <a:t> </a:t>
            </a:r>
            <a:r>
              <a:rPr lang="en-US" altLang="ja-JP" sz="2000" dirty="0" err="1"/>
              <a:t>jīng</a:t>
            </a:r>
            <a:r>
              <a:rPr lang="en-US" altLang="ja-JP" sz="2000" dirty="0"/>
              <a:t>  </a:t>
            </a:r>
            <a:r>
              <a:rPr lang="en-US" altLang="ja-JP" sz="2000" dirty="0" err="1">
                <a:solidFill>
                  <a:srgbClr val="0070C0"/>
                </a:solidFill>
              </a:rPr>
              <a:t>jīn</a:t>
            </a:r>
            <a:r>
              <a:rPr lang="en-US" altLang="ja-JP" sz="2000" dirty="0">
                <a:solidFill>
                  <a:srgbClr val="0070C0"/>
                </a:solidFill>
              </a:rPr>
              <a:t> </a:t>
            </a:r>
            <a:r>
              <a:rPr lang="en-US" altLang="ja-JP" sz="2000" dirty="0" err="1">
                <a:solidFill>
                  <a:srgbClr val="0070C0"/>
                </a:solidFill>
              </a:rPr>
              <a:t>tiān</a:t>
            </a:r>
            <a:r>
              <a:rPr lang="en-US" altLang="ja-JP" sz="2000" dirty="0">
                <a:solidFill>
                  <a:srgbClr val="0070C0"/>
                </a:solidFill>
              </a:rPr>
              <a:t> </a:t>
            </a:r>
            <a:r>
              <a:rPr lang="en-US" altLang="ja-JP" sz="2000" dirty="0" err="1">
                <a:solidFill>
                  <a:srgbClr val="0070C0"/>
                </a:solidFill>
              </a:rPr>
              <a:t>shàng</a:t>
            </a:r>
            <a:r>
              <a:rPr lang="en-US" altLang="ja-JP" sz="2000" dirty="0">
                <a:solidFill>
                  <a:srgbClr val="0070C0"/>
                </a:solidFill>
              </a:rPr>
              <a:t> </a:t>
            </a:r>
            <a:r>
              <a:rPr lang="en-US" altLang="ja-JP" sz="2000" dirty="0" err="1">
                <a:solidFill>
                  <a:srgbClr val="0070C0"/>
                </a:solidFill>
              </a:rPr>
              <a:t>wǔ</a:t>
            </a:r>
            <a:r>
              <a:rPr lang="en-US" altLang="ja-JP" sz="2000" dirty="0">
                <a:solidFill>
                  <a:srgbClr val="0070C0"/>
                </a:solidFill>
              </a:rPr>
              <a:t> </a:t>
            </a:r>
            <a:r>
              <a:rPr lang="en-US" altLang="ja-JP" sz="2000" dirty="0" err="1">
                <a:solidFill>
                  <a:srgbClr val="FF0000"/>
                </a:solidFill>
              </a:rPr>
              <a:t>yǒu</a:t>
            </a:r>
            <a:r>
              <a:rPr lang="en-US" altLang="ja-JP" sz="2000" dirty="0"/>
              <a:t> </a:t>
            </a:r>
            <a:r>
              <a:rPr lang="en-US" altLang="ja-JP" sz="2000" dirty="0" err="1">
                <a:solidFill>
                  <a:srgbClr val="00B050"/>
                </a:solidFill>
              </a:rPr>
              <a:t>wù</a:t>
            </a:r>
            <a:r>
              <a:rPr lang="en-US" altLang="ja-JP" sz="2000" dirty="0">
                <a:solidFill>
                  <a:srgbClr val="00B050"/>
                </a:solidFill>
              </a:rPr>
              <a:t> </a:t>
            </a:r>
            <a:r>
              <a:rPr lang="en-US" altLang="ja-JP" sz="2000" dirty="0"/>
              <a:t>          </a:t>
            </a:r>
            <a:r>
              <a:rPr lang="en-US" altLang="ja-JP" sz="2000" dirty="0" err="1">
                <a:solidFill>
                  <a:srgbClr val="0070C0"/>
                </a:solidFill>
              </a:rPr>
              <a:t>xì</a:t>
            </a:r>
            <a:r>
              <a:rPr lang="en-US" altLang="ja-JP" sz="2000" dirty="0">
                <a:solidFill>
                  <a:srgbClr val="0070C0"/>
                </a:solidFill>
              </a:rPr>
              <a:t>    </a:t>
            </a:r>
            <a:r>
              <a:rPr lang="en-US" altLang="ja-JP" sz="2000" dirty="0" err="1">
                <a:solidFill>
                  <a:srgbClr val="0070C0"/>
                </a:solidFill>
              </a:rPr>
              <a:t>wǔ</a:t>
            </a:r>
            <a:r>
              <a:rPr lang="en-US" altLang="ja-JP" sz="2000" dirty="0">
                <a:solidFill>
                  <a:srgbClr val="0070C0"/>
                </a:solidFill>
              </a:rPr>
              <a:t>   </a:t>
            </a:r>
            <a:r>
              <a:rPr lang="en-US" altLang="ja-JP" sz="2000" dirty="0" err="1">
                <a:solidFill>
                  <a:srgbClr val="00B050"/>
                </a:solidFill>
              </a:rPr>
              <a:t>duō</a:t>
            </a:r>
            <a:r>
              <a:rPr lang="en-US" altLang="ja-JP" sz="2000" dirty="0">
                <a:solidFill>
                  <a:srgbClr val="00B050"/>
                </a:solidFill>
              </a:rPr>
              <a:t> </a:t>
            </a:r>
            <a:r>
              <a:rPr lang="en-US" altLang="ja-JP" sz="2000" dirty="0" err="1">
                <a:solidFill>
                  <a:srgbClr val="00B050"/>
                </a:solidFill>
              </a:rPr>
              <a:t>yún</a:t>
            </a:r>
            <a:r>
              <a:rPr lang="en-US" altLang="ja-JP" sz="2000" dirty="0">
                <a:solidFill>
                  <a:srgbClr val="00B050"/>
                </a:solidFill>
              </a:rPr>
              <a:t>   </a:t>
            </a:r>
            <a:r>
              <a:rPr lang="en-US" altLang="ja-JP" sz="2000" dirty="0" err="1">
                <a:solidFill>
                  <a:srgbClr val="0070C0"/>
                </a:solidFill>
              </a:rPr>
              <a:t>wǎng</a:t>
            </a:r>
            <a:r>
              <a:rPr lang="en-US" altLang="ja-JP" sz="2000" dirty="0">
                <a:solidFill>
                  <a:srgbClr val="0070C0"/>
                </a:solidFill>
              </a:rPr>
              <a:t> </a:t>
            </a:r>
            <a:r>
              <a:rPr lang="en-US" altLang="ja-JP" sz="2000" dirty="0" err="1">
                <a:solidFill>
                  <a:srgbClr val="0070C0"/>
                </a:solidFill>
              </a:rPr>
              <a:t>shàng</a:t>
            </a:r>
            <a:r>
              <a:rPr lang="en-US" altLang="ja-JP" sz="2000" dirty="0">
                <a:solidFill>
                  <a:srgbClr val="0070C0"/>
                </a:solidFill>
              </a:rPr>
              <a:t> </a:t>
            </a:r>
            <a:r>
              <a:rPr lang="en-US" altLang="ja-JP" sz="2000" dirty="0" err="1">
                <a:solidFill>
                  <a:srgbClr val="FF0000"/>
                </a:solidFill>
              </a:rPr>
              <a:t>yǒu</a:t>
            </a:r>
            <a:r>
              <a:rPr lang="en-US" altLang="ja-JP" sz="2000" dirty="0">
                <a:solidFill>
                  <a:srgbClr val="FF0000"/>
                </a:solidFill>
              </a:rPr>
              <a:t> </a:t>
            </a:r>
            <a:r>
              <a:rPr lang="en-US" altLang="ja-JP" sz="2000" dirty="0" err="1">
                <a:solidFill>
                  <a:srgbClr val="00B050"/>
                </a:solidFill>
              </a:rPr>
              <a:t>xuě</a:t>
            </a:r>
            <a:endParaRPr lang="en-GB" sz="2000" dirty="0">
              <a:solidFill>
                <a:srgbClr val="00B05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896387" y="3454219"/>
            <a:ext cx="252921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000" dirty="0" err="1"/>
              <a:t>píng</a:t>
            </a:r>
            <a:r>
              <a:rPr lang="en-US" altLang="ja-JP" sz="2000" dirty="0"/>
              <a:t> </a:t>
            </a:r>
            <a:r>
              <a:rPr lang="en-US" altLang="ja-JP" sz="2000" dirty="0" err="1"/>
              <a:t>jūn</a:t>
            </a:r>
            <a:r>
              <a:rPr lang="en-US" altLang="ja-JP" sz="2000" dirty="0"/>
              <a:t> </a:t>
            </a:r>
            <a:r>
              <a:rPr lang="en-US" altLang="ja-JP" sz="2000" dirty="0" err="1"/>
              <a:t>wēn</a:t>
            </a:r>
            <a:r>
              <a:rPr lang="en-US" altLang="ja-JP" sz="2000" dirty="0"/>
              <a:t> </a:t>
            </a:r>
            <a:r>
              <a:rPr lang="en-US" altLang="ja-JP" sz="2000" dirty="0" err="1"/>
              <a:t>dù</a:t>
            </a:r>
            <a:r>
              <a:rPr lang="en-US" altLang="ja-JP" sz="2000" dirty="0"/>
              <a:t> </a:t>
            </a:r>
            <a:r>
              <a:rPr lang="en-US" altLang="ja-JP" sz="2000" dirty="0" err="1"/>
              <a:t>shí</a:t>
            </a:r>
            <a:r>
              <a:rPr lang="en-US" altLang="ja-JP" sz="2000" dirty="0"/>
              <a:t> </a:t>
            </a:r>
            <a:r>
              <a:rPr lang="en-US" altLang="ja-JP" sz="2000" dirty="0" err="1"/>
              <a:t>dù</a:t>
            </a:r>
            <a:endParaRPr lang="en-GB" sz="2000" dirty="0"/>
          </a:p>
        </p:txBody>
      </p:sp>
      <p:sp>
        <p:nvSpPr>
          <p:cNvPr id="5" name="TextBox 4"/>
          <p:cNvSpPr txBox="1"/>
          <p:nvPr/>
        </p:nvSpPr>
        <p:spPr>
          <a:xfrm>
            <a:off x="7640550" y="4448889"/>
            <a:ext cx="3134256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>
                <a:solidFill>
                  <a:srgbClr val="FF0000"/>
                </a:solidFill>
              </a:rPr>
              <a:t>平均</a:t>
            </a:r>
            <a:r>
              <a:rPr lang="zh-CN" altLang="en-US" b="1" dirty="0">
                <a:solidFill>
                  <a:srgbClr val="FF0000"/>
                </a:solidFill>
              </a:rPr>
              <a:t>  </a:t>
            </a:r>
            <a:r>
              <a:rPr lang="en-US" altLang="ja-JP" b="1" dirty="0" err="1"/>
              <a:t>píng</a:t>
            </a:r>
            <a:r>
              <a:rPr lang="en-US" altLang="ja-JP" b="1" dirty="0"/>
              <a:t> </a:t>
            </a:r>
            <a:r>
              <a:rPr lang="en-US" altLang="ja-JP" b="1" dirty="0" err="1"/>
              <a:t>jūn</a:t>
            </a:r>
            <a:r>
              <a:rPr lang="zh-CN" altLang="en-US" b="1" dirty="0"/>
              <a:t>  </a:t>
            </a:r>
            <a:r>
              <a:rPr lang="en-US" altLang="zh-CN" b="1" dirty="0"/>
              <a:t>average</a:t>
            </a:r>
          </a:p>
          <a:p>
            <a:r>
              <a:rPr lang="zh-CN" altLang="en-US" sz="3200" b="1" dirty="0">
                <a:solidFill>
                  <a:srgbClr val="FF0000"/>
                </a:solidFill>
              </a:rPr>
              <a:t>温度</a:t>
            </a:r>
            <a:r>
              <a:rPr lang="zh-CN" altLang="en-US" b="1" dirty="0">
                <a:solidFill>
                  <a:srgbClr val="FF0000"/>
                </a:solidFill>
              </a:rPr>
              <a:t>  </a:t>
            </a:r>
            <a:r>
              <a:rPr lang="en-US" altLang="ja-JP" b="1" dirty="0" err="1"/>
              <a:t>wēn</a:t>
            </a:r>
            <a:r>
              <a:rPr lang="en-US" altLang="ja-JP" b="1" dirty="0"/>
              <a:t> </a:t>
            </a:r>
            <a:r>
              <a:rPr lang="en-US" altLang="ja-JP" b="1" dirty="0" err="1"/>
              <a:t>dù</a:t>
            </a:r>
            <a:r>
              <a:rPr lang="en-US" altLang="ja-JP" b="1" dirty="0"/>
              <a:t>  </a:t>
            </a:r>
            <a:r>
              <a:rPr lang="en-US" altLang="zh-CN" b="1" dirty="0"/>
              <a:t>temperature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81177" y="312252"/>
            <a:ext cx="781717" cy="78171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889F7C2-EC54-48B1-8E8E-6970ED347002}"/>
              </a:ext>
            </a:extLst>
          </p:cNvPr>
          <p:cNvSpPr txBox="1"/>
          <p:nvPr/>
        </p:nvSpPr>
        <p:spPr>
          <a:xfrm>
            <a:off x="1966693" y="4612390"/>
            <a:ext cx="38014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2400" b="1" dirty="0">
                <a:highlight>
                  <a:srgbClr val="FFFF00"/>
                </a:highlight>
              </a:rPr>
              <a:t>Task</a:t>
            </a:r>
            <a:r>
              <a:rPr lang="ja-JP" altLang="en-US" sz="2400" b="1" dirty="0">
                <a:highlight>
                  <a:srgbClr val="FFFF00"/>
                </a:highlight>
              </a:rPr>
              <a:t> </a:t>
            </a:r>
            <a:r>
              <a:rPr lang="en-GB" altLang="ja-JP" sz="2400" b="1" dirty="0">
                <a:highlight>
                  <a:srgbClr val="FFFF00"/>
                </a:highlight>
              </a:rPr>
              <a:t>2 </a:t>
            </a:r>
            <a:r>
              <a:rPr lang="en-GB" sz="2400" b="1" dirty="0">
                <a:highlight>
                  <a:srgbClr val="FFFF00"/>
                </a:highlight>
              </a:rPr>
              <a:t>Translate these sentences into English.</a:t>
            </a:r>
          </a:p>
        </p:txBody>
      </p:sp>
    </p:spTree>
    <p:extLst>
      <p:ext uri="{BB962C8B-B14F-4D97-AF65-F5344CB8AC3E}">
        <p14:creationId xmlns:p14="http://schemas.microsoft.com/office/powerpoint/2010/main" val="19717652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660233" y="531168"/>
            <a:ext cx="1915909" cy="58477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altLang="zh-CN" sz="3200" dirty="0">
                <a:latin typeface="Comic Sans MS" pitchFamily="66" charset="0"/>
              </a:rPr>
              <a:t>Grammar</a:t>
            </a:r>
            <a:endParaRPr lang="en-GB" sz="3200" dirty="0">
              <a:latin typeface="Comic Sans MS" pitchFamily="66" charset="0"/>
            </a:endParaRPr>
          </a:p>
        </p:txBody>
      </p:sp>
      <p:sp>
        <p:nvSpPr>
          <p:cNvPr id="3" name="AutoShape 2" descr="data:image/jpeg;base64,/9j/4AAQSkZJRgABAQAAAQABAAD/2wCEAAkGBhISEBQUEBQUFRQUFBUUEBQWFBQVDxAVFBAVFBQUFBUXHCYeFxkjGRQUHy8gJCcpLCwsFR4xNTAqNSYrLCkBCQoKDgwOGg8PGikkHyQpLCkpKSkpKSwsLCwsKSkpKSwsKSksLCwpLCkpLCwsKSkpLCksKSksKSkpLCwpLCkpKf/AABEIAMIBAwMBIgACEQEDEQH/xAAbAAABBQEBAAAAAAAAAAAAAAAEAAIDBQYBB//EAEAQAAIBAgMFBwIDBgQFBQAAAAECAAMRBBIhBQYxQVETImFxgZGhMkIjUtEzYnKSscGCsuHwFDRTY6IHFUNz8f/EABsBAAIDAQEBAAAAAAAAAAAAAAMEAQIFAAYH/8QAJxEAAwACAQQBBAMBAQAAAAAAAAECAxEEEiExQRMFIjJRM2FxFFL/2gAMAwEAAhEDEQA/ACM0V5P2UXZz51s9z1EQMUkyTmWdonqG2nI/LOWlkd1DbRWjws6Vk7IdAOLS4lNWS/8AWazAbP7ViWBKJ9Q/OeOQf3heLxhAtWoq17lFtc20AW3eGckiyg8NTabPDwtzujPzcjprSPPyljJUmzxuxMIxsT2bcNHKa+TaN6aQGtuawF6dQEcsykE/4lNrf4Y48FeiI5c+yloiH0ZIN3sQPsv/AAsDf0Nj8TnYshs6lf4lIHzE7xWvKG4zxXhhtCGpAKEOQxK1oZT2h8RnLxGckQ/Ao0zpMbeHlCWRjliadEVoVIz7Y0yB4Q0gYTmw+GCEyJpM0FrVIN9zVxyQ1XgVapJqrwGq8vMjO9IirPBGN5I5jQsYS0DdDQIssfadCyGCdDBSik6rpFI2R1GxM4WnHMjapMJIpscTORmaOUzmQ2PCxwSJTHrKs7Y3LOLSZ2CJ9Tc+SDmx/t1MkccLC5OiqOLE8AIdhsHVosMoOtzXfICOF+6TxUDTKLEm5jnFwfI+p+BfPm6FpeTtA1qCkdn3F0UCxzEsACzC51vmJtp0hVLaPczVAUGZgDZyrKDYNwuoOpGa07gdt9oSSoCBM7MCTku2iPpbNl1IHDS8No4hH/ZurfwsCfYTensZb7gqVUqDusjjwKsPiVu166YWi9RFVWPdQAWDO2i6DTjr6S2xGApv9aKT1t37/wAQs3zMJvjtDtK4pJqtI5QOIaq1h8Cw94Sq0i+DF8mRJljuT2zdo71HZRZVDMSpbix19B6zSirUHFAw/dcA/wAr2HzBNnYJqFCmiBTlHfuxW5OpIIB5k+whIxpH106g8QA6/wDgSbekulpaZOWlVtpDcRSoZS9WkVA0Y5cri/ipGb0JiGyqJuKdQgjUqSGtoDqDYjQjnfWTrjaLOE0LLZhdT3LrcMTbumx+ZypSpAdohBuTazXQF2DVCANASFgLiX5R0VSfZlTWUBiByNvbjGMYiYPiK1hMlTt9jap6nuOqV7RJUvKepirtDqLWjfxaRmXl2WKx9pFh3vCLSrWheV1MgeROJM4gtd4NmphkhqvAKzyes8ArVJZSOpkNapAK1WdxWJtADWvGoxgMnIS7BSmPAkFIRtWtJ6dgXm0tsKAjgJBhnJhWWDpaI+Xa2ICKOCxShX5DWOt4MyQkNI65mMkF2DXj1aQPUiV5ZwR1BiNJc4GpgiPLjY2Dv+K98i/QACS5vbNYXuAeHjrylsWB5K0UyZVC2xU8SuFHa1UYuVJQWsiDkpbhnbTTUy2TbiEqGBDFkRiO8iVXXMKeYcTboNPCFUcQlRQykMp+k8QbdPHjGU9m0g+cIM12N7nQt9TAXsCeZtebcQoWkZVU6e2EwXE7NpVDd6ak8mIGceTDUe8Y+zFB7jVKZ/cc5f5GuvxOFqiHWorL4oA/oVNviFSIK/bGKXCUHKlrtpTVnZ7MRYZcxJA5+kyO7Gzu0r5m1FPvMTzduF+vWO3n2r21c2+ilcDxbmZpdgYEUaCBiA7943IBJPIdbCRDdV/g/r4cPV7oLOPVfrV18ShK/wAy3HvCMPikf6GVuehBt7cI5hYyKthla5suaxAYqGK5hY+NvC8a12M1MauAoViXFmLAglXuLshQnQ2vl0kGMwvZD6ixbvHQD6UWkosPBj7Qddi1EUBCGAck01Jprl7PKiK1ycqtZrE/pHY3OtNFqHM4VVY8bsFJY3/xCAzPplsZwrqtAhOkqNp4mwlo50mf2nqYhxo2zS5ddK7EGEe7TR4DAPWYJTte19TYADiZQ7Pw5JFuvvrPU93NkCjSUsPxGF3NrML/AG+kj6hyfgnt59GK70jMbSFGi4pUyxddKrE93Nbgot/u8f2nI6HpwMAxeGzYthe16xF+Yu8st56FRMQWscjBcrctFAIPjpBTaXTDfdrYTDWqSYLWeV9Z5LUqwKs8KpNuPBBWeVeMrwrEVZUYwkxrFG2UzZOldgKtVJMN2Xs16jhVBLE2AHOH7tbr1MVVCqCFB/Ee11QfrobCewbF2DSw1MLTUXAAZ7DO55kmK8/6lHGXRPev0YzzNVs88O4zomfE1EooLXP1PryAHPhM4mys9XLTu92shtYsL2Bty5S/3k2k9eu9ycoYhFvooBtoOpteabd/A08Fh+2rWFRxdRpmta4VfE8Yo+Tkw41VvdPwgrp63RjsVuzWoKGqplBNgbg666aHwgeWaveLeZMRTCKhUhg1yQRwItp5zMERjjXkuN5Fpl5t67jBFJFWcjB3WXLVTIK2JNpJ2wg+ImdMDDoGbEax1OtA6rWMlwNFqjhE4n2UDix8B/eHWJ12RR5NeS92NgTXfX6F/aHr0QeJ+B6TT4zACouXMyrYDKuXLYcLAqbEdRKViVAw9BaiEXC1W7tN2PFiQGz/ABCU263dsFbvikL3FSswNqjKo0VR4zSx4VjWkIZMvW9k+J2EzMQCoQhVU656Kj6hTAFszH7uMsnFYHu9my8lOZHGn5u8D7CMGPp5ymdcw4rmGb2k1SvYS3SwewattMr+0punjYOvul/kCUm8O2+zpEg95tE8zzllicVeYPeLHdpWIv3aengW5zm9IZ48fJSQt3sH2tdVOoXv1PHmAfMz0o4VStmUEHkQCPYzK7m7OKUs7aPU1v0H26fM0meuo4U6g8Cabn0N1+YRY+iQnJzLJel4QO+ylH7Nnp/wMcv8jXX4gW1MTiKVImmO0IDEuFXOLfSBTuAdeJHtLqm91JdalMiwGZDlYno63X5gT7QQVezNw2uW40awBNiOl+doWGmKbXorl3jdWCuo0agjgkrVZqy3LKluCn+kl25U/EA6C58yf9JYUGpuQy5HK6BhlYr4XHCUO0K+as56Gw9BaL8lfYOcNbvZxjKvGYe5lgHnCl4pj+0e5PdD92sEGr01bhm18bC/9p6daeb7KrCnWRuQYX8jofgz0alVDAFSCCLgjUGYn1RU7T/ow8q0zMbx7utm7ahcsTd1HG/5l/SGbN21SxK9nVADm4ZDexI6eOnDjL60CxOyKT6sgv8AmHdceTDWKf8AR1Spv14a8ooq/ZmtubrFQXoarqWUnVfEX4iYzEVZt94hXo4eorHPSawpvf8AEp96+V7/AFDxnn1Z7zc4Dq4+57/s1uLlpz3ZE5vIHpQnJI3M01/ROWlo9R3G2P2GFBIAaoc7WN7j7PiaKZ3cTHNVwgzG5RigPUWBA9AbTRETwvM6vnrq87Mh+TyOrRKY0o9lIra3Nl+u978LWlpvXtpa9W1M3RBZTrYk/UfiX++O6orKatIAVRq3/cUDh59J59S8Z6Li1j5KnJ7la0HmtjiJyPMYZohxATsQinEaHtUtIquI0irgwCq8o8WmdGXYqj3OmpvYDmSeAmu2RRpYRB2zqtSpYtfj4KvgLyv3T2Pc9tUH/wBQP+aXuLwDVKgYkFUBamh4NU5M55gdI9ixdK2/IvlvqekW9L+us7TwlMMWCKGPFgozH14zM7O2XVd6ZdGRlftK9Ziueo3KnTsdEl3WxtZGN6GdL6Gm4NS3ijW+DGYjqFapheLoo4s6qw6MAf6yoq4ML+zZ08A10/la4HpaSjblFjlL5G/LVBpP7PYH0MJNDnIqNHKil2vimo4dmYhm+ldMt2PDSZLZezzVrJS6nPU8BxMt948eKlcr/wDHhxdujVDy/wB9IfuXgSKbV3+qqdPBR+v9oBT1UauOlhwuvbNHRtfKtu7bug6gctIaX0lc2zKVRruiluTWs48mGo94VW2OVCdlVqLdR3WIqoTc/m73/lD2zLVPZfYnDWw4t9oDHxuNZj8RsRSztnfM1N6dyVNg4tqQAWtyuTNdjcX2dIJVqIHbRAlNmNQAWsKZJPsZn8UHQJ+ExqGm1WogKjslU2v3jz07vGK4ckrao6cmvJS7OwD0HLuUA7OlRRUvY9ndi7XA1sDprz1lTTr3JPUk+5vNJj9n1axprSGjUnqKSQAcwCL/AJmlQdzcZT07PNf8rKQPPWTyMuN6XUh/i5pl92Qq0KpLA6SMDZgQdRY6cJZUhYRZ69Go/vW0C4g2ml3P2icxpngQWXwI429JlcU9zLrdX/mKfr/lMBzMSeJ7MnN32b2K0QinlXImMqICLEXHMcjPMt6t3hh6gKXKPcrf7Tc3W/tPUJlv/UCmP+HVjxVwB/iU3/pH/p+WozKfT7BsNuKPOn0EBqG5k1ereWe7O77YmsF+0a1D0Xw8TPU3U4od0Gy5Nm73AwjJhO8CM7lgCCDawA4+U00ZSphVCqLAAADoBpaPnguRk+TI7/bFhpnn+/GyglVaiiwqCxsAAGX9eM9BMo97sKHwzHLcrZgea6i5HpDcHK8WZfp9i0fkeakRpElcSMz12zQUjYowvFLaOJK5kezNl9vVsf2am7nqfyxgVqrhE+o8T+UdZtNnbPWlTCLwHHxPWM442+piFfb2QzFY5KCLmvqQqIouzHoBH7M2olUuAGVqbZaita6njxBIMG2lsdqlRKiVMjoCFuode9xIBOjeMI2PspKCZVuSxLVHP11GPFjGWV0WlMyQGUrYfFprTq06o/LVXK3kKlPT3WdXeEp/zFCrS/fUdtR/mp3I9QJaa0DqS4q0FdbOoYHiGAI9jKraVWlg8O7U0VAPpVRYF20Fh6fENwm0qdVc1J1deF1INj0PQ+Eym8+0lqYlKRP4dD8Sr0LWuB6Cw/xGDyV22Xw4ndpFEcEztSw4+uq3aVjzF9dfIXPrN5UxKUEUFXyjugqjOEAH3ZeAlRuLhA7VcTV+8lafgBxtfxsPSaN6gB4y+OdSE5V7ro/RFs/alGp+zqIx6BhmHmvEe0vsWtsg/wC2Pk3mfxOAo1f2lNH6EqLjyPH5ljidkCmtGrSq1QmUK1MtnpnTT67ka9COEpkW2hQ0tOklWmM4VhYAggEfMHx2wKdTgXTudm2QgZqfHKbg/Gsx9LbdSljWtUdqaUXrVaZtkFh3QLC/jrLnYO9j1XorWVAa9N6iBb3QLr3r6EECJZMNSyug3BUAMRUy6LTWnSQdAq3I92lpaA7IF0Lni7s3oW0+AIfaed5n3ZWXnwDYrZ9OoLVFDeY1HkZjd4tjtQ7y60ydDzXwP6zdwbH4QVKbo3BgR8aH0Nj6SeNmrFa/QxjzVD7eDyoC5mu3PwZ7QuRoFIvbQk8vOUWC2YWYAakmw8Z6FsvACjTCXuRqT1Jmtz8yUdK9lslaCop2Kecci40zC7/7QFTJRpnMVJL5TcX4BTbnNzUS4I11FtDY69DykGHwNNPpVRpa9hmNup5mF4+WcN/I1trwiyejzjYu41Wt3qn4aeIOc+S/rPQtm7Kp0ECUlAGlz9zeLHmYZFI5XMycj8n2/RLezkU7OTNpHHDKPe3EhcOwJsXsAOZ1ufS0L2ttylQH4hN9bAA3bThfhPNtvbyNXbMwAA0UDgB+sf4HEvLar0guKe+weq4gdfFAQbtXdsqAsTwUAlj6CXexdxMRXN6wNFNDdh3nueAF9NOZnp7rHhW8laHKzJeDPHFxT17B7r4WmioKSNl+5gGdtb3JPOKZb+s4t/iwHyMzm72weyW7au2rHn5S2qU7SakLMDJccLm4npt6egKTbALToEflmc3u3gNBezpftHF7/wDTXhfzPKS6SQaMbp6QftjeWjh9GJZ/yLqw/iPBZl8RvviHP4apTHlnf1J0+JS4amWOpJJNyTqSfEyxo4KKVmfo1sX0+Euqu50byYscKttbnuoBf21gXYO6VXvc3zVCfqa5uTLT/wBvLaKCTJ9k0AudW+63HnyIgMmZpDU4IhNwgzZW8dIUFSkrZkUDsxlznqVJNm5njH094aTMAxNM30WoDTPudD7yiqbtkPdXsL3GhzCanC4NGoXY5mBCuGClTfnbxj2Llxfb2YfKwKXtFvgRmtqLHgeXvzmm2WVen2T62+RfS0w+F2BTGtEvRPWk5VT5obqR6S3xWNbD4Z6hJdqaXubAub6E5dBy4QmSOpCDxsusXu4veKWIIsVYXLC3C/OUNLZFOhnqUwwdUKJmdm7MEWyoD9I14STYm9dda9OjiSripR7W6rlalr9PHvCx4wra2IzsLi2dxp4DWdKvurB6aemXeyyOyW3IWPmNDDBKLdevm7Qa/UGHQA3l9aeW5GLWWv8ASX27HJDi2IQ2vciy6X1OghFp20pMa7kbKjY+xFpC7WL9fy35D9ZaAR1pDXxSrxPpzhKisj2ye9MknCZV19qt9ot4njAK1dm+ok+sq+K/YzHHqvPYvHxiDiw95Cdq0h93wZQusiYSv/LPsanhz7ZoTtel+b4Mcu06R+8TNFYxlg3xJL/8U/s16VQeBB8jeOmLFxw0hNHbNVPuuP3tfmLXw36YKuHS8M09WgrCzKGHQgEfMArbu4ViS1GmSeJyiRYXeFG0cFT1+2Wi1ARcG4ilLLi7d0LVFQ9Ugahs+lTt2dNFsLDKoBA8+MlMcY0wFN15ezkMiiilS5VYhwVFoJnMmppdTBmaxn0pL0XjWiUGeXbwYrPiqrHk5VfAL3R/SemZ55rvRgjTxL6aOc6nrm1PsZTInof4musGw1aXOErC2szAqEGWOExUVqdG1tUtGq2fiQHW3Pu+8H2vhGpPcaC91PjBcBV1B6EH5m1xS06tMZgCpFxfxH9Ytk1NKvXsVrK8d9kefV9uVPDztrCN1sZVqYjISWDKSF8V10ENxuxqOY2BGvAE2mi3C2OgqtUVQMoyg87tx+AIbDmiX9qEeXknTZf4HYVTLqAPPjLCru4joVc3VhZgQLEGW6jSdtDPkW/Z595KMvh9zEosXogsxULd2LOAPtW/AcINj6DLcsCLKePU6TZSs29gxUpEfcNR17vKFnkNL7jppt9ys3VpWznyE0Mr9iYfLSXQAtqf7XlgJjZWrtstb3TO2nHawuZypUAFzAalQsfDpGMODqImdncRjCdF4decCanDBSnGpR74VK7DMNT2QA1KRPThzpIHSKZEMzYGUkbU4WVkTpErDzQMUjSknKxjCBbCpg5SRPThTLIyshsKmA1Ej8LtB6R7p8weEmdINVpyHqlpnVKpdzS7P2ylXTg3MdfLrDTMGxKm49JoNj7dzWSpo3I8m8/GZ3I4mvugzsuDp7yXV4py0Uz9AOxlKG3WQ9+nmB4mmbkW6rxHxHHaFFz3XAPRu63zxmSpY0/p4eULXa+lqihx+9rbyPEehn0JZu+yPiuDQ1KhEqNs4BMQljow1Rvyn9JW1ceAfw86DkAQ6fyPY+xMVDazMbXVz0UkP/I1j7RyWrRebqXtGX2jsypSNnHkR9J9YPRexm7XEI3dbT91hBa271BuAy/wnT2lKwoenmf+iiw+KIlzgNutbIx/h/SNG7icmb4hWG3fpg6gt5nT4it8bqWi18qWvIXgcDUrNZB5t9o9Z6LsLZa0aYVeXE9TzMzeyqjooVbBRwFhpL2ltVxzHsIKeLUGVnzO+yL2dgmExwfTgen6QqDacvTE9aOyCsL3B4Wt7yYyA8TAcqunGcvIkWwnXqBRczgMqsdi8zWHAexMVwR10GiOt6H1K5c3PoIRRWA0jD6DTexpLsGta7InCzjrHiJoamtC+wR1kLJCmWMKTMzUMTQG9KRtShxSRtTmVkoIsgC1KRPRlgaUienAdYachXPTkTLD3pweok7qGIsDZZDUSEuJE4k7GU9gNVIHUFpZVRAqyQsMpQfQ3lqKoBANtLniekUpisU74Mf6Fvjn9FJTpyXsIUlGS9mBNT5O5ofGmUtdbQdhcW4jodR8w3aB1giU4ZZGl2BLAt9yehjGXQFrflNmX+V7/BEsMNi1PHu+RPvlb+gMAp0YRToyy5NIiuLD9aLmklzoRx0v3W68/wC0usFg+omXooRw/wBJZYPGsnD2vb/89JdcqX5Fq4lLwabsbRI1jBsPtVWGpKnicy3XhwBGo+ZOWvwsR1Ugi/S3ERiMk34YllxVPlBtJ+n+svMFiM6+I0P6zOUGv/v9ZabOqWceOn6QeWNoTpbLcmDLJqh0+JDMHnX+KIkF2ni8iG3E6CUqPH7WxOaoQOC6evOCK8Y4y6ZNPFj6Y/0saTw2jUlZSeG0THleityWNN4/NB6bSZZSs4nSOETlpJaK0z8uQjZHlnCkljTELolMgZZE6wlhI2EA6CpgTpB6iQ51g1RZCoZiivqpBnh1VYHWENLHYYNUEGqiEOZBUMLJagQrFJCIoXqBaKX/AI0Tj46VKqZOtMx96NFS/YqveMmpUo6nRhVKlKui+iNKUlsBJGSwvy4X5X6SsxOL1sJMS7AZMigNOKHKSUsXKyihM1m6u7fanO/0K3C31m17eUnPePDLdCF8p+SfY+zalYXUAL+Y8PTrL2nuolu875uqnLLunTAAAFgNABwHlHzAvnZHW47CWTk3k8sqX2KVX8NySP8AqagjpcC484Eu1Gp1MrpZhY8bg36G00cr9r7PFRbgd5dR1IvqI5x/qWWftt7Qt29hyYzMbZWU8dRofXhFXq5VYnkCfiOEr9u1bUW8bD5gbzPPkTZ2ON0kZvtSSSeJOvrJQYIGklN5srsbTRY0GljQMq6BljQg7yaAZF2D6Zk6wamYQkVrKZ9kl4rzk5FaybB6FEYojBOiThkbR8Y4i7ZZEDweoIS8HqSUxiASqIHWENqwOrDQx7GV9SQMZLXOsHcxtF2Nijc05L6KGbSjHV+6AfGEpTjcfhyU9RGpe33Ne1qXodhqgIhQYATPCuyGGUsZmhaxPyhB8np7M1Gw2o4hGw1U5WLZ6TA2Ja1rDroBpKmvuRi0e3Z5xrZkIIP9xBsMjK6upsykFT0InpOwNuLXSzWFQfUNO94r4TPz5cnGbrH3T8r9GXluttozWxdy6hINYZF5i4znwtym5w9BUUKgAUCwA4R87MXNybzv7hZ02dnRI+0F7XF+l9faPvBrfsqdnY2dl0QdlLvO/wCGo6t/QS5lFvV9KeZ/pHOL/Ig3H/kRn7xyGQ3j0M32arLHDGWeHaVOHaWdAxPK2gWTwWVMwhDBKZhCGI3TM60TRTl4oFsEdnLxRSrZJwyNo4mMcweyyIng9STO0GqGWQzCIKpgdUwmoYHXbSHkdjsV2IbWDu0lrtrBnMdldjqYs07IrxS4PZGgkjjuxRQxtPwUm0VF+AguEGs7FNJfgYXI/It6UKpm2o0Oluo1iiiGX8WB9Ho2zWJooTqco15yHb7kYeoQSDYajQ8Yop5yf5V/op7MGrnjc301vr7zTbq1mLWLEix0JNuU5FNjkr7AleDUTsUUyEBFKTen6E/i/tOxRrjfyINg/kkzQEesUU3fRqsLw/GWtCKKK5gd+A2nCKcUUQoQslE6ZyKAYBiiiikM5DWkLxRSheSFpBUnIoRDUA1QQPEDSKKHjyNyVdXjIGEUUeXgHQyKKKSDP//Z"/>
          <p:cNvSpPr>
            <a:spLocks noChangeAspect="1" noChangeArrowheads="1"/>
          </p:cNvSpPr>
          <p:nvPr/>
        </p:nvSpPr>
        <p:spPr bwMode="auto">
          <a:xfrm>
            <a:off x="1679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30" name="Picture 6" descr="http://langleytoday.ca/wp-content/uploads/2012/06/hot-weathe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9805" y="1093969"/>
            <a:ext cx="1738602" cy="1303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://www.chud.com/wp-content/uploads/2012/01/cat_cold_weather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0410" y="1104259"/>
            <a:ext cx="2114599" cy="13639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550093" y="2646472"/>
            <a:ext cx="14617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/>
              <a:t>热 </a:t>
            </a:r>
            <a:r>
              <a:rPr lang="en-US" altLang="ja-JP" sz="2400" dirty="0" err="1"/>
              <a:t>rè</a:t>
            </a:r>
            <a:endParaRPr lang="en-GB" sz="2400" dirty="0"/>
          </a:p>
        </p:txBody>
      </p:sp>
      <p:sp>
        <p:nvSpPr>
          <p:cNvPr id="5" name="TextBox 4"/>
          <p:cNvSpPr txBox="1"/>
          <p:nvPr/>
        </p:nvSpPr>
        <p:spPr>
          <a:xfrm>
            <a:off x="3891910" y="2646471"/>
            <a:ext cx="19840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/>
              <a:t>冷 </a:t>
            </a:r>
            <a:r>
              <a:rPr lang="en-US" altLang="ja-JP" sz="2400" dirty="0" err="1"/>
              <a:t>lěng</a:t>
            </a:r>
            <a:endParaRPr lang="en-GB" sz="2400" dirty="0"/>
          </a:p>
        </p:txBody>
      </p:sp>
      <p:sp>
        <p:nvSpPr>
          <p:cNvPr id="6" name="TextBox 5"/>
          <p:cNvSpPr txBox="1"/>
          <p:nvPr/>
        </p:nvSpPr>
        <p:spPr>
          <a:xfrm>
            <a:off x="1650463" y="6107854"/>
            <a:ext cx="30572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/>
              <a:t>伦敦</a:t>
            </a:r>
            <a:r>
              <a:rPr lang="zh-CN" altLang="en-US" sz="3200" dirty="0">
                <a:solidFill>
                  <a:srgbClr val="0070C0"/>
                </a:solidFill>
              </a:rPr>
              <a:t>今天</a:t>
            </a:r>
            <a:r>
              <a:rPr lang="zh-CN" altLang="en-US" sz="3200" dirty="0">
                <a:solidFill>
                  <a:srgbClr val="FF0000"/>
                </a:solidFill>
              </a:rPr>
              <a:t>很</a:t>
            </a:r>
            <a:r>
              <a:rPr lang="zh-CN" altLang="en-US" sz="3200" dirty="0">
                <a:solidFill>
                  <a:srgbClr val="00B050"/>
                </a:solidFill>
              </a:rPr>
              <a:t>热</a:t>
            </a:r>
            <a:r>
              <a:rPr lang="zh-CN" altLang="en-US" sz="3200" dirty="0"/>
              <a:t>。</a:t>
            </a:r>
            <a:endParaRPr lang="en-GB" sz="3200" dirty="0"/>
          </a:p>
        </p:txBody>
      </p:sp>
      <p:sp>
        <p:nvSpPr>
          <p:cNvPr id="13" name="内容占位符 3"/>
          <p:cNvSpPr txBox="1">
            <a:spLocks/>
          </p:cNvSpPr>
          <p:nvPr/>
        </p:nvSpPr>
        <p:spPr>
          <a:xfrm>
            <a:off x="6629400" y="1433455"/>
            <a:ext cx="4038600" cy="4525963"/>
          </a:xfrm>
          <a:prstGeom prst="rect">
            <a:avLst/>
          </a:prstGeom>
        </p:spPr>
        <p:txBody>
          <a:bodyPr>
            <a:normAutofit fontScale="77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>
              <a:buNone/>
            </a:pPr>
            <a:r>
              <a:rPr lang="zh-CN" altLang="en-US" b="1" dirty="0">
                <a:solidFill>
                  <a:srgbClr val="FF0000"/>
                </a:solidFill>
              </a:rPr>
              <a:t>很 </a:t>
            </a:r>
            <a:r>
              <a:rPr lang="en-US" altLang="zh-CN" b="1" dirty="0">
                <a:solidFill>
                  <a:srgbClr val="FF0000"/>
                </a:solidFill>
              </a:rPr>
              <a:t>(</a:t>
            </a:r>
            <a:r>
              <a:rPr lang="en-US" altLang="ja-JP" b="1" dirty="0">
                <a:solidFill>
                  <a:srgbClr val="FF0000"/>
                </a:solidFill>
              </a:rPr>
              <a:t>hěn) </a:t>
            </a:r>
            <a:r>
              <a:rPr lang="en-US" altLang="zh-CN" b="1" dirty="0">
                <a:solidFill>
                  <a:srgbClr val="FF0000"/>
                </a:solidFill>
              </a:rPr>
              <a:t>is a </a:t>
            </a:r>
            <a:r>
              <a:rPr lang="en-US" altLang="zh-CN" b="1" dirty="0" err="1">
                <a:solidFill>
                  <a:srgbClr val="FF0000"/>
                </a:solidFill>
              </a:rPr>
              <a:t>stative</a:t>
            </a:r>
            <a:r>
              <a:rPr lang="en-US" altLang="zh-CN" b="1" dirty="0">
                <a:solidFill>
                  <a:srgbClr val="FF0000"/>
                </a:solidFill>
              </a:rPr>
              <a:t> verb. </a:t>
            </a:r>
            <a:r>
              <a:rPr lang="en-US" altLang="zh-CN" dirty="0"/>
              <a:t>You always use it with </a:t>
            </a:r>
            <a:r>
              <a:rPr lang="en-US" altLang="zh-CN" dirty="0">
                <a:solidFill>
                  <a:srgbClr val="FF0000"/>
                </a:solidFill>
              </a:rPr>
              <a:t>adjectives</a:t>
            </a:r>
            <a:r>
              <a:rPr lang="en-US" altLang="zh-CN" dirty="0"/>
              <a:t>. In Chinese, You </a:t>
            </a:r>
            <a:r>
              <a:rPr lang="en-US" altLang="zh-CN" dirty="0">
                <a:solidFill>
                  <a:srgbClr val="FF0000"/>
                </a:solidFill>
              </a:rPr>
              <a:t>cannot </a:t>
            </a:r>
            <a:r>
              <a:rPr lang="en-US" altLang="zh-CN" dirty="0"/>
              <a:t>use “</a:t>
            </a:r>
            <a:r>
              <a:rPr lang="zh-CN" altLang="en-US" dirty="0"/>
              <a:t>是 </a:t>
            </a:r>
            <a:r>
              <a:rPr lang="en-US" altLang="zh-CN" dirty="0"/>
              <a:t>am/is/are” with </a:t>
            </a:r>
            <a:r>
              <a:rPr lang="en-US" altLang="zh-CN" dirty="0">
                <a:solidFill>
                  <a:srgbClr val="00B050"/>
                </a:solidFill>
              </a:rPr>
              <a:t>adjectives</a:t>
            </a:r>
            <a:r>
              <a:rPr lang="en-US" altLang="zh-CN" dirty="0"/>
              <a:t>.</a:t>
            </a:r>
          </a:p>
          <a:p>
            <a:pPr marL="0">
              <a:buNone/>
            </a:pPr>
            <a:endParaRPr lang="en-US" altLang="zh-CN" sz="2400" dirty="0"/>
          </a:p>
          <a:p>
            <a:pPr marL="0">
              <a:buNone/>
            </a:pPr>
            <a:r>
              <a:rPr lang="en-US" altLang="zh-CN" sz="2400" dirty="0" err="1"/>
              <a:t>tā</a:t>
            </a:r>
            <a:r>
              <a:rPr lang="en-US" altLang="zh-CN" sz="2400" dirty="0"/>
              <a:t> </a:t>
            </a:r>
            <a:r>
              <a:rPr lang="en-US" altLang="zh-CN" sz="2400" dirty="0">
                <a:solidFill>
                  <a:srgbClr val="FF0000"/>
                </a:solidFill>
              </a:rPr>
              <a:t>hěn</a:t>
            </a:r>
            <a:r>
              <a:rPr lang="en-US" altLang="zh-CN" sz="2400" dirty="0"/>
              <a:t> </a:t>
            </a:r>
            <a:r>
              <a:rPr lang="en-US" altLang="zh-CN" sz="2400" dirty="0" err="1">
                <a:solidFill>
                  <a:srgbClr val="00B050"/>
                </a:solidFill>
              </a:rPr>
              <a:t>piào</a:t>
            </a:r>
            <a:r>
              <a:rPr lang="en-US" altLang="zh-CN" sz="2400" dirty="0">
                <a:solidFill>
                  <a:srgbClr val="00B050"/>
                </a:solidFill>
              </a:rPr>
              <a:t> </a:t>
            </a:r>
            <a:r>
              <a:rPr lang="en-US" altLang="zh-CN" sz="2400" dirty="0" err="1">
                <a:solidFill>
                  <a:srgbClr val="00B050"/>
                </a:solidFill>
              </a:rPr>
              <a:t>liàng</a:t>
            </a:r>
            <a:endParaRPr lang="en-US" altLang="zh-CN" sz="2400" dirty="0">
              <a:solidFill>
                <a:srgbClr val="00B050"/>
              </a:solidFill>
            </a:endParaRPr>
          </a:p>
          <a:p>
            <a:pPr marL="0">
              <a:buNone/>
            </a:pPr>
            <a:r>
              <a:rPr lang="zh-CN" altLang="en-US" dirty="0"/>
              <a:t>她</a:t>
            </a:r>
            <a:r>
              <a:rPr lang="zh-CN" altLang="en-US" dirty="0">
                <a:solidFill>
                  <a:srgbClr val="FF0000"/>
                </a:solidFill>
              </a:rPr>
              <a:t>很</a:t>
            </a:r>
            <a:r>
              <a:rPr lang="zh-CN" altLang="en-US" dirty="0">
                <a:solidFill>
                  <a:srgbClr val="00B050"/>
                </a:solidFill>
              </a:rPr>
              <a:t>漂亮</a:t>
            </a:r>
            <a:r>
              <a:rPr lang="zh-CN" altLang="en-US" dirty="0"/>
              <a:t>。</a:t>
            </a:r>
            <a:endParaRPr lang="en-US" altLang="zh-CN" dirty="0"/>
          </a:p>
          <a:p>
            <a:pPr marL="0">
              <a:buNone/>
            </a:pPr>
            <a:r>
              <a:rPr lang="en-US" altLang="zh-CN" dirty="0"/>
              <a:t>She</a:t>
            </a:r>
            <a:r>
              <a:rPr lang="zh-CN" altLang="en-US" dirty="0"/>
              <a:t> </a:t>
            </a:r>
            <a:r>
              <a:rPr lang="en-US" altLang="zh-CN" dirty="0">
                <a:solidFill>
                  <a:srgbClr val="FF0000"/>
                </a:solidFill>
              </a:rPr>
              <a:t>is </a:t>
            </a:r>
            <a:r>
              <a:rPr lang="en-US" altLang="zh-CN" dirty="0">
                <a:solidFill>
                  <a:srgbClr val="00B050"/>
                </a:solidFill>
              </a:rPr>
              <a:t>pretty</a:t>
            </a:r>
            <a:r>
              <a:rPr lang="en-US" altLang="zh-CN" dirty="0"/>
              <a:t>.</a:t>
            </a:r>
          </a:p>
          <a:p>
            <a:pPr marL="0">
              <a:buNone/>
            </a:pPr>
            <a:endParaRPr lang="en-US" altLang="zh-CN" dirty="0"/>
          </a:p>
          <a:p>
            <a:pPr marL="0">
              <a:buNone/>
            </a:pPr>
            <a:r>
              <a:rPr lang="en-US" altLang="zh-CN" sz="2300" dirty="0" err="1"/>
              <a:t>wǒ</a:t>
            </a:r>
            <a:r>
              <a:rPr lang="en-US" altLang="zh-CN" sz="2300" dirty="0"/>
              <a:t> de </a:t>
            </a:r>
            <a:r>
              <a:rPr lang="en-US" altLang="zh-CN" sz="2300" dirty="0" err="1"/>
              <a:t>fáng</a:t>
            </a:r>
            <a:r>
              <a:rPr lang="en-US" altLang="zh-CN" sz="2300" dirty="0"/>
              <a:t> zi </a:t>
            </a:r>
            <a:r>
              <a:rPr lang="en-US" altLang="zh-CN" sz="2300" dirty="0">
                <a:solidFill>
                  <a:srgbClr val="FF0000"/>
                </a:solidFill>
              </a:rPr>
              <a:t>hěn </a:t>
            </a:r>
            <a:r>
              <a:rPr lang="en-US" altLang="zh-CN" sz="2300" dirty="0" err="1">
                <a:solidFill>
                  <a:srgbClr val="00B050"/>
                </a:solidFill>
              </a:rPr>
              <a:t>dà</a:t>
            </a:r>
            <a:endParaRPr lang="en-US" altLang="zh-CN" sz="2300" dirty="0">
              <a:solidFill>
                <a:srgbClr val="00B050"/>
              </a:solidFill>
            </a:endParaRPr>
          </a:p>
          <a:p>
            <a:pPr marL="0">
              <a:buNone/>
            </a:pPr>
            <a:r>
              <a:rPr lang="zh-CN" altLang="en-US" dirty="0"/>
              <a:t>我的房子</a:t>
            </a:r>
            <a:r>
              <a:rPr lang="zh-CN" altLang="en-US" dirty="0">
                <a:solidFill>
                  <a:srgbClr val="FF0000"/>
                </a:solidFill>
              </a:rPr>
              <a:t>很</a:t>
            </a:r>
            <a:r>
              <a:rPr lang="zh-CN" altLang="en-US" dirty="0">
                <a:solidFill>
                  <a:srgbClr val="00B050"/>
                </a:solidFill>
              </a:rPr>
              <a:t>大</a:t>
            </a:r>
            <a:r>
              <a:rPr lang="zh-CN" altLang="en-US" dirty="0"/>
              <a:t>。</a:t>
            </a:r>
            <a:endParaRPr lang="en-US" altLang="zh-CN" dirty="0"/>
          </a:p>
          <a:p>
            <a:pPr marL="0">
              <a:buNone/>
            </a:pPr>
            <a:r>
              <a:rPr lang="en-US" altLang="zh-CN" dirty="0"/>
              <a:t>My house </a:t>
            </a:r>
            <a:r>
              <a:rPr lang="en-US" altLang="zh-CN" dirty="0">
                <a:solidFill>
                  <a:srgbClr val="FF0000"/>
                </a:solidFill>
              </a:rPr>
              <a:t>is</a:t>
            </a:r>
            <a:r>
              <a:rPr lang="en-US" altLang="zh-CN" dirty="0"/>
              <a:t> </a:t>
            </a:r>
            <a:r>
              <a:rPr lang="en-US" altLang="zh-CN" dirty="0">
                <a:solidFill>
                  <a:srgbClr val="00B050"/>
                </a:solidFill>
              </a:rPr>
              <a:t>big</a:t>
            </a:r>
            <a:r>
              <a:rPr lang="en-US" altLang="zh-CN" dirty="0"/>
              <a:t>.</a:t>
            </a:r>
          </a:p>
          <a:p>
            <a:pPr marL="0">
              <a:buNone/>
            </a:pPr>
            <a:endParaRPr lang="en-US" altLang="zh-CN" dirty="0"/>
          </a:p>
          <a:p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E5618ED-C5B3-470D-845B-C08F871EB5DD}"/>
              </a:ext>
            </a:extLst>
          </p:cNvPr>
          <p:cNvSpPr txBox="1"/>
          <p:nvPr/>
        </p:nvSpPr>
        <p:spPr>
          <a:xfrm>
            <a:off x="3805917" y="4895616"/>
            <a:ext cx="239498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/>
              <a:t>凉快 </a:t>
            </a:r>
            <a:r>
              <a:rPr lang="en-GB" altLang="zh-CN" sz="2400" dirty="0"/>
              <a:t>l</a:t>
            </a:r>
            <a:r>
              <a:rPr lang="en-US" altLang="ja-JP" sz="2400" dirty="0" err="1"/>
              <a:t>iáng</a:t>
            </a:r>
            <a:r>
              <a:rPr lang="en-US" altLang="ja-JP" sz="2400" dirty="0"/>
              <a:t> </a:t>
            </a:r>
            <a:r>
              <a:rPr lang="en-US" altLang="ja-JP" sz="2400" dirty="0" err="1"/>
              <a:t>kuài</a:t>
            </a:r>
            <a:endParaRPr lang="en-GB" sz="24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AF33708-C280-4B13-A519-92257C99A5CF}"/>
              </a:ext>
            </a:extLst>
          </p:cNvPr>
          <p:cNvSpPr txBox="1"/>
          <p:nvPr/>
        </p:nvSpPr>
        <p:spPr>
          <a:xfrm>
            <a:off x="1027856" y="4895617"/>
            <a:ext cx="26225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/>
              <a:t>暖和</a:t>
            </a:r>
            <a:r>
              <a:rPr lang="ja-JP" altLang="en-US" sz="3200" dirty="0"/>
              <a:t> </a:t>
            </a:r>
            <a:r>
              <a:rPr lang="en-US" altLang="ja-JP" sz="2400" dirty="0" err="1"/>
              <a:t>nuǎn</a:t>
            </a:r>
            <a:r>
              <a:rPr lang="ja-JP" altLang="en-US" sz="2400" dirty="0"/>
              <a:t> </a:t>
            </a:r>
            <a:r>
              <a:rPr lang="en-US" altLang="ja-JP" sz="2400" dirty="0" err="1"/>
              <a:t>huo</a:t>
            </a:r>
            <a:endParaRPr lang="en-GB" sz="2400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31A4B4F-5ADC-429A-866B-CFF8BE854B1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9805" y="3479799"/>
            <a:ext cx="2055788" cy="1151241"/>
          </a:xfrm>
          <a:prstGeom prst="rect">
            <a:avLst/>
          </a:prstGeom>
        </p:spPr>
      </p:pic>
      <p:pic>
        <p:nvPicPr>
          <p:cNvPr id="1026" name="Picture 2" descr="Image result for sea ">
            <a:extLst>
              <a:ext uri="{FF2B5EF4-FFF2-40B4-BE49-F238E27FC236}">
                <a16:creationId xmlns:a16="http://schemas.microsoft.com/office/drawing/2014/main" id="{965176A4-F9FF-442A-8DFF-AB00AA0BDF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2311" y="3409542"/>
            <a:ext cx="1774470" cy="11512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A4C80F77-ACA9-4338-84A5-70620844B9DC}"/>
              </a:ext>
            </a:extLst>
          </p:cNvPr>
          <p:cNvSpPr txBox="1"/>
          <p:nvPr/>
        </p:nvSpPr>
        <p:spPr>
          <a:xfrm>
            <a:off x="667820" y="160338"/>
            <a:ext cx="48639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ighlight>
                  <a:srgbClr val="FFFF00"/>
                </a:highlight>
              </a:rPr>
              <a:t>Task 3 Use adjectives associated with temperature. Write at least two </a:t>
            </a:r>
            <a:r>
              <a:rPr lang="en-GB" dirty="0" err="1">
                <a:highlight>
                  <a:srgbClr val="FFFF00"/>
                </a:highlight>
              </a:rPr>
              <a:t>setences</a:t>
            </a:r>
            <a:r>
              <a:rPr lang="en-GB" dirty="0">
                <a:highlight>
                  <a:srgbClr val="FFFF00"/>
                </a:highlight>
              </a:rPr>
              <a:t>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484FDFB-C130-408C-83D4-2AB5E10BB25E}"/>
              </a:ext>
            </a:extLst>
          </p:cNvPr>
          <p:cNvSpPr txBox="1"/>
          <p:nvPr/>
        </p:nvSpPr>
        <p:spPr>
          <a:xfrm>
            <a:off x="9180547" y="160338"/>
            <a:ext cx="226623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highlight>
                  <a:srgbClr val="FFFF00"/>
                </a:highlight>
              </a:rPr>
              <a:t>Copy down the Grammar explanation. </a:t>
            </a:r>
          </a:p>
        </p:txBody>
      </p:sp>
    </p:spTree>
    <p:extLst>
      <p:ext uri="{BB962C8B-B14F-4D97-AF65-F5344CB8AC3E}">
        <p14:creationId xmlns:p14="http://schemas.microsoft.com/office/powerpoint/2010/main" val="9119922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10" ma:contentTypeDescription="Create a new document." ma:contentTypeScope="" ma:versionID="2e27d6a251cfd26c11fb719c597c03bc">
  <xsd:schema xmlns:xsd="http://www.w3.org/2001/XMLSchema" xmlns:xs="http://www.w3.org/2001/XMLSchema" xmlns:p="http://schemas.microsoft.com/office/2006/metadata/properties" xmlns:ns2="f513355b-a9cf-41c1-ad84-cdbe52169224" targetNamespace="http://schemas.microsoft.com/office/2006/metadata/properties" ma:root="true" ma:fieldsID="12ca933570d4978c894272445aa3928f" ns2:_="">
    <xsd:import namespace="f513355b-a9cf-41c1-ad84-cdbe5216922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92B3AB33-459F-4334-99E9-D35D3F8BF1E4}"/>
</file>

<file path=customXml/itemProps2.xml><?xml version="1.0" encoding="utf-8"?>
<ds:datastoreItem xmlns:ds="http://schemas.openxmlformats.org/officeDocument/2006/customXml" ds:itemID="{F803DE5A-C5FE-4BB0-935C-F81042F28A3D}"/>
</file>

<file path=customXml/itemProps3.xml><?xml version="1.0" encoding="utf-8"?>
<ds:datastoreItem xmlns:ds="http://schemas.openxmlformats.org/officeDocument/2006/customXml" ds:itemID="{0080572A-A599-47DB-A6AB-2C4ADC8A99EC}"/>
</file>

<file path=docProps/app.xml><?xml version="1.0" encoding="utf-8"?>
<Properties xmlns="http://schemas.openxmlformats.org/officeDocument/2006/extended-properties" xmlns:vt="http://schemas.openxmlformats.org/officeDocument/2006/docPropsVTypes">
  <TotalTime>371</TotalTime>
  <Words>521</Words>
  <Application>Microsoft Office PowerPoint</Application>
  <PresentationFormat>Widescreen</PresentationFormat>
  <Paragraphs>100</Paragraphs>
  <Slides>11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Aharoni</vt:lpstr>
      <vt:lpstr>Arial</vt:lpstr>
      <vt:lpstr>Calibri</vt:lpstr>
      <vt:lpstr>Calibri Light</vt:lpstr>
      <vt:lpstr>Comic Sans MS</vt:lpstr>
      <vt:lpstr>Office Theme</vt:lpstr>
      <vt:lpstr>Week commencing 17th May Year 9 Mandarin Non-MEP</vt:lpstr>
      <vt:lpstr>Weather forecast</vt:lpstr>
      <vt:lpstr>PowerPoint Presentation</vt:lpstr>
      <vt:lpstr>天气预报 tiān qi yù bào weather forecast</vt:lpstr>
      <vt:lpstr>PowerPoint Presentation</vt:lpstr>
      <vt:lpstr>PowerPoint Presentation</vt:lpstr>
      <vt:lpstr>PowerPoint Presentation</vt:lpstr>
      <vt:lpstr>PowerPoint Presentation</vt:lpstr>
      <vt:lpstr>Talk about weather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Lesson 2 Describes Cities</dc:title>
  <dc:creator>R Marshall</dc:creator>
  <cp:lastModifiedBy>R Marshall</cp:lastModifiedBy>
  <cp:revision>33</cp:revision>
  <dcterms:created xsi:type="dcterms:W3CDTF">2020-09-07T20:53:17Z</dcterms:created>
  <dcterms:modified xsi:type="dcterms:W3CDTF">2021-04-19T12:47:32Z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</Properties>
</file>