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7" r:id="rId3"/>
    <p:sldId id="268" r:id="rId4"/>
    <p:sldId id="257" r:id="rId5"/>
    <p:sldId id="269" r:id="rId6"/>
    <p:sldId id="258" r:id="rId7"/>
    <p:sldId id="259" r:id="rId8"/>
    <p:sldId id="261" r:id="rId9"/>
    <p:sldId id="270" r:id="rId10"/>
    <p:sldId id="271" r:id="rId11"/>
    <p:sldId id="263" r:id="rId12"/>
    <p:sldId id="272" r:id="rId13"/>
    <p:sldId id="264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FF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A36C3-DECA-4559-93C2-7BE83C60C3CB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208FB-B8F2-4637-8CD6-0A56CAD814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9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208FB-B8F2-4637-8CD6-0A56CAD814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618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57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1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203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09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23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79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2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28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41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73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7432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62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1320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178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964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643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CBA83-1B5A-420F-B9F3-017C1C0FC215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54793EC-A047-4CFC-A97E-9D747B44D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19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j24MeynPTTAhVlD8AKHZyXA3QQjRwIBw&amp;url=https://www.tes.com/lessons/Oc8jwdabO2dKRw/acids-and-alkalis&amp;psig=AFQjCNEE6IEtF7m8uVwf961EUOuv7-XoGA&amp;ust=149501751208320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.uk/url?sa=i&amp;rct=j&amp;q=&amp;esrc=s&amp;source=images&amp;cd=&amp;cad=rja&amp;uact=8&amp;ved=0ahUKEwiKgOPynPTTAhXQFsAKHVWVBagQjRwIBw&amp;url=https://financialtribune.com/articles/people/48197/citrus-fruit-antioxidants-may-prevent-chronic-diseases&amp;psig=AFQjCNFypsBmmWACIZ67te2sZW6GqnrjSQ&amp;ust=1495017649237129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47OPYnvTTAhVJDcAKHbxYC8oQjRwIBw&amp;url=http://www.lipsmacker.com/brand-buddies/coke.html&amp;psig=AFQjCNFrGWjXEQTtokfjmstPYbh_FdeW7g&amp;ust=1495018128547690" TargetMode="External"/><Relationship Id="rId13" Type="http://schemas.openxmlformats.org/officeDocument/2006/relationships/image" Target="../media/image9.jpeg"/><Relationship Id="rId18" Type="http://schemas.openxmlformats.org/officeDocument/2006/relationships/hyperlink" Target="https://www.google.co.uk/url?sa=i&amp;rct=j&amp;q=&amp;esrc=s&amp;source=images&amp;cd=&amp;cad=rja&amp;uact=8&amp;ved=0ahUKEwiavoqToPTTAhXBFsAKHUhmC6cQjRwIBw&amp;url=https://www.nisbets.co.uk/elsyl-natural-look-soap/cc498&amp;psig=AFQjCNG1kUVLTOG_4Fw9fF3-OUAX6shwqw&amp;ust=1495018510331202" TargetMode="External"/><Relationship Id="rId3" Type="http://schemas.openxmlformats.org/officeDocument/2006/relationships/image" Target="../media/image4.jpeg"/><Relationship Id="rId21" Type="http://schemas.openxmlformats.org/officeDocument/2006/relationships/image" Target="../media/image13.jpeg"/><Relationship Id="rId7" Type="http://schemas.openxmlformats.org/officeDocument/2006/relationships/image" Target="../media/image6.jpeg"/><Relationship Id="rId12" Type="http://schemas.openxmlformats.org/officeDocument/2006/relationships/hyperlink" Target="http://www.google.co.uk/url?sa=i&amp;rct=j&amp;q=&amp;esrc=s&amp;source=images&amp;cd=&amp;cad=rja&amp;uact=8&amp;ved=0ahUKEwiJlKjFn_TTAhWhBsAKHRPNAK8QjRwIBw&amp;url=http://www.heinzketchup.com/Products/PlantBottle%20Packaging%2020oz&amp;psig=AFQjCNF3oBArB_JP0iFIvFrjoyINLj2Gwg&amp;ust=1495018358944912" TargetMode="External"/><Relationship Id="rId17" Type="http://schemas.openxmlformats.org/officeDocument/2006/relationships/image" Target="../media/image11.jpeg"/><Relationship Id="rId2" Type="http://schemas.openxmlformats.org/officeDocument/2006/relationships/hyperlink" Target="https://www.google.co.uk/url?sa=i&amp;rct=j&amp;q=&amp;esrc=s&amp;source=images&amp;cd=&amp;cad=rja&amp;uact=8&amp;ved=0ahUKEwi15ISDnvTTAhXoJcAKHa1_BAkQjRwIBw&amp;url=https://www.britishcornershop.co.uk/sarsons-malt-vinegar&amp;psig=AFQjCNFDmyNj2EPJf1l9k3RkHDDe4gZisQ&amp;ust=1495017950136315" TargetMode="External"/><Relationship Id="rId16" Type="http://schemas.openxmlformats.org/officeDocument/2006/relationships/hyperlink" Target="https://www.google.co.uk/url?sa=i&amp;rct=j&amp;q=&amp;esrc=s&amp;source=images&amp;cd=&amp;cad=rja&amp;uact=8&amp;ved=0ahUKEwiX4YX3n_TTAhUsCMAKHX8ID-sQjRwIBw&amp;url=https://www.tesco.com/groceries/product/details/?id%3D282996414&amp;psig=AFQjCNFNunrenqJf9sSFUpeSf62AEVf5Ew&amp;ust=1495018464054099" TargetMode="External"/><Relationship Id="rId20" Type="http://schemas.openxmlformats.org/officeDocument/2006/relationships/hyperlink" Target="http://www.google.co.uk/url?sa=i&amp;rct=j&amp;q=&amp;esrc=s&amp;source=images&amp;cd=&amp;cad=rja&amp;uact=8&amp;ved=0ahUKEwiYjJCvoPTTAhVnBsAKHWy4D7MQjRwIBw&amp;url=http://www.chemmart.com.au/category/medicines/digestive-health/stomach/_/N-7rf/c-c15&amp;psig=AFQjCNHnimhoyY1962dSwXZ2ZytREj1EYw&amp;ust=149501856414163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i__ZG5nvTTAhWpC8AKHc-8BtQQjRwIBw&amp;url=http://www.britmilfit.co.za/british-military-fitness-diet-and-nutrition-tips/black-coffee/&amp;psig=AFQjCNG_bH5G9UbyqjLQJ0Y3I4iqu-Fm3Q&amp;ust=1495018044790923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5" Type="http://schemas.openxmlformats.org/officeDocument/2006/relationships/image" Target="../media/image10.jpeg"/><Relationship Id="rId23" Type="http://schemas.openxmlformats.org/officeDocument/2006/relationships/image" Target="../media/image14.jpeg"/><Relationship Id="rId10" Type="http://schemas.openxmlformats.org/officeDocument/2006/relationships/hyperlink" Target="http://www.google.co.uk/url?sa=i&amp;rct=j&amp;q=&amp;esrc=s&amp;source=images&amp;cd=&amp;cad=rja&amp;uact=8&amp;ved=0ahUKEwi9m4Wmn_TTAhUJJcAKHScVAM4QjRwIBw&amp;url=http://maggieswine.com/white-wine/&amp;psig=AFQjCNHKD4e2L_h3AnlIuHU-mi2633mXEw&amp;ust=1495018290380321" TargetMode="External"/><Relationship Id="rId19" Type="http://schemas.openxmlformats.org/officeDocument/2006/relationships/image" Target="../media/image12.jpeg"/><Relationship Id="rId4" Type="http://schemas.openxmlformats.org/officeDocument/2006/relationships/hyperlink" Target="http://www.google.co.uk/url?sa=i&amp;rct=j&amp;q=&amp;esrc=s&amp;source=images&amp;cd=&amp;cad=rja&amp;uact=8&amp;ved=0ahUKEwi90oGPnvTTAhUnKcAKHZDYCBEQjRwIBw&amp;url=http://drmeelainling.com/lemon-juice-acidic-alkaline-or-both/&amp;psig=AFQjCNGOdX3hLU6NQD2iwy4KVbdpx16gEQ&amp;ust=1495017977107740" TargetMode="External"/><Relationship Id="rId9" Type="http://schemas.openxmlformats.org/officeDocument/2006/relationships/image" Target="../media/image7.jpeg"/><Relationship Id="rId14" Type="http://schemas.openxmlformats.org/officeDocument/2006/relationships/hyperlink" Target="https://www.google.co.uk/url?sa=i&amp;rct=j&amp;q=&amp;esrc=s&amp;source=images&amp;cd=&amp;cad=rja&amp;uact=8&amp;ved=0ahUKEwjL--Xin_TTAhUMIsAKHZ9RAPIQjRwIBw&amp;url=https://groceries.morrisons.com/webshop/product/Domestos-Original-Bleach/117560011&amp;psig=AFQjCNHdpkGe8UvgWad_QYJh5BsZgXJMtw&amp;ust=1495018420205225" TargetMode="External"/><Relationship Id="rId22" Type="http://schemas.openxmlformats.org/officeDocument/2006/relationships/hyperlink" Target="https://www.google.co.uk/url?sa=i&amp;rct=j&amp;q=&amp;esrc=s&amp;source=images&amp;cd=&amp;cad=rja&amp;uact=8&amp;ved=0ahUKEwiC6cbWoPTTAhVFIcAKHdZ4CAIQjRwIBw&amp;url=https://www.colgateprofessional.com/products/colgate-total-advanced-toothpaste/faqs&amp;psig=AFQjCNFIzunupig4vqPCDtapFRLv83b_vw&amp;ust=149501866111222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://www.google.co.uk/url?sa=i&amp;rct=j&amp;q=&amp;esrc=s&amp;source=images&amp;cd=&amp;cad=rja&amp;uact=8&amp;ved=0ahUKEwiJlKjFn_TTAhWhBsAKHRPNAK8QjRwIBw&amp;url=http://www.heinzketchup.com/Products/PlantBottle%20Packaging%2020oz&amp;psig=AFQjCNF3oBArB_JP0iFIvFrjoyINLj2Gwg&amp;ust=1495018358944912" TargetMode="External"/><Relationship Id="rId3" Type="http://schemas.openxmlformats.org/officeDocument/2006/relationships/image" Target="../media/image15.jpeg"/><Relationship Id="rId7" Type="http://schemas.openxmlformats.org/officeDocument/2006/relationships/hyperlink" Target="http://www.google.co.uk/url?sa=i&amp;rct=j&amp;q=&amp;esrc=s&amp;source=images&amp;cd=&amp;cad=rja&amp;uact=8&amp;ved=0ahUKEwi__ZG5nvTTAhWpC8AKHc-8BtQQjRwIBw&amp;url=http://www.britmilfit.co.za/british-military-fitness-diet-and-nutrition-tips/black-coffee/&amp;psig=AFQjCNG_bH5G9UbyqjLQJ0Y3I4iqu-Fm3Q&amp;ust=1495018044790923" TargetMode="External"/><Relationship Id="rId12" Type="http://schemas.openxmlformats.org/officeDocument/2006/relationships/image" Target="../media/image17.jpeg"/><Relationship Id="rId2" Type="http://schemas.openxmlformats.org/officeDocument/2006/relationships/hyperlink" Target="https://www.google.co.uk/url?sa=i&amp;rct=j&amp;q=&amp;esrc=s&amp;source=images&amp;cd=&amp;cad=rja&amp;uact=8&amp;ved=0ahUKEwi15ISDnvTTAhXoJcAKHa1_BAkQjRwIBw&amp;url=https://www.britishcornershop.co.uk/sarsons-malt-vinegar&amp;psig=AFQjCNFDmyNj2EPJf1l9k3RkHDDe4gZisQ&amp;ust=14950179501363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jK5qmwnvTTAhVKOMAKHVpeDfwQjRwIBw&amp;url=http://jezebel.com/study-says-people-who-take-coffee-black-have-psychopath-1736179352&amp;psig=AFQjCNG_bH5G9UbyqjLQJ0Y3I4iqu-Fm3Q&amp;ust=1495018044790923" TargetMode="External"/><Relationship Id="rId11" Type="http://schemas.openxmlformats.org/officeDocument/2006/relationships/hyperlink" Target="http://www.google.co.uk/url?sa=i&amp;rct=j&amp;q=&amp;esrc=s&amp;source=images&amp;cd=&amp;cad=rja&amp;uact=8&amp;ved=0ahUKEwi9m4Wmn_TTAhUJJcAKHScVAM4QjRwIBw&amp;url=http://maggieswine.com/white-wine/&amp;psig=AFQjCNHKD4e2L_h3AnlIuHU-mi2633mXEw&amp;ust=1495018290380321" TargetMode="External"/><Relationship Id="rId5" Type="http://schemas.openxmlformats.org/officeDocument/2006/relationships/image" Target="../media/image16.jpeg"/><Relationship Id="rId10" Type="http://schemas.openxmlformats.org/officeDocument/2006/relationships/image" Target="../media/image7.jpeg"/><Relationship Id="rId4" Type="http://schemas.openxmlformats.org/officeDocument/2006/relationships/hyperlink" Target="http://www.google.co.uk/url?sa=i&amp;rct=j&amp;q=&amp;esrc=s&amp;source=images&amp;cd=&amp;cad=rja&amp;uact=8&amp;ved=0ahUKEwi90oGPnvTTAhUnKcAKHZDYCBEQjRwIBw&amp;url=http://drmeelainling.com/lemon-juice-acidic-alkaline-or-both/&amp;psig=AFQjCNGOdX3hLU6NQD2iwy4KVbdpx16gEQ&amp;ust=1495017977107740" TargetMode="External"/><Relationship Id="rId9" Type="http://schemas.openxmlformats.org/officeDocument/2006/relationships/hyperlink" Target="http://www.google.co.uk/url?sa=i&amp;rct=j&amp;q=&amp;esrc=s&amp;source=images&amp;cd=&amp;cad=rja&amp;uact=8&amp;ved=0ahUKEwj47OPYnvTTAhVJDcAKHbxYC8oQjRwIBw&amp;url=http://www.lipsmacker.com/brand-buddies/coke.html&amp;psig=AFQjCNFrGWjXEQTtokfjmstPYbh_FdeW7g&amp;ust=1495018128547690" TargetMode="External"/><Relationship Id="rId1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axL6noPTTAhWsIMAKHa1CCtAQjRwIBw&amp;url=http://www.pharmacyonline.com.au/medicines/antacids-indigestion-heartburn&amp;psig=AFQjCNHnimhoyY1962dSwXZ2ZytREj1EYw&amp;ust=1495018564141633" TargetMode="External"/><Relationship Id="rId3" Type="http://schemas.openxmlformats.org/officeDocument/2006/relationships/image" Target="../media/image18.jpeg"/><Relationship Id="rId7" Type="http://schemas.openxmlformats.org/officeDocument/2006/relationships/image" Target="../media/image19.jpeg"/><Relationship Id="rId12" Type="http://schemas.openxmlformats.org/officeDocument/2006/relationships/image" Target="../media/image14.jpeg"/><Relationship Id="rId2" Type="http://schemas.openxmlformats.org/officeDocument/2006/relationships/hyperlink" Target="https://www.google.co.uk/url?sa=i&amp;rct=j&amp;q=&amp;esrc=s&amp;source=images&amp;cd=&amp;cad=rja&amp;uact=8&amp;ved=0ahUKEwjL--Xin_TTAhUMIsAKHZ9RAPIQjRwIBw&amp;url=https://groceries.morrisons.com/webshop/product/Domestos-Original-Bleach/117560011&amp;psig=AFQjCNHdpkGe8UvgWad_QYJh5BsZgXJMtw&amp;ust=149501842020522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0ahUKEwiavoqToPTTAhXBFsAKHUhmC6cQjRwIBw&amp;url=https://www.nisbets.co.uk/elsyl-natural-look-soap/cc498&amp;psig=AFQjCNG1kUVLTOG_4Fw9fF3-OUAX6shwqw&amp;ust=1495018510331202" TargetMode="External"/><Relationship Id="rId11" Type="http://schemas.openxmlformats.org/officeDocument/2006/relationships/hyperlink" Target="https://www.google.co.uk/url?sa=i&amp;rct=j&amp;q=&amp;esrc=s&amp;source=images&amp;cd=&amp;cad=rja&amp;uact=8&amp;ved=0ahUKEwiC6cbWoPTTAhVFIcAKHdZ4CAIQjRwIBw&amp;url=https://www.colgateprofessional.com/products/colgate-total-advanced-toothpaste/faqs&amp;psig=AFQjCNFIzunupig4vqPCDtapFRLv83b_vw&amp;ust=1495018661112220" TargetMode="External"/><Relationship Id="rId5" Type="http://schemas.openxmlformats.org/officeDocument/2006/relationships/image" Target="../media/image11.jpeg"/><Relationship Id="rId10" Type="http://schemas.openxmlformats.org/officeDocument/2006/relationships/image" Target="../media/image20.jpeg"/><Relationship Id="rId4" Type="http://schemas.openxmlformats.org/officeDocument/2006/relationships/hyperlink" Target="https://www.google.co.uk/url?sa=i&amp;rct=j&amp;q=&amp;esrc=s&amp;source=images&amp;cd=&amp;cad=rja&amp;uact=8&amp;ved=0ahUKEwiX4YX3n_TTAhUsCMAKHX8ID-sQjRwIBw&amp;url=https://www.tesco.com/groceries/product/details/?id%3D282996414&amp;psig=AFQjCNFNunrenqJf9sSFUpeSf62AEVf5Ew&amp;ust=1495018464054099" TargetMode="External"/><Relationship Id="rId9" Type="http://schemas.openxmlformats.org/officeDocument/2006/relationships/hyperlink" Target="http://www.google.co.uk/url?sa=i&amp;rct=j&amp;q=&amp;esrc=s&amp;source=images&amp;cd=&amp;cad=rja&amp;uact=8&amp;ved=0ahUKEwiYjJCvoPTTAhVnBsAKHWy4D7MQjRwIBw&amp;url=http://www.chemmart.com.au/category/medicines/digestive-health/stomach/_/N-7rf/c-c15&amp;psig=AFQjCNHnimhoyY1962dSwXZ2ZytREj1EYw&amp;ust=1495018564141633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vectorstock.com/royalty-free-vector/the-ph-scale-vector-17799635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o.uk/url?sa=i&amp;rct=j&amp;q=&amp;esrc=s&amp;source=images&amp;cd=&amp;cad=rja&amp;uact=8&amp;ved=0ahUKEwjOvumlsfTTAhUKL8AKHaKmBfUQjRwIBw&amp;url=http://blog.qsource.com/2013/06/hazard-communication-everything-you.html&amp;psig=AFQjCNEjdmg2sztUsK9Fn6EFPfa8G7W_6Q&amp;ust=149502311457215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-99392"/>
            <a:ext cx="4536504" cy="1656184"/>
          </a:xfrm>
        </p:spPr>
        <p:txBody>
          <a:bodyPr>
            <a:normAutofit fontScale="90000"/>
          </a:bodyPr>
          <a:lstStyle/>
          <a:p>
            <a:pPr algn="l"/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Acids &amp; Alkalis</a:t>
            </a:r>
            <a:endParaRPr lang="en-GB" sz="2700" b="1" u="sng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988840"/>
            <a:ext cx="4879384" cy="4713912"/>
          </a:xfrm>
          <a:noFill/>
          <a:ln w="57150">
            <a:noFill/>
          </a:ln>
        </p:spPr>
        <p:txBody>
          <a:bodyPr>
            <a:normAutofit fontScale="62500" lnSpcReduction="20000"/>
          </a:bodyPr>
          <a:lstStyle/>
          <a:p>
            <a:pPr algn="l"/>
            <a:r>
              <a:rPr lang="en-GB" sz="5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Learning Objectives:</a:t>
            </a:r>
          </a:p>
          <a:p>
            <a:pPr algn="l"/>
            <a:r>
              <a:rPr lang="en-GB" sz="4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To identify</a:t>
            </a:r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the meaning of the hazard symbols</a:t>
            </a:r>
          </a:p>
          <a:p>
            <a:pPr algn="l"/>
            <a:endParaRPr lang="en-GB" sz="44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4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To state</a:t>
            </a:r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some examples of acids and alkalis</a:t>
            </a:r>
          </a:p>
          <a:p>
            <a:pPr algn="l"/>
            <a:endParaRPr lang="en-GB" sz="44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4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To distinguish</a:t>
            </a:r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between an acid and an alkali using an indicator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4088" y="4345796"/>
            <a:ext cx="3600400" cy="2308324"/>
          </a:xfrm>
          <a:prstGeom prst="rect">
            <a:avLst/>
          </a:prstGeom>
          <a:solidFill>
            <a:srgbClr val="FFFF00"/>
          </a:solidFill>
          <a:ln w="5715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Starter task</a:t>
            </a:r>
          </a:p>
          <a:p>
            <a:endParaRPr lang="en-GB" sz="2400" b="1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Match hazard symbols with meaning on the worksheet on your desk.</a:t>
            </a:r>
          </a:p>
        </p:txBody>
      </p:sp>
      <p:pic>
        <p:nvPicPr>
          <p:cNvPr id="1026" name="Picture 2" descr="Image result for acids and alkali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345638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607496" y="-99392"/>
            <a:ext cx="4536504" cy="165618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GB" sz="2700" b="1" u="sng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8248" y="116632"/>
            <a:ext cx="2735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07/02/20</a:t>
            </a:r>
          </a:p>
        </p:txBody>
      </p:sp>
    </p:spTree>
    <p:extLst>
      <p:ext uri="{BB962C8B-B14F-4D97-AF65-F5344CB8AC3E}">
        <p14:creationId xmlns:p14="http://schemas.microsoft.com/office/powerpoint/2010/main" val="2237330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68" y="13736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The pH scale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884368" cy="439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7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008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Key Terms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07504" y="980728"/>
            <a:ext cx="7488832" cy="4713912"/>
          </a:xfrm>
          <a:prstGeom prst="rect">
            <a:avLst/>
          </a:prstGeom>
          <a:noFill/>
          <a:ln w="5715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Acids</a:t>
            </a:r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 =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Substances with a pH below 7.</a:t>
            </a:r>
          </a:p>
          <a:p>
            <a:pPr marL="0" indent="0">
              <a:buNone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Bases</a:t>
            </a:r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= Substances with a pH above 7.</a:t>
            </a:r>
          </a:p>
          <a:p>
            <a:pPr marL="0" indent="0">
              <a:buNone/>
            </a:pPr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Alkalis</a:t>
            </a:r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= A type of base that is soluble (can dissolve) in water.</a:t>
            </a:r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0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Examples of acids &amp; alkalis</a:t>
            </a:r>
          </a:p>
        </p:txBody>
      </p:sp>
      <p:pic>
        <p:nvPicPr>
          <p:cNvPr id="2050" name="Picture 2" descr="Image result for citrus frui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26033"/>
            <a:ext cx="56197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810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1C670-C994-4C72-A937-C46195AD5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028"/>
            <a:ext cx="8748464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Decide if the following are acids or alkalis.</a:t>
            </a:r>
          </a:p>
        </p:txBody>
      </p:sp>
      <p:pic>
        <p:nvPicPr>
          <p:cNvPr id="4" name="Picture 2" descr="Image result for vinegar">
            <a:hlinkClick r:id="rId2"/>
            <a:extLst>
              <a:ext uri="{FF2B5EF4-FFF2-40B4-BE49-F238E27FC236}">
                <a16:creationId xmlns:a16="http://schemas.microsoft.com/office/drawing/2014/main" id="{3846EAFC-9A4E-4CCE-A21D-0A9DDC815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8" y="2040439"/>
            <a:ext cx="1400816" cy="140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lemon juice">
            <a:hlinkClick r:id="rId4"/>
            <a:extLst>
              <a:ext uri="{FF2B5EF4-FFF2-40B4-BE49-F238E27FC236}">
                <a16:creationId xmlns:a16="http://schemas.microsoft.com/office/drawing/2014/main" id="{91CD8BC8-F987-425E-A471-E13E26095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87984"/>
            <a:ext cx="1677047" cy="132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Image result for black coffee">
            <a:hlinkClick r:id="rId6"/>
            <a:extLst>
              <a:ext uri="{FF2B5EF4-FFF2-40B4-BE49-F238E27FC236}">
                <a16:creationId xmlns:a16="http://schemas.microsoft.com/office/drawing/2014/main" id="{AB389057-5DC1-4840-8458-31B70B36A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4" y="5383316"/>
            <a:ext cx="1191215" cy="119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Image result for cola">
            <a:hlinkClick r:id="rId8"/>
            <a:extLst>
              <a:ext uri="{FF2B5EF4-FFF2-40B4-BE49-F238E27FC236}">
                <a16:creationId xmlns:a16="http://schemas.microsoft.com/office/drawing/2014/main" id="{E856E1A7-CC75-4A86-B3BB-EE558F44E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697" y="4986121"/>
            <a:ext cx="901353" cy="156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Image result for white wine">
            <a:hlinkClick r:id="rId10"/>
            <a:extLst>
              <a:ext uri="{FF2B5EF4-FFF2-40B4-BE49-F238E27FC236}">
                <a16:creationId xmlns:a16="http://schemas.microsoft.com/office/drawing/2014/main" id="{5ED6B9D3-3B2A-4345-AEA9-9DA442AF4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975" y="5284085"/>
            <a:ext cx="767328" cy="138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Image result for ketchup">
            <a:hlinkClick r:id="rId12"/>
            <a:extLst>
              <a:ext uri="{FF2B5EF4-FFF2-40B4-BE49-F238E27FC236}">
                <a16:creationId xmlns:a16="http://schemas.microsoft.com/office/drawing/2014/main" id="{02134F01-AE41-4D41-82FF-E382C49C7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226" y="3231309"/>
            <a:ext cx="2037922" cy="156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bleach">
            <a:hlinkClick r:id="rId14"/>
            <a:extLst>
              <a:ext uri="{FF2B5EF4-FFF2-40B4-BE49-F238E27FC236}">
                <a16:creationId xmlns:a16="http://schemas.microsoft.com/office/drawing/2014/main" id="{2D713DB5-7CBA-4A07-B719-F9DB776FC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400" y="1073086"/>
            <a:ext cx="1774483" cy="1774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baking powder">
            <a:hlinkClick r:id="rId16"/>
            <a:extLst>
              <a:ext uri="{FF2B5EF4-FFF2-40B4-BE49-F238E27FC236}">
                <a16:creationId xmlns:a16="http://schemas.microsoft.com/office/drawing/2014/main" id="{365977D2-B657-47F2-9D61-8F7A1455C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797" y="2847569"/>
            <a:ext cx="1656185" cy="165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soap">
            <a:hlinkClick r:id="rId18"/>
            <a:extLst>
              <a:ext uri="{FF2B5EF4-FFF2-40B4-BE49-F238E27FC236}">
                <a16:creationId xmlns:a16="http://schemas.microsoft.com/office/drawing/2014/main" id="{17A18BE1-2882-40BD-8E89-4478B4E3D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705" y="1147367"/>
            <a:ext cx="1560493" cy="156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Image result for indigestion medicine">
            <a:hlinkClick r:id="rId20"/>
            <a:extLst>
              <a:ext uri="{FF2B5EF4-FFF2-40B4-BE49-F238E27FC236}">
                <a16:creationId xmlns:a16="http://schemas.microsoft.com/office/drawing/2014/main" id="{72095835-D44C-4B99-9424-FE46A9168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140" y="3441255"/>
            <a:ext cx="1767344" cy="161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Image result for colgate toothpaste">
            <a:hlinkClick r:id="rId22"/>
            <a:extLst>
              <a:ext uri="{FF2B5EF4-FFF2-40B4-BE49-F238E27FC236}">
                <a16:creationId xmlns:a16="http://schemas.microsoft.com/office/drawing/2014/main" id="{1FDDD899-4AD9-4305-9AA5-0157E65EC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637" y="5659547"/>
            <a:ext cx="2371958" cy="105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939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vinega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8" y="80963"/>
            <a:ext cx="3360292" cy="336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lemon juic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080" y="80963"/>
            <a:ext cx="402292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Image result for black coffee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53975" y="-1790700"/>
            <a:ext cx="6657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Image result for black coffee">
            <a:hlinkClick r:id="rId6"/>
          </p:cNvPr>
          <p:cNvSpPr>
            <a:spLocks noChangeAspect="1" noChangeArrowheads="1"/>
          </p:cNvSpPr>
          <p:nvPr/>
        </p:nvSpPr>
        <p:spPr bwMode="auto">
          <a:xfrm>
            <a:off x="206375" y="-1638300"/>
            <a:ext cx="6657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2" name="Picture 10" descr="Image result for black coffe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64" y="371703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 result for cola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697" y="2803288"/>
            <a:ext cx="21621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Image result for white wine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3433971"/>
            <a:ext cx="1840674" cy="333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Image result for ketchup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572" y="233363"/>
            <a:ext cx="2950835" cy="225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881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bleach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6" y="188641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baking powd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44" y="404664"/>
            <a:ext cx="3024337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soap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29001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Image result for indigestion medicine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53975" y="-9144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6" name="Picture 10" descr="Image result for indigestion medicine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479378"/>
            <a:ext cx="3227323" cy="294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colgate toothpaste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048" y="4293096"/>
            <a:ext cx="4331400" cy="192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09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129A64-9A23-4B7E-8C6D-1B8D4B6C50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07" t="19677" r="20761" b="28685"/>
          <a:stretch/>
        </p:blipFill>
        <p:spPr>
          <a:xfrm>
            <a:off x="1869213" y="1781589"/>
            <a:ext cx="5405574" cy="30513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CD5078-B2DD-415C-AD5D-67CBDB67FF42}"/>
              </a:ext>
            </a:extLst>
          </p:cNvPr>
          <p:cNvSpPr txBox="1"/>
          <p:nvPr/>
        </p:nvSpPr>
        <p:spPr>
          <a:xfrm>
            <a:off x="0" y="976519"/>
            <a:ext cx="9144000" cy="10618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GB" sz="2100" dirty="0"/>
              <a:t>Acids and Alkalis can be described as being either </a:t>
            </a:r>
            <a:r>
              <a:rPr lang="en-GB" sz="2100" b="1" dirty="0"/>
              <a:t>Concentrated</a:t>
            </a:r>
            <a:r>
              <a:rPr lang="en-GB" sz="2100" dirty="0"/>
              <a:t> or </a:t>
            </a:r>
            <a:r>
              <a:rPr lang="en-GB" sz="2100" b="1" dirty="0"/>
              <a:t>Dilute</a:t>
            </a:r>
            <a:r>
              <a:rPr lang="en-GB" sz="2100" dirty="0"/>
              <a:t>. Using the images below have a go at defining the words concentrated and dilute.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2A1404-D747-4626-B33B-861642781DAB}"/>
              </a:ext>
            </a:extLst>
          </p:cNvPr>
          <p:cNvSpPr txBox="1"/>
          <p:nvPr/>
        </p:nvSpPr>
        <p:spPr>
          <a:xfrm>
            <a:off x="1869213" y="4718621"/>
            <a:ext cx="2364857" cy="1061829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dirty="0"/>
              <a:t>This beaker shows a concentrated acid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780A86-95CD-4DD8-976A-C6D2E8D6D35B}"/>
              </a:ext>
            </a:extLst>
          </p:cNvPr>
          <p:cNvSpPr txBox="1"/>
          <p:nvPr/>
        </p:nvSpPr>
        <p:spPr>
          <a:xfrm>
            <a:off x="4909932" y="4718621"/>
            <a:ext cx="2364857" cy="738664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dirty="0"/>
              <a:t>This beaker shows a dilute acid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2D6712-57DC-4EC6-A0BF-C77E55CAAF25}"/>
              </a:ext>
            </a:extLst>
          </p:cNvPr>
          <p:cNvSpPr txBox="1"/>
          <p:nvPr/>
        </p:nvSpPr>
        <p:spPr>
          <a:xfrm>
            <a:off x="174172" y="3111037"/>
            <a:ext cx="1542640" cy="738664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sz="2100" dirty="0"/>
              <a:t>Acid Particle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73319CA-9A29-44B6-8ECF-BB28E29A7567}"/>
              </a:ext>
            </a:extLst>
          </p:cNvPr>
          <p:cNvCxnSpPr>
            <a:stCxn id="6" idx="3"/>
          </p:cNvCxnSpPr>
          <p:nvPr/>
        </p:nvCxnSpPr>
        <p:spPr>
          <a:xfrm>
            <a:off x="1716812" y="3480369"/>
            <a:ext cx="601846" cy="239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492AFE6-4BB2-4E2B-9D27-AE7D207C5821}"/>
              </a:ext>
            </a:extLst>
          </p:cNvPr>
          <p:cNvSpPr txBox="1"/>
          <p:nvPr/>
        </p:nvSpPr>
        <p:spPr>
          <a:xfrm>
            <a:off x="174171" y="4080340"/>
            <a:ext cx="1695041" cy="738664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sz="2100" dirty="0"/>
              <a:t>Water Particle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D23D80F-A02E-46AB-8FD4-70B8A0335788}"/>
              </a:ext>
            </a:extLst>
          </p:cNvPr>
          <p:cNvCxnSpPr>
            <a:cxnSpLocks/>
            <a:stCxn id="9" idx="3"/>
          </p:cNvCxnSpPr>
          <p:nvPr/>
        </p:nvCxnSpPr>
        <p:spPr>
          <a:xfrm flipV="1">
            <a:off x="1869212" y="4080340"/>
            <a:ext cx="721588" cy="3693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386637" y="1957388"/>
            <a:ext cx="1614488" cy="452431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Challenge</a:t>
            </a:r>
            <a:r>
              <a:rPr lang="en-GB" sz="2400" dirty="0"/>
              <a:t>:</a:t>
            </a:r>
          </a:p>
          <a:p>
            <a:r>
              <a:rPr lang="en-GB" sz="2400" dirty="0"/>
              <a:t>List as many acids and alkalis as you can.</a:t>
            </a:r>
          </a:p>
          <a:p>
            <a:endParaRPr lang="en-GB" sz="2400" dirty="0"/>
          </a:p>
          <a:p>
            <a:r>
              <a:rPr lang="en-GB" sz="2400" dirty="0"/>
              <a:t>P points for the longest list!</a:t>
            </a:r>
          </a:p>
        </p:txBody>
      </p:sp>
    </p:spTree>
    <p:extLst>
      <p:ext uri="{BB962C8B-B14F-4D97-AF65-F5344CB8AC3E}">
        <p14:creationId xmlns:p14="http://schemas.microsoft.com/office/powerpoint/2010/main" val="761508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129A64-9A23-4B7E-8C6D-1B8D4B6C50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07" t="19677" r="20761" b="28685"/>
          <a:stretch/>
        </p:blipFill>
        <p:spPr>
          <a:xfrm>
            <a:off x="1869213" y="1030476"/>
            <a:ext cx="5405574" cy="30513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2A1404-D747-4626-B33B-861642781DAB}"/>
              </a:ext>
            </a:extLst>
          </p:cNvPr>
          <p:cNvSpPr txBox="1"/>
          <p:nvPr/>
        </p:nvSpPr>
        <p:spPr>
          <a:xfrm>
            <a:off x="1869212" y="4209816"/>
            <a:ext cx="2364857" cy="1384995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dirty="0"/>
              <a:t>Concentrated acid has a high number of acid particles per litre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2D6712-57DC-4EC6-A0BF-C77E55CAAF25}"/>
              </a:ext>
            </a:extLst>
          </p:cNvPr>
          <p:cNvSpPr txBox="1"/>
          <p:nvPr/>
        </p:nvSpPr>
        <p:spPr>
          <a:xfrm>
            <a:off x="185058" y="2338151"/>
            <a:ext cx="1542640" cy="738664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sz="2100" dirty="0"/>
              <a:t>Acid Particle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73319CA-9A29-44B6-8ECF-BB28E29A7567}"/>
              </a:ext>
            </a:extLst>
          </p:cNvPr>
          <p:cNvCxnSpPr>
            <a:stCxn id="6" idx="3"/>
          </p:cNvCxnSpPr>
          <p:nvPr/>
        </p:nvCxnSpPr>
        <p:spPr>
          <a:xfrm>
            <a:off x="1727698" y="2707483"/>
            <a:ext cx="601845" cy="239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6283651-DAA9-4E3E-8E08-0247569FC24B}"/>
              </a:ext>
            </a:extLst>
          </p:cNvPr>
          <p:cNvSpPr txBox="1"/>
          <p:nvPr/>
        </p:nvSpPr>
        <p:spPr>
          <a:xfrm>
            <a:off x="4909933" y="4209816"/>
            <a:ext cx="2364857" cy="1384995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dirty="0"/>
              <a:t>Dilute acid has a low number of acid particles per litre</a:t>
            </a:r>
          </a:p>
        </p:txBody>
      </p:sp>
    </p:spTree>
    <p:extLst>
      <p:ext uri="{BB962C8B-B14F-4D97-AF65-F5344CB8AC3E}">
        <p14:creationId xmlns:p14="http://schemas.microsoft.com/office/powerpoint/2010/main" val="450383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9387" y="1897774"/>
            <a:ext cx="5557345" cy="193899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000" dirty="0"/>
              <a:t>As well </a:t>
            </a:r>
            <a:r>
              <a:rPr lang="en-GB" sz="3000" b="1" dirty="0"/>
              <a:t>concentration</a:t>
            </a:r>
            <a:r>
              <a:rPr lang="en-GB" sz="3000" dirty="0"/>
              <a:t>, we can also order acids by their </a:t>
            </a:r>
            <a:r>
              <a:rPr lang="en-GB" sz="3000" b="1" dirty="0"/>
              <a:t>strength</a:t>
            </a:r>
            <a:r>
              <a:rPr lang="en-GB" sz="3000" dirty="0"/>
              <a:t>. </a:t>
            </a:r>
            <a:r>
              <a:rPr lang="en-GB" sz="3000" b="1" dirty="0"/>
              <a:t>Strength</a:t>
            </a:r>
            <a:r>
              <a:rPr lang="en-GB" sz="3000" dirty="0"/>
              <a:t> is separate to </a:t>
            </a:r>
            <a:r>
              <a:rPr lang="en-GB" sz="3000" b="1" dirty="0"/>
              <a:t>concentration</a:t>
            </a:r>
            <a:r>
              <a:rPr lang="en-GB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1017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869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5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Litmus paper</a:t>
            </a:r>
          </a:p>
        </p:txBody>
      </p:sp>
      <p:pic>
        <p:nvPicPr>
          <p:cNvPr id="6146" name="Picture 2" descr="Image result for litmus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843" y="194760"/>
            <a:ext cx="2758743" cy="18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litmus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862" y="3429000"/>
            <a:ext cx="2281018" cy="31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1163" y="3429000"/>
            <a:ext cx="6120680" cy="3108543"/>
          </a:xfrm>
          <a:prstGeom prst="rect">
            <a:avLst/>
          </a:prstGeom>
          <a:solidFill>
            <a:schemeClr val="bg1"/>
          </a:solidFill>
          <a:ln w="57150"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r>
              <a:rPr lang="en-GB" altLang="en-US" sz="2800" b="1" u="sng" dirty="0">
                <a:solidFill>
                  <a:srgbClr val="00B0F0"/>
                </a:solidFill>
              </a:rPr>
              <a:t>Blue litmus paper:</a:t>
            </a:r>
            <a:r>
              <a:rPr lang="en-GB" altLang="en-US" sz="2800" u="sng" dirty="0">
                <a:solidFill>
                  <a:srgbClr val="00B0F0"/>
                </a:solidFill>
              </a:rPr>
              <a:t> </a:t>
            </a:r>
          </a:p>
          <a:p>
            <a:r>
              <a:rPr lang="en-GB" altLang="en-US" sz="2800" dirty="0"/>
              <a:t>Turns </a:t>
            </a:r>
            <a:r>
              <a:rPr lang="en-GB" altLang="en-US" sz="2800" dirty="0">
                <a:solidFill>
                  <a:srgbClr val="FF0000"/>
                </a:solidFill>
              </a:rPr>
              <a:t>red</a:t>
            </a:r>
            <a:r>
              <a:rPr lang="en-GB" altLang="en-US" sz="2800" dirty="0"/>
              <a:t> if the chemical is an </a:t>
            </a:r>
            <a:r>
              <a:rPr lang="en-GB" altLang="en-US" sz="2800" dirty="0">
                <a:solidFill>
                  <a:srgbClr val="FF0000"/>
                </a:solidFill>
              </a:rPr>
              <a:t>acid</a:t>
            </a:r>
          </a:p>
          <a:p>
            <a:r>
              <a:rPr lang="en-GB" altLang="en-US" sz="2800" dirty="0"/>
              <a:t>Stays </a:t>
            </a:r>
            <a:r>
              <a:rPr lang="en-GB" altLang="en-US" sz="2800" dirty="0">
                <a:solidFill>
                  <a:srgbClr val="00B0F0"/>
                </a:solidFill>
              </a:rPr>
              <a:t>blue</a:t>
            </a:r>
            <a:r>
              <a:rPr lang="en-GB" altLang="en-US" sz="2800" dirty="0">
                <a:solidFill>
                  <a:schemeClr val="accent1"/>
                </a:solidFill>
              </a:rPr>
              <a:t> </a:t>
            </a:r>
            <a:r>
              <a:rPr lang="en-GB" altLang="en-US" sz="2800" dirty="0"/>
              <a:t>if the chemical is a base</a:t>
            </a:r>
            <a:endParaRPr lang="en-GB" altLang="en-US" sz="2800" dirty="0">
              <a:solidFill>
                <a:srgbClr val="5FE8D6"/>
              </a:solidFill>
            </a:endParaRPr>
          </a:p>
          <a:p>
            <a:endParaRPr lang="en-GB" altLang="en-US" sz="2800" dirty="0"/>
          </a:p>
          <a:p>
            <a:r>
              <a:rPr lang="en-GB" altLang="en-US" sz="2800" b="1" u="sng" dirty="0">
                <a:solidFill>
                  <a:srgbClr val="FF0000"/>
                </a:solidFill>
              </a:rPr>
              <a:t>Red litmus paper:</a:t>
            </a:r>
          </a:p>
          <a:p>
            <a:r>
              <a:rPr lang="en-GB" altLang="en-US" sz="2800" dirty="0"/>
              <a:t>Turns </a:t>
            </a:r>
            <a:r>
              <a:rPr lang="en-GB" altLang="en-US" sz="2800" dirty="0">
                <a:solidFill>
                  <a:srgbClr val="00B0F0"/>
                </a:solidFill>
              </a:rPr>
              <a:t>blue</a:t>
            </a:r>
            <a:r>
              <a:rPr lang="en-GB" altLang="en-US" sz="2800" dirty="0"/>
              <a:t> if the chemical is an base Stays </a:t>
            </a:r>
            <a:r>
              <a:rPr lang="en-GB" altLang="en-US" sz="2800" dirty="0">
                <a:solidFill>
                  <a:srgbClr val="FF0000"/>
                </a:solidFill>
              </a:rPr>
              <a:t>red</a:t>
            </a:r>
            <a:r>
              <a:rPr lang="en-GB" altLang="en-US" sz="2800" dirty="0"/>
              <a:t> if the chemical is an </a:t>
            </a:r>
            <a:r>
              <a:rPr lang="en-GB" altLang="en-US" sz="2800" dirty="0">
                <a:solidFill>
                  <a:srgbClr val="FF0000"/>
                </a:solidFill>
              </a:rPr>
              <a:t>acid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70383" y="1029536"/>
            <a:ext cx="7488832" cy="2471472"/>
          </a:xfrm>
          <a:prstGeom prst="rect">
            <a:avLst/>
          </a:prstGeom>
          <a:noFill/>
          <a:ln w="5715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Litmus paper is an </a:t>
            </a:r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indicator.</a:t>
            </a:r>
          </a:p>
          <a:p>
            <a:pPr marL="0" indent="0">
              <a:buNone/>
            </a:pPr>
            <a:r>
              <a:rPr 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Indicators show us if a substance is </a:t>
            </a:r>
            <a:r>
              <a:rPr lang="en-US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acid, alkali or neutral</a:t>
            </a:r>
            <a:r>
              <a:rPr lang="en-US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 by a </a:t>
            </a:r>
            <a:r>
              <a:rPr lang="en-US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colour change.</a:t>
            </a:r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736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ph scale">
            <a:hlinkClick r:id="rId2"/>
            <a:extLst>
              <a:ext uri="{FF2B5EF4-FFF2-40B4-BE49-F238E27FC236}">
                <a16:creationId xmlns:a16="http://schemas.microsoft.com/office/drawing/2014/main" id="{508D83A2-1826-45A3-BBA0-C53320AB40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83" b="24100"/>
          <a:stretch/>
        </p:blipFill>
        <p:spPr bwMode="auto">
          <a:xfrm>
            <a:off x="494987" y="857250"/>
            <a:ext cx="5927662" cy="170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047E1C-AA13-4025-8FD2-4033AB57C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263762"/>
              </p:ext>
            </p:extLst>
          </p:nvPr>
        </p:nvGraphicFramePr>
        <p:xfrm>
          <a:off x="0" y="2420888"/>
          <a:ext cx="6710883" cy="4091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3648">
                  <a:extLst>
                    <a:ext uri="{9D8B030D-6E8A-4147-A177-3AD203B41FA5}">
                      <a16:colId xmlns:a16="http://schemas.microsoft.com/office/drawing/2014/main" val="1234508777"/>
                    </a:ext>
                  </a:extLst>
                </a:gridCol>
                <a:gridCol w="1242580">
                  <a:extLst>
                    <a:ext uri="{9D8B030D-6E8A-4147-A177-3AD203B41FA5}">
                      <a16:colId xmlns:a16="http://schemas.microsoft.com/office/drawing/2014/main" val="2339803710"/>
                    </a:ext>
                  </a:extLst>
                </a:gridCol>
                <a:gridCol w="1323114">
                  <a:extLst>
                    <a:ext uri="{9D8B030D-6E8A-4147-A177-3AD203B41FA5}">
                      <a16:colId xmlns:a16="http://schemas.microsoft.com/office/drawing/2014/main" val="28463075"/>
                    </a:ext>
                  </a:extLst>
                </a:gridCol>
                <a:gridCol w="1323114">
                  <a:extLst>
                    <a:ext uri="{9D8B030D-6E8A-4147-A177-3AD203B41FA5}">
                      <a16:colId xmlns:a16="http://schemas.microsoft.com/office/drawing/2014/main" val="3260500064"/>
                    </a:ext>
                  </a:extLst>
                </a:gridCol>
                <a:gridCol w="1418427">
                  <a:extLst>
                    <a:ext uri="{9D8B030D-6E8A-4147-A177-3AD203B41FA5}">
                      <a16:colId xmlns:a16="http://schemas.microsoft.com/office/drawing/2014/main" val="1940798522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Name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pH Value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Litmus paper colour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Acid/Alkali/</a:t>
                      </a:r>
                    </a:p>
                    <a:p>
                      <a:pPr algn="ctr"/>
                      <a:r>
                        <a:rPr lang="en-GB" sz="1700" dirty="0"/>
                        <a:t>Neutral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Strong/Weak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04168510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GB" sz="1700" dirty="0"/>
                        <a:t>Citric Acid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677202716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sz="1700" dirty="0"/>
                        <a:t>Hydrochloric Acid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34280546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GB" sz="1700" dirty="0"/>
                        <a:t>Tap Water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40107994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r>
                        <a:rPr lang="en-GB" sz="1700" dirty="0"/>
                        <a:t>Sodium Hydrogen Carbonate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8200903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sz="1700" dirty="0"/>
                        <a:t>Sodium Hydroxide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294950116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r>
                        <a:rPr lang="en-GB" sz="1700" dirty="0"/>
                        <a:t>Salt Solution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5204180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9A22D72-81BE-46F5-BA62-B261EA95EA57}"/>
              </a:ext>
            </a:extLst>
          </p:cNvPr>
          <p:cNvSpPr txBox="1"/>
          <p:nvPr/>
        </p:nvSpPr>
        <p:spPr>
          <a:xfrm>
            <a:off x="6710883" y="857250"/>
            <a:ext cx="2433117" cy="540147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/>
              <a:t>Practical</a:t>
            </a:r>
          </a:p>
          <a:p>
            <a:pPr marL="385763" indent="-385763">
              <a:buFont typeface="+mj-lt"/>
              <a:buAutoNum type="arabicParenR"/>
            </a:pPr>
            <a:r>
              <a:rPr lang="en-GB" dirty="0"/>
              <a:t>Copy the table into your books</a:t>
            </a:r>
          </a:p>
          <a:p>
            <a:pPr marL="385763" indent="-385763">
              <a:buFont typeface="+mj-lt"/>
              <a:buAutoNum type="arabicParenR"/>
            </a:pPr>
            <a:r>
              <a:rPr lang="en-GB" dirty="0"/>
              <a:t>Place a few drops of each test substance into separate dimples in a spotting tile- REMEMBER WHICH ONE WENT WHERE</a:t>
            </a:r>
          </a:p>
          <a:p>
            <a:pPr marL="385763" indent="-385763">
              <a:buFont typeface="+mj-lt"/>
              <a:buAutoNum type="arabicParenR"/>
            </a:pPr>
            <a:r>
              <a:rPr lang="en-GB" dirty="0"/>
              <a:t>Add a few drops of universal indicator to each dimple</a:t>
            </a:r>
          </a:p>
          <a:p>
            <a:pPr marL="385763" indent="-385763">
              <a:buFont typeface="+mj-lt"/>
              <a:buAutoNum type="arabicParenR"/>
            </a:pPr>
            <a:r>
              <a:rPr lang="en-GB" dirty="0"/>
              <a:t>Test with litmus paper</a:t>
            </a:r>
          </a:p>
          <a:p>
            <a:pPr marL="385763" indent="-385763">
              <a:buFont typeface="+mj-lt"/>
              <a:buAutoNum type="arabicParenR"/>
            </a:pPr>
            <a:r>
              <a:rPr lang="en-GB" dirty="0"/>
              <a:t>Record observations</a:t>
            </a:r>
          </a:p>
        </p:txBody>
      </p:sp>
    </p:spTree>
    <p:extLst>
      <p:ext uri="{BB962C8B-B14F-4D97-AF65-F5344CB8AC3E}">
        <p14:creationId xmlns:p14="http://schemas.microsoft.com/office/powerpoint/2010/main" val="3525820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AA740F-2875-46A8-9A3A-B3ACB0636E12}"/>
              </a:ext>
            </a:extLst>
          </p:cNvPr>
          <p:cNvSpPr txBox="1"/>
          <p:nvPr/>
        </p:nvSpPr>
        <p:spPr>
          <a:xfrm>
            <a:off x="1311728" y="2326822"/>
            <a:ext cx="6520544" cy="83099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I wanted to compare the strength of 2 acids?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4E3640-633D-427A-BEF5-1F6B2B5EBBDF}"/>
              </a:ext>
            </a:extLst>
          </p:cNvPr>
          <p:cNvSpPr txBox="1"/>
          <p:nvPr/>
        </p:nvSpPr>
        <p:spPr>
          <a:xfrm>
            <a:off x="1311728" y="2990419"/>
            <a:ext cx="6520544" cy="83099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I wanted to compare the strength of 2 alkalis?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1137CE-371E-4F30-9977-C18EAA4D51C0}"/>
              </a:ext>
            </a:extLst>
          </p:cNvPr>
          <p:cNvSpPr txBox="1"/>
          <p:nvPr/>
        </p:nvSpPr>
        <p:spPr>
          <a:xfrm>
            <a:off x="1311728" y="3654016"/>
            <a:ext cx="6520544" cy="83099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I wanted to find out if a mystery liquid was acid or alkali?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D0D5FE-C37F-4D3A-A5D5-D7334ABA75EE}"/>
              </a:ext>
            </a:extLst>
          </p:cNvPr>
          <p:cNvSpPr txBox="1"/>
          <p:nvPr/>
        </p:nvSpPr>
        <p:spPr>
          <a:xfrm>
            <a:off x="892628" y="1238250"/>
            <a:ext cx="7228115" cy="553998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000" dirty="0"/>
              <a:t>pH Indicator or Litmus paper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1137CE-371E-4F30-9977-C18EAA4D51C0}"/>
              </a:ext>
            </a:extLst>
          </p:cNvPr>
          <p:cNvSpPr txBox="1"/>
          <p:nvPr/>
        </p:nvSpPr>
        <p:spPr>
          <a:xfrm>
            <a:off x="1311728" y="4686945"/>
            <a:ext cx="6520544" cy="830997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Challenge</a:t>
            </a:r>
            <a:r>
              <a:rPr lang="en-GB" sz="2400" dirty="0"/>
              <a:t>: What makes an acid strong or weak?</a:t>
            </a:r>
          </a:p>
        </p:txBody>
      </p:sp>
    </p:spTree>
    <p:extLst>
      <p:ext uri="{BB962C8B-B14F-4D97-AF65-F5344CB8AC3E}">
        <p14:creationId xmlns:p14="http://schemas.microsoft.com/office/powerpoint/2010/main" val="194884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Image result for hazard labels on bottl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04664"/>
            <a:ext cx="4632450" cy="619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4932040" y="1412776"/>
            <a:ext cx="3888432" cy="2736304"/>
          </a:xfrm>
          <a:prstGeom prst="cloudCallout">
            <a:avLst>
              <a:gd name="adj1" fmla="val -33660"/>
              <a:gd name="adj2" fmla="val 63513"/>
            </a:avLst>
          </a:prstGeom>
          <a:solidFill>
            <a:srgbClr val="99FFCC"/>
          </a:solidFill>
          <a:ln w="57150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ysClr val="windowText" lastClr="000000"/>
                </a:solidFill>
              </a:rPr>
              <a:t>What precautions should be taken when handling this chemical?</a:t>
            </a:r>
          </a:p>
        </p:txBody>
      </p:sp>
    </p:spTree>
    <p:extLst>
      <p:ext uri="{BB962C8B-B14F-4D97-AF65-F5344CB8AC3E}">
        <p14:creationId xmlns:p14="http://schemas.microsoft.com/office/powerpoint/2010/main" val="8066249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60117F-2E18-4EC9-A98B-DA48EC976447}"/>
</file>

<file path=customXml/itemProps2.xml><?xml version="1.0" encoding="utf-8"?>
<ds:datastoreItem xmlns:ds="http://schemas.openxmlformats.org/officeDocument/2006/customXml" ds:itemID="{A94F7B37-1FDF-4A43-9998-EA31184F9FDD}"/>
</file>

<file path=customXml/itemProps3.xml><?xml version="1.0" encoding="utf-8"?>
<ds:datastoreItem xmlns:ds="http://schemas.openxmlformats.org/officeDocument/2006/customXml" ds:itemID="{A3121F5E-59E3-4D6A-A06B-2D07DCCEC128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178</TotalTime>
  <Words>405</Words>
  <Application>Microsoft Office PowerPoint</Application>
  <PresentationFormat>On-screen Show (4:3)</PresentationFormat>
  <Paragraphs>67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Comic Sans MS</vt:lpstr>
      <vt:lpstr>Trebuchet MS</vt:lpstr>
      <vt:lpstr>Wingdings 3</vt:lpstr>
      <vt:lpstr>Facet</vt:lpstr>
      <vt:lpstr>Acids &amp; Alkalis</vt:lpstr>
      <vt:lpstr>The pH scale</vt:lpstr>
      <vt:lpstr>Key Terms</vt:lpstr>
      <vt:lpstr>Examples of acids &amp; alkalis</vt:lpstr>
      <vt:lpstr>Decide if the following are acids or alkalis.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Litmus paper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Acids and bases L1:  Acids &amp; Alkalis 16 May, 2017</dc:title>
  <dc:creator>Miss E Penn</dc:creator>
  <cp:lastModifiedBy>Alex Martin</cp:lastModifiedBy>
  <cp:revision>19</cp:revision>
  <dcterms:created xsi:type="dcterms:W3CDTF">2017-05-16T10:28:20Z</dcterms:created>
  <dcterms:modified xsi:type="dcterms:W3CDTF">2020-10-17T15:59:07Z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