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4"/>
  </p:notesMasterIdLst>
  <p:sldIdLst>
    <p:sldId id="256" r:id="rId5"/>
    <p:sldId id="266" r:id="rId6"/>
    <p:sldId id="257" r:id="rId7"/>
    <p:sldId id="259" r:id="rId8"/>
    <p:sldId id="261" r:id="rId9"/>
    <p:sldId id="262" r:id="rId10"/>
    <p:sldId id="263" r:id="rId11"/>
    <p:sldId id="260" r:id="rId12"/>
    <p:sldId id="269"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4858E1-F7C3-470B-BCDD-17C1035E1764}" type="datetimeFigureOut">
              <a:rPr lang="en-GB"/>
              <a:t>21/09/2020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AE57BE-DB0D-4AA3-9E44-C8249E718030}" type="slidenum">
              <a:rPr lang="en-GB"/>
              <a:t>‹#›</a:t>
            </a:fld>
            <a:endParaRPr lang="en-GB"/>
          </a:p>
        </p:txBody>
      </p:sp>
    </p:spTree>
    <p:extLst>
      <p:ext uri="{BB962C8B-B14F-4D97-AF65-F5344CB8AC3E}">
        <p14:creationId xmlns:p14="http://schemas.microsoft.com/office/powerpoint/2010/main" val="3727769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Students to discuss in small groups/pairs their ideas and to note them one page one of the booklet (top box on page)</a:t>
            </a:r>
          </a:p>
          <a:p>
            <a:endParaRPr lang="en-US">
              <a:cs typeface="Calibri"/>
            </a:endParaRPr>
          </a:p>
          <a:p>
            <a:r>
              <a:rPr lang="en-US">
                <a:cs typeface="Calibri"/>
              </a:rPr>
              <a:t>Class discussion of ideas. </a:t>
            </a:r>
          </a:p>
        </p:txBody>
      </p:sp>
      <p:sp>
        <p:nvSpPr>
          <p:cNvPr id="4" name="Slide Number Placeholder 3"/>
          <p:cNvSpPr>
            <a:spLocks noGrp="1"/>
          </p:cNvSpPr>
          <p:nvPr>
            <p:ph type="sldNum" sz="quarter" idx="5"/>
          </p:nvPr>
        </p:nvSpPr>
        <p:spPr/>
        <p:txBody>
          <a:bodyPr/>
          <a:lstStyle/>
          <a:p>
            <a:fld id="{5DAE57BE-DB0D-4AA3-9E44-C8249E718030}" type="slidenum">
              <a:rPr lang="en-GB"/>
              <a:t>3</a:t>
            </a:fld>
            <a:endParaRPr lang="en-GB"/>
          </a:p>
        </p:txBody>
      </p:sp>
    </p:spTree>
    <p:extLst>
      <p:ext uri="{BB962C8B-B14F-4D97-AF65-F5344CB8AC3E}">
        <p14:creationId xmlns:p14="http://schemas.microsoft.com/office/powerpoint/2010/main" val="2857121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Teacher is talk though all 4 of the designers/brands</a:t>
            </a:r>
          </a:p>
          <a:p>
            <a:r>
              <a:rPr lang="en-US">
                <a:cs typeface="Calibri"/>
              </a:rPr>
              <a:t>Students are to pick their favorite 3 and fill in their booklet. Page 1 and 2. How to fill in the student booklet is on the slide after the designers/brands.</a:t>
            </a:r>
          </a:p>
        </p:txBody>
      </p:sp>
      <p:sp>
        <p:nvSpPr>
          <p:cNvPr id="4" name="Slide Number Placeholder 3"/>
          <p:cNvSpPr>
            <a:spLocks noGrp="1"/>
          </p:cNvSpPr>
          <p:nvPr>
            <p:ph type="sldNum" sz="quarter" idx="5"/>
          </p:nvPr>
        </p:nvSpPr>
        <p:spPr/>
        <p:txBody>
          <a:bodyPr/>
          <a:lstStyle/>
          <a:p>
            <a:fld id="{5DAE57BE-DB0D-4AA3-9E44-C8249E718030}" type="slidenum">
              <a:rPr lang="en-GB"/>
              <a:t>4</a:t>
            </a:fld>
            <a:endParaRPr lang="en-GB"/>
          </a:p>
        </p:txBody>
      </p:sp>
    </p:spTree>
    <p:extLst>
      <p:ext uri="{BB962C8B-B14F-4D97-AF65-F5344CB8AC3E}">
        <p14:creationId xmlns:p14="http://schemas.microsoft.com/office/powerpoint/2010/main" val="3833472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Teacher is talk though all 4 of the designers/brands</a:t>
            </a:r>
          </a:p>
          <a:p>
            <a:r>
              <a:rPr lang="en-US">
                <a:cs typeface="Calibri"/>
              </a:rPr>
              <a:t>Students are to pick their favorite 3 and fill in their booklet. Page 1 and 2. How to fill in the student booklet is on the slide 7 after the designers/brands.</a:t>
            </a:r>
          </a:p>
        </p:txBody>
      </p:sp>
      <p:sp>
        <p:nvSpPr>
          <p:cNvPr id="4" name="Slide Number Placeholder 3"/>
          <p:cNvSpPr>
            <a:spLocks noGrp="1"/>
          </p:cNvSpPr>
          <p:nvPr>
            <p:ph type="sldNum" sz="quarter" idx="5"/>
          </p:nvPr>
        </p:nvSpPr>
        <p:spPr/>
        <p:txBody>
          <a:bodyPr/>
          <a:lstStyle/>
          <a:p>
            <a:fld id="{5DAE57BE-DB0D-4AA3-9E44-C8249E718030}" type="slidenum">
              <a:rPr lang="en-GB"/>
              <a:t>5</a:t>
            </a:fld>
            <a:endParaRPr lang="en-GB"/>
          </a:p>
        </p:txBody>
      </p:sp>
    </p:spTree>
    <p:extLst>
      <p:ext uri="{BB962C8B-B14F-4D97-AF65-F5344CB8AC3E}">
        <p14:creationId xmlns:p14="http://schemas.microsoft.com/office/powerpoint/2010/main" val="2920140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Teacher is talk though all 4 of the designers/brands</a:t>
            </a:r>
          </a:p>
          <a:p>
            <a:r>
              <a:rPr lang="en-US">
                <a:cs typeface="Calibri"/>
              </a:rPr>
              <a:t>Students are to pick their favorite 3 and fill in their booklet. Page 1 and 2. How to fill in the student booklet is on the slide after the designers/brands.</a:t>
            </a:r>
          </a:p>
        </p:txBody>
      </p:sp>
      <p:sp>
        <p:nvSpPr>
          <p:cNvPr id="4" name="Slide Number Placeholder 3"/>
          <p:cNvSpPr>
            <a:spLocks noGrp="1"/>
          </p:cNvSpPr>
          <p:nvPr>
            <p:ph type="sldNum" sz="quarter" idx="5"/>
          </p:nvPr>
        </p:nvSpPr>
        <p:spPr/>
        <p:txBody>
          <a:bodyPr/>
          <a:lstStyle/>
          <a:p>
            <a:fld id="{5DAE57BE-DB0D-4AA3-9E44-C8249E718030}" type="slidenum">
              <a:rPr lang="en-GB"/>
              <a:t>6</a:t>
            </a:fld>
            <a:endParaRPr lang="en-GB"/>
          </a:p>
        </p:txBody>
      </p:sp>
    </p:spTree>
    <p:extLst>
      <p:ext uri="{BB962C8B-B14F-4D97-AF65-F5344CB8AC3E}">
        <p14:creationId xmlns:p14="http://schemas.microsoft.com/office/powerpoint/2010/main" val="1419807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Teacher is talk though all 4 of the designers/brands</a:t>
            </a:r>
          </a:p>
          <a:p>
            <a:r>
              <a:rPr lang="en-US">
                <a:cs typeface="Calibri"/>
              </a:rPr>
              <a:t>Students are to pick their favorite 3 and fill in their booklet. Page 1 and 2. How to fill in the student booklet is on the slide after the designers/brands.</a:t>
            </a:r>
          </a:p>
        </p:txBody>
      </p:sp>
      <p:sp>
        <p:nvSpPr>
          <p:cNvPr id="4" name="Slide Number Placeholder 3"/>
          <p:cNvSpPr>
            <a:spLocks noGrp="1"/>
          </p:cNvSpPr>
          <p:nvPr>
            <p:ph type="sldNum" sz="quarter" idx="5"/>
          </p:nvPr>
        </p:nvSpPr>
        <p:spPr/>
        <p:txBody>
          <a:bodyPr/>
          <a:lstStyle/>
          <a:p>
            <a:fld id="{5DAE57BE-DB0D-4AA3-9E44-C8249E718030}" type="slidenum">
              <a:rPr lang="en-GB"/>
              <a:t>7</a:t>
            </a:fld>
            <a:endParaRPr lang="en-GB"/>
          </a:p>
        </p:txBody>
      </p:sp>
    </p:spTree>
    <p:extLst>
      <p:ext uri="{BB962C8B-B14F-4D97-AF65-F5344CB8AC3E}">
        <p14:creationId xmlns:p14="http://schemas.microsoft.com/office/powerpoint/2010/main" val="3809981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21/09/2020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21/09/2020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21/09/2020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en.wikipedia.org/wiki/XFL_(2001)" TargetMode="External"/><Relationship Id="rId3" Type="http://schemas.openxmlformats.org/officeDocument/2006/relationships/image" Target="../media/image2.jpeg"/><Relationship Id="rId7" Type="http://schemas.openxmlformats.org/officeDocument/2006/relationships/hyperlink" Target="https://en.wikipedia.org/wiki/Warner_Bros._Entertainment,_Inc." TargetMode="Externa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hyperlink" Target="https://en.wikipedia.org/wiki/Clothing" TargetMode="External"/><Relationship Id="rId5" Type="http://schemas.openxmlformats.org/officeDocument/2006/relationships/hyperlink" Target="https://en.wikipedia.org/wiki/Sports" TargetMode="External"/><Relationship Id="rId10" Type="http://schemas.openxmlformats.org/officeDocument/2006/relationships/image" Target="../media/image4.jpeg"/><Relationship Id="rId4" Type="http://schemas.openxmlformats.org/officeDocument/2006/relationships/hyperlink" Target="https://en.wikipedia.org/wiki/Footwear" TargetMode="External"/><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hyperlink" Target="https://en.wikipedia.org/wiki/Tights" TargetMode="External"/><Relationship Id="rId3" Type="http://schemas.openxmlformats.org/officeDocument/2006/relationships/hyperlink" Target="https://en.wikipedia.org/wiki/Mod_(subculture)" TargetMode="External"/><Relationship Id="rId7" Type="http://schemas.openxmlformats.org/officeDocument/2006/relationships/hyperlink" Target="https://en.wikipedia.org/wiki/Hotpants" TargetMode="External"/><Relationship Id="rId12"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hyperlink" Target="https://en.wikipedia.org/wiki/Miniskirt" TargetMode="External"/><Relationship Id="rId11" Type="http://schemas.openxmlformats.org/officeDocument/2006/relationships/image" Target="../media/image11.jpeg"/><Relationship Id="rId5" Type="http://schemas.openxmlformats.org/officeDocument/2006/relationships/hyperlink" Target="https://en.wikipedia.org/wiki/Mary_Quant#cite_note-korea-6" TargetMode="External"/><Relationship Id="rId10" Type="http://schemas.openxmlformats.org/officeDocument/2006/relationships/image" Target="../media/image10.jpeg"/><Relationship Id="rId4" Type="http://schemas.openxmlformats.org/officeDocument/2006/relationships/hyperlink" Target="https://en.wikipedia.org/wiki/Mary_Quant#cite_note-britlist-4" TargetMode="External"/><Relationship Id="rId9" Type="http://schemas.openxmlformats.org/officeDocument/2006/relationships/image" Target="../media/image9.jpeg"/></Relationships>
</file>

<file path=ppt/slides/_rels/slide7.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3.jpeg"/><Relationship Id="rId7"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png"/><Relationship Id="rId4" Type="http://schemas.openxmlformats.org/officeDocument/2006/relationships/hyperlink" Target="https://en.wikipedia.org/wiki/Plastics" TargetMode="External"/><Relationship Id="rId9" Type="http://schemas.openxmlformats.org/officeDocument/2006/relationships/image" Target="../media/image18.jpeg"/></Relationships>
</file>

<file path=ppt/slides/_rels/slide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cs typeface="Calibri Light"/>
              </a:rPr>
              <a:t>Year 9</a:t>
            </a:r>
            <a:endParaRPr lang="en-GB"/>
          </a:p>
        </p:txBody>
      </p:sp>
      <p:sp>
        <p:nvSpPr>
          <p:cNvPr id="3" name="Subtitle 2"/>
          <p:cNvSpPr>
            <a:spLocks noGrp="1"/>
          </p:cNvSpPr>
          <p:nvPr>
            <p:ph type="subTitle" idx="1"/>
          </p:nvPr>
        </p:nvSpPr>
        <p:spPr/>
        <p:txBody>
          <a:bodyPr vert="horz" lIns="91440" tIns="45720" rIns="91440" bIns="45720" rtlCol="0" anchor="t">
            <a:normAutofit/>
          </a:bodyPr>
          <a:lstStyle/>
          <a:p>
            <a:r>
              <a:rPr lang="en-GB">
                <a:cs typeface="Calibri"/>
              </a:rPr>
              <a:t>Designers</a:t>
            </a:r>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8F28D-C993-4401-BA4F-4C7DBFC658AB}"/>
              </a:ext>
            </a:extLst>
          </p:cNvPr>
          <p:cNvSpPr>
            <a:spLocks noGrp="1"/>
          </p:cNvSpPr>
          <p:nvPr>
            <p:ph type="ctrTitle"/>
          </p:nvPr>
        </p:nvSpPr>
        <p:spPr/>
        <p:txBody>
          <a:bodyPr/>
          <a:lstStyle/>
          <a:p>
            <a:r>
              <a:rPr lang="en-GB" dirty="0">
                <a:cs typeface="Calibri Light"/>
              </a:rPr>
              <a:t>Lesson 1</a:t>
            </a:r>
            <a:endParaRPr lang="en-GB" dirty="0"/>
          </a:p>
        </p:txBody>
      </p:sp>
      <p:sp>
        <p:nvSpPr>
          <p:cNvPr id="3" name="Subtitle 2">
            <a:extLst>
              <a:ext uri="{FF2B5EF4-FFF2-40B4-BE49-F238E27FC236}">
                <a16:creationId xmlns:a16="http://schemas.microsoft.com/office/drawing/2014/main" id="{CD76C99E-C9E8-4226-8207-3E45D50A3201}"/>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440994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8">
            <a:extLst>
              <a:ext uri="{FF2B5EF4-FFF2-40B4-BE49-F238E27FC236}">
                <a16:creationId xmlns:a16="http://schemas.microsoft.com/office/drawing/2014/main" id="{C475749F-F487-4EFB-ABC7-C1359590EB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9788CA-7BF2-4959-BAE3-0A7CF88C97F5}"/>
              </a:ext>
            </a:extLst>
          </p:cNvPr>
          <p:cNvSpPr>
            <a:spLocks noGrp="1"/>
          </p:cNvSpPr>
          <p:nvPr>
            <p:ph type="title"/>
          </p:nvPr>
        </p:nvSpPr>
        <p:spPr>
          <a:xfrm>
            <a:off x="7180028" y="3376123"/>
            <a:ext cx="4515147" cy="1529232"/>
          </a:xfrm>
        </p:spPr>
        <p:txBody>
          <a:bodyPr vert="horz" lIns="91440" tIns="45720" rIns="91440" bIns="45720" rtlCol="0" anchor="b">
            <a:normAutofit/>
          </a:bodyPr>
          <a:lstStyle/>
          <a:p>
            <a:pPr algn="r"/>
            <a:r>
              <a:rPr lang="en-US" sz="3400"/>
              <a:t>Who thinks up the ideas for all our new things we buy and uses?</a:t>
            </a:r>
          </a:p>
        </p:txBody>
      </p:sp>
      <p:pic>
        <p:nvPicPr>
          <p:cNvPr id="5" name="Picture 5">
            <a:extLst>
              <a:ext uri="{FF2B5EF4-FFF2-40B4-BE49-F238E27FC236}">
                <a16:creationId xmlns:a16="http://schemas.microsoft.com/office/drawing/2014/main" id="{3B360F94-7DBE-48B5-978D-E8E0B29617EE}"/>
              </a:ext>
            </a:extLst>
          </p:cNvPr>
          <p:cNvPicPr>
            <a:picLocks noChangeAspect="1"/>
          </p:cNvPicPr>
          <p:nvPr/>
        </p:nvPicPr>
        <p:blipFill rotWithShape="1">
          <a:blip r:embed="rId3"/>
          <a:srcRect r="53" b="2"/>
          <a:stretch/>
        </p:blipFill>
        <p:spPr>
          <a:xfrm>
            <a:off x="-2192" y="10"/>
            <a:ext cx="8436340" cy="6857990"/>
          </a:xfrm>
          <a:custGeom>
            <a:avLst/>
            <a:gdLst/>
            <a:ahLst/>
            <a:cxnLst/>
            <a:rect l="l" t="t" r="r" b="b"/>
            <a:pathLst>
              <a:path w="8436340" h="6858000">
                <a:moveTo>
                  <a:pt x="6950358" y="3911316"/>
                </a:moveTo>
                <a:lnTo>
                  <a:pt x="6950358" y="3925503"/>
                </a:lnTo>
                <a:lnTo>
                  <a:pt x="6948404" y="3918409"/>
                </a:lnTo>
                <a:close/>
                <a:moveTo>
                  <a:pt x="890899" y="2071857"/>
                </a:moveTo>
                <a:cubicBezTo>
                  <a:pt x="890899" y="2071857"/>
                  <a:pt x="890899" y="2071857"/>
                  <a:pt x="4934362" y="2071857"/>
                </a:cubicBezTo>
                <a:cubicBezTo>
                  <a:pt x="5187625" y="2071857"/>
                  <a:pt x="5432153" y="2211072"/>
                  <a:pt x="5554418" y="2437296"/>
                </a:cubicBezTo>
                <a:cubicBezTo>
                  <a:pt x="5554418" y="2437296"/>
                  <a:pt x="5554418" y="2437296"/>
                  <a:pt x="7580515" y="5926372"/>
                </a:cubicBezTo>
                <a:cubicBezTo>
                  <a:pt x="7711513" y="6143896"/>
                  <a:pt x="7711513" y="6422327"/>
                  <a:pt x="7580515" y="6639850"/>
                </a:cubicBezTo>
                <a:cubicBezTo>
                  <a:pt x="7580515" y="6639850"/>
                  <a:pt x="7580515" y="6639850"/>
                  <a:pt x="7473670" y="6823844"/>
                </a:cubicBezTo>
                <a:lnTo>
                  <a:pt x="7453836" y="6858000"/>
                </a:lnTo>
                <a:lnTo>
                  <a:pt x="0" y="6858000"/>
                </a:lnTo>
                <a:lnTo>
                  <a:pt x="0" y="2890622"/>
                </a:lnTo>
                <a:lnTo>
                  <a:pt x="78831" y="2754282"/>
                </a:lnTo>
                <a:cubicBezTo>
                  <a:pt x="137995" y="2651956"/>
                  <a:pt x="199068" y="2546330"/>
                  <a:pt x="262110" y="2437296"/>
                </a:cubicBezTo>
                <a:cubicBezTo>
                  <a:pt x="393108" y="2211072"/>
                  <a:pt x="628904" y="2071857"/>
                  <a:pt x="890899" y="2071857"/>
                </a:cubicBezTo>
                <a:close/>
                <a:moveTo>
                  <a:pt x="6355444" y="753840"/>
                </a:moveTo>
                <a:cubicBezTo>
                  <a:pt x="6355444" y="753840"/>
                  <a:pt x="6355444" y="753840"/>
                  <a:pt x="7595013" y="753840"/>
                </a:cubicBezTo>
                <a:cubicBezTo>
                  <a:pt x="7672653" y="753840"/>
                  <a:pt x="7747616" y="796518"/>
                  <a:pt x="7785098" y="865869"/>
                </a:cubicBezTo>
                <a:cubicBezTo>
                  <a:pt x="7785098" y="865869"/>
                  <a:pt x="7785098" y="865869"/>
                  <a:pt x="8406222" y="1935484"/>
                </a:cubicBezTo>
                <a:cubicBezTo>
                  <a:pt x="8446380" y="2002169"/>
                  <a:pt x="8446380" y="2087523"/>
                  <a:pt x="8406222" y="2154207"/>
                </a:cubicBezTo>
                <a:cubicBezTo>
                  <a:pt x="8406222" y="2154207"/>
                  <a:pt x="8406222" y="2154207"/>
                  <a:pt x="7785098" y="3223823"/>
                </a:cubicBezTo>
                <a:cubicBezTo>
                  <a:pt x="7747616" y="3293174"/>
                  <a:pt x="7672653" y="3335852"/>
                  <a:pt x="7595013" y="3335852"/>
                </a:cubicBezTo>
                <a:cubicBezTo>
                  <a:pt x="7595013" y="3335852"/>
                  <a:pt x="7595013" y="3335852"/>
                  <a:pt x="6355444" y="3335852"/>
                </a:cubicBezTo>
                <a:cubicBezTo>
                  <a:pt x="6275127" y="3335852"/>
                  <a:pt x="6202841" y="3293174"/>
                  <a:pt x="6162682" y="3223823"/>
                </a:cubicBezTo>
                <a:cubicBezTo>
                  <a:pt x="6162682" y="3223823"/>
                  <a:pt x="6162682" y="3223823"/>
                  <a:pt x="5544237" y="2154207"/>
                </a:cubicBezTo>
                <a:cubicBezTo>
                  <a:pt x="5504078" y="2087523"/>
                  <a:pt x="5504078" y="2002169"/>
                  <a:pt x="5544237" y="1935484"/>
                </a:cubicBezTo>
                <a:cubicBezTo>
                  <a:pt x="5544237" y="1935484"/>
                  <a:pt x="5544237" y="1935484"/>
                  <a:pt x="6162682" y="865869"/>
                </a:cubicBezTo>
                <a:cubicBezTo>
                  <a:pt x="6202841" y="796518"/>
                  <a:pt x="6275127" y="753840"/>
                  <a:pt x="6355444" y="753840"/>
                </a:cubicBezTo>
                <a:close/>
                <a:moveTo>
                  <a:pt x="0" y="0"/>
                </a:moveTo>
                <a:lnTo>
                  <a:pt x="6535339" y="0"/>
                </a:lnTo>
                <a:lnTo>
                  <a:pt x="6421432" y="196155"/>
                </a:lnTo>
                <a:cubicBezTo>
                  <a:pt x="6196056" y="584267"/>
                  <a:pt x="5928944" y="1044253"/>
                  <a:pt x="5612367" y="1589421"/>
                </a:cubicBezTo>
                <a:cubicBezTo>
                  <a:pt x="5490102" y="1815646"/>
                  <a:pt x="5245573" y="1954861"/>
                  <a:pt x="4992310" y="1954861"/>
                </a:cubicBezTo>
                <a:cubicBezTo>
                  <a:pt x="4992310" y="1954861"/>
                  <a:pt x="4992310" y="1954861"/>
                  <a:pt x="948847" y="1954861"/>
                </a:cubicBezTo>
                <a:cubicBezTo>
                  <a:pt x="686852" y="1954861"/>
                  <a:pt x="451057" y="1815646"/>
                  <a:pt x="320058" y="1589421"/>
                </a:cubicBezTo>
                <a:cubicBezTo>
                  <a:pt x="320058" y="1589421"/>
                  <a:pt x="320058" y="1589421"/>
                  <a:pt x="4048" y="1042874"/>
                </a:cubicBezTo>
                <a:lnTo>
                  <a:pt x="0" y="1035874"/>
                </a:lnTo>
                <a:close/>
              </a:path>
            </a:pathLst>
          </a:custGeom>
        </p:spPr>
      </p:pic>
      <p:sp>
        <p:nvSpPr>
          <p:cNvPr id="8" name="TextBox 7">
            <a:extLst>
              <a:ext uri="{FF2B5EF4-FFF2-40B4-BE49-F238E27FC236}">
                <a16:creationId xmlns:a16="http://schemas.microsoft.com/office/drawing/2014/main" id="{4ABAF938-394B-45B5-91C3-5FB119B0C0B5}"/>
              </a:ext>
            </a:extLst>
          </p:cNvPr>
          <p:cNvSpPr txBox="1"/>
          <p:nvPr/>
        </p:nvSpPr>
        <p:spPr>
          <a:xfrm>
            <a:off x="9513615" y="6400567"/>
            <a:ext cx="2743200" cy="369332"/>
          </a:xfrm>
          <a:prstGeom prst="rect">
            <a:avLst/>
          </a:prstGeom>
          <a:solidFill>
            <a:srgbClr val="73C1F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Page 1 of student booklet</a:t>
            </a:r>
          </a:p>
        </p:txBody>
      </p:sp>
    </p:spTree>
    <p:extLst>
      <p:ext uri="{BB962C8B-B14F-4D97-AF65-F5344CB8AC3E}">
        <p14:creationId xmlns:p14="http://schemas.microsoft.com/office/powerpoint/2010/main" val="1644982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EBB87D-3FF6-4EB1-8139-5210546C266C}"/>
              </a:ext>
            </a:extLst>
          </p:cNvPr>
          <p:cNvSpPr/>
          <p:nvPr/>
        </p:nvSpPr>
        <p:spPr>
          <a:xfrm>
            <a:off x="-80904" y="121356"/>
            <a:ext cx="9200443" cy="959555"/>
          </a:xfrm>
          <a:prstGeom prst="rect">
            <a:avLst/>
          </a:prstGeom>
          <a:solidFill>
            <a:srgbClr val="67C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1370D48-B3C0-4481-8DE9-112AC8DE92D4}"/>
              </a:ext>
            </a:extLst>
          </p:cNvPr>
          <p:cNvSpPr>
            <a:spLocks noGrp="1"/>
          </p:cNvSpPr>
          <p:nvPr>
            <p:ph type="title"/>
          </p:nvPr>
        </p:nvSpPr>
        <p:spPr>
          <a:xfrm>
            <a:off x="2529" y="-1764"/>
            <a:ext cx="10553229" cy="1325563"/>
          </a:xfrm>
          <a:noFill/>
        </p:spPr>
        <p:txBody>
          <a:bodyPr/>
          <a:lstStyle/>
          <a:p>
            <a:r>
              <a:rPr lang="en-GB">
                <a:cs typeface="Calibri Light"/>
              </a:rPr>
              <a:t>Who's Who in the Designing World?</a:t>
            </a:r>
            <a:endParaRPr lang="en-GB"/>
          </a:p>
        </p:txBody>
      </p:sp>
      <p:pic>
        <p:nvPicPr>
          <p:cNvPr id="7" name="Picture 7" descr="A picture containing food&#10;&#10;Description automatically generated">
            <a:extLst>
              <a:ext uri="{FF2B5EF4-FFF2-40B4-BE49-F238E27FC236}">
                <a16:creationId xmlns:a16="http://schemas.microsoft.com/office/drawing/2014/main" id="{5139C3FF-898D-41F6-B392-20C1BE4126C1}"/>
              </a:ext>
            </a:extLst>
          </p:cNvPr>
          <p:cNvPicPr>
            <a:picLocks noGrp="1" noChangeAspect="1"/>
          </p:cNvPicPr>
          <p:nvPr>
            <p:ph sz="half" idx="2"/>
          </p:nvPr>
        </p:nvPicPr>
        <p:blipFill>
          <a:blip r:embed="rId3"/>
          <a:stretch>
            <a:fillRect/>
          </a:stretch>
        </p:blipFill>
        <p:spPr>
          <a:xfrm>
            <a:off x="604250" y="1379881"/>
            <a:ext cx="5120393" cy="3273089"/>
          </a:xfrm>
        </p:spPr>
      </p:pic>
      <p:sp>
        <p:nvSpPr>
          <p:cNvPr id="5" name="Text Placeholder 4">
            <a:extLst>
              <a:ext uri="{FF2B5EF4-FFF2-40B4-BE49-F238E27FC236}">
                <a16:creationId xmlns:a16="http://schemas.microsoft.com/office/drawing/2014/main" id="{C4F9F7A6-838F-469F-B6ED-57768A8BBE41}"/>
              </a:ext>
            </a:extLst>
          </p:cNvPr>
          <p:cNvSpPr>
            <a:spLocks noGrp="1"/>
          </p:cNvSpPr>
          <p:nvPr>
            <p:ph type="body" sz="quarter" idx="3"/>
          </p:nvPr>
        </p:nvSpPr>
        <p:spPr>
          <a:xfrm>
            <a:off x="5889978" y="721608"/>
            <a:ext cx="6302669" cy="1134356"/>
          </a:xfrm>
        </p:spPr>
        <p:txBody>
          <a:bodyPr>
            <a:normAutofit/>
          </a:bodyPr>
          <a:lstStyle/>
          <a:p>
            <a:pPr algn="ctr"/>
            <a:r>
              <a:rPr lang="en-GB" sz="2800" u="sng">
                <a:ea typeface="+mn-lt"/>
                <a:cs typeface="+mn-lt"/>
              </a:rPr>
              <a:t>Under Armour</a:t>
            </a:r>
            <a:endParaRPr lang="en-US" sz="2800" u="sng">
              <a:cs typeface="Calibri" panose="020F0502020204030204"/>
            </a:endParaRPr>
          </a:p>
        </p:txBody>
      </p:sp>
      <p:sp>
        <p:nvSpPr>
          <p:cNvPr id="6" name="Content Placeholder 5">
            <a:extLst>
              <a:ext uri="{FF2B5EF4-FFF2-40B4-BE49-F238E27FC236}">
                <a16:creationId xmlns:a16="http://schemas.microsoft.com/office/drawing/2014/main" id="{03557D2B-9EAD-4F1E-895F-DE9EABAEFB29}"/>
              </a:ext>
            </a:extLst>
          </p:cNvPr>
          <p:cNvSpPr>
            <a:spLocks noGrp="1"/>
          </p:cNvSpPr>
          <p:nvPr>
            <p:ph sz="quarter" idx="4"/>
          </p:nvPr>
        </p:nvSpPr>
        <p:spPr>
          <a:xfrm>
            <a:off x="6200422" y="1968853"/>
            <a:ext cx="5757040" cy="5095699"/>
          </a:xfrm>
        </p:spPr>
        <p:txBody>
          <a:bodyPr vert="horz" lIns="91440" tIns="45720" rIns="91440" bIns="45720" rtlCol="0" anchor="t">
            <a:normAutofit/>
          </a:bodyPr>
          <a:lstStyle/>
          <a:p>
            <a:pPr marL="0" indent="0">
              <a:buNone/>
            </a:pPr>
            <a:r>
              <a:rPr lang="en-GB" sz="2000">
                <a:ea typeface="+mn-lt"/>
                <a:cs typeface="+mn-lt"/>
              </a:rPr>
              <a:t>Under Armour was founded in </a:t>
            </a:r>
            <a:r>
              <a:rPr lang="en-GB" sz="2000" b="1">
                <a:ea typeface="+mn-lt"/>
                <a:cs typeface="+mn-lt"/>
              </a:rPr>
              <a:t>1995</a:t>
            </a:r>
            <a:r>
              <a:rPr lang="en-GB" sz="2000">
                <a:ea typeface="+mn-lt"/>
                <a:cs typeface="+mn-lt"/>
              </a:rPr>
              <a:t> by Kevin Plank. A 23-year-old former special teams captain of the University of </a:t>
            </a:r>
            <a:r>
              <a:rPr lang="en-GB" sz="2000" b="1">
                <a:ea typeface="+mn-lt"/>
                <a:cs typeface="+mn-lt"/>
              </a:rPr>
              <a:t>Maryland football</a:t>
            </a:r>
            <a:r>
              <a:rPr lang="en-GB" sz="2000">
                <a:ea typeface="+mn-lt"/>
                <a:cs typeface="+mn-lt"/>
              </a:rPr>
              <a:t> team. The brand originally began business from his grandmother's basement in </a:t>
            </a:r>
            <a:r>
              <a:rPr lang="en-GB" sz="2000" b="1">
                <a:ea typeface="+mn-lt"/>
                <a:cs typeface="+mn-lt"/>
              </a:rPr>
              <a:t>Washington</a:t>
            </a:r>
            <a:r>
              <a:rPr lang="en-GB" sz="2000">
                <a:ea typeface="+mn-lt"/>
                <a:cs typeface="+mn-lt"/>
              </a:rPr>
              <a:t> DC. It was due to Planks sporting </a:t>
            </a:r>
            <a:r>
              <a:rPr lang="en-GB" sz="2000" b="1">
                <a:ea typeface="+mn-lt"/>
                <a:cs typeface="+mn-lt"/>
              </a:rPr>
              <a:t>background</a:t>
            </a:r>
            <a:r>
              <a:rPr lang="en-GB" sz="2000">
                <a:ea typeface="+mn-lt"/>
                <a:cs typeface="+mn-lt"/>
              </a:rPr>
              <a:t> that the brand was established.</a:t>
            </a:r>
          </a:p>
          <a:p>
            <a:pPr marL="0" indent="0">
              <a:buNone/>
            </a:pPr>
            <a:r>
              <a:rPr lang="en-GB" sz="2000" b="1">
                <a:ea typeface="+mn-lt"/>
                <a:cs typeface="+mn-lt"/>
              </a:rPr>
              <a:t>Under Armour, Inc.</a:t>
            </a:r>
            <a:r>
              <a:rPr lang="en-GB" sz="2000">
                <a:ea typeface="+mn-lt"/>
                <a:cs typeface="+mn-lt"/>
              </a:rPr>
              <a:t> is an American company that manufactures </a:t>
            </a:r>
            <a:r>
              <a:rPr lang="en-GB" sz="2000">
                <a:ea typeface="+mn-lt"/>
                <a:cs typeface="+mn-lt"/>
                <a:hlinkClick r:id="rId4">
                  <a:extLst>
                    <a:ext uri="{A12FA001-AC4F-418D-AE19-62706E023703}">
                      <ahyp:hlinkClr xmlns:ahyp="http://schemas.microsoft.com/office/drawing/2018/hyperlinkcolor" val="tx"/>
                    </a:ext>
                  </a:extLst>
                </a:hlinkClick>
              </a:rPr>
              <a:t>footwear</a:t>
            </a:r>
            <a:r>
              <a:rPr lang="en-GB" sz="2000">
                <a:ea typeface="+mn-lt"/>
                <a:cs typeface="+mn-lt"/>
              </a:rPr>
              <a:t>, </a:t>
            </a:r>
            <a:r>
              <a:rPr lang="en-GB" sz="2000">
                <a:ea typeface="+mn-lt"/>
                <a:cs typeface="+mn-lt"/>
                <a:hlinkClick r:id="rId5">
                  <a:extLst>
                    <a:ext uri="{A12FA001-AC4F-418D-AE19-62706E023703}">
                      <ahyp:hlinkClr xmlns:ahyp="http://schemas.microsoft.com/office/drawing/2018/hyperlinkcolor" val="tx"/>
                    </a:ext>
                  </a:extLst>
                </a:hlinkClick>
              </a:rPr>
              <a:t>sports</a:t>
            </a:r>
            <a:r>
              <a:rPr lang="en-GB" sz="2000">
                <a:ea typeface="+mn-lt"/>
                <a:cs typeface="+mn-lt"/>
              </a:rPr>
              <a:t>, and </a:t>
            </a:r>
            <a:r>
              <a:rPr lang="en-GB" sz="2000">
                <a:ea typeface="+mn-lt"/>
                <a:cs typeface="+mn-lt"/>
                <a:hlinkClick r:id="rId6">
                  <a:extLst>
                    <a:ext uri="{A12FA001-AC4F-418D-AE19-62706E023703}">
                      <ahyp:hlinkClr xmlns:ahyp="http://schemas.microsoft.com/office/drawing/2018/hyperlinkcolor" val="tx"/>
                    </a:ext>
                  </a:extLst>
                </a:hlinkClick>
              </a:rPr>
              <a:t>casual</a:t>
            </a:r>
            <a:r>
              <a:rPr lang="en-GB" sz="2000">
                <a:ea typeface="+mn-lt"/>
                <a:cs typeface="+mn-lt"/>
              </a:rPr>
              <a:t> apparel</a:t>
            </a:r>
          </a:p>
          <a:p>
            <a:pPr marL="0" indent="0">
              <a:buNone/>
            </a:pPr>
            <a:r>
              <a:rPr lang="en-GB" sz="2000">
                <a:ea typeface="+mn-lt"/>
                <a:cs typeface="+mn-lt"/>
              </a:rPr>
              <a:t>Under Armour received its first big break in 1999 when </a:t>
            </a:r>
            <a:r>
              <a:rPr lang="en-GB" sz="2000">
                <a:ea typeface="+mn-lt"/>
                <a:cs typeface="+mn-lt"/>
                <a:hlinkClick r:id="rId7"/>
              </a:rPr>
              <a:t>Warner Brothers</a:t>
            </a:r>
            <a:r>
              <a:rPr lang="en-GB" sz="2000">
                <a:ea typeface="+mn-lt"/>
                <a:cs typeface="+mn-lt"/>
              </a:rPr>
              <a:t> contacted Under Armour to outfit two of its feature films</a:t>
            </a:r>
          </a:p>
          <a:p>
            <a:pPr marL="0" indent="0">
              <a:buNone/>
            </a:pPr>
            <a:r>
              <a:rPr lang="en-GB" sz="2000">
                <a:ea typeface="+mn-lt"/>
                <a:cs typeface="+mn-lt"/>
              </a:rPr>
              <a:t>The following year, Under Armour became the outfitter of the new </a:t>
            </a:r>
            <a:r>
              <a:rPr lang="en-GB" sz="2000">
                <a:ea typeface="+mn-lt"/>
                <a:cs typeface="+mn-lt"/>
                <a:hlinkClick r:id="rId8"/>
              </a:rPr>
              <a:t>XFL</a:t>
            </a:r>
            <a:r>
              <a:rPr lang="en-GB" sz="2000">
                <a:ea typeface="+mn-lt"/>
                <a:cs typeface="+mn-lt"/>
              </a:rPr>
              <a:t> football league, gaining even more attention during the league's debut on national television</a:t>
            </a:r>
            <a:endParaRPr lang="en-GB"/>
          </a:p>
        </p:txBody>
      </p:sp>
      <p:pic>
        <p:nvPicPr>
          <p:cNvPr id="8" name="Picture 8" descr="A pair of feet wearing blue shoes&#10;&#10;Description automatically generated">
            <a:extLst>
              <a:ext uri="{FF2B5EF4-FFF2-40B4-BE49-F238E27FC236}">
                <a16:creationId xmlns:a16="http://schemas.microsoft.com/office/drawing/2014/main" id="{5AE24AAA-5D31-4FFB-8E63-02D98CE1FE49}"/>
              </a:ext>
            </a:extLst>
          </p:cNvPr>
          <p:cNvPicPr>
            <a:picLocks noChangeAspect="1"/>
          </p:cNvPicPr>
          <p:nvPr/>
        </p:nvPicPr>
        <p:blipFill>
          <a:blip r:embed="rId9"/>
          <a:stretch>
            <a:fillRect/>
          </a:stretch>
        </p:blipFill>
        <p:spPr>
          <a:xfrm>
            <a:off x="406400" y="4602009"/>
            <a:ext cx="2743200" cy="2056647"/>
          </a:xfrm>
          <a:prstGeom prst="rect">
            <a:avLst/>
          </a:prstGeom>
        </p:spPr>
      </p:pic>
      <p:pic>
        <p:nvPicPr>
          <p:cNvPr id="9" name="Picture 9" descr="A young person wearing a uniform&#10;&#10;Description automatically generated">
            <a:extLst>
              <a:ext uri="{FF2B5EF4-FFF2-40B4-BE49-F238E27FC236}">
                <a16:creationId xmlns:a16="http://schemas.microsoft.com/office/drawing/2014/main" id="{088CC264-E90F-47F6-A13D-F3221DBB5DB0}"/>
              </a:ext>
            </a:extLst>
          </p:cNvPr>
          <p:cNvPicPr>
            <a:picLocks noChangeAspect="1"/>
          </p:cNvPicPr>
          <p:nvPr/>
        </p:nvPicPr>
        <p:blipFill>
          <a:blip r:embed="rId10"/>
          <a:stretch>
            <a:fillRect/>
          </a:stretch>
        </p:blipFill>
        <p:spPr>
          <a:xfrm>
            <a:off x="3219215" y="4649795"/>
            <a:ext cx="2874902" cy="1904630"/>
          </a:xfrm>
          <a:prstGeom prst="rect">
            <a:avLst/>
          </a:prstGeom>
        </p:spPr>
      </p:pic>
    </p:spTree>
    <p:extLst>
      <p:ext uri="{BB962C8B-B14F-4D97-AF65-F5344CB8AC3E}">
        <p14:creationId xmlns:p14="http://schemas.microsoft.com/office/powerpoint/2010/main" val="3901502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EBB87D-3FF6-4EB1-8139-5210546C266C}"/>
              </a:ext>
            </a:extLst>
          </p:cNvPr>
          <p:cNvSpPr/>
          <p:nvPr/>
        </p:nvSpPr>
        <p:spPr>
          <a:xfrm>
            <a:off x="-80904" y="121356"/>
            <a:ext cx="9200443" cy="959555"/>
          </a:xfrm>
          <a:prstGeom prst="rect">
            <a:avLst/>
          </a:prstGeom>
          <a:solidFill>
            <a:srgbClr val="67C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1370D48-B3C0-4481-8DE9-112AC8DE92D4}"/>
              </a:ext>
            </a:extLst>
          </p:cNvPr>
          <p:cNvSpPr>
            <a:spLocks noGrp="1"/>
          </p:cNvSpPr>
          <p:nvPr>
            <p:ph type="title"/>
          </p:nvPr>
        </p:nvSpPr>
        <p:spPr>
          <a:xfrm>
            <a:off x="2529" y="-1764"/>
            <a:ext cx="10553229" cy="1325563"/>
          </a:xfrm>
          <a:noFill/>
        </p:spPr>
        <p:txBody>
          <a:bodyPr/>
          <a:lstStyle/>
          <a:p>
            <a:r>
              <a:rPr lang="en-GB">
                <a:cs typeface="Calibri Light"/>
              </a:rPr>
              <a:t>Who's Who in the Designing World?</a:t>
            </a:r>
            <a:endParaRPr lang="en-GB"/>
          </a:p>
        </p:txBody>
      </p:sp>
      <p:sp>
        <p:nvSpPr>
          <p:cNvPr id="5" name="Text Placeholder 4">
            <a:extLst>
              <a:ext uri="{FF2B5EF4-FFF2-40B4-BE49-F238E27FC236}">
                <a16:creationId xmlns:a16="http://schemas.microsoft.com/office/drawing/2014/main" id="{C4F9F7A6-838F-469F-B6ED-57768A8BBE41}"/>
              </a:ext>
            </a:extLst>
          </p:cNvPr>
          <p:cNvSpPr>
            <a:spLocks noGrp="1"/>
          </p:cNvSpPr>
          <p:nvPr>
            <p:ph type="body" sz="quarter" idx="3"/>
          </p:nvPr>
        </p:nvSpPr>
        <p:spPr>
          <a:xfrm>
            <a:off x="5889978" y="514645"/>
            <a:ext cx="6302669" cy="1134356"/>
          </a:xfrm>
        </p:spPr>
        <p:txBody>
          <a:bodyPr>
            <a:normAutofit/>
          </a:bodyPr>
          <a:lstStyle/>
          <a:p>
            <a:pPr algn="ctr"/>
            <a:r>
              <a:rPr lang="en-GB" sz="2800" u="sng">
                <a:cs typeface="Calibri" panose="020F0502020204030204"/>
              </a:rPr>
              <a:t>Harry Beck</a:t>
            </a:r>
            <a:endParaRPr lang="en-US">
              <a:cs typeface="Calibri" panose="020F0502020204030204"/>
            </a:endParaRPr>
          </a:p>
        </p:txBody>
      </p:sp>
      <p:sp>
        <p:nvSpPr>
          <p:cNvPr id="6" name="Content Placeholder 5">
            <a:extLst>
              <a:ext uri="{FF2B5EF4-FFF2-40B4-BE49-F238E27FC236}">
                <a16:creationId xmlns:a16="http://schemas.microsoft.com/office/drawing/2014/main" id="{03557D2B-9EAD-4F1E-895F-DE9EABAEFB29}"/>
              </a:ext>
            </a:extLst>
          </p:cNvPr>
          <p:cNvSpPr>
            <a:spLocks noGrp="1"/>
          </p:cNvSpPr>
          <p:nvPr>
            <p:ph sz="quarter" idx="4"/>
          </p:nvPr>
        </p:nvSpPr>
        <p:spPr>
          <a:xfrm>
            <a:off x="6238052" y="1714853"/>
            <a:ext cx="5757040" cy="5095699"/>
          </a:xfrm>
        </p:spPr>
        <p:txBody>
          <a:bodyPr vert="horz" lIns="91440" tIns="45720" rIns="91440" bIns="45720" rtlCol="0" anchor="t">
            <a:normAutofit/>
          </a:bodyPr>
          <a:lstStyle/>
          <a:p>
            <a:pPr marL="0" indent="0">
              <a:buNone/>
            </a:pPr>
            <a:r>
              <a:rPr lang="en-GB" sz="2000">
                <a:ea typeface="+mn-lt"/>
                <a:cs typeface="+mn-lt"/>
              </a:rPr>
              <a:t>Born in 1902, </a:t>
            </a:r>
            <a:r>
              <a:rPr lang="en-GB" sz="2000" b="1">
                <a:ea typeface="+mn-lt"/>
                <a:cs typeface="+mn-lt"/>
              </a:rPr>
              <a:t>Beck</a:t>
            </a:r>
            <a:r>
              <a:rPr lang="en-GB" sz="2000">
                <a:ea typeface="+mn-lt"/>
                <a:cs typeface="+mn-lt"/>
              </a:rPr>
              <a:t> was an English engineering draftsman who sparked a small revolution in the early 1930s when he created a radical new map of the London Underground. His linear, color-coded diagram was at first greeted with apprehension from transit authorities, but soon proved popular among London commuters.</a:t>
            </a:r>
            <a:endParaRPr lang="en-GB">
              <a:ea typeface="+mn-lt"/>
              <a:cs typeface="+mn-lt"/>
            </a:endParaRPr>
          </a:p>
          <a:p>
            <a:pPr marL="0" indent="0">
              <a:buNone/>
            </a:pPr>
            <a:r>
              <a:rPr lang="en-GB" sz="2000">
                <a:ea typeface="+mn-lt"/>
                <a:cs typeface="+mn-lt"/>
              </a:rPr>
              <a:t>It was Beck who had the idea of creating a full system map in colour. He believed that Underground passengers were not concerned with geographical accuracy and were more interested in how to get from one station to another and where to change trains. While drawing an electrical circuit diagram, Beck came up with a new idea for a map that was based upon the concept of an </a:t>
            </a:r>
            <a:r>
              <a:rPr lang="en-GB" sz="2000" b="1">
                <a:ea typeface="+mn-lt"/>
                <a:cs typeface="+mn-lt"/>
              </a:rPr>
              <a:t>circuit diagram</a:t>
            </a:r>
            <a:r>
              <a:rPr lang="en-GB" sz="2000">
                <a:ea typeface="+mn-lt"/>
                <a:cs typeface="+mn-lt"/>
              </a:rPr>
              <a:t> on which all the stations were more-or-less equally spaced rather than a geographic map.</a:t>
            </a:r>
          </a:p>
          <a:p>
            <a:pPr marL="0" indent="0">
              <a:buNone/>
            </a:pPr>
            <a:endParaRPr lang="en-GB" sz="2000">
              <a:ea typeface="+mn-lt"/>
              <a:cs typeface="+mn-lt"/>
            </a:endParaRPr>
          </a:p>
        </p:txBody>
      </p:sp>
      <p:pic>
        <p:nvPicPr>
          <p:cNvPr id="3" name="Picture 3" descr="A close up of a map&#10;&#10;Description automatically generated">
            <a:extLst>
              <a:ext uri="{FF2B5EF4-FFF2-40B4-BE49-F238E27FC236}">
                <a16:creationId xmlns:a16="http://schemas.microsoft.com/office/drawing/2014/main" id="{971CBD0B-7E12-4655-A532-25F24F38AE39}"/>
              </a:ext>
            </a:extLst>
          </p:cNvPr>
          <p:cNvPicPr>
            <a:picLocks noChangeAspect="1"/>
          </p:cNvPicPr>
          <p:nvPr/>
        </p:nvPicPr>
        <p:blipFill>
          <a:blip r:embed="rId3"/>
          <a:stretch>
            <a:fillRect/>
          </a:stretch>
        </p:blipFill>
        <p:spPr>
          <a:xfrm>
            <a:off x="226954" y="1284169"/>
            <a:ext cx="2452982" cy="1956624"/>
          </a:xfrm>
          <a:prstGeom prst="rect">
            <a:avLst/>
          </a:prstGeom>
        </p:spPr>
      </p:pic>
      <p:pic>
        <p:nvPicPr>
          <p:cNvPr id="4" name="Picture 6" descr="A picture containing text, map&#10;&#10;Description automatically generated">
            <a:extLst>
              <a:ext uri="{FF2B5EF4-FFF2-40B4-BE49-F238E27FC236}">
                <a16:creationId xmlns:a16="http://schemas.microsoft.com/office/drawing/2014/main" id="{64537C39-E758-4ECA-A3DA-DA8C473736FE}"/>
              </a:ext>
            </a:extLst>
          </p:cNvPr>
          <p:cNvPicPr>
            <a:picLocks noChangeAspect="1"/>
          </p:cNvPicPr>
          <p:nvPr/>
        </p:nvPicPr>
        <p:blipFill>
          <a:blip r:embed="rId4"/>
          <a:stretch>
            <a:fillRect/>
          </a:stretch>
        </p:blipFill>
        <p:spPr>
          <a:xfrm>
            <a:off x="2799880" y="1279819"/>
            <a:ext cx="3158537" cy="2200510"/>
          </a:xfrm>
          <a:prstGeom prst="rect">
            <a:avLst/>
          </a:prstGeom>
        </p:spPr>
      </p:pic>
      <p:pic>
        <p:nvPicPr>
          <p:cNvPr id="8" name="Picture 8" descr="A close up of text on a white background&#10;&#10;Description automatically generated">
            <a:extLst>
              <a:ext uri="{FF2B5EF4-FFF2-40B4-BE49-F238E27FC236}">
                <a16:creationId xmlns:a16="http://schemas.microsoft.com/office/drawing/2014/main" id="{B5B12F26-27E3-46D6-A996-EEB544268700}"/>
              </a:ext>
            </a:extLst>
          </p:cNvPr>
          <p:cNvPicPr>
            <a:picLocks noChangeAspect="1"/>
          </p:cNvPicPr>
          <p:nvPr/>
        </p:nvPicPr>
        <p:blipFill>
          <a:blip r:embed="rId5"/>
          <a:stretch>
            <a:fillRect/>
          </a:stretch>
        </p:blipFill>
        <p:spPr>
          <a:xfrm>
            <a:off x="4463227" y="3935471"/>
            <a:ext cx="1543991" cy="2138539"/>
          </a:xfrm>
          <a:prstGeom prst="rect">
            <a:avLst/>
          </a:prstGeom>
        </p:spPr>
      </p:pic>
      <p:pic>
        <p:nvPicPr>
          <p:cNvPr id="9" name="Picture 10" descr="A close up of a map&#10;&#10;Description automatically generated">
            <a:extLst>
              <a:ext uri="{FF2B5EF4-FFF2-40B4-BE49-F238E27FC236}">
                <a16:creationId xmlns:a16="http://schemas.microsoft.com/office/drawing/2014/main" id="{6BA8FADA-E2DE-4077-BF47-8E0968ECA264}"/>
              </a:ext>
            </a:extLst>
          </p:cNvPr>
          <p:cNvPicPr>
            <a:picLocks noChangeAspect="1"/>
          </p:cNvPicPr>
          <p:nvPr/>
        </p:nvPicPr>
        <p:blipFill>
          <a:blip r:embed="rId6"/>
          <a:stretch>
            <a:fillRect/>
          </a:stretch>
        </p:blipFill>
        <p:spPr>
          <a:xfrm>
            <a:off x="326335" y="3932311"/>
            <a:ext cx="4076699" cy="2289855"/>
          </a:xfrm>
          <a:prstGeom prst="rect">
            <a:avLst/>
          </a:prstGeom>
        </p:spPr>
      </p:pic>
    </p:spTree>
    <p:extLst>
      <p:ext uri="{BB962C8B-B14F-4D97-AF65-F5344CB8AC3E}">
        <p14:creationId xmlns:p14="http://schemas.microsoft.com/office/powerpoint/2010/main" val="18203664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DEBB87D-3FF6-4EB1-8139-5210546C266C}"/>
              </a:ext>
            </a:extLst>
          </p:cNvPr>
          <p:cNvSpPr/>
          <p:nvPr/>
        </p:nvSpPr>
        <p:spPr>
          <a:xfrm>
            <a:off x="-80904" y="121356"/>
            <a:ext cx="9200443" cy="959555"/>
          </a:xfrm>
          <a:prstGeom prst="rect">
            <a:avLst/>
          </a:prstGeom>
          <a:solidFill>
            <a:srgbClr val="67C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1370D48-B3C0-4481-8DE9-112AC8DE92D4}"/>
              </a:ext>
            </a:extLst>
          </p:cNvPr>
          <p:cNvSpPr>
            <a:spLocks noGrp="1"/>
          </p:cNvSpPr>
          <p:nvPr>
            <p:ph type="title"/>
          </p:nvPr>
        </p:nvSpPr>
        <p:spPr>
          <a:xfrm>
            <a:off x="2529" y="-1764"/>
            <a:ext cx="10553229" cy="1325563"/>
          </a:xfrm>
          <a:noFill/>
        </p:spPr>
        <p:txBody>
          <a:bodyPr/>
          <a:lstStyle/>
          <a:p>
            <a:r>
              <a:rPr lang="en-GB">
                <a:cs typeface="Calibri Light"/>
              </a:rPr>
              <a:t>Who's Who in the Designing World?</a:t>
            </a:r>
            <a:endParaRPr lang="en-GB"/>
          </a:p>
        </p:txBody>
      </p:sp>
      <p:sp>
        <p:nvSpPr>
          <p:cNvPr id="5" name="Text Placeholder 4">
            <a:extLst>
              <a:ext uri="{FF2B5EF4-FFF2-40B4-BE49-F238E27FC236}">
                <a16:creationId xmlns:a16="http://schemas.microsoft.com/office/drawing/2014/main" id="{C4F9F7A6-838F-469F-B6ED-57768A8BBE41}"/>
              </a:ext>
            </a:extLst>
          </p:cNvPr>
          <p:cNvSpPr>
            <a:spLocks noGrp="1"/>
          </p:cNvSpPr>
          <p:nvPr>
            <p:ph type="body" sz="quarter" idx="3"/>
          </p:nvPr>
        </p:nvSpPr>
        <p:spPr>
          <a:xfrm>
            <a:off x="5889978" y="721608"/>
            <a:ext cx="6302669" cy="1134356"/>
          </a:xfrm>
        </p:spPr>
        <p:txBody>
          <a:bodyPr>
            <a:normAutofit/>
          </a:bodyPr>
          <a:lstStyle/>
          <a:p>
            <a:pPr algn="ctr"/>
            <a:r>
              <a:rPr lang="en-GB" sz="2800" u="sng">
                <a:cs typeface="Calibri" panose="020F0502020204030204"/>
              </a:rPr>
              <a:t>Mary Quant</a:t>
            </a:r>
            <a:endParaRPr lang="en-US" u="sng"/>
          </a:p>
        </p:txBody>
      </p:sp>
      <p:sp>
        <p:nvSpPr>
          <p:cNvPr id="6" name="Content Placeholder 5">
            <a:extLst>
              <a:ext uri="{FF2B5EF4-FFF2-40B4-BE49-F238E27FC236}">
                <a16:creationId xmlns:a16="http://schemas.microsoft.com/office/drawing/2014/main" id="{03557D2B-9EAD-4F1E-895F-DE9EABAEFB29}"/>
              </a:ext>
            </a:extLst>
          </p:cNvPr>
          <p:cNvSpPr>
            <a:spLocks noGrp="1"/>
          </p:cNvSpPr>
          <p:nvPr>
            <p:ph sz="quarter" idx="4"/>
          </p:nvPr>
        </p:nvSpPr>
        <p:spPr>
          <a:xfrm>
            <a:off x="6200422" y="1968853"/>
            <a:ext cx="5757040" cy="5095699"/>
          </a:xfrm>
        </p:spPr>
        <p:txBody>
          <a:bodyPr vert="horz" lIns="91440" tIns="45720" rIns="91440" bIns="45720" rtlCol="0" anchor="t">
            <a:normAutofit/>
          </a:bodyPr>
          <a:lstStyle/>
          <a:p>
            <a:pPr marL="0" indent="0">
              <a:buNone/>
            </a:pPr>
            <a:r>
              <a:rPr lang="en-GB" sz="2000">
                <a:ea typeface="+mn-lt"/>
                <a:cs typeface="+mn-lt"/>
              </a:rPr>
              <a:t>Mary Quant was born on February 11, 1934, in </a:t>
            </a:r>
            <a:r>
              <a:rPr lang="en-GB" sz="2000" b="1">
                <a:ea typeface="+mn-lt"/>
                <a:cs typeface="+mn-lt"/>
              </a:rPr>
              <a:t>Blackheath</a:t>
            </a:r>
            <a:r>
              <a:rPr lang="en-GB" sz="2000">
                <a:ea typeface="+mn-lt"/>
                <a:cs typeface="+mn-lt"/>
              </a:rPr>
              <a:t>, London, England, to Welsh teachers Jack and Mary Quant, who were originally from mining families. She went to </a:t>
            </a:r>
            <a:r>
              <a:rPr lang="en-GB" sz="2000" b="1">
                <a:ea typeface="+mn-lt"/>
                <a:cs typeface="+mn-lt"/>
              </a:rPr>
              <a:t>Blackheath</a:t>
            </a:r>
            <a:r>
              <a:rPr lang="en-GB" sz="2000">
                <a:ea typeface="+mn-lt"/>
                <a:cs typeface="+mn-lt"/>
              </a:rPr>
              <a:t> High School before studying illustration at Goldsmiths College.</a:t>
            </a:r>
          </a:p>
          <a:p>
            <a:pPr marL="0" indent="0">
              <a:buNone/>
            </a:pPr>
            <a:r>
              <a:rPr lang="en-GB" sz="2000">
                <a:ea typeface="+mn-lt"/>
                <a:cs typeface="+mn-lt"/>
              </a:rPr>
              <a:t>She became an instrumental figure in the 1960s London-based </a:t>
            </a:r>
            <a:r>
              <a:rPr lang="en-GB" sz="2000">
                <a:ea typeface="+mn-lt"/>
                <a:cs typeface="+mn-lt"/>
                <a:hlinkClick r:id="rId3"/>
              </a:rPr>
              <a:t>Mod</a:t>
            </a:r>
            <a:r>
              <a:rPr lang="en-GB" sz="2000">
                <a:ea typeface="+mn-lt"/>
                <a:cs typeface="+mn-lt"/>
              </a:rPr>
              <a:t> and youth fashion movements.</a:t>
            </a:r>
            <a:r>
              <a:rPr lang="en-GB" sz="2000" baseline="30000">
                <a:ea typeface="+mn-lt"/>
                <a:cs typeface="+mn-lt"/>
                <a:hlinkClick r:id="rId4"/>
              </a:rPr>
              <a:t>[3]</a:t>
            </a:r>
            <a:r>
              <a:rPr lang="en-GB" sz="2000" baseline="30000">
                <a:ea typeface="+mn-lt"/>
                <a:cs typeface="+mn-lt"/>
                <a:hlinkClick r:id="rId5"/>
              </a:rPr>
              <a:t>[5]</a:t>
            </a:r>
            <a:r>
              <a:rPr lang="en-GB" sz="2000">
                <a:ea typeface="+mn-lt"/>
                <a:cs typeface="+mn-lt"/>
              </a:rPr>
              <a:t> She was one of the designers who took credit for the </a:t>
            </a:r>
            <a:r>
              <a:rPr lang="en-GB" sz="2000">
                <a:ea typeface="+mn-lt"/>
                <a:cs typeface="+mn-lt"/>
                <a:hlinkClick r:id="rId6"/>
              </a:rPr>
              <a:t>miniskirt</a:t>
            </a:r>
            <a:r>
              <a:rPr lang="en-GB" sz="2000">
                <a:ea typeface="+mn-lt"/>
                <a:cs typeface="+mn-lt"/>
              </a:rPr>
              <a:t> and </a:t>
            </a:r>
            <a:r>
              <a:rPr lang="en-GB" sz="2000">
                <a:ea typeface="+mn-lt"/>
                <a:cs typeface="+mn-lt"/>
                <a:hlinkClick r:id="rId7"/>
              </a:rPr>
              <a:t>hotpants</a:t>
            </a:r>
            <a:r>
              <a:rPr lang="en-GB" sz="2000">
                <a:ea typeface="+mn-lt"/>
                <a:cs typeface="+mn-lt"/>
              </a:rPr>
              <a:t>, and by promoting these and other fun fashions she encouraged young people to dress to please themselves and to treat fashion as a game.</a:t>
            </a:r>
          </a:p>
          <a:p>
            <a:pPr marL="0" indent="0">
              <a:buNone/>
            </a:pPr>
            <a:r>
              <a:rPr lang="en-GB" sz="2000">
                <a:ea typeface="+mn-lt"/>
                <a:cs typeface="+mn-lt"/>
              </a:rPr>
              <a:t>Quant is often credited with inventing the coloured and patterned </a:t>
            </a:r>
            <a:r>
              <a:rPr lang="en-GB" sz="2000">
                <a:ea typeface="+mn-lt"/>
                <a:cs typeface="+mn-lt"/>
                <a:hlinkClick r:id="rId8"/>
              </a:rPr>
              <a:t>tights</a:t>
            </a:r>
            <a:r>
              <a:rPr lang="en-GB" sz="2000">
                <a:ea typeface="+mn-lt"/>
                <a:cs typeface="+mn-lt"/>
              </a:rPr>
              <a:t> that tended to accompany the garment</a:t>
            </a:r>
            <a:endParaRPr lang="en-GB"/>
          </a:p>
        </p:txBody>
      </p:sp>
      <p:pic>
        <p:nvPicPr>
          <p:cNvPr id="3" name="Picture 3" descr="A person wearing a costume&#10;&#10;Description automatically generated">
            <a:extLst>
              <a:ext uri="{FF2B5EF4-FFF2-40B4-BE49-F238E27FC236}">
                <a16:creationId xmlns:a16="http://schemas.microsoft.com/office/drawing/2014/main" id="{99505746-8A5D-47DB-AD10-F46A6BA015B2}"/>
              </a:ext>
            </a:extLst>
          </p:cNvPr>
          <p:cNvPicPr>
            <a:picLocks noChangeAspect="1"/>
          </p:cNvPicPr>
          <p:nvPr/>
        </p:nvPicPr>
        <p:blipFill>
          <a:blip r:embed="rId9"/>
          <a:stretch>
            <a:fillRect/>
          </a:stretch>
        </p:blipFill>
        <p:spPr>
          <a:xfrm>
            <a:off x="237067" y="1248363"/>
            <a:ext cx="2743200" cy="2743200"/>
          </a:xfrm>
          <a:prstGeom prst="rect">
            <a:avLst/>
          </a:prstGeom>
        </p:spPr>
      </p:pic>
      <p:pic>
        <p:nvPicPr>
          <p:cNvPr id="4" name="Picture 6" descr="A picture containing indoor, table, decorated, large&#10;&#10;Description automatically generated">
            <a:extLst>
              <a:ext uri="{FF2B5EF4-FFF2-40B4-BE49-F238E27FC236}">
                <a16:creationId xmlns:a16="http://schemas.microsoft.com/office/drawing/2014/main" id="{1C06FA54-F1A7-4DB3-AFFC-0E99EDCD8E47}"/>
              </a:ext>
            </a:extLst>
          </p:cNvPr>
          <p:cNvPicPr>
            <a:picLocks noChangeAspect="1"/>
          </p:cNvPicPr>
          <p:nvPr/>
        </p:nvPicPr>
        <p:blipFill>
          <a:blip r:embed="rId10"/>
          <a:stretch>
            <a:fillRect/>
          </a:stretch>
        </p:blipFill>
        <p:spPr>
          <a:xfrm>
            <a:off x="3143955" y="1249304"/>
            <a:ext cx="2065867" cy="3098800"/>
          </a:xfrm>
          <a:prstGeom prst="rect">
            <a:avLst/>
          </a:prstGeom>
        </p:spPr>
      </p:pic>
      <p:pic>
        <p:nvPicPr>
          <p:cNvPr id="7" name="Picture 7" descr="A group of people sitting posing for the camera&#10;&#10;Description automatically generated">
            <a:extLst>
              <a:ext uri="{FF2B5EF4-FFF2-40B4-BE49-F238E27FC236}">
                <a16:creationId xmlns:a16="http://schemas.microsoft.com/office/drawing/2014/main" id="{9CF99128-D28F-49AE-ABE8-5F24889DE15E}"/>
              </a:ext>
            </a:extLst>
          </p:cNvPr>
          <p:cNvPicPr>
            <a:picLocks noChangeAspect="1"/>
          </p:cNvPicPr>
          <p:nvPr/>
        </p:nvPicPr>
        <p:blipFill>
          <a:blip r:embed="rId11"/>
          <a:stretch>
            <a:fillRect/>
          </a:stretch>
        </p:blipFill>
        <p:spPr>
          <a:xfrm>
            <a:off x="237067" y="4093297"/>
            <a:ext cx="2743200" cy="2547257"/>
          </a:xfrm>
          <a:prstGeom prst="rect">
            <a:avLst/>
          </a:prstGeom>
        </p:spPr>
      </p:pic>
      <p:pic>
        <p:nvPicPr>
          <p:cNvPr id="8" name="Picture 8" descr="A picture containing food, room&#10;&#10;Description automatically generated">
            <a:extLst>
              <a:ext uri="{FF2B5EF4-FFF2-40B4-BE49-F238E27FC236}">
                <a16:creationId xmlns:a16="http://schemas.microsoft.com/office/drawing/2014/main" id="{EA262346-9C83-4EA8-AED0-9BFF46C6B168}"/>
              </a:ext>
            </a:extLst>
          </p:cNvPr>
          <p:cNvPicPr>
            <a:picLocks noChangeAspect="1"/>
          </p:cNvPicPr>
          <p:nvPr/>
        </p:nvPicPr>
        <p:blipFill>
          <a:blip r:embed="rId12"/>
          <a:stretch>
            <a:fillRect/>
          </a:stretch>
        </p:blipFill>
        <p:spPr>
          <a:xfrm>
            <a:off x="3341511" y="4522140"/>
            <a:ext cx="1990608" cy="2009423"/>
          </a:xfrm>
          <a:prstGeom prst="rect">
            <a:avLst/>
          </a:prstGeom>
        </p:spPr>
      </p:pic>
    </p:spTree>
    <p:extLst>
      <p:ext uri="{BB962C8B-B14F-4D97-AF65-F5344CB8AC3E}">
        <p14:creationId xmlns:p14="http://schemas.microsoft.com/office/powerpoint/2010/main" val="151986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10" descr="A close up of a logo&#10;&#10;Description automatically generated">
            <a:extLst>
              <a:ext uri="{FF2B5EF4-FFF2-40B4-BE49-F238E27FC236}">
                <a16:creationId xmlns:a16="http://schemas.microsoft.com/office/drawing/2014/main" id="{6E075311-ED43-4709-83AA-A084A287774C}"/>
              </a:ext>
            </a:extLst>
          </p:cNvPr>
          <p:cNvPicPr>
            <a:picLocks noChangeAspect="1"/>
          </p:cNvPicPr>
          <p:nvPr/>
        </p:nvPicPr>
        <p:blipFill rotWithShape="1">
          <a:blip r:embed="rId3"/>
          <a:srcRect l="31959" r="31959" b="342"/>
          <a:stretch/>
        </p:blipFill>
        <p:spPr>
          <a:xfrm>
            <a:off x="5016030" y="1013177"/>
            <a:ext cx="989820" cy="2733808"/>
          </a:xfrm>
          <a:prstGeom prst="rect">
            <a:avLst/>
          </a:prstGeom>
        </p:spPr>
      </p:pic>
      <p:sp>
        <p:nvSpPr>
          <p:cNvPr id="10" name="Rectangle 9">
            <a:extLst>
              <a:ext uri="{FF2B5EF4-FFF2-40B4-BE49-F238E27FC236}">
                <a16:creationId xmlns:a16="http://schemas.microsoft.com/office/drawing/2014/main" id="{ADEBB87D-3FF6-4EB1-8139-5210546C266C}"/>
              </a:ext>
            </a:extLst>
          </p:cNvPr>
          <p:cNvSpPr/>
          <p:nvPr/>
        </p:nvSpPr>
        <p:spPr>
          <a:xfrm>
            <a:off x="-80904" y="121356"/>
            <a:ext cx="9200443" cy="959555"/>
          </a:xfrm>
          <a:prstGeom prst="rect">
            <a:avLst/>
          </a:prstGeom>
          <a:solidFill>
            <a:srgbClr val="67C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81370D48-B3C0-4481-8DE9-112AC8DE92D4}"/>
              </a:ext>
            </a:extLst>
          </p:cNvPr>
          <p:cNvSpPr>
            <a:spLocks noGrp="1"/>
          </p:cNvSpPr>
          <p:nvPr>
            <p:ph type="title"/>
          </p:nvPr>
        </p:nvSpPr>
        <p:spPr>
          <a:xfrm>
            <a:off x="2529" y="-1764"/>
            <a:ext cx="10553229" cy="1325563"/>
          </a:xfrm>
          <a:noFill/>
        </p:spPr>
        <p:txBody>
          <a:bodyPr/>
          <a:lstStyle/>
          <a:p>
            <a:r>
              <a:rPr lang="en-GB">
                <a:cs typeface="Calibri Light"/>
              </a:rPr>
              <a:t>Who's Who in the Designing World?</a:t>
            </a:r>
            <a:endParaRPr lang="en-GB"/>
          </a:p>
        </p:txBody>
      </p:sp>
      <p:sp>
        <p:nvSpPr>
          <p:cNvPr id="5" name="Text Placeholder 4">
            <a:extLst>
              <a:ext uri="{FF2B5EF4-FFF2-40B4-BE49-F238E27FC236}">
                <a16:creationId xmlns:a16="http://schemas.microsoft.com/office/drawing/2014/main" id="{C4F9F7A6-838F-469F-B6ED-57768A8BBE41}"/>
              </a:ext>
            </a:extLst>
          </p:cNvPr>
          <p:cNvSpPr>
            <a:spLocks noGrp="1"/>
          </p:cNvSpPr>
          <p:nvPr>
            <p:ph type="body" sz="quarter" idx="3"/>
          </p:nvPr>
        </p:nvSpPr>
        <p:spPr>
          <a:xfrm>
            <a:off x="5889978" y="721608"/>
            <a:ext cx="6302669" cy="1134356"/>
          </a:xfrm>
        </p:spPr>
        <p:txBody>
          <a:bodyPr>
            <a:normAutofit/>
          </a:bodyPr>
          <a:lstStyle/>
          <a:p>
            <a:pPr algn="ctr"/>
            <a:r>
              <a:rPr lang="en-GB" sz="2800" u="sng">
                <a:ea typeface="+mn-lt"/>
                <a:cs typeface="+mn-lt"/>
              </a:rPr>
              <a:t>Alessi</a:t>
            </a:r>
            <a:endParaRPr lang="en-US" u="sng"/>
          </a:p>
        </p:txBody>
      </p:sp>
      <p:sp>
        <p:nvSpPr>
          <p:cNvPr id="6" name="Content Placeholder 5">
            <a:extLst>
              <a:ext uri="{FF2B5EF4-FFF2-40B4-BE49-F238E27FC236}">
                <a16:creationId xmlns:a16="http://schemas.microsoft.com/office/drawing/2014/main" id="{03557D2B-9EAD-4F1E-895F-DE9EABAEFB29}"/>
              </a:ext>
            </a:extLst>
          </p:cNvPr>
          <p:cNvSpPr>
            <a:spLocks noGrp="1"/>
          </p:cNvSpPr>
          <p:nvPr>
            <p:ph sz="quarter" idx="4"/>
          </p:nvPr>
        </p:nvSpPr>
        <p:spPr>
          <a:xfrm>
            <a:off x="6200422" y="1968853"/>
            <a:ext cx="5757040" cy="5095699"/>
          </a:xfrm>
        </p:spPr>
        <p:txBody>
          <a:bodyPr vert="horz" lIns="91440" tIns="45720" rIns="91440" bIns="45720" rtlCol="0" anchor="t">
            <a:normAutofit/>
          </a:bodyPr>
          <a:lstStyle/>
          <a:p>
            <a:pPr marL="0" indent="0">
              <a:buNone/>
            </a:pPr>
            <a:r>
              <a:rPr lang="en-GB" sz="2000">
                <a:ea typeface="+mn-lt"/>
                <a:cs typeface="+mn-lt"/>
              </a:rPr>
              <a:t>Alessi was founded in 1921 by Giovanni Alessi who was born in </a:t>
            </a:r>
            <a:r>
              <a:rPr lang="en-GB" sz="2000" b="1">
                <a:ea typeface="+mn-lt"/>
                <a:cs typeface="+mn-lt"/>
              </a:rPr>
              <a:t>Italy</a:t>
            </a:r>
            <a:r>
              <a:rPr lang="en-GB" sz="2000">
                <a:ea typeface="+mn-lt"/>
                <a:cs typeface="+mn-lt"/>
              </a:rPr>
              <a:t> and raised in Switzerland. A few years after World War 1, Alessi started with producing a wide range of tableware items in nickel, chromium and silver-plated brass.</a:t>
            </a:r>
          </a:p>
          <a:p>
            <a:pPr marL="0" indent="0">
              <a:buNone/>
            </a:pPr>
            <a:r>
              <a:rPr lang="en-GB" sz="2000">
                <a:ea typeface="+mn-lt"/>
                <a:cs typeface="+mn-lt"/>
              </a:rPr>
              <a:t>In 1970, Alberto Alessi was responsible for the third transformation of the company. Alessi was considered one of the "Italian Design Factories". </a:t>
            </a:r>
          </a:p>
          <a:p>
            <a:pPr marL="0" indent="0">
              <a:buNone/>
            </a:pPr>
            <a:r>
              <a:rPr lang="en-GB" sz="2000">
                <a:ea typeface="+mn-lt"/>
                <a:cs typeface="+mn-lt"/>
              </a:rPr>
              <a:t>In the 1990s Alessi started to work more with </a:t>
            </a:r>
            <a:r>
              <a:rPr lang="en-GB" sz="2000">
                <a:ea typeface="+mn-lt"/>
                <a:cs typeface="+mn-lt"/>
                <a:hlinkClick r:id="rId4"/>
              </a:rPr>
              <a:t>plastics</a:t>
            </a:r>
            <a:r>
              <a:rPr lang="en-GB" sz="2000">
                <a:ea typeface="+mn-lt"/>
                <a:cs typeface="+mn-lt"/>
              </a:rPr>
              <a:t>, at the request of designers who found it an easier material to work with than metal, offering more design freedom and innovative possibilities. </a:t>
            </a:r>
          </a:p>
          <a:p>
            <a:pPr marL="0" indent="0">
              <a:buNone/>
            </a:pPr>
            <a:r>
              <a:rPr lang="en-GB" sz="2000">
                <a:cs typeface="Calibri"/>
              </a:rPr>
              <a:t>Alessi colaberated with a wide range of designers including Philippe Starck</a:t>
            </a:r>
          </a:p>
        </p:txBody>
      </p:sp>
      <p:pic>
        <p:nvPicPr>
          <p:cNvPr id="3" name="Picture 3" descr="A picture containing building, sitting, umbrella, bicycle&#10;&#10;Description automatically generated">
            <a:extLst>
              <a:ext uri="{FF2B5EF4-FFF2-40B4-BE49-F238E27FC236}">
                <a16:creationId xmlns:a16="http://schemas.microsoft.com/office/drawing/2014/main" id="{09BBF09D-1A33-4EE2-A940-07D99D1FA7CD}"/>
              </a:ext>
            </a:extLst>
          </p:cNvPr>
          <p:cNvPicPr>
            <a:picLocks noChangeAspect="1"/>
          </p:cNvPicPr>
          <p:nvPr/>
        </p:nvPicPr>
        <p:blipFill>
          <a:blip r:embed="rId5"/>
          <a:stretch>
            <a:fillRect/>
          </a:stretch>
        </p:blipFill>
        <p:spPr>
          <a:xfrm>
            <a:off x="302919" y="1285993"/>
            <a:ext cx="2188163" cy="2188163"/>
          </a:xfrm>
          <a:prstGeom prst="rect">
            <a:avLst/>
          </a:prstGeom>
        </p:spPr>
      </p:pic>
      <p:pic>
        <p:nvPicPr>
          <p:cNvPr id="4" name="Picture 6" descr="A picture containing kitchenware, pot, sitting, air&#10;&#10;Description automatically generated">
            <a:extLst>
              <a:ext uri="{FF2B5EF4-FFF2-40B4-BE49-F238E27FC236}">
                <a16:creationId xmlns:a16="http://schemas.microsoft.com/office/drawing/2014/main" id="{AAF431F2-8106-4C5A-B125-6CEE067376EB}"/>
              </a:ext>
            </a:extLst>
          </p:cNvPr>
          <p:cNvPicPr>
            <a:picLocks noChangeAspect="1"/>
          </p:cNvPicPr>
          <p:nvPr/>
        </p:nvPicPr>
        <p:blipFill>
          <a:blip r:embed="rId6"/>
          <a:stretch>
            <a:fillRect/>
          </a:stretch>
        </p:blipFill>
        <p:spPr>
          <a:xfrm>
            <a:off x="2598325" y="1079030"/>
            <a:ext cx="2348090" cy="2357497"/>
          </a:xfrm>
          <a:prstGeom prst="rect">
            <a:avLst/>
          </a:prstGeom>
        </p:spPr>
      </p:pic>
      <p:pic>
        <p:nvPicPr>
          <p:cNvPr id="7" name="Picture 7" descr="A picture containing text, drawing&#10;&#10;Description automatically generated">
            <a:extLst>
              <a:ext uri="{FF2B5EF4-FFF2-40B4-BE49-F238E27FC236}">
                <a16:creationId xmlns:a16="http://schemas.microsoft.com/office/drawing/2014/main" id="{2A5C2136-0D94-4535-A943-4119EBCD38A6}"/>
              </a:ext>
            </a:extLst>
          </p:cNvPr>
          <p:cNvPicPr>
            <a:picLocks noChangeAspect="1"/>
          </p:cNvPicPr>
          <p:nvPr/>
        </p:nvPicPr>
        <p:blipFill>
          <a:blip r:embed="rId7"/>
          <a:stretch>
            <a:fillRect/>
          </a:stretch>
        </p:blipFill>
        <p:spPr>
          <a:xfrm>
            <a:off x="124177" y="3628437"/>
            <a:ext cx="2743200" cy="2743200"/>
          </a:xfrm>
          <a:prstGeom prst="rect">
            <a:avLst/>
          </a:prstGeom>
        </p:spPr>
      </p:pic>
      <p:pic>
        <p:nvPicPr>
          <p:cNvPr id="8" name="Picture 8">
            <a:extLst>
              <a:ext uri="{FF2B5EF4-FFF2-40B4-BE49-F238E27FC236}">
                <a16:creationId xmlns:a16="http://schemas.microsoft.com/office/drawing/2014/main" id="{AA33F79F-F847-4735-9A06-9F658F33052F}"/>
              </a:ext>
            </a:extLst>
          </p:cNvPr>
          <p:cNvPicPr>
            <a:picLocks noChangeAspect="1"/>
          </p:cNvPicPr>
          <p:nvPr/>
        </p:nvPicPr>
        <p:blipFill>
          <a:blip r:embed="rId8"/>
          <a:stretch>
            <a:fillRect/>
          </a:stretch>
        </p:blipFill>
        <p:spPr>
          <a:xfrm>
            <a:off x="4197584" y="3553178"/>
            <a:ext cx="1896534" cy="1896534"/>
          </a:xfrm>
          <a:prstGeom prst="rect">
            <a:avLst/>
          </a:prstGeom>
        </p:spPr>
      </p:pic>
      <p:pic>
        <p:nvPicPr>
          <p:cNvPr id="11" name="Picture 11" descr="A picture containing pot&#10;&#10;Description automatically generated">
            <a:extLst>
              <a:ext uri="{FF2B5EF4-FFF2-40B4-BE49-F238E27FC236}">
                <a16:creationId xmlns:a16="http://schemas.microsoft.com/office/drawing/2014/main" id="{1DBA2125-6434-4D98-B0D1-BAA69C056E59}"/>
              </a:ext>
            </a:extLst>
          </p:cNvPr>
          <p:cNvPicPr>
            <a:picLocks noChangeAspect="1"/>
          </p:cNvPicPr>
          <p:nvPr/>
        </p:nvPicPr>
        <p:blipFill rotWithShape="1">
          <a:blip r:embed="rId9"/>
          <a:srcRect l="28694" r="24399" b="-382"/>
          <a:stretch/>
        </p:blipFill>
        <p:spPr>
          <a:xfrm>
            <a:off x="2913474" y="3925523"/>
            <a:ext cx="1286762" cy="2478303"/>
          </a:xfrm>
          <a:prstGeom prst="rect">
            <a:avLst/>
          </a:prstGeom>
        </p:spPr>
      </p:pic>
      <p:pic>
        <p:nvPicPr>
          <p:cNvPr id="12" name="Picture 12" descr="A picture containing drawing&#10;&#10;Description automatically generated">
            <a:extLst>
              <a:ext uri="{FF2B5EF4-FFF2-40B4-BE49-F238E27FC236}">
                <a16:creationId xmlns:a16="http://schemas.microsoft.com/office/drawing/2014/main" id="{85EFEE63-AB07-453C-B58F-F14E24243AE4}"/>
              </a:ext>
            </a:extLst>
          </p:cNvPr>
          <p:cNvPicPr>
            <a:picLocks noChangeAspect="1"/>
          </p:cNvPicPr>
          <p:nvPr/>
        </p:nvPicPr>
        <p:blipFill>
          <a:blip r:embed="rId10"/>
          <a:stretch>
            <a:fillRect/>
          </a:stretch>
        </p:blipFill>
        <p:spPr>
          <a:xfrm>
            <a:off x="4197587" y="5702752"/>
            <a:ext cx="1680161" cy="899385"/>
          </a:xfrm>
          <a:prstGeom prst="rect">
            <a:avLst/>
          </a:prstGeom>
        </p:spPr>
      </p:pic>
    </p:spTree>
    <p:extLst>
      <p:ext uri="{BB962C8B-B14F-4D97-AF65-F5344CB8AC3E}">
        <p14:creationId xmlns:p14="http://schemas.microsoft.com/office/powerpoint/2010/main" val="1543249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9E7911-11CB-4360-AFD5-6DBF0FAEA997}"/>
              </a:ext>
            </a:extLst>
          </p:cNvPr>
          <p:cNvSpPr/>
          <p:nvPr/>
        </p:nvSpPr>
        <p:spPr>
          <a:xfrm>
            <a:off x="-80904" y="121356"/>
            <a:ext cx="10649183" cy="959555"/>
          </a:xfrm>
          <a:prstGeom prst="rect">
            <a:avLst/>
          </a:prstGeom>
          <a:solidFill>
            <a:srgbClr val="67C3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AC9EEA43-833E-4620-80AF-60ECA8C27744}"/>
              </a:ext>
            </a:extLst>
          </p:cNvPr>
          <p:cNvSpPr>
            <a:spLocks noGrp="1"/>
          </p:cNvSpPr>
          <p:nvPr>
            <p:ph type="title"/>
          </p:nvPr>
        </p:nvSpPr>
        <p:spPr>
          <a:xfrm>
            <a:off x="113830" y="-1763"/>
            <a:ext cx="11738562" cy="1344377"/>
          </a:xfrm>
        </p:spPr>
        <p:txBody>
          <a:bodyPr/>
          <a:lstStyle/>
          <a:p>
            <a:r>
              <a:rPr lang="en-GB">
                <a:cs typeface="Calibri Light"/>
              </a:rPr>
              <a:t>Who's Who in the Designing World? Task</a:t>
            </a:r>
          </a:p>
        </p:txBody>
      </p:sp>
      <p:sp>
        <p:nvSpPr>
          <p:cNvPr id="3" name="Content Placeholder 2">
            <a:extLst>
              <a:ext uri="{FF2B5EF4-FFF2-40B4-BE49-F238E27FC236}">
                <a16:creationId xmlns:a16="http://schemas.microsoft.com/office/drawing/2014/main" id="{3DAA756A-BFA9-4E3B-9AD3-834E3D0312D0}"/>
              </a:ext>
            </a:extLst>
          </p:cNvPr>
          <p:cNvSpPr>
            <a:spLocks noGrp="1"/>
          </p:cNvSpPr>
          <p:nvPr>
            <p:ph idx="1"/>
          </p:nvPr>
        </p:nvSpPr>
        <p:spPr>
          <a:xfrm>
            <a:off x="273756" y="1345847"/>
            <a:ext cx="10515600" cy="1764301"/>
          </a:xfrm>
        </p:spPr>
        <p:txBody>
          <a:bodyPr vert="horz" lIns="91440" tIns="45720" rIns="91440" bIns="45720" rtlCol="0" anchor="t">
            <a:normAutofit/>
          </a:bodyPr>
          <a:lstStyle/>
          <a:p>
            <a:pPr marL="0" indent="0">
              <a:buNone/>
            </a:pPr>
            <a:r>
              <a:rPr lang="en-GB">
                <a:cs typeface="Calibri" panose="020F0502020204030204"/>
              </a:rPr>
              <a:t>Now you have had a look at the designers and brands in more detail, you need to choose 3 of your favourite ones to write up in your booklets. </a:t>
            </a:r>
            <a:endParaRPr lang="en-US"/>
          </a:p>
          <a:p>
            <a:pPr marL="0" indent="0">
              <a:buNone/>
            </a:pPr>
            <a:r>
              <a:rPr lang="en-GB">
                <a:cs typeface="Calibri" panose="020F0502020204030204"/>
              </a:rPr>
              <a:t>Example below:</a:t>
            </a:r>
          </a:p>
        </p:txBody>
      </p:sp>
      <p:pic>
        <p:nvPicPr>
          <p:cNvPr id="6" name="Picture 6" descr="A screenshot of a cell phone&#10;&#10;Description automatically generated">
            <a:extLst>
              <a:ext uri="{FF2B5EF4-FFF2-40B4-BE49-F238E27FC236}">
                <a16:creationId xmlns:a16="http://schemas.microsoft.com/office/drawing/2014/main" id="{A2E67225-ECC0-479A-A00D-951725807AD6}"/>
              </a:ext>
            </a:extLst>
          </p:cNvPr>
          <p:cNvPicPr>
            <a:picLocks noChangeAspect="1"/>
          </p:cNvPicPr>
          <p:nvPr/>
        </p:nvPicPr>
        <p:blipFill rotWithShape="1">
          <a:blip r:embed="rId2"/>
          <a:srcRect l="42057" t="19677" r="29198" b="40970"/>
          <a:stretch/>
        </p:blipFill>
        <p:spPr>
          <a:xfrm>
            <a:off x="3377096" y="2591215"/>
            <a:ext cx="5221673" cy="4007591"/>
          </a:xfrm>
          <a:prstGeom prst="rect">
            <a:avLst/>
          </a:prstGeom>
        </p:spPr>
      </p:pic>
      <p:sp>
        <p:nvSpPr>
          <p:cNvPr id="7" name="TextBox 6">
            <a:extLst>
              <a:ext uri="{FF2B5EF4-FFF2-40B4-BE49-F238E27FC236}">
                <a16:creationId xmlns:a16="http://schemas.microsoft.com/office/drawing/2014/main" id="{C93646E9-386F-45C2-AC8E-79BAD45D5138}"/>
              </a:ext>
            </a:extLst>
          </p:cNvPr>
          <p:cNvSpPr txBox="1"/>
          <p:nvPr/>
        </p:nvSpPr>
        <p:spPr>
          <a:xfrm>
            <a:off x="3586921" y="3642138"/>
            <a:ext cx="223520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solidFill>
                  <a:schemeClr val="accent1"/>
                </a:solidFill>
              </a:rPr>
              <a:t>Name of designer/brand</a:t>
            </a:r>
          </a:p>
        </p:txBody>
      </p:sp>
      <p:sp>
        <p:nvSpPr>
          <p:cNvPr id="8" name="TextBox 7">
            <a:extLst>
              <a:ext uri="{FF2B5EF4-FFF2-40B4-BE49-F238E27FC236}">
                <a16:creationId xmlns:a16="http://schemas.microsoft.com/office/drawing/2014/main" id="{D5C9A436-212F-42A5-88C5-27B72D3EDEC8}"/>
              </a:ext>
            </a:extLst>
          </p:cNvPr>
          <p:cNvSpPr txBox="1"/>
          <p:nvPr/>
        </p:nvSpPr>
        <p:spPr>
          <a:xfrm>
            <a:off x="6402318" y="3332230"/>
            <a:ext cx="191494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a:solidFill>
                  <a:srgbClr val="4472C4"/>
                </a:solidFill>
              </a:rPr>
              <a:t>Image relating to the designer/brand</a:t>
            </a:r>
            <a:endParaRPr lang="en-US">
              <a:solidFill>
                <a:srgbClr val="4472C4"/>
              </a:solidFill>
            </a:endParaRPr>
          </a:p>
        </p:txBody>
      </p:sp>
      <p:sp>
        <p:nvSpPr>
          <p:cNvPr id="9" name="TextBox 8">
            <a:extLst>
              <a:ext uri="{FF2B5EF4-FFF2-40B4-BE49-F238E27FC236}">
                <a16:creationId xmlns:a16="http://schemas.microsoft.com/office/drawing/2014/main" id="{2230F661-4A66-4DE5-AFB6-CF7511BB5749}"/>
              </a:ext>
            </a:extLst>
          </p:cNvPr>
          <p:cNvSpPr txBox="1"/>
          <p:nvPr/>
        </p:nvSpPr>
        <p:spPr>
          <a:xfrm>
            <a:off x="4756150" y="535249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accent1"/>
                </a:solidFill>
              </a:rPr>
              <a:t>Background information</a:t>
            </a:r>
            <a:endParaRPr lang="en-GB">
              <a:solidFill>
                <a:schemeClr val="accent1"/>
              </a:solidFill>
              <a:cs typeface="Calibri"/>
            </a:endParaRPr>
          </a:p>
        </p:txBody>
      </p:sp>
      <p:sp>
        <p:nvSpPr>
          <p:cNvPr id="4" name="TextBox 3">
            <a:extLst>
              <a:ext uri="{FF2B5EF4-FFF2-40B4-BE49-F238E27FC236}">
                <a16:creationId xmlns:a16="http://schemas.microsoft.com/office/drawing/2014/main" id="{20E3A634-8AEA-4706-B919-92C44E0CCF8D}"/>
              </a:ext>
            </a:extLst>
          </p:cNvPr>
          <p:cNvSpPr txBox="1"/>
          <p:nvPr/>
        </p:nvSpPr>
        <p:spPr>
          <a:xfrm>
            <a:off x="9273420" y="6400567"/>
            <a:ext cx="2983395" cy="369332"/>
          </a:xfrm>
          <a:prstGeom prst="rect">
            <a:avLst/>
          </a:prstGeom>
          <a:solidFill>
            <a:srgbClr val="73C1F5"/>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Page 1/2 of student booklet</a:t>
            </a:r>
          </a:p>
        </p:txBody>
      </p:sp>
    </p:spTree>
    <p:extLst>
      <p:ext uri="{BB962C8B-B14F-4D97-AF65-F5344CB8AC3E}">
        <p14:creationId xmlns:p14="http://schemas.microsoft.com/office/powerpoint/2010/main" val="13226385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5F9ACE-16C4-4B1C-B3D2-CA69DB49D833}"/>
              </a:ext>
            </a:extLst>
          </p:cNvPr>
          <p:cNvSpPr txBox="1"/>
          <p:nvPr/>
        </p:nvSpPr>
        <p:spPr>
          <a:xfrm>
            <a:off x="6746628" y="2569772"/>
            <a:ext cx="4645250" cy="2889114"/>
          </a:xfrm>
          <a:prstGeom prst="rect">
            <a:avLst/>
          </a:prstGeom>
        </p:spPr>
        <p:txBody>
          <a:bodyPr rot="0" spcFirstLastPara="0" vertOverflow="overflow" horzOverflow="overflow" vert="horz" wrap="square" lIns="91440" tIns="45720" rIns="91440" bIns="45720" numCol="1" spcCol="0" rtlCol="0" fromWordArt="0" anchor="b" anchorCtr="0" forceAA="0" compatLnSpc="1">
            <a:prstTxWarp prst="textNoShape">
              <a:avLst/>
            </a:prstTxWarp>
            <a:noAutofit/>
          </a:bodyPr>
          <a:lstStyle/>
          <a:p>
            <a:pPr>
              <a:lnSpc>
                <a:spcPct val="90000"/>
              </a:lnSpc>
              <a:spcBef>
                <a:spcPct val="0"/>
              </a:spcBef>
              <a:spcAft>
                <a:spcPts val="600"/>
              </a:spcAft>
            </a:pPr>
            <a:r>
              <a:rPr lang="en-US" sz="4000" b="1" dirty="0">
                <a:latin typeface="+mj-lt"/>
                <a:ea typeface="+mj-ea"/>
                <a:cs typeface="+mj-cs"/>
              </a:rPr>
              <a:t>Home Learning Task</a:t>
            </a:r>
            <a:r>
              <a:rPr lang="en-US" sz="4000" dirty="0">
                <a:latin typeface="+mj-lt"/>
                <a:ea typeface="+mj-ea"/>
                <a:cs typeface="+mj-cs"/>
              </a:rPr>
              <a:t>​</a:t>
            </a:r>
            <a:endParaRPr lang="en-US" sz="4000">
              <a:latin typeface="+mj-lt"/>
              <a:ea typeface="+mj-ea"/>
              <a:cs typeface="Calibri Light"/>
            </a:endParaRPr>
          </a:p>
          <a:p>
            <a:pPr>
              <a:lnSpc>
                <a:spcPct val="90000"/>
              </a:lnSpc>
              <a:spcBef>
                <a:spcPct val="0"/>
              </a:spcBef>
              <a:spcAft>
                <a:spcPts val="600"/>
              </a:spcAft>
            </a:pPr>
            <a:r>
              <a:rPr lang="en-US" sz="4000" dirty="0">
                <a:latin typeface="+mj-lt"/>
                <a:ea typeface="+mj-ea"/>
                <a:cs typeface="+mj-cs"/>
              </a:rPr>
              <a:t>​</a:t>
            </a:r>
            <a:endParaRPr lang="en-US" sz="4000">
              <a:latin typeface="+mj-lt"/>
              <a:ea typeface="+mj-ea"/>
              <a:cs typeface="Calibri Light"/>
            </a:endParaRPr>
          </a:p>
          <a:p>
            <a:pPr>
              <a:lnSpc>
                <a:spcPct val="90000"/>
              </a:lnSpc>
              <a:spcBef>
                <a:spcPct val="0"/>
              </a:spcBef>
              <a:spcAft>
                <a:spcPts val="600"/>
              </a:spcAft>
            </a:pPr>
            <a:r>
              <a:rPr lang="en-US" sz="4000" dirty="0">
                <a:latin typeface="+mj-lt"/>
                <a:ea typeface="+mj-ea"/>
                <a:cs typeface="+mj-cs"/>
              </a:rPr>
              <a:t>Write 3 Tweets that you think your favorite designer might Tweet when brining out a new product. ​</a:t>
            </a:r>
            <a:endParaRPr lang="en-US" sz="4000">
              <a:latin typeface="+mj-lt"/>
              <a:ea typeface="+mj-ea"/>
              <a:cs typeface="Calibri Light"/>
            </a:endParaRPr>
          </a:p>
        </p:txBody>
      </p:sp>
      <p:sp>
        <p:nvSpPr>
          <p:cNvPr id="8" name="Freeform: Shape 7">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3" descr="A close up of a logo&#10;&#10;Description automatically generated">
            <a:extLst>
              <a:ext uri="{FF2B5EF4-FFF2-40B4-BE49-F238E27FC236}">
                <a16:creationId xmlns:a16="http://schemas.microsoft.com/office/drawing/2014/main" id="{B6339BB5-0EB4-41DC-8228-9CDC89A3BEF5}"/>
              </a:ext>
            </a:extLst>
          </p:cNvPr>
          <p:cNvPicPr>
            <a:picLocks noChangeAspect="1"/>
          </p:cNvPicPr>
          <p:nvPr/>
        </p:nvPicPr>
        <p:blipFill rotWithShape="1">
          <a:blip r:embed="rId2"/>
          <a:srcRect l="5588" r="6571"/>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94896141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7" ma:contentTypeDescription="Create a new document." ma:contentTypeScope="" ma:versionID="2b027c32918af11b42647d15151b8c0a">
  <xsd:schema xmlns:xsd="http://www.w3.org/2001/XMLSchema" xmlns:xs="http://www.w3.org/2001/XMLSchema" xmlns:p="http://schemas.microsoft.com/office/2006/metadata/properties" xmlns:ns2="f513355b-a9cf-41c1-ad84-cdbe52169224" targetNamespace="http://schemas.microsoft.com/office/2006/metadata/properties" ma:root="true" ma:fieldsID="437a4094daacb643fa011a0979671531" ns2:_="">
    <xsd:import namespace="f513355b-a9cf-41c1-ad84-cdbe5216922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0304257-CDA6-4606-861B-A4EF28722A25}">
  <ds:schemaRefs>
    <ds:schemaRef ds:uri="http://schemas.microsoft.com/sharepoint/v3/contenttype/forms"/>
  </ds:schemaRefs>
</ds:datastoreItem>
</file>

<file path=customXml/itemProps2.xml><?xml version="1.0" encoding="utf-8"?>
<ds:datastoreItem xmlns:ds="http://schemas.openxmlformats.org/officeDocument/2006/customXml" ds:itemID="{074A217C-45D5-4DA8-9D8E-3A989D8A6CA0}"/>
</file>

<file path=customXml/itemProps3.xml><?xml version="1.0" encoding="utf-8"?>
<ds:datastoreItem xmlns:ds="http://schemas.openxmlformats.org/officeDocument/2006/customXml" ds:itemID="{2AF16123-D601-4462-9124-ECF7F6FCF06B}">
  <ds:schemaRefs>
    <ds:schemaRef ds:uri="http://schemas.microsoft.com/office/2006/metadata/properties"/>
    <ds:schemaRef ds:uri="http://schemas.microsoft.com/office/infopath/2007/PartnerControls"/>
    <ds:schemaRef ds:uri="85cfd076-aefd-4eda-bd5a-d021a64936a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861</Words>
  <Application>Microsoft Macintosh PowerPoint</Application>
  <PresentationFormat>Widescreen</PresentationFormat>
  <Paragraphs>52</Paragraphs>
  <Slides>9</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Year 9</vt:lpstr>
      <vt:lpstr>Lesson 1</vt:lpstr>
      <vt:lpstr>Who thinks up the ideas for all our new things we buy and uses?</vt:lpstr>
      <vt:lpstr>Who's Who in the Designing World?</vt:lpstr>
      <vt:lpstr>Who's Who in the Designing World?</vt:lpstr>
      <vt:lpstr>Who's Who in the Designing World?</vt:lpstr>
      <vt:lpstr>Who's Who in the Designing World?</vt:lpstr>
      <vt:lpstr>Who's Who in the Designing World? Task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J Arnold</cp:lastModifiedBy>
  <cp:revision>103</cp:revision>
  <dcterms:created xsi:type="dcterms:W3CDTF">2020-08-26T11:10:22Z</dcterms:created>
  <dcterms:modified xsi:type="dcterms:W3CDTF">2020-09-21T16:53:27Z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