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44" r:id="rId2"/>
    <p:sldId id="340" r:id="rId3"/>
    <p:sldId id="271" r:id="rId4"/>
    <p:sldId id="266" r:id="rId5"/>
    <p:sldId id="272" r:id="rId6"/>
    <p:sldId id="277" r:id="rId7"/>
    <p:sldId id="286" r:id="rId8"/>
    <p:sldId id="287" r:id="rId9"/>
    <p:sldId id="288" r:id="rId10"/>
    <p:sldId id="289" r:id="rId11"/>
    <p:sldId id="290" r:id="rId12"/>
    <p:sldId id="345" r:id="rId13"/>
    <p:sldId id="273" r:id="rId14"/>
    <p:sldId id="347" r:id="rId15"/>
    <p:sldId id="263" r:id="rId16"/>
    <p:sldId id="348" r:id="rId17"/>
    <p:sldId id="264" r:id="rId18"/>
    <p:sldId id="276" r:id="rId19"/>
    <p:sldId id="265" r:id="rId20"/>
    <p:sldId id="269" r:id="rId21"/>
    <p:sldId id="279" r:id="rId22"/>
    <p:sldId id="353" r:id="rId23"/>
    <p:sldId id="354" r:id="rId24"/>
    <p:sldId id="355" r:id="rId25"/>
    <p:sldId id="356" r:id="rId26"/>
    <p:sldId id="357" r:id="rId27"/>
    <p:sldId id="363" r:id="rId28"/>
    <p:sldId id="364" r:id="rId29"/>
    <p:sldId id="358" r:id="rId30"/>
    <p:sldId id="359" r:id="rId31"/>
    <p:sldId id="257" r:id="rId32"/>
    <p:sldId id="280" r:id="rId33"/>
    <p:sldId id="360" r:id="rId34"/>
    <p:sldId id="361" r:id="rId35"/>
    <p:sldId id="362" r:id="rId36"/>
    <p:sldId id="302" r:id="rId3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066D"/>
    <a:srgbClr val="FFFFFF"/>
    <a:srgbClr val="0B58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3357" autoAdjust="0"/>
  </p:normalViewPr>
  <p:slideViewPr>
    <p:cSldViewPr snapToGrid="0">
      <p:cViewPr varScale="1">
        <p:scale>
          <a:sx n="67" d="100"/>
          <a:sy n="67" d="100"/>
        </p:scale>
        <p:origin x="78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83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1"/>
            <a:ext cx="2946400" cy="498395"/>
          </a:xfrm>
          <a:prstGeom prst="rect">
            <a:avLst/>
          </a:prstGeom>
        </p:spPr>
        <p:txBody>
          <a:bodyPr vert="horz" lIns="91440" tIns="45720" rIns="91440" bIns="45720" rtlCol="0"/>
          <a:lstStyle>
            <a:lvl1pPr algn="r">
              <a:defRPr sz="1200"/>
            </a:lvl1pPr>
          </a:lstStyle>
          <a:p>
            <a:fld id="{00FE2D0C-8BBC-49BF-B726-3DBDE4F9C4B4}" type="datetimeFigureOut">
              <a:rPr lang="en-GB" smtClean="0"/>
              <a:t>18/10/2020</a:t>
            </a:fld>
            <a:endParaRPr lang="en-GB"/>
          </a:p>
        </p:txBody>
      </p:sp>
      <p:sp>
        <p:nvSpPr>
          <p:cNvPr id="4" name="Footer Placeholder 3"/>
          <p:cNvSpPr>
            <a:spLocks noGrp="1"/>
          </p:cNvSpPr>
          <p:nvPr>
            <p:ph type="ftr" sz="quarter" idx="2"/>
          </p:nvPr>
        </p:nvSpPr>
        <p:spPr>
          <a:xfrm>
            <a:off x="0" y="9428243"/>
            <a:ext cx="2946400" cy="49839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243"/>
            <a:ext cx="2946400" cy="498395"/>
          </a:xfrm>
          <a:prstGeom prst="rect">
            <a:avLst/>
          </a:prstGeom>
        </p:spPr>
        <p:txBody>
          <a:bodyPr vert="horz" lIns="91440" tIns="45720" rIns="91440" bIns="45720" rtlCol="0" anchor="b"/>
          <a:lstStyle>
            <a:lvl1pPr algn="r">
              <a:defRPr sz="1200"/>
            </a:lvl1pPr>
          </a:lstStyle>
          <a:p>
            <a:fld id="{84BA23F2-7C41-4ECA-B108-50058DC1C57D}" type="slidenum">
              <a:rPr lang="en-GB" smtClean="0"/>
              <a:t>‹#›</a:t>
            </a:fld>
            <a:endParaRPr lang="en-GB"/>
          </a:p>
        </p:txBody>
      </p:sp>
    </p:spTree>
    <p:extLst>
      <p:ext uri="{BB962C8B-B14F-4D97-AF65-F5344CB8AC3E}">
        <p14:creationId xmlns:p14="http://schemas.microsoft.com/office/powerpoint/2010/main" val="27917451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8055"/>
          </a:xfrm>
          <a:prstGeom prst="rect">
            <a:avLst/>
          </a:prstGeom>
        </p:spPr>
        <p:txBody>
          <a:bodyPr vert="horz" lIns="91440" tIns="45720" rIns="91440" bIns="45720" rtlCol="0"/>
          <a:lstStyle>
            <a:lvl1pPr algn="r">
              <a:defRPr sz="1200"/>
            </a:lvl1pPr>
          </a:lstStyle>
          <a:p>
            <a:fld id="{8BA8ED8E-1FF2-4C73-B187-73FE5C4AD0C4}" type="datetimeFigureOut">
              <a:rPr lang="en-GB" smtClean="0"/>
              <a:pPr/>
              <a:t>18/10/2020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4"/>
          </a:xfrm>
          <a:prstGeom prst="rect">
            <a:avLst/>
          </a:prstGeom>
        </p:spPr>
        <p:txBody>
          <a:bodyPr vert="horz" lIns="91440" tIns="45720" rIns="91440" bIns="45720" rtlCol="0" anchor="b"/>
          <a:lstStyle>
            <a:lvl1pPr algn="r">
              <a:defRPr sz="1200"/>
            </a:lvl1pPr>
          </a:lstStyle>
          <a:p>
            <a:fld id="{9A373B08-DBA8-4052-AD45-4AC715F2DAD2}" type="slidenum">
              <a:rPr lang="en-GB" smtClean="0"/>
              <a:pPr/>
              <a:t>‹#›</a:t>
            </a:fld>
            <a:endParaRPr lang="en-GB"/>
          </a:p>
        </p:txBody>
      </p:sp>
    </p:spTree>
    <p:extLst>
      <p:ext uri="{BB962C8B-B14F-4D97-AF65-F5344CB8AC3E}">
        <p14:creationId xmlns:p14="http://schemas.microsoft.com/office/powerpoint/2010/main" val="2199687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Pupils</a:t>
            </a:r>
            <a:r>
              <a:rPr lang="en-GB" baseline="0" dirty="0"/>
              <a:t> do a card sort to place drugs into the three groups.</a:t>
            </a:r>
            <a:endParaRPr lang="en-GB" dirty="0"/>
          </a:p>
        </p:txBody>
      </p:sp>
      <p:sp>
        <p:nvSpPr>
          <p:cNvPr id="4" name="Slide Number Placeholder 3"/>
          <p:cNvSpPr>
            <a:spLocks noGrp="1"/>
          </p:cNvSpPr>
          <p:nvPr>
            <p:ph type="sldNum" sz="quarter" idx="10"/>
          </p:nvPr>
        </p:nvSpPr>
        <p:spPr/>
        <p:txBody>
          <a:bodyPr/>
          <a:lstStyle/>
          <a:p>
            <a:fld id="{9A373B08-DBA8-4052-AD45-4AC715F2DAD2}" type="slidenum">
              <a:rPr lang="en-GB" smtClean="0"/>
              <a:pPr/>
              <a:t>3</a:t>
            </a:fld>
            <a:endParaRPr lang="en-GB"/>
          </a:p>
        </p:txBody>
      </p:sp>
    </p:spTree>
    <p:extLst>
      <p:ext uri="{BB962C8B-B14F-4D97-AF65-F5344CB8AC3E}">
        <p14:creationId xmlns:p14="http://schemas.microsoft.com/office/powerpoint/2010/main" val="2655082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Explanation</a:t>
            </a:r>
            <a:r>
              <a:rPr lang="en-GB" baseline="0" dirty="0"/>
              <a:t> of key terms that they will come across during poster or in the lesson</a:t>
            </a:r>
            <a:endParaRPr lang="en-GB" dirty="0"/>
          </a:p>
        </p:txBody>
      </p:sp>
      <p:sp>
        <p:nvSpPr>
          <p:cNvPr id="4" name="Slide Number Placeholder 3"/>
          <p:cNvSpPr>
            <a:spLocks noGrp="1"/>
          </p:cNvSpPr>
          <p:nvPr>
            <p:ph type="sldNum" sz="quarter" idx="10"/>
          </p:nvPr>
        </p:nvSpPr>
        <p:spPr/>
        <p:txBody>
          <a:bodyPr/>
          <a:lstStyle/>
          <a:p>
            <a:fld id="{9A373B08-DBA8-4052-AD45-4AC715F2DAD2}" type="slidenum">
              <a:rPr lang="en-GB" smtClean="0"/>
              <a:pPr/>
              <a:t>4</a:t>
            </a:fld>
            <a:endParaRPr lang="en-GB"/>
          </a:p>
        </p:txBody>
      </p:sp>
    </p:spTree>
    <p:extLst>
      <p:ext uri="{BB962C8B-B14F-4D97-AF65-F5344CB8AC3E}">
        <p14:creationId xmlns:p14="http://schemas.microsoft.com/office/powerpoint/2010/main" val="851716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Poster activity</a:t>
            </a:r>
            <a:r>
              <a:rPr lang="en-GB" baseline="0" dirty="0"/>
              <a:t> followed where pupils gather information independently about these categories of drugs. Posters at the bottom of the slides.</a:t>
            </a:r>
            <a:endParaRPr lang="en-GB" dirty="0"/>
          </a:p>
        </p:txBody>
      </p:sp>
      <p:sp>
        <p:nvSpPr>
          <p:cNvPr id="4" name="Slide Number Placeholder 3"/>
          <p:cNvSpPr>
            <a:spLocks noGrp="1"/>
          </p:cNvSpPr>
          <p:nvPr>
            <p:ph type="sldNum" sz="quarter" idx="10"/>
          </p:nvPr>
        </p:nvSpPr>
        <p:spPr/>
        <p:txBody>
          <a:bodyPr/>
          <a:lstStyle/>
          <a:p>
            <a:fld id="{9A373B08-DBA8-4052-AD45-4AC715F2DAD2}" type="slidenum">
              <a:rPr lang="en-GB" smtClean="0"/>
              <a:pPr/>
              <a:t>5</a:t>
            </a:fld>
            <a:endParaRPr lang="en-GB"/>
          </a:p>
        </p:txBody>
      </p:sp>
    </p:spTree>
    <p:extLst>
      <p:ext uri="{BB962C8B-B14F-4D97-AF65-F5344CB8AC3E}">
        <p14:creationId xmlns:p14="http://schemas.microsoft.com/office/powerpoint/2010/main" val="1096486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Modelling of activity for pupils.</a:t>
            </a:r>
          </a:p>
        </p:txBody>
      </p:sp>
      <p:sp>
        <p:nvSpPr>
          <p:cNvPr id="4" name="Slide Number Placeholder 3"/>
          <p:cNvSpPr>
            <a:spLocks noGrp="1"/>
          </p:cNvSpPr>
          <p:nvPr>
            <p:ph type="sldNum" sz="quarter" idx="10"/>
          </p:nvPr>
        </p:nvSpPr>
        <p:spPr/>
        <p:txBody>
          <a:bodyPr/>
          <a:lstStyle/>
          <a:p>
            <a:fld id="{9A373B08-DBA8-4052-AD45-4AC715F2DAD2}" type="slidenum">
              <a:rPr lang="en-GB" smtClean="0"/>
              <a:pPr/>
              <a:t>6</a:t>
            </a:fld>
            <a:endParaRPr lang="en-GB"/>
          </a:p>
        </p:txBody>
      </p:sp>
    </p:spTree>
    <p:extLst>
      <p:ext uri="{BB962C8B-B14F-4D97-AF65-F5344CB8AC3E}">
        <p14:creationId xmlns:p14="http://schemas.microsoft.com/office/powerpoint/2010/main" val="3174973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373B08-DBA8-4052-AD45-4AC715F2DAD2}" type="slidenum">
              <a:rPr lang="en-GB" smtClean="0"/>
              <a:pPr/>
              <a:t>13</a:t>
            </a:fld>
            <a:endParaRPr lang="en-GB"/>
          </a:p>
        </p:txBody>
      </p:sp>
    </p:spTree>
    <p:extLst>
      <p:ext uri="{BB962C8B-B14F-4D97-AF65-F5344CB8AC3E}">
        <p14:creationId xmlns:p14="http://schemas.microsoft.com/office/powerpoint/2010/main" val="1299938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discussion / debate</a:t>
            </a:r>
          </a:p>
        </p:txBody>
      </p:sp>
      <p:sp>
        <p:nvSpPr>
          <p:cNvPr id="4" name="Slide Number Placeholder 3"/>
          <p:cNvSpPr>
            <a:spLocks noGrp="1"/>
          </p:cNvSpPr>
          <p:nvPr>
            <p:ph type="sldNum" sz="quarter" idx="5"/>
          </p:nvPr>
        </p:nvSpPr>
        <p:spPr/>
        <p:txBody>
          <a:bodyPr/>
          <a:lstStyle/>
          <a:p>
            <a:fld id="{32100F48-51C5-416C-B2F6-4C4435CE7015}" type="slidenum">
              <a:rPr lang="en-GB" smtClean="0"/>
              <a:t>20</a:t>
            </a:fld>
            <a:endParaRPr lang="en-GB"/>
          </a:p>
        </p:txBody>
      </p:sp>
    </p:spTree>
    <p:extLst>
      <p:ext uri="{BB962C8B-B14F-4D97-AF65-F5344CB8AC3E}">
        <p14:creationId xmlns:p14="http://schemas.microsoft.com/office/powerpoint/2010/main" val="3559207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RED = LONG TERM, BLUE=</a:t>
            </a:r>
            <a:r>
              <a:rPr lang="en-GB" baseline="0" dirty="0"/>
              <a:t> SHORT TERM.</a:t>
            </a:r>
            <a:endParaRPr lang="en-GB" dirty="0"/>
          </a:p>
        </p:txBody>
      </p:sp>
      <p:sp>
        <p:nvSpPr>
          <p:cNvPr id="4" name="Slide Number Placeholder 3"/>
          <p:cNvSpPr>
            <a:spLocks noGrp="1"/>
          </p:cNvSpPr>
          <p:nvPr>
            <p:ph type="sldNum" sz="quarter" idx="10"/>
          </p:nvPr>
        </p:nvSpPr>
        <p:spPr/>
        <p:txBody>
          <a:bodyPr/>
          <a:lstStyle/>
          <a:p>
            <a:pPr>
              <a:defRPr/>
            </a:pPr>
            <a:fld id="{CB10D65C-E73E-4EF0-AD7B-47705B204A0A}" type="slidenum">
              <a:rPr lang="en-US" smtClean="0"/>
              <a:pPr>
                <a:defRPr/>
              </a:pPr>
              <a:t>31</a:t>
            </a:fld>
            <a:endParaRPr lang="en-US" dirty="0"/>
          </a:p>
        </p:txBody>
      </p:sp>
    </p:spTree>
    <p:extLst>
      <p:ext uri="{BB962C8B-B14F-4D97-AF65-F5344CB8AC3E}">
        <p14:creationId xmlns:p14="http://schemas.microsoft.com/office/powerpoint/2010/main" val="376384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RED = LONG TERM, BLUE=</a:t>
            </a:r>
            <a:r>
              <a:rPr lang="en-GB" baseline="0" dirty="0"/>
              <a:t> SHORT TERM.</a:t>
            </a:r>
            <a:endParaRPr lang="en-GB" dirty="0"/>
          </a:p>
        </p:txBody>
      </p:sp>
      <p:sp>
        <p:nvSpPr>
          <p:cNvPr id="4" name="Slide Number Placeholder 3"/>
          <p:cNvSpPr>
            <a:spLocks noGrp="1"/>
          </p:cNvSpPr>
          <p:nvPr>
            <p:ph type="sldNum" sz="quarter" idx="10"/>
          </p:nvPr>
        </p:nvSpPr>
        <p:spPr/>
        <p:txBody>
          <a:bodyPr/>
          <a:lstStyle/>
          <a:p>
            <a:pPr>
              <a:defRPr/>
            </a:pPr>
            <a:fld id="{CB10D65C-E73E-4EF0-AD7B-47705B204A0A}" type="slidenum">
              <a:rPr lang="en-US" smtClean="0"/>
              <a:pPr>
                <a:defRPr/>
              </a:pPr>
              <a:t>32</a:t>
            </a:fld>
            <a:endParaRPr lang="en-US" dirty="0"/>
          </a:p>
        </p:txBody>
      </p:sp>
    </p:spTree>
    <p:extLst>
      <p:ext uri="{BB962C8B-B14F-4D97-AF65-F5344CB8AC3E}">
        <p14:creationId xmlns:p14="http://schemas.microsoft.com/office/powerpoint/2010/main" val="1729777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Homework is to finish the poster.</a:t>
            </a:r>
          </a:p>
        </p:txBody>
      </p:sp>
      <p:sp>
        <p:nvSpPr>
          <p:cNvPr id="4" name="Slide Number Placeholder 3"/>
          <p:cNvSpPr>
            <a:spLocks noGrp="1"/>
          </p:cNvSpPr>
          <p:nvPr>
            <p:ph type="sldNum" sz="quarter" idx="5"/>
          </p:nvPr>
        </p:nvSpPr>
        <p:spPr/>
        <p:txBody>
          <a:bodyPr/>
          <a:lstStyle/>
          <a:p>
            <a:fld id="{CB0288BD-B2D9-4EB1-BFAC-7FC94797EDD8}" type="slidenum">
              <a:rPr lang="en-GB" smtClean="0"/>
              <a:t>34</a:t>
            </a:fld>
            <a:endParaRPr lang="en-GB"/>
          </a:p>
        </p:txBody>
      </p:sp>
    </p:spTree>
    <p:extLst>
      <p:ext uri="{BB962C8B-B14F-4D97-AF65-F5344CB8AC3E}">
        <p14:creationId xmlns:p14="http://schemas.microsoft.com/office/powerpoint/2010/main" val="424167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3555188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1345783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1287376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3382085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3870842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2399057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4290730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135552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2653830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2650548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B49E3E-C977-4F8C-A9AB-A5E66FE6D218}" type="datetimeFigureOut">
              <a:rPr lang="en-GB" smtClean="0"/>
              <a:pPr/>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835BD9-9280-42B1-B7B6-5B9FC1DB7B70}" type="slidenum">
              <a:rPr lang="en-GB" smtClean="0"/>
              <a:pPr/>
              <a:t>‹#›</a:t>
            </a:fld>
            <a:endParaRPr lang="en-GB"/>
          </a:p>
        </p:txBody>
      </p:sp>
    </p:spTree>
    <p:extLst>
      <p:ext uri="{BB962C8B-B14F-4D97-AF65-F5344CB8AC3E}">
        <p14:creationId xmlns:p14="http://schemas.microsoft.com/office/powerpoint/2010/main" val="3665534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49E3E-C977-4F8C-A9AB-A5E66FE6D218}" type="datetimeFigureOut">
              <a:rPr lang="en-GB" smtClean="0"/>
              <a:pPr/>
              <a:t>18/10/2020</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835BD9-9280-42B1-B7B6-5B9FC1DB7B70}" type="slidenum">
              <a:rPr lang="en-GB" smtClean="0"/>
              <a:pPr/>
              <a:t>‹#›</a:t>
            </a:fld>
            <a:endParaRPr lang="en-GB"/>
          </a:p>
        </p:txBody>
      </p:sp>
    </p:spTree>
    <p:extLst>
      <p:ext uri="{BB962C8B-B14F-4D97-AF65-F5344CB8AC3E}">
        <p14:creationId xmlns:p14="http://schemas.microsoft.com/office/powerpoint/2010/main" val="541014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4T1F1UfXf_8"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upload.wikimedia.org/wikipedia/commons/f/f2/Heroin_aufkochen.JPG" TargetMode="External"/><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sv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23.png"/><Relationship Id="rId7" Type="http://schemas.openxmlformats.org/officeDocument/2006/relationships/image" Target="../media/image26.png"/><Relationship Id="rId2" Type="http://schemas.openxmlformats.org/officeDocument/2006/relationships/image" Target="../media/image22.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5.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image" Target="../media/image21.png"/><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28.png"/><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www.youtube.com/watch?v=V2Aj-iJ6p38"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19.sv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9.sv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www.bbc.co.uk/bitesize/guides/zy2hpv4/revision/2"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9779" y="0"/>
            <a:ext cx="10515600" cy="1325563"/>
          </a:xfrm>
        </p:spPr>
        <p:txBody>
          <a:bodyPr>
            <a:normAutofit/>
          </a:bodyPr>
          <a:lstStyle/>
          <a:p>
            <a:r>
              <a:rPr lang="en-GB" sz="6000" b="1" u="sng" dirty="0"/>
              <a:t>L1 - Drugs</a:t>
            </a:r>
          </a:p>
        </p:txBody>
      </p:sp>
      <p:sp>
        <p:nvSpPr>
          <p:cNvPr id="6" name="Rectangle 5">
            <a:extLst>
              <a:ext uri="{FF2B5EF4-FFF2-40B4-BE49-F238E27FC236}">
                <a16:creationId xmlns:a16="http://schemas.microsoft.com/office/drawing/2014/main" id="{6A01F4C2-1067-4153-9D23-DB8043011B07}"/>
              </a:ext>
            </a:extLst>
          </p:cNvPr>
          <p:cNvSpPr/>
          <p:nvPr/>
        </p:nvSpPr>
        <p:spPr>
          <a:xfrm>
            <a:off x="217080" y="1268103"/>
            <a:ext cx="6290184" cy="872880"/>
          </a:xfrm>
          <a:prstGeom prst="rect">
            <a:avLst/>
          </a:prstGeom>
          <a:solidFill>
            <a:schemeClr val="accent4">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STARTER</a:t>
            </a:r>
            <a:r>
              <a:rPr lang="en-GB" sz="2800" dirty="0">
                <a:solidFill>
                  <a:schemeClr val="tx1"/>
                </a:solidFill>
              </a:rPr>
              <a:t>: Which drug is the most harmful?</a:t>
            </a:r>
          </a:p>
        </p:txBody>
      </p:sp>
      <p:sp>
        <p:nvSpPr>
          <p:cNvPr id="9" name="Rectangle 8">
            <a:extLst>
              <a:ext uri="{FF2B5EF4-FFF2-40B4-BE49-F238E27FC236}">
                <a16:creationId xmlns:a16="http://schemas.microsoft.com/office/drawing/2014/main" id="{3EC47183-B52A-4466-BBBF-2D641727AE82}"/>
              </a:ext>
            </a:extLst>
          </p:cNvPr>
          <p:cNvSpPr/>
          <p:nvPr/>
        </p:nvSpPr>
        <p:spPr>
          <a:xfrm>
            <a:off x="5694562" y="4480299"/>
            <a:ext cx="6534305" cy="2273397"/>
          </a:xfrm>
          <a:prstGeom prst="rect">
            <a:avLst/>
          </a:prstGeom>
          <a:solidFill>
            <a:schemeClr val="accent6">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LESSON OBJECTIVES</a:t>
            </a:r>
            <a:r>
              <a:rPr lang="en-GB" sz="2800" dirty="0">
                <a:solidFill>
                  <a:schemeClr val="tx1"/>
                </a:solidFill>
              </a:rPr>
              <a:t>:</a:t>
            </a:r>
          </a:p>
          <a:p>
            <a:pPr marL="571500" indent="-571500">
              <a:buFont typeface="Arial" panose="020B0604020202020204" pitchFamily="34" charset="0"/>
              <a:buChar char="•"/>
            </a:pPr>
            <a:r>
              <a:rPr lang="en-GB" sz="2800" dirty="0">
                <a:solidFill>
                  <a:schemeClr val="tx1"/>
                </a:solidFill>
              </a:rPr>
              <a:t>State the difference between medicinal and recreational drugs</a:t>
            </a:r>
          </a:p>
          <a:p>
            <a:pPr marL="571500" indent="-571500">
              <a:buFont typeface="Arial" panose="020B0604020202020204" pitchFamily="34" charset="0"/>
              <a:buChar char="•"/>
            </a:pPr>
            <a:r>
              <a:rPr lang="en-GB" sz="2800" dirty="0">
                <a:solidFill>
                  <a:schemeClr val="tx1"/>
                </a:solidFill>
              </a:rPr>
              <a:t>Describe the effects of drugs on health and behaviour</a:t>
            </a:r>
          </a:p>
        </p:txBody>
      </p:sp>
      <p:sp>
        <p:nvSpPr>
          <p:cNvPr id="10" name="TextBox 9">
            <a:extLst>
              <a:ext uri="{FF2B5EF4-FFF2-40B4-BE49-F238E27FC236}">
                <a16:creationId xmlns:a16="http://schemas.microsoft.com/office/drawing/2014/main" id="{E9AA12A6-F299-4829-B6ED-65CC6AE92C47}"/>
              </a:ext>
            </a:extLst>
          </p:cNvPr>
          <p:cNvSpPr txBox="1"/>
          <p:nvPr/>
        </p:nvSpPr>
        <p:spPr>
          <a:xfrm>
            <a:off x="6937025" y="3629430"/>
            <a:ext cx="5291842" cy="707886"/>
          </a:xfrm>
          <a:prstGeom prst="rect">
            <a:avLst/>
          </a:prstGeom>
          <a:solidFill>
            <a:schemeClr val="accent5">
              <a:lumMod val="40000"/>
              <a:lumOff val="60000"/>
            </a:schemeClr>
          </a:solidFill>
        </p:spPr>
        <p:txBody>
          <a:bodyPr wrap="square">
            <a:spAutoFit/>
          </a:bodyPr>
          <a:lstStyle/>
          <a:p>
            <a:pPr marL="0" indent="0">
              <a:buNone/>
            </a:pPr>
            <a:r>
              <a:rPr lang="en-GB" sz="2000" b="1" dirty="0">
                <a:latin typeface="+mj-lt"/>
              </a:rPr>
              <a:t>Keywords</a:t>
            </a:r>
            <a:r>
              <a:rPr lang="en-GB" sz="2000" dirty="0">
                <a:latin typeface="+mj-lt"/>
              </a:rPr>
              <a:t>: painkillers, hallucinogens, stimulants and depressants.</a:t>
            </a:r>
          </a:p>
        </p:txBody>
      </p:sp>
      <p:grpSp>
        <p:nvGrpSpPr>
          <p:cNvPr id="7" name="Group 6">
            <a:extLst>
              <a:ext uri="{FF2B5EF4-FFF2-40B4-BE49-F238E27FC236}">
                <a16:creationId xmlns:a16="http://schemas.microsoft.com/office/drawing/2014/main" id="{E792C205-2F6A-4BBC-B160-3FA8652EFCE4}"/>
              </a:ext>
            </a:extLst>
          </p:cNvPr>
          <p:cNvGrpSpPr/>
          <p:nvPr/>
        </p:nvGrpSpPr>
        <p:grpSpPr>
          <a:xfrm>
            <a:off x="-335347" y="2337181"/>
            <a:ext cx="3302778" cy="2277928"/>
            <a:chOff x="597007" y="2015466"/>
            <a:chExt cx="3385026" cy="2431125"/>
          </a:xfrm>
        </p:grpSpPr>
        <p:pic>
          <p:nvPicPr>
            <p:cNvPr id="8" name="Picture 2" descr="Image result for alcohol">
              <a:extLst>
                <a:ext uri="{FF2B5EF4-FFF2-40B4-BE49-F238E27FC236}">
                  <a16:creationId xmlns:a16="http://schemas.microsoft.com/office/drawing/2014/main" id="{C7E8F23B-7419-42A4-A224-549148DF66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51"/>
            <a:stretch/>
          </p:blipFill>
          <p:spPr bwMode="auto">
            <a:xfrm>
              <a:off x="1052347" y="2015466"/>
              <a:ext cx="2929686" cy="203101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8D234FE-AEAE-4017-92BB-22F2D7C1ECEB}"/>
                </a:ext>
              </a:extLst>
            </p:cNvPr>
            <p:cNvSpPr txBox="1"/>
            <p:nvPr/>
          </p:nvSpPr>
          <p:spPr>
            <a:xfrm>
              <a:off x="597007" y="4046481"/>
              <a:ext cx="3385025" cy="400110"/>
            </a:xfrm>
            <a:prstGeom prst="rect">
              <a:avLst/>
            </a:prstGeom>
            <a:noFill/>
          </p:spPr>
          <p:txBody>
            <a:bodyPr wrap="square" rtlCol="0">
              <a:spAutoFit/>
            </a:bodyPr>
            <a:lstStyle/>
            <a:p>
              <a:pPr algn="ctr"/>
              <a:r>
                <a:rPr lang="en-GB" sz="2000" b="1" dirty="0"/>
                <a:t>ALCOHOL</a:t>
              </a:r>
            </a:p>
          </p:txBody>
        </p:sp>
      </p:grpSp>
      <p:grpSp>
        <p:nvGrpSpPr>
          <p:cNvPr id="12" name="Group 11">
            <a:extLst>
              <a:ext uri="{FF2B5EF4-FFF2-40B4-BE49-F238E27FC236}">
                <a16:creationId xmlns:a16="http://schemas.microsoft.com/office/drawing/2014/main" id="{0BB8B912-0621-453E-927B-5AAFA4BE0DD0}"/>
              </a:ext>
            </a:extLst>
          </p:cNvPr>
          <p:cNvGrpSpPr/>
          <p:nvPr/>
        </p:nvGrpSpPr>
        <p:grpSpPr>
          <a:xfrm>
            <a:off x="45630" y="4697519"/>
            <a:ext cx="2298859" cy="2019873"/>
            <a:chOff x="4213954" y="1217318"/>
            <a:chExt cx="3385025" cy="2703158"/>
          </a:xfrm>
        </p:grpSpPr>
        <p:pic>
          <p:nvPicPr>
            <p:cNvPr id="13" name="Picture 4" descr="Image result for tobacco">
              <a:extLst>
                <a:ext uri="{FF2B5EF4-FFF2-40B4-BE49-F238E27FC236}">
                  <a16:creationId xmlns:a16="http://schemas.microsoft.com/office/drawing/2014/main" id="{C17D89F4-5199-4A0E-B4F2-6FBA9C24D3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07161" y="1217318"/>
              <a:ext cx="3291818" cy="227605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031771B-1957-4BFC-BDD7-353FCDAA9F1B}"/>
                </a:ext>
              </a:extLst>
            </p:cNvPr>
            <p:cNvSpPr txBox="1"/>
            <p:nvPr/>
          </p:nvSpPr>
          <p:spPr>
            <a:xfrm>
              <a:off x="4213954" y="3520366"/>
              <a:ext cx="3385025" cy="400110"/>
            </a:xfrm>
            <a:prstGeom prst="rect">
              <a:avLst/>
            </a:prstGeom>
            <a:noFill/>
          </p:spPr>
          <p:txBody>
            <a:bodyPr wrap="square" rtlCol="0">
              <a:spAutoFit/>
            </a:bodyPr>
            <a:lstStyle/>
            <a:p>
              <a:pPr algn="ctr"/>
              <a:r>
                <a:rPr lang="en-GB" sz="2000" b="1" dirty="0"/>
                <a:t>TOBACCO</a:t>
              </a:r>
            </a:p>
          </p:txBody>
        </p:sp>
      </p:grpSp>
      <p:grpSp>
        <p:nvGrpSpPr>
          <p:cNvPr id="15" name="Group 14">
            <a:extLst>
              <a:ext uri="{FF2B5EF4-FFF2-40B4-BE49-F238E27FC236}">
                <a16:creationId xmlns:a16="http://schemas.microsoft.com/office/drawing/2014/main" id="{FCDF10B5-E563-4FE4-8A91-3C63C3FED5AA}"/>
              </a:ext>
            </a:extLst>
          </p:cNvPr>
          <p:cNvGrpSpPr/>
          <p:nvPr/>
        </p:nvGrpSpPr>
        <p:grpSpPr>
          <a:xfrm>
            <a:off x="9317371" y="1202748"/>
            <a:ext cx="2804804" cy="2273397"/>
            <a:chOff x="8038334" y="460410"/>
            <a:chExt cx="3596618" cy="2770618"/>
          </a:xfrm>
        </p:grpSpPr>
        <p:pic>
          <p:nvPicPr>
            <p:cNvPr id="16" name="Picture 6" descr="Image result for cocaine">
              <a:extLst>
                <a:ext uri="{FF2B5EF4-FFF2-40B4-BE49-F238E27FC236}">
                  <a16:creationId xmlns:a16="http://schemas.microsoft.com/office/drawing/2014/main" id="{F6BEC44B-2F05-445D-B71C-9226DCAA93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38334" y="460410"/>
              <a:ext cx="3596618" cy="239774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ED82ABE4-0000-4094-8AFA-DFD41E3EBFC8}"/>
                </a:ext>
              </a:extLst>
            </p:cNvPr>
            <p:cNvSpPr txBox="1"/>
            <p:nvPr/>
          </p:nvSpPr>
          <p:spPr>
            <a:xfrm>
              <a:off x="8144130" y="2830918"/>
              <a:ext cx="3385025" cy="400110"/>
            </a:xfrm>
            <a:prstGeom prst="rect">
              <a:avLst/>
            </a:prstGeom>
            <a:noFill/>
          </p:spPr>
          <p:txBody>
            <a:bodyPr wrap="square" rtlCol="0">
              <a:spAutoFit/>
            </a:bodyPr>
            <a:lstStyle/>
            <a:p>
              <a:pPr algn="ctr"/>
              <a:r>
                <a:rPr lang="en-GB" sz="2000" b="1" dirty="0"/>
                <a:t>COCAINE</a:t>
              </a:r>
            </a:p>
          </p:txBody>
        </p:sp>
      </p:grpSp>
      <p:grpSp>
        <p:nvGrpSpPr>
          <p:cNvPr id="18" name="Group 17">
            <a:extLst>
              <a:ext uri="{FF2B5EF4-FFF2-40B4-BE49-F238E27FC236}">
                <a16:creationId xmlns:a16="http://schemas.microsoft.com/office/drawing/2014/main" id="{176E9557-16A3-4377-8E37-C195C8DC4DB7}"/>
              </a:ext>
            </a:extLst>
          </p:cNvPr>
          <p:cNvGrpSpPr/>
          <p:nvPr/>
        </p:nvGrpSpPr>
        <p:grpSpPr>
          <a:xfrm>
            <a:off x="6660932" y="1232369"/>
            <a:ext cx="2761688" cy="2031015"/>
            <a:chOff x="8369090" y="3693072"/>
            <a:chExt cx="3385025" cy="2376724"/>
          </a:xfrm>
        </p:grpSpPr>
        <p:pic>
          <p:nvPicPr>
            <p:cNvPr id="19" name="Picture 18">
              <a:extLst>
                <a:ext uri="{FF2B5EF4-FFF2-40B4-BE49-F238E27FC236}">
                  <a16:creationId xmlns:a16="http://schemas.microsoft.com/office/drawing/2014/main" id="{0BE2CB01-0319-40DD-8E50-AC53B7C0CB4A}"/>
                </a:ext>
              </a:extLst>
            </p:cNvPr>
            <p:cNvPicPr>
              <a:picLocks noChangeAspect="1"/>
            </p:cNvPicPr>
            <p:nvPr/>
          </p:nvPicPr>
          <p:blipFill>
            <a:blip r:embed="rId5"/>
            <a:stretch>
              <a:fillRect/>
            </a:stretch>
          </p:blipFill>
          <p:spPr>
            <a:xfrm>
              <a:off x="8576442" y="3693072"/>
              <a:ext cx="2970322" cy="1976614"/>
            </a:xfrm>
            <a:prstGeom prst="rect">
              <a:avLst/>
            </a:prstGeom>
          </p:spPr>
        </p:pic>
        <p:sp>
          <p:nvSpPr>
            <p:cNvPr id="20" name="TextBox 19">
              <a:extLst>
                <a:ext uri="{FF2B5EF4-FFF2-40B4-BE49-F238E27FC236}">
                  <a16:creationId xmlns:a16="http://schemas.microsoft.com/office/drawing/2014/main" id="{F72A3AA1-97B6-42FA-8F58-4612691B667F}"/>
                </a:ext>
              </a:extLst>
            </p:cNvPr>
            <p:cNvSpPr txBox="1"/>
            <p:nvPr/>
          </p:nvSpPr>
          <p:spPr>
            <a:xfrm>
              <a:off x="8369090" y="5669686"/>
              <a:ext cx="3385025" cy="400110"/>
            </a:xfrm>
            <a:prstGeom prst="rect">
              <a:avLst/>
            </a:prstGeom>
            <a:noFill/>
          </p:spPr>
          <p:txBody>
            <a:bodyPr wrap="square" rtlCol="0">
              <a:spAutoFit/>
            </a:bodyPr>
            <a:lstStyle/>
            <a:p>
              <a:pPr algn="ctr"/>
              <a:r>
                <a:rPr lang="en-GB" sz="2000" b="1" dirty="0"/>
                <a:t>ECSTASY</a:t>
              </a:r>
            </a:p>
          </p:txBody>
        </p:sp>
      </p:grpSp>
      <p:grpSp>
        <p:nvGrpSpPr>
          <p:cNvPr id="21" name="Group 20">
            <a:extLst>
              <a:ext uri="{FF2B5EF4-FFF2-40B4-BE49-F238E27FC236}">
                <a16:creationId xmlns:a16="http://schemas.microsoft.com/office/drawing/2014/main" id="{B478D21E-9910-4479-BE11-4D1DDB771844}"/>
              </a:ext>
            </a:extLst>
          </p:cNvPr>
          <p:cNvGrpSpPr/>
          <p:nvPr/>
        </p:nvGrpSpPr>
        <p:grpSpPr>
          <a:xfrm>
            <a:off x="4562537" y="2337181"/>
            <a:ext cx="2593072" cy="1925079"/>
            <a:chOff x="4563112" y="4082622"/>
            <a:chExt cx="3385025" cy="2422400"/>
          </a:xfrm>
        </p:grpSpPr>
        <p:pic>
          <p:nvPicPr>
            <p:cNvPr id="22" name="Picture 10" descr="Image result for Heroin">
              <a:extLst>
                <a:ext uri="{FF2B5EF4-FFF2-40B4-BE49-F238E27FC236}">
                  <a16:creationId xmlns:a16="http://schemas.microsoft.com/office/drawing/2014/main" id="{D3A6CF37-A7A1-44CC-B6C5-A3152E78FC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2272" y="4082622"/>
              <a:ext cx="2686707" cy="201503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040DF9B2-B7A6-4E28-B735-8D1FCE1C8F3D}"/>
                </a:ext>
              </a:extLst>
            </p:cNvPr>
            <p:cNvSpPr txBox="1"/>
            <p:nvPr/>
          </p:nvSpPr>
          <p:spPr>
            <a:xfrm>
              <a:off x="4563112" y="6104912"/>
              <a:ext cx="3385025" cy="400110"/>
            </a:xfrm>
            <a:prstGeom prst="rect">
              <a:avLst/>
            </a:prstGeom>
            <a:noFill/>
          </p:spPr>
          <p:txBody>
            <a:bodyPr wrap="square" rtlCol="0">
              <a:spAutoFit/>
            </a:bodyPr>
            <a:lstStyle/>
            <a:p>
              <a:pPr algn="ctr"/>
              <a:r>
                <a:rPr lang="en-GB" sz="2000" b="1" dirty="0"/>
                <a:t>HEROIN</a:t>
              </a:r>
            </a:p>
          </p:txBody>
        </p:sp>
      </p:grpSp>
      <p:pic>
        <p:nvPicPr>
          <p:cNvPr id="24" name="Picture 12" descr="Image result for Cannabis">
            <a:extLst>
              <a:ext uri="{FF2B5EF4-FFF2-40B4-BE49-F238E27FC236}">
                <a16:creationId xmlns:a16="http://schemas.microsoft.com/office/drawing/2014/main" id="{42E41CA6-CD95-453A-983B-C25E068DD4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77992" y="4697519"/>
            <a:ext cx="2863927" cy="1718357"/>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a:extLst>
              <a:ext uri="{FF2B5EF4-FFF2-40B4-BE49-F238E27FC236}">
                <a16:creationId xmlns:a16="http://schemas.microsoft.com/office/drawing/2014/main" id="{B203F2E9-7B83-477E-B417-85BEF6E20279}"/>
              </a:ext>
            </a:extLst>
          </p:cNvPr>
          <p:cNvGrpSpPr/>
          <p:nvPr/>
        </p:nvGrpSpPr>
        <p:grpSpPr>
          <a:xfrm>
            <a:off x="2391786" y="2337181"/>
            <a:ext cx="2950133" cy="2273397"/>
            <a:chOff x="3060131" y="3940901"/>
            <a:chExt cx="3385025" cy="2496839"/>
          </a:xfrm>
        </p:grpSpPr>
        <p:pic>
          <p:nvPicPr>
            <p:cNvPr id="26" name="Picture 14" descr="Image result for LSD">
              <a:extLst>
                <a:ext uri="{FF2B5EF4-FFF2-40B4-BE49-F238E27FC236}">
                  <a16:creationId xmlns:a16="http://schemas.microsoft.com/office/drawing/2014/main" id="{1B303E21-205F-4C75-A5C6-07E8FF2BDEC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12170" y="3940901"/>
              <a:ext cx="1880949" cy="2096729"/>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47CBD113-17B2-4571-9D61-D8B11ACD4EDD}"/>
                </a:ext>
              </a:extLst>
            </p:cNvPr>
            <p:cNvSpPr txBox="1"/>
            <p:nvPr/>
          </p:nvSpPr>
          <p:spPr>
            <a:xfrm>
              <a:off x="3060131" y="6037630"/>
              <a:ext cx="3385025" cy="400110"/>
            </a:xfrm>
            <a:prstGeom prst="rect">
              <a:avLst/>
            </a:prstGeom>
            <a:noFill/>
          </p:spPr>
          <p:txBody>
            <a:bodyPr wrap="square" rtlCol="0">
              <a:spAutoFit/>
            </a:bodyPr>
            <a:lstStyle/>
            <a:p>
              <a:pPr algn="ctr"/>
              <a:r>
                <a:rPr lang="en-GB" sz="2000" b="1" dirty="0"/>
                <a:t>LSD</a:t>
              </a:r>
            </a:p>
          </p:txBody>
        </p:sp>
      </p:grpSp>
      <p:sp>
        <p:nvSpPr>
          <p:cNvPr id="28" name="TextBox 27">
            <a:extLst>
              <a:ext uri="{FF2B5EF4-FFF2-40B4-BE49-F238E27FC236}">
                <a16:creationId xmlns:a16="http://schemas.microsoft.com/office/drawing/2014/main" id="{250E38EE-355E-4ED2-8A94-1DFB0C2958A0}"/>
              </a:ext>
            </a:extLst>
          </p:cNvPr>
          <p:cNvSpPr txBox="1"/>
          <p:nvPr/>
        </p:nvSpPr>
        <p:spPr>
          <a:xfrm>
            <a:off x="1956894" y="6398251"/>
            <a:ext cx="3385025" cy="400110"/>
          </a:xfrm>
          <a:prstGeom prst="rect">
            <a:avLst/>
          </a:prstGeom>
          <a:noFill/>
        </p:spPr>
        <p:txBody>
          <a:bodyPr wrap="square" rtlCol="0">
            <a:spAutoFit/>
          </a:bodyPr>
          <a:lstStyle/>
          <a:p>
            <a:pPr algn="ctr"/>
            <a:r>
              <a:rPr lang="en-GB" sz="2000" b="1" dirty="0"/>
              <a:t>CANNABIS</a:t>
            </a:r>
          </a:p>
        </p:txBody>
      </p:sp>
    </p:spTree>
    <p:extLst>
      <p:ext uri="{BB962C8B-B14F-4D97-AF65-F5344CB8AC3E}">
        <p14:creationId xmlns:p14="http://schemas.microsoft.com/office/powerpoint/2010/main" val="2330869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882" y="300040"/>
            <a:ext cx="10515600" cy="1325563"/>
          </a:xfrm>
          <a:solidFill>
            <a:schemeClr val="accent1">
              <a:lumMod val="40000"/>
              <a:lumOff val="60000"/>
            </a:schemeClr>
          </a:solidFill>
        </p:spPr>
        <p:txBody>
          <a:bodyPr>
            <a:normAutofit fontScale="90000"/>
          </a:bodyPr>
          <a:lstStyle/>
          <a:p>
            <a:pPr algn="ctr"/>
            <a:r>
              <a:rPr lang="en-GB" sz="4800" b="1" dirty="0">
                <a:solidFill>
                  <a:srgbClr val="C00000"/>
                </a:solidFill>
              </a:rPr>
              <a:t>What is a drug?</a:t>
            </a:r>
            <a:br>
              <a:rPr lang="en-GB" sz="4800" b="1" dirty="0">
                <a:solidFill>
                  <a:srgbClr val="C00000"/>
                </a:solidFill>
              </a:rPr>
            </a:br>
            <a:r>
              <a:rPr lang="en-GB" sz="4800" b="1" i="1" dirty="0"/>
              <a:t>Can you think of your own definition?</a:t>
            </a:r>
          </a:p>
        </p:txBody>
      </p:sp>
      <p:sp>
        <p:nvSpPr>
          <p:cNvPr id="4" name="Rectangle 3"/>
          <p:cNvSpPr/>
          <p:nvPr/>
        </p:nvSpPr>
        <p:spPr>
          <a:xfrm>
            <a:off x="919518" y="3229730"/>
            <a:ext cx="10352964" cy="1323439"/>
          </a:xfrm>
          <a:prstGeom prst="rect">
            <a:avLst/>
          </a:prstGeom>
        </p:spPr>
        <p:txBody>
          <a:bodyPr wrap="square">
            <a:spAutoFit/>
          </a:bodyPr>
          <a:lstStyle/>
          <a:p>
            <a:r>
              <a:rPr lang="en-GB" sz="4000" b="1" dirty="0">
                <a:latin typeface="+mj-lt"/>
              </a:rPr>
              <a:t>A drug is any chemical </a:t>
            </a:r>
            <a:r>
              <a:rPr lang="en-GB" sz="4000" b="1" i="1" dirty="0">
                <a:latin typeface="+mj-lt"/>
              </a:rPr>
              <a:t>(taken into the body)</a:t>
            </a:r>
            <a:r>
              <a:rPr lang="en-GB" sz="4000" b="1" dirty="0">
                <a:latin typeface="+mj-lt"/>
              </a:rPr>
              <a:t> that changes the way the body or mind works.</a:t>
            </a:r>
          </a:p>
        </p:txBody>
      </p:sp>
    </p:spTree>
    <p:extLst>
      <p:ext uri="{BB962C8B-B14F-4D97-AF65-F5344CB8AC3E}">
        <p14:creationId xmlns:p14="http://schemas.microsoft.com/office/powerpoint/2010/main" val="2904481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GB" b="1" dirty="0"/>
              <a:t>Groups of drugs</a:t>
            </a:r>
          </a:p>
        </p:txBody>
      </p:sp>
      <p:sp>
        <p:nvSpPr>
          <p:cNvPr id="4" name="Content Placeholder 3"/>
          <p:cNvSpPr>
            <a:spLocks noGrp="1"/>
          </p:cNvSpPr>
          <p:nvPr>
            <p:ph idx="1"/>
          </p:nvPr>
        </p:nvSpPr>
        <p:spPr>
          <a:xfrm>
            <a:off x="838200" y="1690690"/>
            <a:ext cx="11034713" cy="3801041"/>
          </a:xfrm>
          <a:prstGeom prst="rect">
            <a:avLst/>
          </a:prstGeom>
        </p:spPr>
        <p:txBody>
          <a:bodyPr wrap="square">
            <a:spAutoFit/>
          </a:bodyPr>
          <a:lstStyle/>
          <a:p>
            <a:pPr marL="742950" indent="-742950">
              <a:buFont typeface="+mj-lt"/>
              <a:buAutoNum type="arabicPeriod"/>
            </a:pPr>
            <a:r>
              <a:rPr lang="en-GB" sz="4000" b="1" dirty="0">
                <a:solidFill>
                  <a:srgbClr val="7030A0"/>
                </a:solidFill>
                <a:latin typeface="+mj-lt"/>
              </a:rPr>
              <a:t>Medicines</a:t>
            </a:r>
            <a:r>
              <a:rPr lang="en-GB" sz="4000" dirty="0">
                <a:solidFill>
                  <a:srgbClr val="7030A0"/>
                </a:solidFill>
                <a:latin typeface="+mj-lt"/>
              </a:rPr>
              <a:t> </a:t>
            </a:r>
            <a:r>
              <a:rPr lang="en-GB" sz="4000" dirty="0">
                <a:latin typeface="+mj-lt"/>
              </a:rPr>
              <a:t>are drugs that help people suffering from pain or disease.</a:t>
            </a:r>
            <a:br>
              <a:rPr lang="en-GB" sz="4000" dirty="0">
                <a:latin typeface="+mj-lt"/>
              </a:rPr>
            </a:br>
            <a:endParaRPr lang="en-GB" sz="4000" dirty="0">
              <a:latin typeface="+mj-lt"/>
            </a:endParaRPr>
          </a:p>
          <a:p>
            <a:pPr marL="742950" indent="-742950">
              <a:buFont typeface="+mj-lt"/>
              <a:buAutoNum type="arabicPeriod"/>
            </a:pPr>
            <a:r>
              <a:rPr lang="en-GB" sz="4000" b="1" dirty="0">
                <a:solidFill>
                  <a:srgbClr val="BA066D"/>
                </a:solidFill>
                <a:latin typeface="+mj-lt"/>
              </a:rPr>
              <a:t>Recreational drugs </a:t>
            </a:r>
            <a:r>
              <a:rPr lang="en-GB" sz="4000" dirty="0">
                <a:latin typeface="+mj-lt"/>
              </a:rPr>
              <a:t>are taken for pleasure.</a:t>
            </a:r>
          </a:p>
          <a:p>
            <a:pPr marL="0" indent="0">
              <a:buNone/>
            </a:pPr>
            <a:r>
              <a:rPr lang="en-GB" sz="4000" dirty="0">
                <a:effectLst/>
                <a:latin typeface="+mj-lt"/>
              </a:rPr>
              <a:t>	- Some are legal (</a:t>
            </a:r>
            <a:r>
              <a:rPr lang="en-GB" sz="4000" dirty="0" err="1">
                <a:effectLst/>
                <a:latin typeface="+mj-lt"/>
              </a:rPr>
              <a:t>eg.</a:t>
            </a:r>
            <a:r>
              <a:rPr lang="en-GB" sz="4000" dirty="0">
                <a:effectLst/>
                <a:latin typeface="+mj-lt"/>
              </a:rPr>
              <a:t> Alcohol and tobacco)</a:t>
            </a:r>
          </a:p>
          <a:p>
            <a:pPr marL="0" indent="0">
              <a:buNone/>
            </a:pPr>
            <a:r>
              <a:rPr lang="en-GB" sz="4000" dirty="0">
                <a:latin typeface="+mj-lt"/>
              </a:rPr>
              <a:t>	- Some are illegal (</a:t>
            </a:r>
            <a:r>
              <a:rPr lang="en-GB" sz="4000" dirty="0" err="1">
                <a:latin typeface="+mj-lt"/>
              </a:rPr>
              <a:t>eg.</a:t>
            </a:r>
            <a:r>
              <a:rPr lang="en-GB" sz="4000" dirty="0">
                <a:latin typeface="+mj-lt"/>
              </a:rPr>
              <a:t> </a:t>
            </a:r>
            <a:r>
              <a:rPr lang="en-GB" sz="4000" dirty="0">
                <a:solidFill>
                  <a:srgbClr val="000000"/>
                </a:solidFill>
                <a:latin typeface="+mj-lt"/>
                <a:cs typeface="Arial" charset="0"/>
              </a:rPr>
              <a:t>heroin, cocaine, cannabis)</a:t>
            </a:r>
            <a:endParaRPr lang="en-GB" sz="4000" dirty="0">
              <a:effectLst/>
              <a:latin typeface="+mj-lt"/>
            </a:endParaRPr>
          </a:p>
        </p:txBody>
      </p:sp>
    </p:spTree>
    <p:extLst>
      <p:ext uri="{BB962C8B-B14F-4D97-AF65-F5344CB8AC3E}">
        <p14:creationId xmlns:p14="http://schemas.microsoft.com/office/powerpoint/2010/main" val="363998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pPr algn="ctr"/>
            <a:r>
              <a:rPr lang="en-GB" dirty="0"/>
              <a:t>Why are drugs so dangerous?</a:t>
            </a:r>
          </a:p>
        </p:txBody>
      </p:sp>
      <p:sp>
        <p:nvSpPr>
          <p:cNvPr id="3" name="Content Placeholder 2"/>
          <p:cNvSpPr>
            <a:spLocks noGrp="1"/>
          </p:cNvSpPr>
          <p:nvPr>
            <p:ph idx="1"/>
          </p:nvPr>
        </p:nvSpPr>
        <p:spPr/>
        <p:txBody>
          <a:bodyPr>
            <a:normAutofit/>
          </a:bodyPr>
          <a:lstStyle/>
          <a:p>
            <a:pPr marL="0" indent="0">
              <a:buNone/>
            </a:pPr>
            <a:r>
              <a:rPr lang="en-GB" sz="3600" dirty="0">
                <a:latin typeface="+mj-lt"/>
              </a:rPr>
              <a:t>People can become </a:t>
            </a:r>
            <a:r>
              <a:rPr lang="en-GB" sz="3600" b="1" dirty="0">
                <a:solidFill>
                  <a:srgbClr val="BA066D"/>
                </a:solidFill>
                <a:latin typeface="+mj-lt"/>
              </a:rPr>
              <a:t>addicted</a:t>
            </a:r>
            <a:r>
              <a:rPr lang="en-GB" sz="3600" dirty="0">
                <a:solidFill>
                  <a:srgbClr val="BA066D"/>
                </a:solidFill>
                <a:latin typeface="+mj-lt"/>
              </a:rPr>
              <a:t> </a:t>
            </a:r>
            <a:r>
              <a:rPr lang="en-GB" sz="3600" dirty="0">
                <a:latin typeface="+mj-lt"/>
              </a:rPr>
              <a:t>to drugs. This means they develop a physical and mental need for the drug.</a:t>
            </a:r>
          </a:p>
          <a:p>
            <a:pPr marL="0" indent="0">
              <a:buNone/>
            </a:pPr>
            <a:endParaRPr lang="en-GB" sz="3600" dirty="0">
              <a:latin typeface="+mj-lt"/>
            </a:endParaRPr>
          </a:p>
          <a:p>
            <a:pPr marL="0" indent="0">
              <a:buNone/>
            </a:pPr>
            <a:r>
              <a:rPr lang="en-GB" sz="3600" dirty="0">
                <a:latin typeface="+mj-lt"/>
              </a:rPr>
              <a:t>People can have an </a:t>
            </a:r>
            <a:r>
              <a:rPr lang="en-GB" sz="3600" b="1" dirty="0">
                <a:solidFill>
                  <a:srgbClr val="0B58B5"/>
                </a:solidFill>
                <a:latin typeface="+mj-lt"/>
              </a:rPr>
              <a:t>overdose</a:t>
            </a:r>
            <a:r>
              <a:rPr lang="en-GB" sz="3600" dirty="0">
                <a:latin typeface="+mj-lt"/>
              </a:rPr>
              <a:t>. An overdose is when someone takes too much of a drug. This can lead to death or serious illness.</a:t>
            </a:r>
          </a:p>
          <a:p>
            <a:pPr marL="0" indent="0">
              <a:buNone/>
            </a:pPr>
            <a:r>
              <a:rPr lang="en-GB" sz="3600" dirty="0">
                <a:latin typeface="+mj-lt"/>
                <a:hlinkClick r:id="rId3"/>
              </a:rPr>
              <a:t>https://www.youtube.com/watch?v=4T1F1UfXf_8</a:t>
            </a:r>
            <a:endParaRPr lang="en-GB" sz="3600" dirty="0">
              <a:latin typeface="+mj-lt"/>
            </a:endParaRPr>
          </a:p>
          <a:p>
            <a:pPr marL="0" indent="0">
              <a:buNone/>
            </a:pPr>
            <a:endParaRPr lang="en-GB" sz="3600" dirty="0">
              <a:latin typeface="+mj-lt"/>
            </a:endParaRPr>
          </a:p>
          <a:p>
            <a:pPr marL="0" indent="0">
              <a:buNone/>
            </a:pPr>
            <a:endParaRPr lang="en-GB" sz="3600" dirty="0">
              <a:latin typeface="+mj-lt"/>
            </a:endParaRPr>
          </a:p>
        </p:txBody>
      </p:sp>
    </p:spTree>
    <p:extLst>
      <p:ext uri="{BB962C8B-B14F-4D97-AF65-F5344CB8AC3E}">
        <p14:creationId xmlns:p14="http://schemas.microsoft.com/office/powerpoint/2010/main" val="283013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rmAutofit/>
          </a:bodyPr>
          <a:lstStyle/>
          <a:p>
            <a:r>
              <a:rPr lang="en-GB" b="1" dirty="0"/>
              <a:t>The main four categories of drugs are:</a:t>
            </a:r>
          </a:p>
        </p:txBody>
      </p:sp>
      <p:sp>
        <p:nvSpPr>
          <p:cNvPr id="3" name="Content Placeholder 2"/>
          <p:cNvSpPr>
            <a:spLocks noGrp="1"/>
          </p:cNvSpPr>
          <p:nvPr>
            <p:ph sz="half" idx="1"/>
          </p:nvPr>
        </p:nvSpPr>
        <p:spPr/>
        <p:txBody>
          <a:bodyPr>
            <a:normAutofit/>
          </a:bodyPr>
          <a:lstStyle/>
          <a:p>
            <a:pPr marL="742950" indent="-742950">
              <a:buFont typeface="+mj-lt"/>
              <a:buAutoNum type="arabicPeriod"/>
            </a:pPr>
            <a:r>
              <a:rPr lang="en-GB" sz="4000" dirty="0">
                <a:latin typeface="+mj-lt"/>
              </a:rPr>
              <a:t>Painkillers</a:t>
            </a:r>
          </a:p>
          <a:p>
            <a:pPr marL="742950" indent="-742950">
              <a:buFont typeface="+mj-lt"/>
              <a:buAutoNum type="arabicPeriod"/>
            </a:pPr>
            <a:r>
              <a:rPr lang="en-GB" sz="4000" dirty="0">
                <a:latin typeface="+mj-lt"/>
              </a:rPr>
              <a:t>Hallucinogens</a:t>
            </a:r>
          </a:p>
          <a:p>
            <a:pPr marL="742950" indent="-742950">
              <a:buFont typeface="+mj-lt"/>
              <a:buAutoNum type="arabicPeriod"/>
            </a:pPr>
            <a:r>
              <a:rPr lang="en-GB" sz="4000" dirty="0">
                <a:latin typeface="+mj-lt"/>
              </a:rPr>
              <a:t>Stimulants</a:t>
            </a:r>
          </a:p>
          <a:p>
            <a:pPr marL="742950" indent="-742950">
              <a:buFont typeface="+mj-lt"/>
              <a:buAutoNum type="arabicPeriod"/>
            </a:pPr>
            <a:r>
              <a:rPr lang="en-GB" sz="4000" dirty="0">
                <a:latin typeface="+mj-lt"/>
              </a:rPr>
              <a:t>Analgesics </a:t>
            </a:r>
          </a:p>
        </p:txBody>
      </p:sp>
      <p:sp>
        <p:nvSpPr>
          <p:cNvPr id="6" name="Content Placeholder 5">
            <a:extLst>
              <a:ext uri="{FF2B5EF4-FFF2-40B4-BE49-F238E27FC236}">
                <a16:creationId xmlns:a16="http://schemas.microsoft.com/office/drawing/2014/main" id="{FFA3017E-29AC-4804-935E-BFDDC24774F1}"/>
              </a:ext>
            </a:extLst>
          </p:cNvPr>
          <p:cNvSpPr>
            <a:spLocks noGrp="1"/>
          </p:cNvSpPr>
          <p:nvPr>
            <p:ph sz="half" idx="2"/>
          </p:nvPr>
        </p:nvSpPr>
        <p:spPr/>
        <p:txBody>
          <a:bodyPr/>
          <a:lstStyle/>
          <a:p>
            <a:endParaRPr lang="en-ZA"/>
          </a:p>
        </p:txBody>
      </p:sp>
    </p:spTree>
    <p:extLst>
      <p:ext uri="{BB962C8B-B14F-4D97-AF65-F5344CB8AC3E}">
        <p14:creationId xmlns:p14="http://schemas.microsoft.com/office/powerpoint/2010/main" val="137068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572" y="123825"/>
            <a:ext cx="11900428" cy="1320800"/>
          </a:xfrm>
          <a:solidFill>
            <a:schemeClr val="accent6">
              <a:lumMod val="20000"/>
              <a:lumOff val="80000"/>
            </a:schemeClr>
          </a:solidFill>
        </p:spPr>
        <p:txBody>
          <a:bodyPr>
            <a:noAutofit/>
          </a:bodyPr>
          <a:lstStyle/>
          <a:p>
            <a:r>
              <a:rPr lang="en-GB" sz="3600" b="1" dirty="0">
                <a:solidFill>
                  <a:schemeClr val="tx1"/>
                </a:solidFill>
              </a:rPr>
              <a:t>TASK 1: </a:t>
            </a:r>
            <a:r>
              <a:rPr lang="en-GB" sz="3600" dirty="0">
                <a:solidFill>
                  <a:schemeClr val="tx1"/>
                </a:solidFill>
              </a:rPr>
              <a:t>Draw </a:t>
            </a:r>
            <a:r>
              <a:rPr lang="en-GB" sz="3600" dirty="0"/>
              <a:t>out this table in your books. Read the information sheets on the next 4 slides and fill in your tables as you read.</a:t>
            </a:r>
            <a:endParaRPr lang="en-GB" sz="3600" dirty="0">
              <a:solidFill>
                <a:schemeClr val="tx1"/>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084594917"/>
              </p:ext>
            </p:extLst>
          </p:nvPr>
        </p:nvGraphicFramePr>
        <p:xfrm>
          <a:off x="148697" y="1811705"/>
          <a:ext cx="7009341" cy="4131897"/>
        </p:xfrm>
        <a:graphic>
          <a:graphicData uri="http://schemas.openxmlformats.org/drawingml/2006/table">
            <a:tbl>
              <a:tblPr firstRow="1" bandRow="1">
                <a:tableStyleId>{5940675A-B579-460E-94D1-54222C63F5DA}</a:tableStyleId>
              </a:tblPr>
              <a:tblGrid>
                <a:gridCol w="2336447">
                  <a:extLst>
                    <a:ext uri="{9D8B030D-6E8A-4147-A177-3AD203B41FA5}">
                      <a16:colId xmlns:a16="http://schemas.microsoft.com/office/drawing/2014/main" val="20000"/>
                    </a:ext>
                  </a:extLst>
                </a:gridCol>
                <a:gridCol w="2336447">
                  <a:extLst>
                    <a:ext uri="{9D8B030D-6E8A-4147-A177-3AD203B41FA5}">
                      <a16:colId xmlns:a16="http://schemas.microsoft.com/office/drawing/2014/main" val="20001"/>
                    </a:ext>
                  </a:extLst>
                </a:gridCol>
                <a:gridCol w="2336447">
                  <a:extLst>
                    <a:ext uri="{9D8B030D-6E8A-4147-A177-3AD203B41FA5}">
                      <a16:colId xmlns:a16="http://schemas.microsoft.com/office/drawing/2014/main" val="20002"/>
                    </a:ext>
                  </a:extLst>
                </a:gridCol>
              </a:tblGrid>
              <a:tr h="1070217">
                <a:tc>
                  <a:txBody>
                    <a:bodyPr/>
                    <a:lstStyle/>
                    <a:p>
                      <a:r>
                        <a:rPr lang="en-GB" sz="3200" kern="1200" dirty="0">
                          <a:effectLst/>
                        </a:rPr>
                        <a:t>Type of drug (Category)</a:t>
                      </a:r>
                      <a:endParaRPr lang="en-GB" sz="3200" dirty="0"/>
                    </a:p>
                  </a:txBody>
                  <a:tcPr marL="74751" marR="74751">
                    <a:solidFill>
                      <a:schemeClr val="accent4">
                        <a:lumMod val="40000"/>
                        <a:lumOff val="60000"/>
                      </a:schemeClr>
                    </a:solidFill>
                  </a:tcPr>
                </a:tc>
                <a:tc>
                  <a:txBody>
                    <a:bodyPr/>
                    <a:lstStyle/>
                    <a:p>
                      <a:r>
                        <a:rPr lang="en-GB" sz="3200" kern="1200" dirty="0">
                          <a:effectLst/>
                        </a:rPr>
                        <a:t>Effect on body</a:t>
                      </a:r>
                      <a:endParaRPr lang="en-GB" sz="3200" dirty="0"/>
                    </a:p>
                  </a:txBody>
                  <a:tcPr marL="74751" marR="74751">
                    <a:solidFill>
                      <a:schemeClr val="accent4">
                        <a:lumMod val="40000"/>
                        <a:lumOff val="60000"/>
                      </a:schemeClr>
                    </a:solidFill>
                  </a:tcPr>
                </a:tc>
                <a:tc>
                  <a:txBody>
                    <a:bodyPr/>
                    <a:lstStyle/>
                    <a:p>
                      <a:r>
                        <a:rPr lang="en-GB" sz="3200" kern="1200" dirty="0">
                          <a:effectLst/>
                        </a:rPr>
                        <a:t>Example</a:t>
                      </a:r>
                      <a:endParaRPr lang="en-GB" sz="3200" dirty="0"/>
                    </a:p>
                  </a:txBody>
                  <a:tcPr marL="74751" marR="74751">
                    <a:solidFill>
                      <a:schemeClr val="accent4">
                        <a:lumMod val="40000"/>
                        <a:lumOff val="60000"/>
                      </a:schemeClr>
                    </a:solidFill>
                  </a:tcPr>
                </a:tc>
                <a:extLst>
                  <a:ext uri="{0D108BD9-81ED-4DB2-BD59-A6C34878D82A}">
                    <a16:rowId xmlns:a16="http://schemas.microsoft.com/office/drawing/2014/main" val="10000"/>
                  </a:ext>
                </a:extLst>
              </a:tr>
              <a:tr h="765420">
                <a:tc>
                  <a:txBody>
                    <a:bodyPr/>
                    <a:lstStyle/>
                    <a:p>
                      <a:endParaRPr lang="en-GB" sz="3200" dirty="0"/>
                    </a:p>
                  </a:txBody>
                  <a:tcPr marL="74751" marR="74751"/>
                </a:tc>
                <a:tc>
                  <a:txBody>
                    <a:bodyPr/>
                    <a:lstStyle/>
                    <a:p>
                      <a:endParaRPr lang="en-GB" sz="3200" dirty="0"/>
                    </a:p>
                  </a:txBody>
                  <a:tcPr marL="74751" marR="74751"/>
                </a:tc>
                <a:tc>
                  <a:txBody>
                    <a:bodyPr/>
                    <a:lstStyle/>
                    <a:p>
                      <a:endParaRPr lang="en-GB" sz="3200" dirty="0"/>
                    </a:p>
                  </a:txBody>
                  <a:tcPr marL="74751" marR="74751"/>
                </a:tc>
                <a:extLst>
                  <a:ext uri="{0D108BD9-81ED-4DB2-BD59-A6C34878D82A}">
                    <a16:rowId xmlns:a16="http://schemas.microsoft.com/office/drawing/2014/main" val="10001"/>
                  </a:ext>
                </a:extLst>
              </a:tr>
              <a:tr h="765420">
                <a:tc>
                  <a:txBody>
                    <a:bodyPr/>
                    <a:lstStyle/>
                    <a:p>
                      <a:endParaRPr lang="en-GB" sz="3200"/>
                    </a:p>
                  </a:txBody>
                  <a:tcPr marL="74751" marR="74751"/>
                </a:tc>
                <a:tc>
                  <a:txBody>
                    <a:bodyPr/>
                    <a:lstStyle/>
                    <a:p>
                      <a:endParaRPr lang="en-GB" sz="3200" dirty="0"/>
                    </a:p>
                  </a:txBody>
                  <a:tcPr marL="74751" marR="74751"/>
                </a:tc>
                <a:tc>
                  <a:txBody>
                    <a:bodyPr/>
                    <a:lstStyle/>
                    <a:p>
                      <a:endParaRPr lang="en-GB" sz="3200" dirty="0"/>
                    </a:p>
                  </a:txBody>
                  <a:tcPr marL="74751" marR="74751"/>
                </a:tc>
                <a:extLst>
                  <a:ext uri="{0D108BD9-81ED-4DB2-BD59-A6C34878D82A}">
                    <a16:rowId xmlns:a16="http://schemas.microsoft.com/office/drawing/2014/main" val="10002"/>
                  </a:ext>
                </a:extLst>
              </a:tr>
              <a:tr h="765420">
                <a:tc>
                  <a:txBody>
                    <a:bodyPr/>
                    <a:lstStyle/>
                    <a:p>
                      <a:endParaRPr lang="en-GB" sz="3200" dirty="0"/>
                    </a:p>
                  </a:txBody>
                  <a:tcPr marL="74751" marR="74751"/>
                </a:tc>
                <a:tc>
                  <a:txBody>
                    <a:bodyPr/>
                    <a:lstStyle/>
                    <a:p>
                      <a:endParaRPr lang="en-GB" sz="3200" dirty="0"/>
                    </a:p>
                  </a:txBody>
                  <a:tcPr marL="74751" marR="74751"/>
                </a:tc>
                <a:tc>
                  <a:txBody>
                    <a:bodyPr/>
                    <a:lstStyle/>
                    <a:p>
                      <a:endParaRPr lang="en-GB" sz="3200" dirty="0"/>
                    </a:p>
                  </a:txBody>
                  <a:tcPr marL="74751" marR="74751"/>
                </a:tc>
                <a:extLst>
                  <a:ext uri="{0D108BD9-81ED-4DB2-BD59-A6C34878D82A}">
                    <a16:rowId xmlns:a16="http://schemas.microsoft.com/office/drawing/2014/main" val="10003"/>
                  </a:ext>
                </a:extLst>
              </a:tr>
              <a:tr h="765420">
                <a:tc>
                  <a:txBody>
                    <a:bodyPr/>
                    <a:lstStyle/>
                    <a:p>
                      <a:endParaRPr lang="en-GB" sz="3200" dirty="0"/>
                    </a:p>
                  </a:txBody>
                  <a:tcPr marL="74751" marR="74751"/>
                </a:tc>
                <a:tc>
                  <a:txBody>
                    <a:bodyPr/>
                    <a:lstStyle/>
                    <a:p>
                      <a:endParaRPr lang="en-GB" sz="3200" dirty="0"/>
                    </a:p>
                  </a:txBody>
                  <a:tcPr marL="74751" marR="74751"/>
                </a:tc>
                <a:tc>
                  <a:txBody>
                    <a:bodyPr/>
                    <a:lstStyle/>
                    <a:p>
                      <a:endParaRPr lang="en-GB" sz="3200" dirty="0"/>
                    </a:p>
                  </a:txBody>
                  <a:tcPr marL="74751" marR="74751"/>
                </a:tc>
                <a:extLst>
                  <a:ext uri="{0D108BD9-81ED-4DB2-BD59-A6C34878D82A}">
                    <a16:rowId xmlns:a16="http://schemas.microsoft.com/office/drawing/2014/main" val="4245334689"/>
                  </a:ext>
                </a:extLst>
              </a:tr>
            </a:tbl>
          </a:graphicData>
        </a:graphic>
      </p:graphicFrame>
      <p:sp>
        <p:nvSpPr>
          <p:cNvPr id="4" name="Content Placeholder 3">
            <a:extLst>
              <a:ext uri="{FF2B5EF4-FFF2-40B4-BE49-F238E27FC236}">
                <a16:creationId xmlns:a16="http://schemas.microsoft.com/office/drawing/2014/main" id="{866ECB72-6B71-46FD-9346-EE35FB6D4136}"/>
              </a:ext>
            </a:extLst>
          </p:cNvPr>
          <p:cNvSpPr txBox="1">
            <a:spLocks/>
          </p:cNvSpPr>
          <p:nvPr/>
        </p:nvSpPr>
        <p:spPr>
          <a:xfrm>
            <a:off x="7300913" y="1687879"/>
            <a:ext cx="4742390" cy="5046296"/>
          </a:xfrm>
          <a:prstGeom prst="rect">
            <a:avLst/>
          </a:prstGeom>
          <a:solidFill>
            <a:schemeClr val="accent1">
              <a:lumMod val="20000"/>
              <a:lumOff val="8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t>TASK 2: </a:t>
            </a:r>
            <a:r>
              <a:rPr lang="en-GB" sz="2400" dirty="0"/>
              <a:t>answer the following questions</a:t>
            </a:r>
          </a:p>
          <a:p>
            <a:pPr marL="514350" indent="-514350">
              <a:buFont typeface="Arial" panose="020B0604020202020204" pitchFamily="34" charset="0"/>
              <a:buAutoNum type="arabicPeriod"/>
            </a:pPr>
            <a:r>
              <a:rPr lang="en-GB" sz="2400" dirty="0"/>
              <a:t>Which drug has the worst effects?</a:t>
            </a:r>
          </a:p>
          <a:p>
            <a:pPr marL="514350" indent="-514350">
              <a:buFont typeface="Arial" panose="020B0604020202020204" pitchFamily="34" charset="0"/>
              <a:buAutoNum type="arabicPeriod"/>
            </a:pPr>
            <a:r>
              <a:rPr lang="en-GB" sz="2400" dirty="0"/>
              <a:t>Which drug has the biggest risks to the user?</a:t>
            </a:r>
          </a:p>
          <a:p>
            <a:pPr marL="514350" indent="-514350">
              <a:buFont typeface="Arial" panose="020B0604020202020204" pitchFamily="34" charset="0"/>
              <a:buAutoNum type="arabicPeriod"/>
            </a:pPr>
            <a:r>
              <a:rPr lang="en-GB" sz="2400" dirty="0"/>
              <a:t>Do you agree with the Law for each of the 4 types of drugs?</a:t>
            </a:r>
          </a:p>
          <a:p>
            <a:pPr marL="514350" indent="-514350">
              <a:buFont typeface="Arial" panose="020B0604020202020204" pitchFamily="34" charset="0"/>
              <a:buAutoNum type="arabicPeriod"/>
            </a:pPr>
            <a:r>
              <a:rPr lang="en-GB" sz="2400" dirty="0"/>
              <a:t>Put the 4 drugs into order from the worst drug to use to the least worst.</a:t>
            </a:r>
          </a:p>
          <a:p>
            <a:pPr marL="0" indent="0">
              <a:buFont typeface="Arial" panose="020B0604020202020204" pitchFamily="34" charset="0"/>
              <a:buNone/>
            </a:pPr>
            <a:r>
              <a:rPr lang="en-GB" sz="2400" dirty="0"/>
              <a:t>FOR EACH QUESTION, EXPLAIN FULLY YOUR CHOICE &amp; REASONS</a:t>
            </a:r>
          </a:p>
          <a:p>
            <a:pPr marL="514350" indent="-514350">
              <a:buFont typeface="Arial" panose="020B0604020202020204" pitchFamily="34" charset="0"/>
              <a:buAutoNum type="arabicPeriod"/>
            </a:pPr>
            <a:endParaRPr lang="en-GB" sz="2400" dirty="0"/>
          </a:p>
        </p:txBody>
      </p:sp>
    </p:spTree>
    <p:extLst>
      <p:ext uri="{BB962C8B-B14F-4D97-AF65-F5344CB8AC3E}">
        <p14:creationId xmlns:p14="http://schemas.microsoft.com/office/powerpoint/2010/main" val="627289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http://www.talktofrank.com/uploadedImages/Drugs/LARGE-PHOTOS_ECSTAS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54370" y="4821239"/>
            <a:ext cx="255905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p:nvPr/>
        </p:nvSpPr>
        <p:spPr>
          <a:xfrm>
            <a:off x="114300" y="857251"/>
            <a:ext cx="5910263" cy="27860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2" name="Title 1"/>
          <p:cNvSpPr>
            <a:spLocks noGrp="1"/>
          </p:cNvSpPr>
          <p:nvPr>
            <p:ph type="title"/>
          </p:nvPr>
        </p:nvSpPr>
        <p:spPr>
          <a:xfrm>
            <a:off x="1052512" y="142876"/>
            <a:ext cx="4972050" cy="1143000"/>
          </a:xfrm>
        </p:spPr>
        <p:txBody>
          <a:bodyPr>
            <a:normAutofit fontScale="90000"/>
          </a:bodyPr>
          <a:lstStyle/>
          <a:p>
            <a:pPr algn="l"/>
            <a:r>
              <a:rPr lang="es-ES_tradnl" sz="6000" dirty="0" err="1">
                <a:solidFill>
                  <a:srgbClr val="0070C0"/>
                </a:solidFill>
              </a:rPr>
              <a:t>Hallucinogens</a:t>
            </a:r>
            <a:br>
              <a:rPr lang="es-ES_tradnl" sz="4000" dirty="0"/>
            </a:br>
            <a:endParaRPr lang="es-ES_tradnl" sz="4000" dirty="0"/>
          </a:p>
        </p:txBody>
      </p:sp>
      <p:sp>
        <p:nvSpPr>
          <p:cNvPr id="3" name="Content Placeholder 2"/>
          <p:cNvSpPr>
            <a:spLocks noGrp="1"/>
          </p:cNvSpPr>
          <p:nvPr>
            <p:ph idx="1"/>
          </p:nvPr>
        </p:nvSpPr>
        <p:spPr>
          <a:xfrm>
            <a:off x="185736" y="966790"/>
            <a:ext cx="5767390" cy="2714625"/>
          </a:xfrm>
        </p:spPr>
        <p:txBody>
          <a:bodyPr rtlCol="0">
            <a:normAutofit fontScale="92500" lnSpcReduction="10000"/>
          </a:bodyPr>
          <a:lstStyle/>
          <a:p>
            <a:pPr>
              <a:buNone/>
              <a:defRPr/>
            </a:pPr>
            <a:r>
              <a:rPr lang="en-US" sz="3200" b="1" u="sng" dirty="0">
                <a:solidFill>
                  <a:srgbClr val="00B050"/>
                </a:solidFill>
              </a:rPr>
              <a:t>Facts</a:t>
            </a:r>
          </a:p>
          <a:p>
            <a:pPr>
              <a:defRPr/>
            </a:pPr>
            <a:r>
              <a:rPr lang="en-US" dirty="0">
                <a:solidFill>
                  <a:srgbClr val="00B050"/>
                </a:solidFill>
              </a:rPr>
              <a:t>Include LSD, magic mushrooms and ecstasy.</a:t>
            </a:r>
          </a:p>
          <a:p>
            <a:pPr>
              <a:defRPr/>
            </a:pPr>
            <a:r>
              <a:rPr lang="en-US" dirty="0">
                <a:solidFill>
                  <a:srgbClr val="00B050"/>
                </a:solidFill>
              </a:rPr>
              <a:t>They have powerful mind-altering effects and cause people to see and hear things that are not there (hallucinate).</a:t>
            </a:r>
          </a:p>
        </p:txBody>
      </p:sp>
      <p:sp>
        <p:nvSpPr>
          <p:cNvPr id="5" name="Rounded Rectangle 4"/>
          <p:cNvSpPr/>
          <p:nvPr/>
        </p:nvSpPr>
        <p:spPr>
          <a:xfrm>
            <a:off x="6231728" y="142876"/>
            <a:ext cx="5845971" cy="36891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3319" name="TextBox 5"/>
          <p:cNvSpPr txBox="1">
            <a:spLocks noChangeArrowheads="1"/>
          </p:cNvSpPr>
          <p:nvPr/>
        </p:nvSpPr>
        <p:spPr bwMode="auto">
          <a:xfrm>
            <a:off x="6397077" y="382726"/>
            <a:ext cx="5585372"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800" b="1" u="sng" dirty="0" err="1">
                <a:solidFill>
                  <a:srgbClr val="0070C0"/>
                </a:solidFill>
              </a:rPr>
              <a:t>The</a:t>
            </a:r>
            <a:r>
              <a:rPr lang="es-ES_tradnl" sz="2800" b="1" u="sng" dirty="0">
                <a:solidFill>
                  <a:srgbClr val="0070C0"/>
                </a:solidFill>
              </a:rPr>
              <a:t> </a:t>
            </a:r>
            <a:r>
              <a:rPr lang="es-ES_tradnl" sz="2800" b="1" u="sng" dirty="0" err="1">
                <a:solidFill>
                  <a:srgbClr val="0070C0"/>
                </a:solidFill>
              </a:rPr>
              <a:t>law</a:t>
            </a:r>
            <a:endParaRPr lang="es-ES_tradnl" sz="2800" b="1" u="sng" dirty="0">
              <a:solidFill>
                <a:srgbClr val="0070C0"/>
              </a:solidFill>
            </a:endParaRPr>
          </a:p>
          <a:p>
            <a:pPr>
              <a:buFont typeface="Arial" charset="0"/>
              <a:buChar char="•"/>
            </a:pPr>
            <a:r>
              <a:rPr lang="en-GB" sz="2400" dirty="0">
                <a:solidFill>
                  <a:srgbClr val="0070C0"/>
                </a:solidFill>
              </a:rPr>
              <a:t>Is illegal and a Class A drug.</a:t>
            </a:r>
          </a:p>
          <a:p>
            <a:pPr>
              <a:buFont typeface="Arial" charset="0"/>
              <a:buChar char="•"/>
            </a:pPr>
            <a:endParaRPr lang="es-ES_tradnl" sz="2400" dirty="0">
              <a:solidFill>
                <a:srgbClr val="0070C0"/>
              </a:solidFill>
            </a:endParaRPr>
          </a:p>
          <a:p>
            <a:pPr>
              <a:buFont typeface="Arial" charset="0"/>
              <a:buChar char="•"/>
            </a:pPr>
            <a:r>
              <a:rPr lang="en-GB" sz="2400" i="1" dirty="0">
                <a:solidFill>
                  <a:srgbClr val="0070C0"/>
                </a:solidFill>
              </a:rPr>
              <a:t>Possession</a:t>
            </a:r>
            <a:r>
              <a:rPr lang="en-GB" sz="2400" dirty="0">
                <a:solidFill>
                  <a:srgbClr val="0070C0"/>
                </a:solidFill>
              </a:rPr>
              <a:t> can get you up to 7 years in jail.</a:t>
            </a:r>
          </a:p>
          <a:p>
            <a:pPr>
              <a:buFont typeface="Arial" charset="0"/>
              <a:buChar char="•"/>
            </a:pPr>
            <a:endParaRPr lang="en-GB" sz="2400" i="1" dirty="0">
              <a:solidFill>
                <a:srgbClr val="0070C0"/>
              </a:solidFill>
            </a:endParaRPr>
          </a:p>
          <a:p>
            <a:pPr>
              <a:buFont typeface="Arial" charset="0"/>
              <a:buChar char="•"/>
            </a:pPr>
            <a:r>
              <a:rPr lang="en-GB" sz="2400" dirty="0">
                <a:solidFill>
                  <a:srgbClr val="0070C0"/>
                </a:solidFill>
              </a:rPr>
              <a:t>The maximum sentence for </a:t>
            </a:r>
            <a:r>
              <a:rPr lang="en-GB" sz="2400" i="1" dirty="0">
                <a:solidFill>
                  <a:srgbClr val="0070C0"/>
                </a:solidFill>
              </a:rPr>
              <a:t>supplying </a:t>
            </a:r>
            <a:r>
              <a:rPr lang="en-GB" sz="2400" dirty="0" err="1">
                <a:solidFill>
                  <a:srgbClr val="0070C0"/>
                </a:solidFill>
              </a:rPr>
              <a:t>halluginogens</a:t>
            </a:r>
            <a:r>
              <a:rPr lang="en-GB" sz="2400" dirty="0">
                <a:solidFill>
                  <a:srgbClr val="0070C0"/>
                </a:solidFill>
              </a:rPr>
              <a:t> is life imprisonment and an unlimited fine. </a:t>
            </a:r>
          </a:p>
          <a:p>
            <a:pPr>
              <a:buFont typeface="Arial" charset="0"/>
              <a:buChar char="•"/>
            </a:pPr>
            <a:endParaRPr lang="en-GB" sz="2400" dirty="0"/>
          </a:p>
        </p:txBody>
      </p:sp>
      <p:sp>
        <p:nvSpPr>
          <p:cNvPr id="7" name="Rounded Rectangle 6"/>
          <p:cNvSpPr/>
          <p:nvPr/>
        </p:nvSpPr>
        <p:spPr>
          <a:xfrm>
            <a:off x="78580" y="3700460"/>
            <a:ext cx="5981701" cy="300037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3321" name="TextBox 7"/>
          <p:cNvSpPr txBox="1">
            <a:spLocks noChangeArrowheads="1"/>
          </p:cNvSpPr>
          <p:nvPr/>
        </p:nvSpPr>
        <p:spPr bwMode="auto">
          <a:xfrm>
            <a:off x="228601" y="3832025"/>
            <a:ext cx="5724525"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800" b="1" u="sng" dirty="0" err="1">
                <a:solidFill>
                  <a:srgbClr val="7030A0"/>
                </a:solidFill>
              </a:rPr>
              <a:t>The</a:t>
            </a:r>
            <a:r>
              <a:rPr lang="es-ES_tradnl" sz="2800" b="1" u="sng" dirty="0">
                <a:solidFill>
                  <a:srgbClr val="7030A0"/>
                </a:solidFill>
              </a:rPr>
              <a:t> </a:t>
            </a:r>
            <a:r>
              <a:rPr lang="es-ES_tradnl" sz="2800" b="1" u="sng" dirty="0" err="1">
                <a:solidFill>
                  <a:srgbClr val="7030A0"/>
                </a:solidFill>
              </a:rPr>
              <a:t>risks</a:t>
            </a:r>
            <a:endParaRPr lang="es-ES_tradnl" sz="2800" b="1" u="sng" dirty="0">
              <a:solidFill>
                <a:srgbClr val="7030A0"/>
              </a:solidFill>
            </a:endParaRPr>
          </a:p>
          <a:p>
            <a:pPr>
              <a:buFont typeface="Arial" charset="0"/>
              <a:buChar char="•"/>
            </a:pPr>
            <a:r>
              <a:rPr lang="es-ES_tradnl" sz="2400" dirty="0">
                <a:solidFill>
                  <a:srgbClr val="7030A0"/>
                </a:solidFill>
              </a:rPr>
              <a:t>“</a:t>
            </a:r>
            <a:r>
              <a:rPr lang="es-ES_tradnl" sz="2400" dirty="0" err="1">
                <a:solidFill>
                  <a:srgbClr val="7030A0"/>
                </a:solidFill>
              </a:rPr>
              <a:t>Trips</a:t>
            </a:r>
            <a:r>
              <a:rPr lang="es-ES_tradnl" sz="2400" dirty="0">
                <a:solidFill>
                  <a:srgbClr val="7030A0"/>
                </a:solidFill>
              </a:rPr>
              <a:t>” </a:t>
            </a:r>
            <a:r>
              <a:rPr lang="es-ES_tradnl" sz="2400" dirty="0" err="1">
                <a:solidFill>
                  <a:srgbClr val="7030A0"/>
                </a:solidFill>
              </a:rPr>
              <a:t>or</a:t>
            </a:r>
            <a:r>
              <a:rPr lang="es-ES_tradnl" sz="2400" dirty="0">
                <a:solidFill>
                  <a:srgbClr val="7030A0"/>
                </a:solidFill>
              </a:rPr>
              <a:t> </a:t>
            </a:r>
            <a:r>
              <a:rPr lang="es-ES_tradnl" sz="2400" dirty="0" err="1">
                <a:solidFill>
                  <a:srgbClr val="7030A0"/>
                </a:solidFill>
              </a:rPr>
              <a:t>hallucinations</a:t>
            </a:r>
            <a:r>
              <a:rPr lang="es-ES_tradnl" sz="2400" dirty="0">
                <a:solidFill>
                  <a:srgbClr val="7030A0"/>
                </a:solidFill>
              </a:rPr>
              <a:t> can </a:t>
            </a:r>
            <a:r>
              <a:rPr lang="es-ES_tradnl" sz="2400" dirty="0" err="1">
                <a:solidFill>
                  <a:srgbClr val="7030A0"/>
                </a:solidFill>
              </a:rPr>
              <a:t>sometimes</a:t>
            </a:r>
            <a:r>
              <a:rPr lang="es-ES_tradnl" sz="2400" dirty="0">
                <a:solidFill>
                  <a:srgbClr val="7030A0"/>
                </a:solidFill>
              </a:rPr>
              <a:t> </a:t>
            </a:r>
            <a:r>
              <a:rPr lang="es-ES_tradnl" sz="2400" dirty="0" err="1">
                <a:solidFill>
                  <a:srgbClr val="7030A0"/>
                </a:solidFill>
              </a:rPr>
              <a:t>have</a:t>
            </a:r>
            <a:r>
              <a:rPr lang="es-ES_tradnl" sz="2400" dirty="0">
                <a:solidFill>
                  <a:srgbClr val="7030A0"/>
                </a:solidFill>
              </a:rPr>
              <a:t> </a:t>
            </a:r>
            <a:r>
              <a:rPr lang="es-ES_tradnl" sz="2400" dirty="0" err="1">
                <a:solidFill>
                  <a:srgbClr val="7030A0"/>
                </a:solidFill>
              </a:rPr>
              <a:t>very</a:t>
            </a:r>
            <a:r>
              <a:rPr lang="es-ES_tradnl" sz="2400" dirty="0">
                <a:solidFill>
                  <a:srgbClr val="7030A0"/>
                </a:solidFill>
              </a:rPr>
              <a:t> </a:t>
            </a:r>
            <a:r>
              <a:rPr lang="es-ES_tradnl" sz="2400" dirty="0" err="1">
                <a:solidFill>
                  <a:srgbClr val="7030A0"/>
                </a:solidFill>
              </a:rPr>
              <a:t>frightening</a:t>
            </a:r>
            <a:r>
              <a:rPr lang="es-ES_tradnl" sz="2400" dirty="0">
                <a:solidFill>
                  <a:srgbClr val="7030A0"/>
                </a:solidFill>
              </a:rPr>
              <a:t> </a:t>
            </a:r>
            <a:r>
              <a:rPr lang="es-ES_tradnl" sz="2400" dirty="0" err="1">
                <a:solidFill>
                  <a:srgbClr val="7030A0"/>
                </a:solidFill>
              </a:rPr>
              <a:t>effects</a:t>
            </a:r>
            <a:r>
              <a:rPr lang="es-ES_tradnl" sz="2400" dirty="0">
                <a:solidFill>
                  <a:srgbClr val="7030A0"/>
                </a:solidFill>
              </a:rPr>
              <a:t>.</a:t>
            </a:r>
          </a:p>
          <a:p>
            <a:pPr>
              <a:buFont typeface="Arial" charset="0"/>
              <a:buChar char="•"/>
            </a:pPr>
            <a:endParaRPr lang="es-ES_tradnl" sz="2400" dirty="0">
              <a:solidFill>
                <a:srgbClr val="7030A0"/>
              </a:solidFill>
            </a:endParaRPr>
          </a:p>
          <a:p>
            <a:pPr>
              <a:buFont typeface="Arial" charset="0"/>
              <a:buChar char="•"/>
            </a:pPr>
            <a:r>
              <a:rPr lang="es-ES_tradnl" sz="2400" dirty="0" err="1">
                <a:solidFill>
                  <a:srgbClr val="7030A0"/>
                </a:solidFill>
              </a:rPr>
              <a:t>Taking</a:t>
            </a:r>
            <a:r>
              <a:rPr lang="es-ES_tradnl" sz="2400" dirty="0">
                <a:solidFill>
                  <a:srgbClr val="7030A0"/>
                </a:solidFill>
              </a:rPr>
              <a:t> </a:t>
            </a:r>
            <a:r>
              <a:rPr lang="es-ES_tradnl" sz="2400" dirty="0" err="1">
                <a:solidFill>
                  <a:srgbClr val="7030A0"/>
                </a:solidFill>
              </a:rPr>
              <a:t>hallucinogens</a:t>
            </a:r>
            <a:r>
              <a:rPr lang="es-ES_tradnl" sz="2400" dirty="0">
                <a:solidFill>
                  <a:srgbClr val="7030A0"/>
                </a:solidFill>
              </a:rPr>
              <a:t> </a:t>
            </a:r>
            <a:r>
              <a:rPr lang="es-ES_tradnl" sz="2400" dirty="0" err="1">
                <a:solidFill>
                  <a:srgbClr val="7030A0"/>
                </a:solidFill>
              </a:rPr>
              <a:t>when</a:t>
            </a:r>
            <a:r>
              <a:rPr lang="es-ES_tradnl" sz="2400" dirty="0">
                <a:solidFill>
                  <a:srgbClr val="7030A0"/>
                </a:solidFill>
              </a:rPr>
              <a:t> in a </a:t>
            </a:r>
            <a:r>
              <a:rPr lang="es-ES_tradnl" sz="2400" dirty="0" err="1">
                <a:solidFill>
                  <a:srgbClr val="7030A0"/>
                </a:solidFill>
              </a:rPr>
              <a:t>bad</a:t>
            </a:r>
            <a:r>
              <a:rPr lang="es-ES_tradnl" sz="2400" dirty="0">
                <a:solidFill>
                  <a:srgbClr val="7030A0"/>
                </a:solidFill>
              </a:rPr>
              <a:t> </a:t>
            </a:r>
            <a:r>
              <a:rPr lang="es-ES_tradnl" sz="2400" dirty="0" err="1">
                <a:solidFill>
                  <a:srgbClr val="7030A0"/>
                </a:solidFill>
              </a:rPr>
              <a:t>mood</a:t>
            </a:r>
            <a:r>
              <a:rPr lang="es-ES_tradnl" sz="2400" dirty="0">
                <a:solidFill>
                  <a:srgbClr val="7030A0"/>
                </a:solidFill>
              </a:rPr>
              <a:t> has </a:t>
            </a:r>
            <a:r>
              <a:rPr lang="es-ES_tradnl" sz="2400" dirty="0" err="1">
                <a:solidFill>
                  <a:srgbClr val="7030A0"/>
                </a:solidFill>
              </a:rPr>
              <a:t>been</a:t>
            </a:r>
            <a:r>
              <a:rPr lang="es-ES_tradnl" sz="2400" dirty="0">
                <a:solidFill>
                  <a:srgbClr val="7030A0"/>
                </a:solidFill>
              </a:rPr>
              <a:t> </a:t>
            </a:r>
            <a:r>
              <a:rPr lang="es-ES_tradnl" sz="2400" dirty="0" err="1">
                <a:solidFill>
                  <a:srgbClr val="7030A0"/>
                </a:solidFill>
              </a:rPr>
              <a:t>known</a:t>
            </a:r>
            <a:r>
              <a:rPr lang="es-ES_tradnl" sz="2400" dirty="0">
                <a:solidFill>
                  <a:srgbClr val="7030A0"/>
                </a:solidFill>
              </a:rPr>
              <a:t> </a:t>
            </a:r>
            <a:r>
              <a:rPr lang="es-ES_tradnl" sz="2400" dirty="0" err="1">
                <a:solidFill>
                  <a:srgbClr val="7030A0"/>
                </a:solidFill>
              </a:rPr>
              <a:t>to</a:t>
            </a:r>
            <a:r>
              <a:rPr lang="es-ES_tradnl" sz="2400" dirty="0">
                <a:solidFill>
                  <a:srgbClr val="7030A0"/>
                </a:solidFill>
              </a:rPr>
              <a:t> </a:t>
            </a:r>
            <a:r>
              <a:rPr lang="es-ES_tradnl" sz="2400" dirty="0" err="1">
                <a:solidFill>
                  <a:srgbClr val="7030A0"/>
                </a:solidFill>
              </a:rPr>
              <a:t>make</a:t>
            </a:r>
            <a:r>
              <a:rPr lang="es-ES_tradnl" sz="2400" dirty="0">
                <a:solidFill>
                  <a:srgbClr val="7030A0"/>
                </a:solidFill>
              </a:rPr>
              <a:t> </a:t>
            </a:r>
            <a:r>
              <a:rPr lang="es-ES_tradnl" sz="2400" dirty="0" err="1">
                <a:solidFill>
                  <a:srgbClr val="7030A0"/>
                </a:solidFill>
              </a:rPr>
              <a:t>people</a:t>
            </a:r>
            <a:r>
              <a:rPr lang="es-ES_tradnl" sz="2400" dirty="0">
                <a:solidFill>
                  <a:srgbClr val="7030A0"/>
                </a:solidFill>
              </a:rPr>
              <a:t> </a:t>
            </a:r>
            <a:r>
              <a:rPr lang="es-ES_tradnl" sz="2400" dirty="0" err="1">
                <a:solidFill>
                  <a:srgbClr val="7030A0"/>
                </a:solidFill>
              </a:rPr>
              <a:t>harm</a:t>
            </a:r>
            <a:r>
              <a:rPr lang="es-ES_tradnl" sz="2400" dirty="0">
                <a:solidFill>
                  <a:srgbClr val="7030A0"/>
                </a:solidFill>
              </a:rPr>
              <a:t> </a:t>
            </a:r>
            <a:r>
              <a:rPr lang="es-ES_tradnl" sz="2400" dirty="0" err="1">
                <a:solidFill>
                  <a:srgbClr val="7030A0"/>
                </a:solidFill>
              </a:rPr>
              <a:t>themselves</a:t>
            </a:r>
            <a:r>
              <a:rPr lang="es-ES_tradnl" sz="2400" dirty="0">
                <a:solidFill>
                  <a:srgbClr val="7030A0"/>
                </a:solidFill>
              </a:rPr>
              <a:t>.</a:t>
            </a:r>
          </a:p>
        </p:txBody>
      </p:sp>
      <p:pic>
        <p:nvPicPr>
          <p:cNvPr id="13322" name="Picture 2" descr="http://www.talktofrank.com/uploadedImages/Drugs/LARGE%20PHOTOS_ls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728" y="4100451"/>
            <a:ext cx="2559049" cy="1709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83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14313" y="857251"/>
            <a:ext cx="5810250" cy="27860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_tradnl" dirty="0">
              <a:solidFill>
                <a:srgbClr val="00B050"/>
              </a:solidFill>
            </a:endParaRPr>
          </a:p>
        </p:txBody>
      </p:sp>
      <p:sp>
        <p:nvSpPr>
          <p:cNvPr id="2" name="Title 1"/>
          <p:cNvSpPr>
            <a:spLocks noGrp="1"/>
          </p:cNvSpPr>
          <p:nvPr>
            <p:ph type="title"/>
          </p:nvPr>
        </p:nvSpPr>
        <p:spPr>
          <a:xfrm>
            <a:off x="1052513" y="100225"/>
            <a:ext cx="4972050" cy="1143000"/>
          </a:xfrm>
        </p:spPr>
        <p:txBody>
          <a:bodyPr>
            <a:normAutofit fontScale="90000"/>
          </a:bodyPr>
          <a:lstStyle/>
          <a:p>
            <a:pPr algn="l"/>
            <a:r>
              <a:rPr lang="es-ES_tradnl" sz="6000" dirty="0" err="1">
                <a:solidFill>
                  <a:srgbClr val="0070C0"/>
                </a:solidFill>
              </a:rPr>
              <a:t>Depressants</a:t>
            </a:r>
            <a:br>
              <a:rPr lang="es-ES_tradnl" sz="4000" dirty="0"/>
            </a:br>
            <a:endParaRPr lang="es-ES_tradnl" sz="4000" dirty="0"/>
          </a:p>
        </p:txBody>
      </p:sp>
      <p:sp>
        <p:nvSpPr>
          <p:cNvPr id="3" name="Content Placeholder 2"/>
          <p:cNvSpPr>
            <a:spLocks noGrp="1"/>
          </p:cNvSpPr>
          <p:nvPr>
            <p:ph idx="1"/>
          </p:nvPr>
        </p:nvSpPr>
        <p:spPr>
          <a:xfrm>
            <a:off x="672157" y="1189281"/>
            <a:ext cx="4071937" cy="2714625"/>
          </a:xfrm>
        </p:spPr>
        <p:txBody>
          <a:bodyPr rtlCol="0">
            <a:normAutofit/>
          </a:bodyPr>
          <a:lstStyle/>
          <a:p>
            <a:pPr>
              <a:buNone/>
              <a:defRPr/>
            </a:pPr>
            <a:r>
              <a:rPr lang="en-US" sz="3200" b="1" u="sng" dirty="0">
                <a:solidFill>
                  <a:srgbClr val="00B050"/>
                </a:solidFill>
              </a:rPr>
              <a:t>Facts</a:t>
            </a:r>
          </a:p>
        </p:txBody>
      </p:sp>
      <p:sp>
        <p:nvSpPr>
          <p:cNvPr id="5" name="Rounded Rectangle 4"/>
          <p:cNvSpPr/>
          <p:nvPr/>
        </p:nvSpPr>
        <p:spPr>
          <a:xfrm>
            <a:off x="6381749" y="142876"/>
            <a:ext cx="5307161" cy="421481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3319" name="TextBox 5"/>
          <p:cNvSpPr txBox="1">
            <a:spLocks noChangeArrowheads="1"/>
          </p:cNvSpPr>
          <p:nvPr/>
        </p:nvSpPr>
        <p:spPr bwMode="auto">
          <a:xfrm>
            <a:off x="6648451" y="302920"/>
            <a:ext cx="486774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3200" b="1" u="sng" dirty="0" err="1">
                <a:solidFill>
                  <a:srgbClr val="0070C0"/>
                </a:solidFill>
              </a:rPr>
              <a:t>The</a:t>
            </a:r>
            <a:r>
              <a:rPr lang="es-ES_tradnl" sz="3200" b="1" u="sng" dirty="0">
                <a:solidFill>
                  <a:srgbClr val="0070C0"/>
                </a:solidFill>
              </a:rPr>
              <a:t> </a:t>
            </a:r>
            <a:r>
              <a:rPr lang="es-ES_tradnl" sz="3200" b="1" u="sng" dirty="0" err="1">
                <a:solidFill>
                  <a:srgbClr val="0070C0"/>
                </a:solidFill>
              </a:rPr>
              <a:t>law</a:t>
            </a:r>
            <a:endParaRPr lang="es-ES_tradnl" sz="3200" b="1" u="sng" dirty="0">
              <a:solidFill>
                <a:srgbClr val="0070C0"/>
              </a:solidFill>
            </a:endParaRPr>
          </a:p>
          <a:p>
            <a:pPr>
              <a:buFont typeface="Arial" charset="0"/>
              <a:buChar char="•"/>
            </a:pPr>
            <a:r>
              <a:rPr lang="en-GB" sz="2800" dirty="0"/>
              <a:t> </a:t>
            </a:r>
            <a:r>
              <a:rPr lang="en-GB" sz="2800" dirty="0">
                <a:solidFill>
                  <a:srgbClr val="0070C0"/>
                </a:solidFill>
              </a:rPr>
              <a:t>Alcohol is legal for anyone to buy over the age of 18.</a:t>
            </a:r>
          </a:p>
          <a:p>
            <a:pPr>
              <a:buFont typeface="Arial" charset="0"/>
              <a:buChar char="•"/>
            </a:pPr>
            <a:r>
              <a:rPr lang="en-GB" sz="2800" dirty="0">
                <a:solidFill>
                  <a:srgbClr val="0070C0"/>
                </a:solidFill>
              </a:rPr>
              <a:t> Cannabis is a class C drug, if you are found with an amount with the intent to supply you can face 2 years in prison, and unlimited fine- or both.</a:t>
            </a:r>
          </a:p>
        </p:txBody>
      </p:sp>
      <p:sp>
        <p:nvSpPr>
          <p:cNvPr id="7" name="Rounded Rectangle 6"/>
          <p:cNvSpPr/>
          <p:nvPr/>
        </p:nvSpPr>
        <p:spPr>
          <a:xfrm>
            <a:off x="214313" y="3714752"/>
            <a:ext cx="5810250" cy="300037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3321" name="TextBox 7"/>
          <p:cNvSpPr txBox="1">
            <a:spLocks noChangeArrowheads="1"/>
          </p:cNvSpPr>
          <p:nvPr/>
        </p:nvSpPr>
        <p:spPr bwMode="auto">
          <a:xfrm>
            <a:off x="672157" y="3829437"/>
            <a:ext cx="37861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800" b="1" u="sng" dirty="0" err="1">
                <a:solidFill>
                  <a:srgbClr val="7030A0"/>
                </a:solidFill>
              </a:rPr>
              <a:t>The</a:t>
            </a:r>
            <a:r>
              <a:rPr lang="es-ES_tradnl" sz="2800" b="1" u="sng" dirty="0">
                <a:solidFill>
                  <a:srgbClr val="7030A0"/>
                </a:solidFill>
              </a:rPr>
              <a:t> </a:t>
            </a:r>
            <a:r>
              <a:rPr lang="es-ES_tradnl" sz="2800" b="1" u="sng" dirty="0" err="1">
                <a:solidFill>
                  <a:srgbClr val="7030A0"/>
                </a:solidFill>
              </a:rPr>
              <a:t>risks</a:t>
            </a:r>
            <a:endParaRPr lang="es-ES_tradnl" sz="2800" b="1" u="sng" dirty="0">
              <a:solidFill>
                <a:srgbClr val="7030A0"/>
              </a:solidFill>
            </a:endParaRPr>
          </a:p>
        </p:txBody>
      </p:sp>
      <p:pic>
        <p:nvPicPr>
          <p:cNvPr id="13" name="Picture 16" descr="lager"/>
          <p:cNvPicPr>
            <a:picLocks noChangeAspect="1" noChangeArrowheads="1"/>
          </p:cNvPicPr>
          <p:nvPr/>
        </p:nvPicPr>
        <p:blipFill>
          <a:blip r:embed="rId2" cstate="print"/>
          <a:srcRect l="13314" t="5000" r="17899" b="4999"/>
          <a:stretch>
            <a:fillRect/>
          </a:stretch>
        </p:blipFill>
        <p:spPr bwMode="auto">
          <a:xfrm>
            <a:off x="7135669" y="4244957"/>
            <a:ext cx="1417638" cy="2470167"/>
          </a:xfrm>
          <a:prstGeom prst="rect">
            <a:avLst/>
          </a:prstGeom>
          <a:ln>
            <a:noFill/>
          </a:ln>
          <a:effectLst>
            <a:softEdge rad="112500"/>
          </a:effectLst>
        </p:spPr>
      </p:pic>
      <p:pic>
        <p:nvPicPr>
          <p:cNvPr id="15" name="Picture 2" descr="http://www.criminallawyerillinois.com/wp-content/uploads/2010/03/cannabis.gif"/>
          <p:cNvPicPr>
            <a:picLocks noChangeAspect="1" noChangeArrowheads="1"/>
          </p:cNvPicPr>
          <p:nvPr/>
        </p:nvPicPr>
        <p:blipFill>
          <a:blip r:embed="rId3" cstate="print"/>
          <a:srcRect/>
          <a:stretch>
            <a:fillRect/>
          </a:stretch>
        </p:blipFill>
        <p:spPr bwMode="auto">
          <a:xfrm>
            <a:off x="9372135" y="4585624"/>
            <a:ext cx="2163106" cy="2173028"/>
          </a:xfrm>
          <a:prstGeom prst="rect">
            <a:avLst/>
          </a:prstGeom>
          <a:ln>
            <a:noFill/>
          </a:ln>
          <a:effectLst>
            <a:softEdge rad="112500"/>
          </a:effectLst>
        </p:spPr>
      </p:pic>
      <p:sp>
        <p:nvSpPr>
          <p:cNvPr id="6" name="TextBox 5"/>
          <p:cNvSpPr txBox="1"/>
          <p:nvPr/>
        </p:nvSpPr>
        <p:spPr>
          <a:xfrm>
            <a:off x="503089" y="1753766"/>
            <a:ext cx="5307162" cy="1200329"/>
          </a:xfrm>
          <a:prstGeom prst="rect">
            <a:avLst/>
          </a:prstGeom>
          <a:noFill/>
        </p:spPr>
        <p:txBody>
          <a:bodyPr wrap="square" rtlCol="0">
            <a:spAutoFit/>
          </a:bodyPr>
          <a:lstStyle/>
          <a:p>
            <a:pPr marL="285750" indent="-285750">
              <a:buFont typeface="Arial" pitchFamily="34" charset="0"/>
              <a:buChar char="•"/>
            </a:pPr>
            <a:r>
              <a:rPr lang="en-GB" sz="2400" dirty="0">
                <a:solidFill>
                  <a:srgbClr val="00B050"/>
                </a:solidFill>
              </a:rPr>
              <a:t>Such as alcohol and cannabis</a:t>
            </a:r>
          </a:p>
          <a:p>
            <a:pPr marL="285750" indent="-285750">
              <a:buFont typeface="Arial" pitchFamily="34" charset="0"/>
              <a:buChar char="•"/>
            </a:pPr>
            <a:r>
              <a:rPr lang="en-GB" sz="2400" dirty="0">
                <a:solidFill>
                  <a:srgbClr val="00B050"/>
                </a:solidFill>
              </a:rPr>
              <a:t>Can slow down the nervous system causing sleepiness and forgetfulness</a:t>
            </a:r>
          </a:p>
        </p:txBody>
      </p:sp>
      <p:sp>
        <p:nvSpPr>
          <p:cNvPr id="17" name="TextBox 16"/>
          <p:cNvSpPr txBox="1"/>
          <p:nvPr/>
        </p:nvSpPr>
        <p:spPr>
          <a:xfrm>
            <a:off x="423863" y="4387766"/>
            <a:ext cx="5600700" cy="1938992"/>
          </a:xfrm>
          <a:prstGeom prst="rect">
            <a:avLst/>
          </a:prstGeom>
          <a:noFill/>
        </p:spPr>
        <p:txBody>
          <a:bodyPr wrap="square" rtlCol="0">
            <a:spAutoFit/>
          </a:bodyPr>
          <a:lstStyle/>
          <a:p>
            <a:pPr marL="285750" indent="-285750">
              <a:buFont typeface="Arial" pitchFamily="34" charset="0"/>
              <a:buChar char="•"/>
            </a:pPr>
            <a:r>
              <a:rPr lang="en-GB" sz="2400" dirty="0">
                <a:solidFill>
                  <a:srgbClr val="7030A0"/>
                </a:solidFill>
              </a:rPr>
              <a:t>Highly addictive as depressants are often ‘social’ drugs</a:t>
            </a:r>
          </a:p>
          <a:p>
            <a:pPr marL="285750" indent="-285750">
              <a:buFont typeface="Arial" pitchFamily="34" charset="0"/>
              <a:buChar char="•"/>
            </a:pPr>
            <a:r>
              <a:rPr lang="en-GB" sz="2400" dirty="0">
                <a:solidFill>
                  <a:srgbClr val="7030A0"/>
                </a:solidFill>
              </a:rPr>
              <a:t>Cannabis is linked to symptoms of paranoia and can lead to complications in the brain.</a:t>
            </a:r>
          </a:p>
        </p:txBody>
      </p:sp>
    </p:spTree>
    <p:extLst>
      <p:ext uri="{BB962C8B-B14F-4D97-AF65-F5344CB8AC3E}">
        <p14:creationId xmlns:p14="http://schemas.microsoft.com/office/powerpoint/2010/main" val="135907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00038" y="857251"/>
            <a:ext cx="5724525" cy="3286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2" name="Title 1"/>
          <p:cNvSpPr>
            <a:spLocks noGrp="1"/>
          </p:cNvSpPr>
          <p:nvPr>
            <p:ph type="title"/>
          </p:nvPr>
        </p:nvSpPr>
        <p:spPr>
          <a:xfrm>
            <a:off x="423864" y="119480"/>
            <a:ext cx="4141663" cy="1143000"/>
          </a:xfrm>
        </p:spPr>
        <p:txBody>
          <a:bodyPr>
            <a:normAutofit fontScale="90000"/>
          </a:bodyPr>
          <a:lstStyle/>
          <a:p>
            <a:pPr algn="l"/>
            <a:r>
              <a:rPr lang="es-ES_tradnl" sz="6000" dirty="0" err="1">
                <a:solidFill>
                  <a:srgbClr val="7030A0"/>
                </a:solidFill>
              </a:rPr>
              <a:t>Stimulants</a:t>
            </a:r>
            <a:br>
              <a:rPr lang="es-ES_tradnl" sz="4000" dirty="0"/>
            </a:br>
            <a:endParaRPr lang="es-ES_tradnl" sz="4000" dirty="0"/>
          </a:p>
        </p:txBody>
      </p:sp>
      <p:sp>
        <p:nvSpPr>
          <p:cNvPr id="3" name="Content Placeholder 2"/>
          <p:cNvSpPr>
            <a:spLocks noGrp="1"/>
          </p:cNvSpPr>
          <p:nvPr>
            <p:ph idx="1"/>
          </p:nvPr>
        </p:nvSpPr>
        <p:spPr>
          <a:xfrm>
            <a:off x="504825" y="968943"/>
            <a:ext cx="5504933" cy="3286125"/>
          </a:xfrm>
        </p:spPr>
        <p:txBody>
          <a:bodyPr>
            <a:normAutofit/>
          </a:bodyPr>
          <a:lstStyle/>
          <a:p>
            <a:pPr>
              <a:buFont typeface="Arial" charset="0"/>
              <a:buNone/>
            </a:pPr>
            <a:r>
              <a:rPr lang="en-US" sz="2600" b="1" u="sng" dirty="0">
                <a:solidFill>
                  <a:srgbClr val="00B050"/>
                </a:solidFill>
              </a:rPr>
              <a:t>Facts</a:t>
            </a:r>
          </a:p>
          <a:p>
            <a:r>
              <a:rPr lang="es-ES_tradnl" sz="2400" dirty="0" err="1">
                <a:solidFill>
                  <a:srgbClr val="00B050"/>
                </a:solidFill>
              </a:rPr>
              <a:t>Include</a:t>
            </a:r>
            <a:r>
              <a:rPr lang="es-ES_tradnl" sz="2400" dirty="0">
                <a:solidFill>
                  <a:srgbClr val="00B050"/>
                </a:solidFill>
              </a:rPr>
              <a:t> </a:t>
            </a:r>
            <a:r>
              <a:rPr lang="es-ES_tradnl" sz="2400" dirty="0" err="1">
                <a:solidFill>
                  <a:srgbClr val="00B050"/>
                </a:solidFill>
              </a:rPr>
              <a:t>ecstasy</a:t>
            </a:r>
            <a:r>
              <a:rPr lang="es-ES_tradnl" sz="2400" dirty="0">
                <a:solidFill>
                  <a:srgbClr val="00B050"/>
                </a:solidFill>
              </a:rPr>
              <a:t>, </a:t>
            </a:r>
            <a:r>
              <a:rPr lang="es-ES_tradnl" sz="2400" dirty="0" err="1">
                <a:solidFill>
                  <a:srgbClr val="00B050"/>
                </a:solidFill>
              </a:rPr>
              <a:t>cocaine</a:t>
            </a:r>
            <a:r>
              <a:rPr lang="es-ES_tradnl" sz="2400" dirty="0">
                <a:solidFill>
                  <a:srgbClr val="00B050"/>
                </a:solidFill>
              </a:rPr>
              <a:t> and </a:t>
            </a:r>
            <a:r>
              <a:rPr lang="es-ES_tradnl" sz="2400" dirty="0" err="1">
                <a:solidFill>
                  <a:srgbClr val="00B050"/>
                </a:solidFill>
              </a:rPr>
              <a:t>caffeine</a:t>
            </a:r>
            <a:endParaRPr lang="es-ES_tradnl" sz="2400" dirty="0">
              <a:solidFill>
                <a:srgbClr val="00B050"/>
              </a:solidFill>
            </a:endParaRPr>
          </a:p>
          <a:p>
            <a:r>
              <a:rPr lang="en-US" sz="2400" dirty="0">
                <a:solidFill>
                  <a:srgbClr val="00B050"/>
                </a:solidFill>
              </a:rPr>
              <a:t>Speed up the activity of the nervous system.</a:t>
            </a:r>
          </a:p>
          <a:p>
            <a:r>
              <a:rPr lang="en-GB" sz="2400" dirty="0">
                <a:solidFill>
                  <a:srgbClr val="00B050"/>
                </a:solidFill>
              </a:rPr>
              <a:t>Increase feelings of well-being, and increase energy and alertness.</a:t>
            </a:r>
            <a:endParaRPr lang="en-US" sz="2400" dirty="0">
              <a:solidFill>
                <a:srgbClr val="00B050"/>
              </a:solidFill>
            </a:endParaRPr>
          </a:p>
        </p:txBody>
      </p:sp>
      <p:sp>
        <p:nvSpPr>
          <p:cNvPr id="5" name="Rounded Rectangle 4"/>
          <p:cNvSpPr/>
          <p:nvPr/>
        </p:nvSpPr>
        <p:spPr>
          <a:xfrm>
            <a:off x="6167439" y="214313"/>
            <a:ext cx="5600697" cy="2857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4342" name="TextBox 5"/>
          <p:cNvSpPr txBox="1">
            <a:spLocks noChangeArrowheads="1"/>
          </p:cNvSpPr>
          <p:nvPr/>
        </p:nvSpPr>
        <p:spPr bwMode="auto">
          <a:xfrm>
            <a:off x="6381751" y="214314"/>
            <a:ext cx="5305424"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800" b="1" u="sng" dirty="0" err="1">
                <a:solidFill>
                  <a:schemeClr val="accent1"/>
                </a:solidFill>
              </a:rPr>
              <a:t>The</a:t>
            </a:r>
            <a:r>
              <a:rPr lang="es-ES_tradnl" sz="2800" b="1" u="sng" dirty="0">
                <a:solidFill>
                  <a:schemeClr val="accent1"/>
                </a:solidFill>
              </a:rPr>
              <a:t> </a:t>
            </a:r>
            <a:r>
              <a:rPr lang="es-ES_tradnl" sz="2800" b="1" u="sng" dirty="0" err="1">
                <a:solidFill>
                  <a:schemeClr val="accent1"/>
                </a:solidFill>
              </a:rPr>
              <a:t>law</a:t>
            </a:r>
            <a:endParaRPr lang="es-ES_tradnl" sz="2800" b="1" u="sng" dirty="0">
              <a:solidFill>
                <a:schemeClr val="accent1"/>
              </a:solidFill>
            </a:endParaRPr>
          </a:p>
          <a:p>
            <a:endParaRPr lang="es-ES_tradnl" sz="2400" b="1" u="sng" dirty="0">
              <a:solidFill>
                <a:schemeClr val="accent1"/>
              </a:solidFill>
            </a:endParaRPr>
          </a:p>
          <a:p>
            <a:pPr marL="342900" indent="-342900">
              <a:buFont typeface="Arial" pitchFamily="34" charset="0"/>
              <a:buChar char="•"/>
            </a:pPr>
            <a:r>
              <a:rPr lang="es-ES_tradnl" sz="2400" dirty="0">
                <a:solidFill>
                  <a:schemeClr val="accent1"/>
                </a:solidFill>
              </a:rPr>
              <a:t>Can be legal (</a:t>
            </a:r>
            <a:r>
              <a:rPr lang="es-ES_tradnl" sz="2400" dirty="0" err="1">
                <a:solidFill>
                  <a:schemeClr val="accent1"/>
                </a:solidFill>
              </a:rPr>
              <a:t>caffeine</a:t>
            </a:r>
            <a:r>
              <a:rPr lang="es-ES_tradnl" sz="2400" dirty="0">
                <a:solidFill>
                  <a:schemeClr val="accent1"/>
                </a:solidFill>
              </a:rPr>
              <a:t>) </a:t>
            </a:r>
            <a:r>
              <a:rPr lang="es-ES_tradnl" sz="2400" dirty="0" err="1">
                <a:solidFill>
                  <a:schemeClr val="accent1"/>
                </a:solidFill>
              </a:rPr>
              <a:t>or</a:t>
            </a:r>
            <a:r>
              <a:rPr lang="es-ES_tradnl" sz="2400" dirty="0">
                <a:solidFill>
                  <a:schemeClr val="accent1"/>
                </a:solidFill>
              </a:rPr>
              <a:t> </a:t>
            </a:r>
            <a:r>
              <a:rPr lang="es-ES_tradnl" sz="2400" dirty="0" err="1">
                <a:solidFill>
                  <a:schemeClr val="accent1"/>
                </a:solidFill>
              </a:rPr>
              <a:t>illegal</a:t>
            </a:r>
            <a:r>
              <a:rPr lang="es-ES_tradnl" sz="2400" dirty="0">
                <a:solidFill>
                  <a:schemeClr val="accent1"/>
                </a:solidFill>
              </a:rPr>
              <a:t> (</a:t>
            </a:r>
            <a:r>
              <a:rPr lang="es-ES_tradnl" sz="2400" dirty="0" err="1">
                <a:solidFill>
                  <a:schemeClr val="accent1"/>
                </a:solidFill>
              </a:rPr>
              <a:t>cocaine</a:t>
            </a:r>
            <a:r>
              <a:rPr lang="es-ES_tradnl" sz="2400" dirty="0">
                <a:solidFill>
                  <a:schemeClr val="accent1"/>
                </a:solidFill>
              </a:rPr>
              <a:t>)</a:t>
            </a:r>
          </a:p>
          <a:p>
            <a:pPr marL="342900" indent="-342900">
              <a:buFont typeface="Arial" pitchFamily="34" charset="0"/>
              <a:buChar char="•"/>
            </a:pPr>
            <a:r>
              <a:rPr lang="es-ES_tradnl" sz="2400" dirty="0" err="1">
                <a:solidFill>
                  <a:schemeClr val="accent1"/>
                </a:solidFill>
              </a:rPr>
              <a:t>Carries</a:t>
            </a:r>
            <a:r>
              <a:rPr lang="es-ES_tradnl" sz="2400" dirty="0">
                <a:solidFill>
                  <a:schemeClr val="accent1"/>
                </a:solidFill>
              </a:rPr>
              <a:t> </a:t>
            </a:r>
            <a:r>
              <a:rPr lang="es-ES_tradnl" sz="2400" dirty="0" err="1">
                <a:solidFill>
                  <a:schemeClr val="accent1"/>
                </a:solidFill>
              </a:rPr>
              <a:t>various</a:t>
            </a:r>
            <a:r>
              <a:rPr lang="es-ES_tradnl" sz="2400" dirty="0">
                <a:solidFill>
                  <a:schemeClr val="accent1"/>
                </a:solidFill>
              </a:rPr>
              <a:t> </a:t>
            </a:r>
            <a:r>
              <a:rPr lang="es-ES_tradnl" sz="2400" dirty="0" err="1">
                <a:solidFill>
                  <a:schemeClr val="accent1"/>
                </a:solidFill>
              </a:rPr>
              <a:t>penalities</a:t>
            </a:r>
            <a:r>
              <a:rPr lang="es-ES_tradnl" sz="2400" dirty="0">
                <a:solidFill>
                  <a:schemeClr val="accent1"/>
                </a:solidFill>
              </a:rPr>
              <a:t> </a:t>
            </a:r>
            <a:r>
              <a:rPr lang="es-ES_tradnl" sz="2400" dirty="0" err="1">
                <a:solidFill>
                  <a:schemeClr val="accent1"/>
                </a:solidFill>
              </a:rPr>
              <a:t>dependant</a:t>
            </a:r>
            <a:r>
              <a:rPr lang="es-ES_tradnl" sz="2400" dirty="0">
                <a:solidFill>
                  <a:schemeClr val="accent1"/>
                </a:solidFill>
              </a:rPr>
              <a:t> </a:t>
            </a:r>
            <a:r>
              <a:rPr lang="es-ES_tradnl" sz="2400" dirty="0" err="1">
                <a:solidFill>
                  <a:schemeClr val="accent1"/>
                </a:solidFill>
              </a:rPr>
              <a:t>on</a:t>
            </a:r>
            <a:r>
              <a:rPr lang="es-ES_tradnl" sz="2400" dirty="0">
                <a:solidFill>
                  <a:schemeClr val="accent1"/>
                </a:solidFill>
              </a:rPr>
              <a:t> </a:t>
            </a:r>
            <a:r>
              <a:rPr lang="es-ES_tradnl" sz="2400" dirty="0" err="1">
                <a:solidFill>
                  <a:schemeClr val="accent1"/>
                </a:solidFill>
              </a:rPr>
              <a:t>the</a:t>
            </a:r>
            <a:r>
              <a:rPr lang="es-ES_tradnl" sz="2400" dirty="0">
                <a:solidFill>
                  <a:schemeClr val="accent1"/>
                </a:solidFill>
              </a:rPr>
              <a:t> </a:t>
            </a:r>
            <a:r>
              <a:rPr lang="es-ES_tradnl" sz="2400" dirty="0" err="1">
                <a:solidFill>
                  <a:schemeClr val="accent1"/>
                </a:solidFill>
              </a:rPr>
              <a:t>classificication</a:t>
            </a:r>
            <a:r>
              <a:rPr lang="es-ES_tradnl" sz="2400" dirty="0">
                <a:solidFill>
                  <a:schemeClr val="accent1"/>
                </a:solidFill>
              </a:rPr>
              <a:t> of </a:t>
            </a:r>
            <a:r>
              <a:rPr lang="es-ES_tradnl" sz="2400" dirty="0" err="1">
                <a:solidFill>
                  <a:schemeClr val="accent1"/>
                </a:solidFill>
              </a:rPr>
              <a:t>the</a:t>
            </a:r>
            <a:r>
              <a:rPr lang="es-ES_tradnl" sz="2400" dirty="0">
                <a:solidFill>
                  <a:schemeClr val="accent1"/>
                </a:solidFill>
              </a:rPr>
              <a:t> </a:t>
            </a:r>
            <a:r>
              <a:rPr lang="es-ES_tradnl" sz="2400" dirty="0" err="1">
                <a:solidFill>
                  <a:schemeClr val="accent1"/>
                </a:solidFill>
              </a:rPr>
              <a:t>drug</a:t>
            </a:r>
            <a:r>
              <a:rPr lang="es-ES_tradnl" sz="2400" dirty="0">
                <a:solidFill>
                  <a:schemeClr val="accent1"/>
                </a:solidFill>
              </a:rPr>
              <a:t>.</a:t>
            </a:r>
          </a:p>
        </p:txBody>
      </p:sp>
      <p:sp>
        <p:nvSpPr>
          <p:cNvPr id="7" name="Rounded Rectangle 6"/>
          <p:cNvSpPr/>
          <p:nvPr/>
        </p:nvSpPr>
        <p:spPr>
          <a:xfrm>
            <a:off x="423864" y="4286251"/>
            <a:ext cx="8886824" cy="22145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4344" name="TextBox 7"/>
          <p:cNvSpPr txBox="1">
            <a:spLocks noChangeArrowheads="1"/>
          </p:cNvSpPr>
          <p:nvPr/>
        </p:nvSpPr>
        <p:spPr bwMode="auto">
          <a:xfrm>
            <a:off x="752736" y="4280393"/>
            <a:ext cx="7067549"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200" b="1" u="sng" dirty="0" err="1">
                <a:solidFill>
                  <a:srgbClr val="7030A0"/>
                </a:solidFill>
              </a:rPr>
              <a:t>The</a:t>
            </a:r>
            <a:r>
              <a:rPr lang="es-ES_tradnl" sz="2200" b="1" u="sng" dirty="0">
                <a:solidFill>
                  <a:srgbClr val="7030A0"/>
                </a:solidFill>
              </a:rPr>
              <a:t> </a:t>
            </a:r>
            <a:r>
              <a:rPr lang="es-ES_tradnl" sz="2200" b="1" u="sng" dirty="0" err="1">
                <a:solidFill>
                  <a:srgbClr val="7030A0"/>
                </a:solidFill>
              </a:rPr>
              <a:t>risks</a:t>
            </a:r>
            <a:endParaRPr lang="es-ES_tradnl" sz="2400" b="1" u="sng" dirty="0">
              <a:solidFill>
                <a:srgbClr val="7030A0"/>
              </a:solidFill>
            </a:endParaRPr>
          </a:p>
          <a:p>
            <a:pPr marL="342900" indent="-342900">
              <a:buFont typeface="Arial" pitchFamily="34" charset="0"/>
              <a:buChar char="•"/>
            </a:pPr>
            <a:r>
              <a:rPr lang="es-ES_tradnl" sz="2200" dirty="0" err="1">
                <a:solidFill>
                  <a:srgbClr val="7030A0"/>
                </a:solidFill>
              </a:rPr>
              <a:t>Highly</a:t>
            </a:r>
            <a:r>
              <a:rPr lang="es-ES_tradnl" sz="2200" dirty="0">
                <a:solidFill>
                  <a:srgbClr val="7030A0"/>
                </a:solidFill>
              </a:rPr>
              <a:t> </a:t>
            </a:r>
            <a:r>
              <a:rPr lang="es-ES_tradnl" sz="2200" dirty="0" err="1">
                <a:solidFill>
                  <a:srgbClr val="7030A0"/>
                </a:solidFill>
              </a:rPr>
              <a:t>addictive</a:t>
            </a:r>
            <a:r>
              <a:rPr lang="es-ES_tradnl" sz="2200" dirty="0">
                <a:solidFill>
                  <a:srgbClr val="7030A0"/>
                </a:solidFill>
              </a:rPr>
              <a:t> </a:t>
            </a:r>
            <a:r>
              <a:rPr lang="es-ES_tradnl" sz="2200" dirty="0" err="1">
                <a:solidFill>
                  <a:srgbClr val="7030A0"/>
                </a:solidFill>
              </a:rPr>
              <a:t>because</a:t>
            </a:r>
            <a:r>
              <a:rPr lang="es-ES_tradnl" sz="2200" dirty="0">
                <a:solidFill>
                  <a:srgbClr val="7030A0"/>
                </a:solidFill>
              </a:rPr>
              <a:t> of </a:t>
            </a:r>
            <a:r>
              <a:rPr lang="es-ES_tradnl" sz="2200" dirty="0" err="1">
                <a:solidFill>
                  <a:srgbClr val="7030A0"/>
                </a:solidFill>
              </a:rPr>
              <a:t>the</a:t>
            </a:r>
            <a:r>
              <a:rPr lang="es-ES_tradnl" sz="2200" dirty="0">
                <a:solidFill>
                  <a:srgbClr val="7030A0"/>
                </a:solidFill>
              </a:rPr>
              <a:t> </a:t>
            </a:r>
            <a:r>
              <a:rPr lang="es-ES_tradnl" sz="2200" dirty="0" err="1">
                <a:solidFill>
                  <a:srgbClr val="7030A0"/>
                </a:solidFill>
              </a:rPr>
              <a:t>enhancement</a:t>
            </a:r>
            <a:r>
              <a:rPr lang="es-ES_tradnl" sz="2200" dirty="0">
                <a:solidFill>
                  <a:srgbClr val="7030A0"/>
                </a:solidFill>
              </a:rPr>
              <a:t> of </a:t>
            </a:r>
            <a:r>
              <a:rPr lang="es-ES_tradnl" sz="2200" dirty="0" err="1">
                <a:solidFill>
                  <a:srgbClr val="7030A0"/>
                </a:solidFill>
              </a:rPr>
              <a:t>users</a:t>
            </a:r>
            <a:r>
              <a:rPr lang="es-ES_tradnl" sz="2200" dirty="0">
                <a:solidFill>
                  <a:srgbClr val="7030A0"/>
                </a:solidFill>
              </a:rPr>
              <a:t> </a:t>
            </a:r>
            <a:r>
              <a:rPr lang="es-ES_tradnl" sz="2200" dirty="0" err="1">
                <a:solidFill>
                  <a:srgbClr val="7030A0"/>
                </a:solidFill>
              </a:rPr>
              <a:t>mood</a:t>
            </a:r>
            <a:r>
              <a:rPr lang="es-ES_tradnl" sz="2200" dirty="0">
                <a:solidFill>
                  <a:schemeClr val="accent4">
                    <a:lumMod val="60000"/>
                    <a:lumOff val="40000"/>
                  </a:schemeClr>
                </a:solidFill>
              </a:rPr>
              <a:t>.</a:t>
            </a:r>
          </a:p>
          <a:p>
            <a:endParaRPr lang="es-ES_tradnl" sz="2200" dirty="0">
              <a:solidFill>
                <a:schemeClr val="accent4">
                  <a:lumMod val="60000"/>
                  <a:lumOff val="40000"/>
                </a:schemeClr>
              </a:solidFill>
            </a:endParaRPr>
          </a:p>
          <a:p>
            <a:pPr marL="342900" indent="-342900">
              <a:buFont typeface="Arial" pitchFamily="34" charset="0"/>
              <a:buChar char="•"/>
            </a:pPr>
            <a:r>
              <a:rPr lang="es-ES_tradnl" sz="2200" dirty="0" err="1">
                <a:solidFill>
                  <a:srgbClr val="7030A0"/>
                </a:solidFill>
              </a:rPr>
              <a:t>Psychological</a:t>
            </a:r>
            <a:r>
              <a:rPr lang="es-ES_tradnl" sz="2200" dirty="0">
                <a:solidFill>
                  <a:srgbClr val="7030A0"/>
                </a:solidFill>
              </a:rPr>
              <a:t> </a:t>
            </a:r>
            <a:r>
              <a:rPr lang="es-ES_tradnl" sz="2200" dirty="0" err="1">
                <a:solidFill>
                  <a:srgbClr val="7030A0"/>
                </a:solidFill>
              </a:rPr>
              <a:t>effects</a:t>
            </a:r>
            <a:r>
              <a:rPr lang="es-ES_tradnl" sz="2200" dirty="0">
                <a:solidFill>
                  <a:srgbClr val="7030A0"/>
                </a:solidFill>
              </a:rPr>
              <a:t> </a:t>
            </a:r>
            <a:r>
              <a:rPr lang="es-ES_tradnl" sz="2200" dirty="0" err="1">
                <a:solidFill>
                  <a:srgbClr val="7030A0"/>
                </a:solidFill>
              </a:rPr>
              <a:t>if</a:t>
            </a:r>
            <a:r>
              <a:rPr lang="es-ES_tradnl" sz="2200" dirty="0">
                <a:solidFill>
                  <a:srgbClr val="7030A0"/>
                </a:solidFill>
              </a:rPr>
              <a:t> </a:t>
            </a:r>
            <a:r>
              <a:rPr lang="es-ES_tradnl" sz="2200" dirty="0" err="1">
                <a:solidFill>
                  <a:srgbClr val="7030A0"/>
                </a:solidFill>
              </a:rPr>
              <a:t>stopped</a:t>
            </a:r>
            <a:r>
              <a:rPr lang="es-ES_tradnl" sz="2200" dirty="0">
                <a:solidFill>
                  <a:srgbClr val="7030A0"/>
                </a:solidFill>
              </a:rPr>
              <a:t>, </a:t>
            </a:r>
            <a:r>
              <a:rPr lang="es-ES_tradnl" sz="2200" dirty="0" err="1">
                <a:solidFill>
                  <a:srgbClr val="7030A0"/>
                </a:solidFill>
              </a:rPr>
              <a:t>the</a:t>
            </a:r>
            <a:r>
              <a:rPr lang="es-ES_tradnl" sz="2200" dirty="0">
                <a:solidFill>
                  <a:srgbClr val="7030A0"/>
                </a:solidFill>
              </a:rPr>
              <a:t> </a:t>
            </a:r>
            <a:r>
              <a:rPr lang="es-ES_tradnl" sz="2200" dirty="0" err="1">
                <a:solidFill>
                  <a:srgbClr val="7030A0"/>
                </a:solidFill>
              </a:rPr>
              <a:t>body</a:t>
            </a:r>
            <a:r>
              <a:rPr lang="es-ES_tradnl" sz="2200" dirty="0">
                <a:solidFill>
                  <a:srgbClr val="7030A0"/>
                </a:solidFill>
              </a:rPr>
              <a:t> ‘</a:t>
            </a:r>
            <a:r>
              <a:rPr lang="es-ES_tradnl" sz="2200" dirty="0" err="1">
                <a:solidFill>
                  <a:srgbClr val="7030A0"/>
                </a:solidFill>
              </a:rPr>
              <a:t>crashes</a:t>
            </a:r>
            <a:r>
              <a:rPr lang="es-ES_tradnl" sz="2200" dirty="0">
                <a:solidFill>
                  <a:srgbClr val="7030A0"/>
                </a:solidFill>
              </a:rPr>
              <a:t>’ can </a:t>
            </a:r>
            <a:r>
              <a:rPr lang="es-ES_tradnl" sz="2200" dirty="0" err="1">
                <a:solidFill>
                  <a:srgbClr val="7030A0"/>
                </a:solidFill>
              </a:rPr>
              <a:t>become</a:t>
            </a:r>
            <a:r>
              <a:rPr lang="es-ES_tradnl" sz="2200" dirty="0">
                <a:solidFill>
                  <a:srgbClr val="7030A0"/>
                </a:solidFill>
              </a:rPr>
              <a:t> </a:t>
            </a:r>
            <a:r>
              <a:rPr lang="es-ES_tradnl" sz="2200" dirty="0" err="1">
                <a:solidFill>
                  <a:srgbClr val="7030A0"/>
                </a:solidFill>
              </a:rPr>
              <a:t>depressed</a:t>
            </a:r>
            <a:r>
              <a:rPr lang="es-ES_tradnl" sz="2200" dirty="0">
                <a:solidFill>
                  <a:srgbClr val="7030A0"/>
                </a:solidFill>
              </a:rPr>
              <a:t>, </a:t>
            </a:r>
            <a:r>
              <a:rPr lang="es-ES_tradnl" sz="2200" dirty="0" err="1">
                <a:solidFill>
                  <a:srgbClr val="7030A0"/>
                </a:solidFill>
              </a:rPr>
              <a:t>nervous</a:t>
            </a:r>
            <a:r>
              <a:rPr lang="es-ES_tradnl" sz="2200" dirty="0">
                <a:solidFill>
                  <a:srgbClr val="7030A0"/>
                </a:solidFill>
              </a:rPr>
              <a:t> and </a:t>
            </a:r>
            <a:r>
              <a:rPr lang="es-ES_tradnl" sz="2200" dirty="0" err="1">
                <a:solidFill>
                  <a:srgbClr val="7030A0"/>
                </a:solidFill>
              </a:rPr>
              <a:t>suicidal</a:t>
            </a:r>
            <a:r>
              <a:rPr lang="es-ES_tradnl" sz="2200" dirty="0">
                <a:solidFill>
                  <a:srgbClr val="7030A0"/>
                </a:solidFill>
              </a:rPr>
              <a:t>.</a:t>
            </a:r>
          </a:p>
        </p:txBody>
      </p:sp>
      <p:pic>
        <p:nvPicPr>
          <p:cNvPr id="12" name="Picture 24" descr="coffee"/>
          <p:cNvPicPr>
            <a:picLocks noChangeAspect="1" noChangeArrowheads="1"/>
          </p:cNvPicPr>
          <p:nvPr/>
        </p:nvPicPr>
        <p:blipFill>
          <a:blip r:embed="rId2" cstate="print"/>
          <a:srcRect b="3225"/>
          <a:stretch>
            <a:fillRect/>
          </a:stretch>
        </p:blipFill>
        <p:spPr bwMode="auto">
          <a:xfrm>
            <a:off x="9123237" y="2788173"/>
            <a:ext cx="2357438" cy="2020918"/>
          </a:xfrm>
          <a:prstGeom prst="rect">
            <a:avLst/>
          </a:prstGeom>
          <a:ln>
            <a:noFill/>
          </a:ln>
          <a:effectLst>
            <a:softEdge rad="112500"/>
          </a:effectLst>
        </p:spPr>
      </p:pic>
      <p:pic>
        <p:nvPicPr>
          <p:cNvPr id="14" name="Picture 8" descr="http://danielj09.files.wordpress.com/2009/02/image-of-cocaine.jpg"/>
          <p:cNvPicPr>
            <a:picLocks noChangeAspect="1" noChangeArrowheads="1"/>
          </p:cNvPicPr>
          <p:nvPr/>
        </p:nvPicPr>
        <p:blipFill>
          <a:blip r:embed="rId3" cstate="print"/>
          <a:srcRect/>
          <a:stretch>
            <a:fillRect/>
          </a:stretch>
        </p:blipFill>
        <p:spPr bwMode="auto">
          <a:xfrm>
            <a:off x="6782728" y="2691410"/>
            <a:ext cx="2487220" cy="1732551"/>
          </a:xfrm>
          <a:prstGeom prst="rect">
            <a:avLst/>
          </a:prstGeom>
          <a:ln>
            <a:noFill/>
          </a:ln>
          <a:effectLst>
            <a:softEdge rad="112500"/>
          </a:effectLst>
        </p:spPr>
      </p:pic>
    </p:spTree>
    <p:extLst>
      <p:ext uri="{BB962C8B-B14F-4D97-AF65-F5344CB8AC3E}">
        <p14:creationId xmlns:p14="http://schemas.microsoft.com/office/powerpoint/2010/main" val="1847584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14325" y="857251"/>
            <a:ext cx="5710238" cy="3286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2" name="Title 1"/>
          <p:cNvSpPr>
            <a:spLocks noGrp="1"/>
          </p:cNvSpPr>
          <p:nvPr>
            <p:ph type="title"/>
          </p:nvPr>
        </p:nvSpPr>
        <p:spPr>
          <a:xfrm>
            <a:off x="1711139" y="277565"/>
            <a:ext cx="4141663" cy="642937"/>
          </a:xfrm>
        </p:spPr>
        <p:txBody>
          <a:bodyPr>
            <a:normAutofit fontScale="90000"/>
          </a:bodyPr>
          <a:lstStyle/>
          <a:p>
            <a:pPr algn="l"/>
            <a:r>
              <a:rPr lang="es-ES_tradnl" sz="6000" dirty="0" err="1">
                <a:solidFill>
                  <a:srgbClr val="7030A0"/>
                </a:solidFill>
              </a:rPr>
              <a:t>Analgesics</a:t>
            </a:r>
            <a:br>
              <a:rPr lang="es-ES_tradnl" sz="4000" dirty="0"/>
            </a:br>
            <a:endParaRPr lang="es-ES_tradnl" sz="4000" dirty="0"/>
          </a:p>
        </p:txBody>
      </p:sp>
      <p:sp>
        <p:nvSpPr>
          <p:cNvPr id="3" name="Content Placeholder 2"/>
          <p:cNvSpPr>
            <a:spLocks noGrp="1"/>
          </p:cNvSpPr>
          <p:nvPr>
            <p:ph idx="1"/>
          </p:nvPr>
        </p:nvSpPr>
        <p:spPr>
          <a:xfrm>
            <a:off x="535782" y="1000126"/>
            <a:ext cx="5381626" cy="3286125"/>
          </a:xfrm>
        </p:spPr>
        <p:txBody>
          <a:bodyPr>
            <a:normAutofit/>
          </a:bodyPr>
          <a:lstStyle/>
          <a:p>
            <a:pPr>
              <a:buFont typeface="Arial" charset="0"/>
              <a:buNone/>
            </a:pPr>
            <a:r>
              <a:rPr lang="en-US" sz="3200" b="1" u="sng" dirty="0">
                <a:solidFill>
                  <a:srgbClr val="0070C0"/>
                </a:solidFill>
              </a:rPr>
              <a:t>Facts</a:t>
            </a:r>
          </a:p>
          <a:p>
            <a:r>
              <a:rPr lang="en-GB" sz="2400" dirty="0">
                <a:solidFill>
                  <a:srgbClr val="0070C0"/>
                </a:solidFill>
              </a:rPr>
              <a:t>Examples such as heroin and aspirin.</a:t>
            </a:r>
          </a:p>
          <a:p>
            <a:r>
              <a:rPr lang="en-GB" sz="2400" dirty="0">
                <a:solidFill>
                  <a:srgbClr val="0070C0"/>
                </a:solidFill>
              </a:rPr>
              <a:t>Pain killers block nerve impulses.</a:t>
            </a:r>
          </a:p>
          <a:p>
            <a:r>
              <a:rPr lang="en-GB" sz="2400" dirty="0">
                <a:solidFill>
                  <a:srgbClr val="0070C0"/>
                </a:solidFill>
              </a:rPr>
              <a:t>They reduce the pain felt and for this reason become very addictive.</a:t>
            </a:r>
          </a:p>
          <a:p>
            <a:pPr marL="0" indent="0">
              <a:buNone/>
            </a:pPr>
            <a:endParaRPr lang="es-ES_tradnl" dirty="0">
              <a:solidFill>
                <a:srgbClr val="0070C0"/>
              </a:solidFill>
            </a:endParaRPr>
          </a:p>
          <a:p>
            <a:endParaRPr lang="en-US" sz="3200" b="1" u="sng" dirty="0"/>
          </a:p>
        </p:txBody>
      </p:sp>
      <p:sp>
        <p:nvSpPr>
          <p:cNvPr id="5" name="Rounded Rectangle 4"/>
          <p:cNvSpPr/>
          <p:nvPr/>
        </p:nvSpPr>
        <p:spPr>
          <a:xfrm>
            <a:off x="6167439" y="214313"/>
            <a:ext cx="5710236" cy="2857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4342" name="TextBox 5"/>
          <p:cNvSpPr txBox="1">
            <a:spLocks noChangeArrowheads="1"/>
          </p:cNvSpPr>
          <p:nvPr/>
        </p:nvSpPr>
        <p:spPr bwMode="auto">
          <a:xfrm>
            <a:off x="6441282" y="427345"/>
            <a:ext cx="5162549" cy="2431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3200" b="1" u="sng" dirty="0" err="1">
                <a:solidFill>
                  <a:srgbClr val="00B050"/>
                </a:solidFill>
              </a:rPr>
              <a:t>The</a:t>
            </a:r>
            <a:r>
              <a:rPr lang="es-ES_tradnl" sz="3200" b="1" u="sng" dirty="0">
                <a:solidFill>
                  <a:srgbClr val="00B050"/>
                </a:solidFill>
              </a:rPr>
              <a:t> </a:t>
            </a:r>
            <a:r>
              <a:rPr lang="es-ES_tradnl" sz="3200" b="1" u="sng" dirty="0" err="1">
                <a:solidFill>
                  <a:srgbClr val="00B050"/>
                </a:solidFill>
              </a:rPr>
              <a:t>law</a:t>
            </a:r>
            <a:endParaRPr lang="es-ES_tradnl" sz="3200" b="1" u="sng" dirty="0">
              <a:solidFill>
                <a:srgbClr val="00B050"/>
              </a:solidFill>
            </a:endParaRPr>
          </a:p>
          <a:p>
            <a:pPr marL="342900" indent="-342900">
              <a:buFont typeface="Arial" pitchFamily="34" charset="0"/>
              <a:buChar char="•"/>
            </a:pPr>
            <a:r>
              <a:rPr lang="en-GB" sz="2400" dirty="0">
                <a:solidFill>
                  <a:srgbClr val="00B050"/>
                </a:solidFill>
              </a:rPr>
              <a:t>Class A drugs are considered the most harmful and/or addictive. </a:t>
            </a:r>
          </a:p>
          <a:p>
            <a:pPr marL="342900" indent="-342900">
              <a:buFont typeface="Arial" pitchFamily="34" charset="0"/>
              <a:buChar char="•"/>
            </a:pPr>
            <a:r>
              <a:rPr lang="en-GB" sz="2400" dirty="0">
                <a:solidFill>
                  <a:srgbClr val="00B050"/>
                </a:solidFill>
              </a:rPr>
              <a:t>They carry heavy prison sentences and unlimited fines for possession. </a:t>
            </a:r>
          </a:p>
          <a:p>
            <a:endParaRPr lang="es-ES_tradnl" sz="2400" b="1" u="sng" dirty="0">
              <a:solidFill>
                <a:srgbClr val="00B050"/>
              </a:solidFill>
            </a:endParaRPr>
          </a:p>
        </p:txBody>
      </p:sp>
      <p:sp>
        <p:nvSpPr>
          <p:cNvPr id="7" name="Rounded Rectangle 6"/>
          <p:cNvSpPr/>
          <p:nvPr/>
        </p:nvSpPr>
        <p:spPr>
          <a:xfrm>
            <a:off x="314325" y="4286251"/>
            <a:ext cx="8996363" cy="22145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_tradnl">
              <a:solidFill>
                <a:srgbClr val="FFFFFF"/>
              </a:solidFill>
            </a:endParaRPr>
          </a:p>
        </p:txBody>
      </p:sp>
      <p:sp>
        <p:nvSpPr>
          <p:cNvPr id="14344" name="TextBox 7"/>
          <p:cNvSpPr txBox="1">
            <a:spLocks noChangeArrowheads="1"/>
          </p:cNvSpPr>
          <p:nvPr/>
        </p:nvSpPr>
        <p:spPr bwMode="auto">
          <a:xfrm>
            <a:off x="535782" y="4286251"/>
            <a:ext cx="6256596"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s-ES_tradnl" sz="2200" b="1" u="sng" dirty="0" err="1">
                <a:solidFill>
                  <a:srgbClr val="7030A0"/>
                </a:solidFill>
              </a:rPr>
              <a:t>The</a:t>
            </a:r>
            <a:r>
              <a:rPr lang="es-ES_tradnl" sz="2200" b="1" u="sng" dirty="0">
                <a:solidFill>
                  <a:srgbClr val="7030A0"/>
                </a:solidFill>
              </a:rPr>
              <a:t> </a:t>
            </a:r>
            <a:r>
              <a:rPr lang="es-ES_tradnl" sz="2200" b="1" u="sng" dirty="0" err="1">
                <a:solidFill>
                  <a:srgbClr val="7030A0"/>
                </a:solidFill>
              </a:rPr>
              <a:t>risks</a:t>
            </a:r>
            <a:endParaRPr lang="es-ES_tradnl" sz="2200" b="1" u="sng" dirty="0">
              <a:solidFill>
                <a:srgbClr val="7030A0"/>
              </a:solidFill>
            </a:endParaRPr>
          </a:p>
          <a:p>
            <a:pPr>
              <a:buFont typeface="Arial" charset="0"/>
              <a:buChar char="•"/>
            </a:pPr>
            <a:r>
              <a:rPr lang="es-ES_tradnl" sz="2400" dirty="0">
                <a:solidFill>
                  <a:srgbClr val="7030A0"/>
                </a:solidFill>
              </a:rPr>
              <a:t> </a:t>
            </a:r>
            <a:r>
              <a:rPr lang="es-ES_tradnl" sz="2400" dirty="0" err="1">
                <a:solidFill>
                  <a:srgbClr val="7030A0"/>
                </a:solidFill>
              </a:rPr>
              <a:t>Highly</a:t>
            </a:r>
            <a:r>
              <a:rPr lang="es-ES_tradnl" sz="2400" dirty="0">
                <a:solidFill>
                  <a:srgbClr val="7030A0"/>
                </a:solidFill>
              </a:rPr>
              <a:t> </a:t>
            </a:r>
            <a:r>
              <a:rPr lang="es-ES_tradnl" sz="2400" dirty="0" err="1">
                <a:solidFill>
                  <a:srgbClr val="7030A0"/>
                </a:solidFill>
              </a:rPr>
              <a:t>addictive</a:t>
            </a:r>
            <a:r>
              <a:rPr lang="es-ES_tradnl" sz="2400" dirty="0">
                <a:solidFill>
                  <a:srgbClr val="7030A0"/>
                </a:solidFill>
              </a:rPr>
              <a:t> as </a:t>
            </a:r>
            <a:r>
              <a:rPr lang="es-ES_tradnl" sz="2400" dirty="0" err="1">
                <a:solidFill>
                  <a:srgbClr val="7030A0"/>
                </a:solidFill>
              </a:rPr>
              <a:t>they</a:t>
            </a:r>
            <a:r>
              <a:rPr lang="es-ES_tradnl" sz="2400" dirty="0">
                <a:solidFill>
                  <a:srgbClr val="7030A0"/>
                </a:solidFill>
              </a:rPr>
              <a:t> </a:t>
            </a:r>
            <a:r>
              <a:rPr lang="es-ES_tradnl" sz="2400" dirty="0" err="1">
                <a:solidFill>
                  <a:srgbClr val="7030A0"/>
                </a:solidFill>
              </a:rPr>
              <a:t>block</a:t>
            </a:r>
            <a:r>
              <a:rPr lang="es-ES_tradnl" sz="2400" dirty="0">
                <a:solidFill>
                  <a:srgbClr val="7030A0"/>
                </a:solidFill>
              </a:rPr>
              <a:t> </a:t>
            </a:r>
            <a:r>
              <a:rPr lang="es-ES_tradnl" sz="2400" dirty="0" err="1">
                <a:solidFill>
                  <a:srgbClr val="7030A0"/>
                </a:solidFill>
              </a:rPr>
              <a:t>pain</a:t>
            </a:r>
            <a:r>
              <a:rPr lang="es-ES_tradnl" sz="2400" dirty="0">
                <a:solidFill>
                  <a:srgbClr val="7030A0"/>
                </a:solidFill>
              </a:rPr>
              <a:t> </a:t>
            </a:r>
            <a:r>
              <a:rPr lang="es-ES_tradnl" sz="2400" dirty="0" err="1">
                <a:solidFill>
                  <a:srgbClr val="7030A0"/>
                </a:solidFill>
              </a:rPr>
              <a:t>this</a:t>
            </a:r>
            <a:r>
              <a:rPr lang="es-ES_tradnl" sz="2400" dirty="0">
                <a:solidFill>
                  <a:srgbClr val="7030A0"/>
                </a:solidFill>
              </a:rPr>
              <a:t> can lead </a:t>
            </a:r>
            <a:r>
              <a:rPr lang="es-ES_tradnl" sz="2400" dirty="0" err="1">
                <a:solidFill>
                  <a:srgbClr val="7030A0"/>
                </a:solidFill>
              </a:rPr>
              <a:t>to</a:t>
            </a:r>
            <a:r>
              <a:rPr lang="es-ES_tradnl" sz="2400" dirty="0">
                <a:solidFill>
                  <a:srgbClr val="7030A0"/>
                </a:solidFill>
              </a:rPr>
              <a:t> </a:t>
            </a:r>
            <a:r>
              <a:rPr lang="es-ES_tradnl" sz="2400" dirty="0" err="1">
                <a:solidFill>
                  <a:srgbClr val="7030A0"/>
                </a:solidFill>
              </a:rPr>
              <a:t>poor</a:t>
            </a:r>
            <a:r>
              <a:rPr lang="es-ES_tradnl" sz="2400" dirty="0">
                <a:solidFill>
                  <a:srgbClr val="7030A0"/>
                </a:solidFill>
              </a:rPr>
              <a:t> </a:t>
            </a:r>
            <a:r>
              <a:rPr lang="es-ES_tradnl" sz="2400" dirty="0" err="1">
                <a:solidFill>
                  <a:srgbClr val="7030A0"/>
                </a:solidFill>
              </a:rPr>
              <a:t>judgement</a:t>
            </a:r>
            <a:r>
              <a:rPr lang="es-ES_tradnl" sz="2400" dirty="0">
                <a:solidFill>
                  <a:srgbClr val="7030A0"/>
                </a:solidFill>
              </a:rPr>
              <a:t> of </a:t>
            </a:r>
            <a:r>
              <a:rPr lang="es-ES_tradnl" sz="2400" dirty="0" err="1">
                <a:solidFill>
                  <a:srgbClr val="7030A0"/>
                </a:solidFill>
              </a:rPr>
              <a:t>risky</a:t>
            </a:r>
            <a:r>
              <a:rPr lang="es-ES_tradnl" sz="2400" dirty="0">
                <a:solidFill>
                  <a:srgbClr val="7030A0"/>
                </a:solidFill>
              </a:rPr>
              <a:t> </a:t>
            </a:r>
            <a:r>
              <a:rPr lang="es-ES_tradnl" sz="2400" dirty="0" err="1">
                <a:solidFill>
                  <a:srgbClr val="7030A0"/>
                </a:solidFill>
              </a:rPr>
              <a:t>situations</a:t>
            </a:r>
            <a:r>
              <a:rPr lang="es-ES_tradnl" sz="2400" dirty="0">
                <a:solidFill>
                  <a:srgbClr val="7030A0"/>
                </a:solidFill>
              </a:rPr>
              <a:t>.</a:t>
            </a:r>
          </a:p>
          <a:p>
            <a:pPr>
              <a:buFont typeface="Arial" charset="0"/>
              <a:buChar char="•"/>
            </a:pPr>
            <a:r>
              <a:rPr lang="es-ES_tradnl" sz="2400" dirty="0" err="1">
                <a:solidFill>
                  <a:srgbClr val="7030A0"/>
                </a:solidFill>
              </a:rPr>
              <a:t>Heroin</a:t>
            </a:r>
            <a:r>
              <a:rPr lang="es-ES_tradnl" sz="2400" dirty="0">
                <a:solidFill>
                  <a:srgbClr val="7030A0"/>
                </a:solidFill>
              </a:rPr>
              <a:t> </a:t>
            </a:r>
            <a:r>
              <a:rPr lang="es-ES_tradnl" sz="2400" dirty="0" err="1">
                <a:solidFill>
                  <a:srgbClr val="7030A0"/>
                </a:solidFill>
              </a:rPr>
              <a:t>is</a:t>
            </a:r>
            <a:r>
              <a:rPr lang="es-ES_tradnl" sz="2400" dirty="0">
                <a:solidFill>
                  <a:srgbClr val="7030A0"/>
                </a:solidFill>
              </a:rPr>
              <a:t> </a:t>
            </a:r>
            <a:r>
              <a:rPr lang="es-ES_tradnl" sz="2400" dirty="0" err="1">
                <a:solidFill>
                  <a:srgbClr val="7030A0"/>
                </a:solidFill>
              </a:rPr>
              <a:t>often</a:t>
            </a:r>
            <a:r>
              <a:rPr lang="es-ES_tradnl" sz="2400" dirty="0">
                <a:solidFill>
                  <a:srgbClr val="7030A0"/>
                </a:solidFill>
              </a:rPr>
              <a:t> </a:t>
            </a:r>
            <a:r>
              <a:rPr lang="es-ES_tradnl" sz="2400" dirty="0" err="1">
                <a:solidFill>
                  <a:srgbClr val="7030A0"/>
                </a:solidFill>
              </a:rPr>
              <a:t>sold</a:t>
            </a:r>
            <a:r>
              <a:rPr lang="es-ES_tradnl" sz="2400" dirty="0">
                <a:solidFill>
                  <a:srgbClr val="7030A0"/>
                </a:solidFill>
              </a:rPr>
              <a:t> as a mixture of </a:t>
            </a:r>
            <a:r>
              <a:rPr lang="es-ES_tradnl" sz="2400" dirty="0" err="1">
                <a:solidFill>
                  <a:srgbClr val="7030A0"/>
                </a:solidFill>
              </a:rPr>
              <a:t>other</a:t>
            </a:r>
            <a:r>
              <a:rPr lang="es-ES_tradnl" sz="2400" dirty="0">
                <a:solidFill>
                  <a:srgbClr val="7030A0"/>
                </a:solidFill>
              </a:rPr>
              <a:t> </a:t>
            </a:r>
            <a:r>
              <a:rPr lang="es-ES_tradnl" sz="2400" dirty="0" err="1">
                <a:solidFill>
                  <a:srgbClr val="7030A0"/>
                </a:solidFill>
              </a:rPr>
              <a:t>products</a:t>
            </a:r>
            <a:r>
              <a:rPr lang="es-ES_tradnl" sz="2400" dirty="0">
                <a:solidFill>
                  <a:srgbClr val="7030A0"/>
                </a:solidFill>
              </a:rPr>
              <a:t>.</a:t>
            </a:r>
          </a:p>
        </p:txBody>
      </p:sp>
      <p:pic>
        <p:nvPicPr>
          <p:cNvPr id="12" name="Picture 6" descr="http://www.acadautomation.com/Solution/Images/asprin.jpg"/>
          <p:cNvPicPr>
            <a:picLocks noChangeAspect="1" noChangeArrowheads="1"/>
          </p:cNvPicPr>
          <p:nvPr/>
        </p:nvPicPr>
        <p:blipFill>
          <a:blip r:embed="rId2" cstate="print"/>
          <a:srcRect/>
          <a:stretch>
            <a:fillRect/>
          </a:stretch>
        </p:blipFill>
        <p:spPr bwMode="auto">
          <a:xfrm>
            <a:off x="6792377" y="3071814"/>
            <a:ext cx="1428750" cy="2267203"/>
          </a:xfrm>
          <a:prstGeom prst="rect">
            <a:avLst/>
          </a:prstGeom>
          <a:ln>
            <a:noFill/>
          </a:ln>
          <a:effectLst>
            <a:softEdge rad="112500"/>
          </a:effectLst>
        </p:spPr>
      </p:pic>
      <p:pic>
        <p:nvPicPr>
          <p:cNvPr id="15" name="Picture 12" descr="File:Heroin aufkochen.JPG">
            <a:hlinkClick r:id="rId3"/>
          </p:cNvPr>
          <p:cNvPicPr>
            <a:picLocks noChangeAspect="1" noChangeArrowheads="1"/>
          </p:cNvPicPr>
          <p:nvPr/>
        </p:nvPicPr>
        <p:blipFill>
          <a:blip r:embed="rId4" cstate="print"/>
          <a:srcRect r="45972" b="13461"/>
          <a:stretch>
            <a:fillRect/>
          </a:stretch>
        </p:blipFill>
        <p:spPr bwMode="auto">
          <a:xfrm>
            <a:off x="8131970" y="3071814"/>
            <a:ext cx="2357437" cy="2407391"/>
          </a:xfrm>
          <a:prstGeom prst="rect">
            <a:avLst/>
          </a:prstGeom>
          <a:ln>
            <a:noFill/>
          </a:ln>
          <a:effectLst>
            <a:softEdge rad="112500"/>
          </a:effectLst>
        </p:spPr>
      </p:pic>
    </p:spTree>
    <p:extLst>
      <p:ext uri="{BB962C8B-B14F-4D97-AF65-F5344CB8AC3E}">
        <p14:creationId xmlns:p14="http://schemas.microsoft.com/office/powerpoint/2010/main" val="834302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1395412" y="-1193800"/>
            <a:ext cx="9144000" cy="2387600"/>
          </a:xfrm>
        </p:spPr>
        <p:txBody>
          <a:bodyPr/>
          <a:lstStyle/>
          <a:p>
            <a:pPr eaLnBrk="1" hangingPunct="1"/>
            <a:r>
              <a:rPr lang="en-US" sz="6600" b="1" u="sng" dirty="0">
                <a:latin typeface="Kristen ITC" pitchFamily="66" charset="0"/>
              </a:rPr>
              <a:t>True or False?</a:t>
            </a:r>
          </a:p>
        </p:txBody>
      </p:sp>
      <p:pic>
        <p:nvPicPr>
          <p:cNvPr id="2052" name="Picture 2" descr="bottl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0980" y="42863"/>
            <a:ext cx="2328863" cy="191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Dru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169863"/>
            <a:ext cx="13525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F7B73D6E-0D8B-41CE-9E48-912F2DC3E883}"/>
              </a:ext>
            </a:extLst>
          </p:cNvPr>
          <p:cNvSpPr txBox="1"/>
          <p:nvPr/>
        </p:nvSpPr>
        <p:spPr>
          <a:xfrm>
            <a:off x="2559843" y="1394380"/>
            <a:ext cx="10720387" cy="5293757"/>
          </a:xfrm>
          <a:prstGeom prst="rect">
            <a:avLst/>
          </a:prstGeom>
          <a:noFill/>
        </p:spPr>
        <p:txBody>
          <a:bodyPr wrap="square" rtlCol="0">
            <a:spAutoFit/>
          </a:bodyPr>
          <a:lstStyle/>
          <a:p>
            <a:pPr marL="342900" indent="-342900">
              <a:buFont typeface="+mj-lt"/>
              <a:buAutoNum type="arabicPeriod"/>
            </a:pPr>
            <a:r>
              <a:rPr lang="en-US" sz="2000" dirty="0">
                <a:latin typeface="Kristen ITC" pitchFamily="66" charset="0"/>
              </a:rPr>
              <a:t>All drugs are harmful</a:t>
            </a:r>
          </a:p>
          <a:p>
            <a:pPr marL="342900" indent="-342900">
              <a:buFont typeface="+mj-lt"/>
              <a:buAutoNum type="arabicPeriod"/>
            </a:pPr>
            <a:r>
              <a:rPr lang="en-US" sz="2000" dirty="0">
                <a:latin typeface="Kristen ITC" pitchFamily="66" charset="0"/>
              </a:rPr>
              <a:t>All drugs are illegal</a:t>
            </a:r>
          </a:p>
          <a:p>
            <a:pPr marL="342900" indent="-342900">
              <a:buFont typeface="+mj-lt"/>
              <a:buAutoNum type="arabicPeriod"/>
            </a:pPr>
            <a:r>
              <a:rPr lang="en-US" sz="2000" dirty="0">
                <a:latin typeface="Kristen ITC" pitchFamily="66" charset="0"/>
              </a:rPr>
              <a:t>Drugs are chemical substances which change the way the body functions</a:t>
            </a:r>
          </a:p>
          <a:p>
            <a:pPr marL="342900" indent="-342900">
              <a:buFont typeface="+mj-lt"/>
              <a:buAutoNum type="arabicPeriod"/>
            </a:pPr>
            <a:r>
              <a:rPr lang="en-US" sz="2000" dirty="0">
                <a:latin typeface="Kristen ITC" pitchFamily="66" charset="0"/>
              </a:rPr>
              <a:t>Drugs change the way a person behaves and feels</a:t>
            </a:r>
          </a:p>
          <a:p>
            <a:pPr marL="342900" indent="-342900">
              <a:buFont typeface="+mj-lt"/>
              <a:buAutoNum type="arabicPeriod"/>
            </a:pPr>
            <a:r>
              <a:rPr lang="en-US" sz="2000" dirty="0">
                <a:latin typeface="Kristen ITC" pitchFamily="66" charset="0"/>
              </a:rPr>
              <a:t>Hallucinogens are drugs which change what a person sees and hears</a:t>
            </a:r>
          </a:p>
          <a:p>
            <a:pPr marL="342900" indent="-342900">
              <a:buFont typeface="+mj-lt"/>
              <a:buAutoNum type="arabicPeriod"/>
            </a:pPr>
            <a:r>
              <a:rPr lang="en-US" sz="2000" dirty="0">
                <a:latin typeface="Kristen ITC" pitchFamily="66" charset="0"/>
              </a:rPr>
              <a:t>Depressants slow down the workings of the brain</a:t>
            </a:r>
          </a:p>
          <a:p>
            <a:pPr marL="342900" indent="-342900">
              <a:buFont typeface="+mj-lt"/>
              <a:buAutoNum type="arabicPeriod"/>
            </a:pPr>
            <a:r>
              <a:rPr lang="en-US" sz="2000" dirty="0">
                <a:latin typeface="Kristen ITC" pitchFamily="66" charset="0"/>
              </a:rPr>
              <a:t>Alcohol is a depressant</a:t>
            </a:r>
          </a:p>
          <a:p>
            <a:pPr marL="342900" indent="-342900">
              <a:buFont typeface="+mj-lt"/>
              <a:buAutoNum type="arabicPeriod"/>
            </a:pPr>
            <a:r>
              <a:rPr lang="en-US" sz="2000" dirty="0">
                <a:latin typeface="Kristen ITC" pitchFamily="66" charset="0"/>
              </a:rPr>
              <a:t>Illegal drugs are classified based on how dangerous they are </a:t>
            </a:r>
          </a:p>
          <a:p>
            <a:pPr marL="342900" indent="-342900">
              <a:buFont typeface="+mj-lt"/>
              <a:buAutoNum type="arabicPeriod"/>
            </a:pPr>
            <a:r>
              <a:rPr lang="en-US" sz="2000" dirty="0">
                <a:latin typeface="Kristen ITC" pitchFamily="66" charset="0"/>
              </a:rPr>
              <a:t>Caffeine is a drug</a:t>
            </a:r>
          </a:p>
          <a:p>
            <a:pPr marL="342900" indent="-342900">
              <a:buFont typeface="+mj-lt"/>
              <a:buAutoNum type="arabicPeriod"/>
            </a:pPr>
            <a:r>
              <a:rPr lang="en-US" sz="2000" dirty="0">
                <a:latin typeface="Kristen ITC" pitchFamily="66" charset="0"/>
              </a:rPr>
              <a:t>Paracetamol is an antibiotic</a:t>
            </a:r>
          </a:p>
          <a:p>
            <a:pPr marL="342900" indent="-342900">
              <a:buFont typeface="+mj-lt"/>
              <a:buAutoNum type="arabicPeriod"/>
            </a:pPr>
            <a:r>
              <a:rPr lang="en-US" sz="2000" dirty="0">
                <a:latin typeface="Kristen ITC" pitchFamily="66" charset="0"/>
              </a:rPr>
              <a:t>Heroin is a painkiller</a:t>
            </a:r>
          </a:p>
          <a:p>
            <a:pPr marL="342900" indent="-342900">
              <a:buFont typeface="+mj-lt"/>
              <a:buAutoNum type="arabicPeriod"/>
            </a:pPr>
            <a:r>
              <a:rPr lang="en-US" sz="2000" dirty="0">
                <a:latin typeface="Kristen ITC" pitchFamily="66" charset="0"/>
              </a:rPr>
              <a:t>Heroin was originally designed as a non addictive painkiller</a:t>
            </a:r>
          </a:p>
          <a:p>
            <a:pPr marL="342900" indent="-342900">
              <a:buFont typeface="+mj-lt"/>
              <a:buAutoNum type="arabicPeriod"/>
            </a:pPr>
            <a:r>
              <a:rPr lang="en-US" sz="2000" dirty="0">
                <a:latin typeface="Kristen ITC" pitchFamily="66" charset="0"/>
              </a:rPr>
              <a:t>Aspirin is made from the bark of willow trees</a:t>
            </a:r>
          </a:p>
          <a:p>
            <a:pPr marL="342900" indent="-342900">
              <a:buFont typeface="+mj-lt"/>
              <a:buAutoNum type="arabicPeriod"/>
            </a:pPr>
            <a:r>
              <a:rPr lang="en-US" sz="2000" dirty="0">
                <a:latin typeface="Kristen ITC" pitchFamily="66" charset="0"/>
              </a:rPr>
              <a:t>Coca Cola used to contain the drug cocaine</a:t>
            </a:r>
          </a:p>
          <a:p>
            <a:pPr marL="342900" indent="-342900">
              <a:buFont typeface="+mj-lt"/>
              <a:buAutoNum type="arabicPeriod"/>
            </a:pPr>
            <a:r>
              <a:rPr lang="en-US" sz="2000" dirty="0">
                <a:latin typeface="Kristen ITC" pitchFamily="66" charset="0"/>
              </a:rPr>
              <a:t>Nicotine is the drug found in tobacco</a:t>
            </a:r>
          </a:p>
          <a:p>
            <a:pPr marL="342900" indent="-342900">
              <a:buFont typeface="+mj-lt"/>
              <a:buAutoNum type="arabicPeriod"/>
            </a:pPr>
            <a:r>
              <a:rPr lang="en-US" sz="2000" dirty="0">
                <a:latin typeface="Kristen ITC" pitchFamily="66" charset="0"/>
              </a:rPr>
              <a:t>Cannabis is a drug which can cause mental illness</a:t>
            </a:r>
          </a:p>
          <a:p>
            <a:pPr marL="342900" indent="-342900">
              <a:buFont typeface="+mj-lt"/>
              <a:buAutoNum type="arabicPeriod"/>
            </a:pPr>
            <a:r>
              <a:rPr lang="en-US" sz="2000" dirty="0">
                <a:latin typeface="Kristen ITC" pitchFamily="66" charset="0"/>
              </a:rPr>
              <a:t>Alcohol and tobacco cause more deaths than any other drug</a:t>
            </a:r>
            <a:endParaRPr lang="en-ZA" sz="2000" dirty="0"/>
          </a:p>
        </p:txBody>
      </p:sp>
    </p:spTree>
    <p:extLst>
      <p:ext uri="{BB962C8B-B14F-4D97-AF65-F5344CB8AC3E}">
        <p14:creationId xmlns:p14="http://schemas.microsoft.com/office/powerpoint/2010/main" val="3526680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1395412" y="-1193800"/>
            <a:ext cx="9144000" cy="2387600"/>
          </a:xfrm>
        </p:spPr>
        <p:txBody>
          <a:bodyPr/>
          <a:lstStyle/>
          <a:p>
            <a:pPr eaLnBrk="1" hangingPunct="1"/>
            <a:r>
              <a:rPr lang="en-US" sz="6600" b="1" u="sng" dirty="0">
                <a:latin typeface="Kristen ITC" pitchFamily="66" charset="0"/>
              </a:rPr>
              <a:t>True or False?</a:t>
            </a:r>
          </a:p>
        </p:txBody>
      </p:sp>
      <p:pic>
        <p:nvPicPr>
          <p:cNvPr id="2052" name="Picture 2" descr="bottl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0980" y="42863"/>
            <a:ext cx="2328863" cy="191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Dru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08470" y="120650"/>
            <a:ext cx="13525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F7B73D6E-0D8B-41CE-9E48-912F2DC3E883}"/>
              </a:ext>
            </a:extLst>
          </p:cNvPr>
          <p:cNvSpPr txBox="1"/>
          <p:nvPr/>
        </p:nvSpPr>
        <p:spPr>
          <a:xfrm>
            <a:off x="2559843" y="1394380"/>
            <a:ext cx="10720387" cy="5293757"/>
          </a:xfrm>
          <a:prstGeom prst="rect">
            <a:avLst/>
          </a:prstGeom>
          <a:noFill/>
        </p:spPr>
        <p:txBody>
          <a:bodyPr wrap="square" rtlCol="0">
            <a:spAutoFit/>
          </a:bodyPr>
          <a:lstStyle/>
          <a:p>
            <a:pPr marL="342900" indent="-342900">
              <a:buFont typeface="+mj-lt"/>
              <a:buAutoNum type="arabicPeriod"/>
            </a:pPr>
            <a:r>
              <a:rPr lang="en-US" sz="2000" b="1" dirty="0">
                <a:solidFill>
                  <a:srgbClr val="FF0000"/>
                </a:solidFill>
                <a:latin typeface="Kristen ITC" pitchFamily="66" charset="0"/>
              </a:rPr>
              <a:t>All drugs are harmful</a:t>
            </a:r>
          </a:p>
          <a:p>
            <a:pPr marL="342900" indent="-342900">
              <a:buFont typeface="+mj-lt"/>
              <a:buAutoNum type="arabicPeriod"/>
            </a:pPr>
            <a:r>
              <a:rPr lang="en-US" sz="2000" b="1" dirty="0">
                <a:solidFill>
                  <a:srgbClr val="FF0000"/>
                </a:solidFill>
                <a:latin typeface="Kristen ITC" pitchFamily="66" charset="0"/>
              </a:rPr>
              <a:t>All drugs are illegal</a:t>
            </a:r>
          </a:p>
          <a:p>
            <a:pPr marL="342900" indent="-342900">
              <a:buFont typeface="+mj-lt"/>
              <a:buAutoNum type="arabicPeriod"/>
            </a:pPr>
            <a:r>
              <a:rPr lang="en-US" sz="2000" b="1" dirty="0">
                <a:solidFill>
                  <a:srgbClr val="00B050"/>
                </a:solidFill>
                <a:latin typeface="Kristen ITC" pitchFamily="66" charset="0"/>
              </a:rPr>
              <a:t>Drugs are chemical substances which change the way the body functions</a:t>
            </a:r>
          </a:p>
          <a:p>
            <a:pPr marL="342900" indent="-342900">
              <a:buFont typeface="+mj-lt"/>
              <a:buAutoNum type="arabicPeriod"/>
            </a:pPr>
            <a:r>
              <a:rPr lang="en-US" sz="2000" b="1" dirty="0">
                <a:solidFill>
                  <a:srgbClr val="00B050"/>
                </a:solidFill>
                <a:latin typeface="Kristen ITC" pitchFamily="66" charset="0"/>
              </a:rPr>
              <a:t>Drugs change the way a person behaves and feels</a:t>
            </a:r>
          </a:p>
          <a:p>
            <a:pPr marL="342900" indent="-342900">
              <a:buFont typeface="+mj-lt"/>
              <a:buAutoNum type="arabicPeriod"/>
            </a:pPr>
            <a:r>
              <a:rPr lang="en-US" sz="2000" b="1" dirty="0">
                <a:solidFill>
                  <a:srgbClr val="00B050"/>
                </a:solidFill>
                <a:latin typeface="Kristen ITC" pitchFamily="66" charset="0"/>
              </a:rPr>
              <a:t>Hallucinogens are drugs which change what a person sees and hears</a:t>
            </a:r>
          </a:p>
          <a:p>
            <a:pPr marL="342900" indent="-342900">
              <a:buFont typeface="+mj-lt"/>
              <a:buAutoNum type="arabicPeriod"/>
            </a:pPr>
            <a:r>
              <a:rPr lang="en-US" sz="2000" b="1" dirty="0">
                <a:solidFill>
                  <a:srgbClr val="00B050"/>
                </a:solidFill>
                <a:latin typeface="Kristen ITC" pitchFamily="66" charset="0"/>
              </a:rPr>
              <a:t>Depressants slow down the workings of the brain</a:t>
            </a:r>
          </a:p>
          <a:p>
            <a:pPr marL="342900" indent="-342900">
              <a:buFont typeface="+mj-lt"/>
              <a:buAutoNum type="arabicPeriod"/>
            </a:pPr>
            <a:r>
              <a:rPr lang="en-US" sz="2000" b="1" dirty="0">
                <a:solidFill>
                  <a:srgbClr val="00B050"/>
                </a:solidFill>
                <a:latin typeface="Kristen ITC" pitchFamily="66" charset="0"/>
              </a:rPr>
              <a:t>Alcohol is a depressant</a:t>
            </a:r>
          </a:p>
          <a:p>
            <a:pPr marL="342900" indent="-342900">
              <a:buFont typeface="+mj-lt"/>
              <a:buAutoNum type="arabicPeriod"/>
            </a:pPr>
            <a:r>
              <a:rPr lang="en-US" sz="2000" b="1" dirty="0">
                <a:solidFill>
                  <a:srgbClr val="00B050"/>
                </a:solidFill>
                <a:latin typeface="Kristen ITC" pitchFamily="66" charset="0"/>
              </a:rPr>
              <a:t>Illegal drugs are classified based on how dangerous they are </a:t>
            </a:r>
          </a:p>
          <a:p>
            <a:pPr marL="342900" indent="-342900">
              <a:buFont typeface="+mj-lt"/>
              <a:buAutoNum type="arabicPeriod"/>
            </a:pPr>
            <a:r>
              <a:rPr lang="en-US" sz="2000" b="1" dirty="0">
                <a:solidFill>
                  <a:srgbClr val="00B050"/>
                </a:solidFill>
                <a:latin typeface="Kristen ITC" pitchFamily="66" charset="0"/>
              </a:rPr>
              <a:t>Caffeine is a drug</a:t>
            </a:r>
          </a:p>
          <a:p>
            <a:pPr marL="342900" indent="-342900">
              <a:buFont typeface="+mj-lt"/>
              <a:buAutoNum type="arabicPeriod"/>
            </a:pPr>
            <a:r>
              <a:rPr lang="en-US" sz="2000" b="1" dirty="0">
                <a:solidFill>
                  <a:srgbClr val="FF0000"/>
                </a:solidFill>
                <a:latin typeface="Kristen ITC" pitchFamily="66" charset="0"/>
              </a:rPr>
              <a:t>Paracetamol is an antibiotic</a:t>
            </a:r>
          </a:p>
          <a:p>
            <a:pPr marL="342900" indent="-342900">
              <a:buFont typeface="+mj-lt"/>
              <a:buAutoNum type="arabicPeriod"/>
            </a:pPr>
            <a:r>
              <a:rPr lang="en-US" sz="2000" b="1" dirty="0">
                <a:solidFill>
                  <a:srgbClr val="00B050"/>
                </a:solidFill>
                <a:latin typeface="Kristen ITC" pitchFamily="66" charset="0"/>
              </a:rPr>
              <a:t>Heroin is a painkiller</a:t>
            </a:r>
          </a:p>
          <a:p>
            <a:pPr marL="342900" indent="-342900">
              <a:buFont typeface="+mj-lt"/>
              <a:buAutoNum type="arabicPeriod"/>
            </a:pPr>
            <a:r>
              <a:rPr lang="en-US" sz="2000" b="1" dirty="0">
                <a:solidFill>
                  <a:srgbClr val="00B050"/>
                </a:solidFill>
                <a:latin typeface="Kristen ITC" pitchFamily="66" charset="0"/>
              </a:rPr>
              <a:t>Heroin was originally designed as a non addictive painkiller</a:t>
            </a:r>
          </a:p>
          <a:p>
            <a:pPr marL="342900" indent="-342900">
              <a:buFont typeface="+mj-lt"/>
              <a:buAutoNum type="arabicPeriod"/>
            </a:pPr>
            <a:r>
              <a:rPr lang="en-US" sz="2000" b="1" dirty="0">
                <a:solidFill>
                  <a:srgbClr val="00B050"/>
                </a:solidFill>
                <a:latin typeface="Kristen ITC" pitchFamily="66" charset="0"/>
              </a:rPr>
              <a:t>Aspirin is made from the bark of willow trees</a:t>
            </a:r>
          </a:p>
          <a:p>
            <a:pPr marL="342900" indent="-342900">
              <a:buFont typeface="+mj-lt"/>
              <a:buAutoNum type="arabicPeriod"/>
            </a:pPr>
            <a:r>
              <a:rPr lang="en-US" sz="2000" b="1" dirty="0">
                <a:solidFill>
                  <a:srgbClr val="00B050"/>
                </a:solidFill>
                <a:latin typeface="Kristen ITC" pitchFamily="66" charset="0"/>
              </a:rPr>
              <a:t>Coca Cola used to contain the drug cocaine</a:t>
            </a:r>
          </a:p>
          <a:p>
            <a:pPr marL="342900" indent="-342900">
              <a:buFont typeface="+mj-lt"/>
              <a:buAutoNum type="arabicPeriod"/>
            </a:pPr>
            <a:r>
              <a:rPr lang="en-US" sz="2000" b="1" dirty="0">
                <a:solidFill>
                  <a:srgbClr val="00B050"/>
                </a:solidFill>
                <a:latin typeface="Kristen ITC" pitchFamily="66" charset="0"/>
              </a:rPr>
              <a:t>Nicotine is the drug found in tobacco</a:t>
            </a:r>
          </a:p>
          <a:p>
            <a:pPr marL="342900" indent="-342900">
              <a:buFont typeface="+mj-lt"/>
              <a:buAutoNum type="arabicPeriod"/>
            </a:pPr>
            <a:r>
              <a:rPr lang="en-US" sz="2000" b="1" dirty="0">
                <a:solidFill>
                  <a:srgbClr val="00B050"/>
                </a:solidFill>
                <a:latin typeface="Kristen ITC" pitchFamily="66" charset="0"/>
              </a:rPr>
              <a:t>Cannabis is a drug which can cause mental illness</a:t>
            </a:r>
          </a:p>
          <a:p>
            <a:pPr marL="342900" indent="-342900">
              <a:buFont typeface="+mj-lt"/>
              <a:buAutoNum type="arabicPeriod"/>
            </a:pPr>
            <a:r>
              <a:rPr lang="en-US" sz="2000" b="1" dirty="0">
                <a:solidFill>
                  <a:srgbClr val="00B050"/>
                </a:solidFill>
                <a:latin typeface="Kristen ITC" pitchFamily="66" charset="0"/>
              </a:rPr>
              <a:t>Alcohol and tobacco cause more deaths than any other drug</a:t>
            </a:r>
            <a:endParaRPr lang="en-ZA" sz="2000" b="1" dirty="0">
              <a:solidFill>
                <a:srgbClr val="00B050"/>
              </a:solidFill>
            </a:endParaRPr>
          </a:p>
        </p:txBody>
      </p:sp>
      <p:pic>
        <p:nvPicPr>
          <p:cNvPr id="4" name="Graphic 3" descr="Checkmark">
            <a:extLst>
              <a:ext uri="{FF2B5EF4-FFF2-40B4-BE49-F238E27FC236}">
                <a16:creationId xmlns:a16="http://schemas.microsoft.com/office/drawing/2014/main" id="{3F56394D-19D8-4E94-819E-326B4C73323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27544" y="5081587"/>
            <a:ext cx="1133475" cy="1133475"/>
          </a:xfrm>
          <a:prstGeom prst="rect">
            <a:avLst/>
          </a:prstGeom>
        </p:spPr>
      </p:pic>
    </p:spTree>
    <p:extLst>
      <p:ext uri="{BB962C8B-B14F-4D97-AF65-F5344CB8AC3E}">
        <p14:creationId xmlns:p14="http://schemas.microsoft.com/office/powerpoint/2010/main" val="309014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Plenary</a:t>
            </a:r>
          </a:p>
        </p:txBody>
      </p:sp>
      <p:sp>
        <p:nvSpPr>
          <p:cNvPr id="3" name="Content Placeholder 2"/>
          <p:cNvSpPr>
            <a:spLocks noGrp="1"/>
          </p:cNvSpPr>
          <p:nvPr>
            <p:ph idx="1"/>
          </p:nvPr>
        </p:nvSpPr>
        <p:spPr>
          <a:xfrm>
            <a:off x="582105" y="1690690"/>
            <a:ext cx="7816854" cy="4351338"/>
          </a:xfrm>
        </p:spPr>
        <p:txBody>
          <a:bodyPr>
            <a:normAutofit/>
          </a:bodyPr>
          <a:lstStyle/>
          <a:p>
            <a:pPr marL="514350" indent="-514350">
              <a:buFont typeface="+mj-lt"/>
              <a:buAutoNum type="arabicPeriod"/>
            </a:pPr>
            <a:r>
              <a:rPr lang="en-GB" sz="3600" dirty="0">
                <a:latin typeface="+mj-lt"/>
              </a:rPr>
              <a:t>What have you learnt today that surprised you?</a:t>
            </a:r>
          </a:p>
          <a:p>
            <a:pPr marL="514350" indent="-514350">
              <a:buFont typeface="+mj-lt"/>
              <a:buAutoNum type="arabicPeriod"/>
            </a:pPr>
            <a:r>
              <a:rPr lang="en-GB" sz="3600" dirty="0">
                <a:latin typeface="+mj-lt"/>
              </a:rPr>
              <a:t>Has your opinion about taking drugs changed at all?</a:t>
            </a:r>
          </a:p>
          <a:p>
            <a:pPr marL="514350" indent="-514350">
              <a:buFont typeface="+mj-lt"/>
              <a:buAutoNum type="arabicPeriod"/>
            </a:pPr>
            <a:r>
              <a:rPr lang="en-GB" sz="3600" dirty="0">
                <a:latin typeface="+mj-lt"/>
              </a:rPr>
              <a:t>What are the main concerns for yourself about drugs?</a:t>
            </a:r>
          </a:p>
        </p:txBody>
      </p:sp>
      <p:grpSp>
        <p:nvGrpSpPr>
          <p:cNvPr id="4" name="Group 3">
            <a:extLst>
              <a:ext uri="{FF2B5EF4-FFF2-40B4-BE49-F238E27FC236}">
                <a16:creationId xmlns:a16="http://schemas.microsoft.com/office/drawing/2014/main" id="{C4996749-5A56-42F1-9DD5-AB0865E0B156}"/>
              </a:ext>
            </a:extLst>
          </p:cNvPr>
          <p:cNvGrpSpPr/>
          <p:nvPr/>
        </p:nvGrpSpPr>
        <p:grpSpPr>
          <a:xfrm>
            <a:off x="8647946" y="2510273"/>
            <a:ext cx="3302778" cy="2303141"/>
            <a:chOff x="597007" y="2015466"/>
            <a:chExt cx="3385026" cy="2458034"/>
          </a:xfrm>
        </p:grpSpPr>
        <p:pic>
          <p:nvPicPr>
            <p:cNvPr id="5" name="Picture 2" descr="Image result for alcohol">
              <a:extLst>
                <a:ext uri="{FF2B5EF4-FFF2-40B4-BE49-F238E27FC236}">
                  <a16:creationId xmlns:a16="http://schemas.microsoft.com/office/drawing/2014/main" id="{24A7932A-1A60-4807-9D46-4332D56E56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51"/>
            <a:stretch/>
          </p:blipFill>
          <p:spPr bwMode="auto">
            <a:xfrm>
              <a:off x="1052347" y="2015466"/>
              <a:ext cx="2929686" cy="203101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38EDA8C-F50A-4748-A6F6-C7ED94149EC9}"/>
                </a:ext>
              </a:extLst>
            </p:cNvPr>
            <p:cNvSpPr txBox="1"/>
            <p:nvPr/>
          </p:nvSpPr>
          <p:spPr>
            <a:xfrm>
              <a:off x="597007" y="4046481"/>
              <a:ext cx="3385025" cy="427019"/>
            </a:xfrm>
            <a:prstGeom prst="rect">
              <a:avLst/>
            </a:prstGeom>
            <a:noFill/>
          </p:spPr>
          <p:txBody>
            <a:bodyPr wrap="square" rtlCol="0">
              <a:spAutoFit/>
            </a:bodyPr>
            <a:lstStyle/>
            <a:p>
              <a:pPr algn="ctr"/>
              <a:endParaRPr lang="en-GB" sz="2000" b="1" dirty="0"/>
            </a:p>
          </p:txBody>
        </p:sp>
      </p:grpSp>
      <p:grpSp>
        <p:nvGrpSpPr>
          <p:cNvPr id="7" name="Group 6">
            <a:extLst>
              <a:ext uri="{FF2B5EF4-FFF2-40B4-BE49-F238E27FC236}">
                <a16:creationId xmlns:a16="http://schemas.microsoft.com/office/drawing/2014/main" id="{4E3FFB5C-A88A-4848-BE82-7AF7744B99D8}"/>
              </a:ext>
            </a:extLst>
          </p:cNvPr>
          <p:cNvGrpSpPr/>
          <p:nvPr/>
        </p:nvGrpSpPr>
        <p:grpSpPr>
          <a:xfrm>
            <a:off x="45630" y="4657171"/>
            <a:ext cx="11905094" cy="2161358"/>
            <a:chOff x="4213954" y="1163321"/>
            <a:chExt cx="17530018" cy="2892505"/>
          </a:xfrm>
        </p:grpSpPr>
        <p:pic>
          <p:nvPicPr>
            <p:cNvPr id="8" name="Picture 4" descr="Image result for tobacco">
              <a:extLst>
                <a:ext uri="{FF2B5EF4-FFF2-40B4-BE49-F238E27FC236}">
                  <a16:creationId xmlns:a16="http://schemas.microsoft.com/office/drawing/2014/main" id="{3D9E5496-00ED-4087-B293-0B25740D2B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13954" y="1163321"/>
              <a:ext cx="4130018" cy="285561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54C1774-6181-4601-A130-720A97251C40}"/>
                </a:ext>
              </a:extLst>
            </p:cNvPr>
            <p:cNvSpPr txBox="1"/>
            <p:nvPr/>
          </p:nvSpPr>
          <p:spPr>
            <a:xfrm>
              <a:off x="4213954" y="3520366"/>
              <a:ext cx="3385025" cy="535460"/>
            </a:xfrm>
            <a:prstGeom prst="rect">
              <a:avLst/>
            </a:prstGeom>
            <a:noFill/>
          </p:spPr>
          <p:txBody>
            <a:bodyPr wrap="square" rtlCol="0">
              <a:spAutoFit/>
            </a:bodyPr>
            <a:lstStyle/>
            <a:p>
              <a:pPr algn="ctr"/>
              <a:endParaRPr lang="en-GB" sz="2000" b="1" dirty="0"/>
            </a:p>
          </p:txBody>
        </p:sp>
      </p:grpSp>
      <p:grpSp>
        <p:nvGrpSpPr>
          <p:cNvPr id="10" name="Group 9">
            <a:extLst>
              <a:ext uri="{FF2B5EF4-FFF2-40B4-BE49-F238E27FC236}">
                <a16:creationId xmlns:a16="http://schemas.microsoft.com/office/drawing/2014/main" id="{2CC9744E-10F9-4989-AD75-585221CF46CE}"/>
              </a:ext>
            </a:extLst>
          </p:cNvPr>
          <p:cNvGrpSpPr/>
          <p:nvPr/>
        </p:nvGrpSpPr>
        <p:grpSpPr>
          <a:xfrm>
            <a:off x="8993272" y="365127"/>
            <a:ext cx="2804804" cy="2345201"/>
            <a:chOff x="8038334" y="460410"/>
            <a:chExt cx="3596618" cy="2858127"/>
          </a:xfrm>
        </p:grpSpPr>
        <p:pic>
          <p:nvPicPr>
            <p:cNvPr id="11" name="Picture 6" descr="Image result for cocaine">
              <a:extLst>
                <a:ext uri="{FF2B5EF4-FFF2-40B4-BE49-F238E27FC236}">
                  <a16:creationId xmlns:a16="http://schemas.microsoft.com/office/drawing/2014/main" id="{43A9D8C0-7400-4C2E-AFC6-E6238D8DBB5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38334" y="460410"/>
              <a:ext cx="3596618" cy="239774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721B4DB-07E0-4C71-A55D-12077293687F}"/>
                </a:ext>
              </a:extLst>
            </p:cNvPr>
            <p:cNvSpPr txBox="1"/>
            <p:nvPr/>
          </p:nvSpPr>
          <p:spPr>
            <a:xfrm>
              <a:off x="8144129" y="2830918"/>
              <a:ext cx="3385025" cy="487619"/>
            </a:xfrm>
            <a:prstGeom prst="rect">
              <a:avLst/>
            </a:prstGeom>
            <a:noFill/>
          </p:spPr>
          <p:txBody>
            <a:bodyPr wrap="square" rtlCol="0">
              <a:spAutoFit/>
            </a:bodyPr>
            <a:lstStyle/>
            <a:p>
              <a:pPr algn="ctr"/>
              <a:endParaRPr lang="en-GB" sz="2000" b="1" dirty="0"/>
            </a:p>
          </p:txBody>
        </p:sp>
      </p:grpSp>
    </p:spTree>
    <p:extLst>
      <p:ext uri="{BB962C8B-B14F-4D97-AF65-F5344CB8AC3E}">
        <p14:creationId xmlns:p14="http://schemas.microsoft.com/office/powerpoint/2010/main" val="747221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9779" y="0"/>
            <a:ext cx="10515600" cy="1325563"/>
          </a:xfrm>
        </p:spPr>
        <p:txBody>
          <a:bodyPr>
            <a:normAutofit/>
          </a:bodyPr>
          <a:lstStyle/>
          <a:p>
            <a:r>
              <a:rPr lang="en-GB" sz="6000" b="1" u="sng" dirty="0"/>
              <a:t>L2 - Alcohol</a:t>
            </a:r>
          </a:p>
        </p:txBody>
      </p:sp>
      <p:sp>
        <p:nvSpPr>
          <p:cNvPr id="6" name="Rectangle 5">
            <a:extLst>
              <a:ext uri="{FF2B5EF4-FFF2-40B4-BE49-F238E27FC236}">
                <a16:creationId xmlns:a16="http://schemas.microsoft.com/office/drawing/2014/main" id="{6A01F4C2-1067-4153-9D23-DB8043011B07}"/>
              </a:ext>
            </a:extLst>
          </p:cNvPr>
          <p:cNvSpPr/>
          <p:nvPr/>
        </p:nvSpPr>
        <p:spPr>
          <a:xfrm>
            <a:off x="333375" y="1489298"/>
            <a:ext cx="5291842" cy="3382739"/>
          </a:xfrm>
          <a:prstGeom prst="rect">
            <a:avLst/>
          </a:prstGeom>
          <a:solidFill>
            <a:schemeClr val="accent4">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STARTER</a:t>
            </a:r>
            <a:r>
              <a:rPr lang="en-GB" sz="2800" dirty="0">
                <a:solidFill>
                  <a:schemeClr val="tx1"/>
                </a:solidFill>
              </a:rPr>
              <a:t>: </a:t>
            </a:r>
          </a:p>
          <a:p>
            <a:pPr marL="514350" indent="-514350">
              <a:buFont typeface="+mj-lt"/>
              <a:buAutoNum type="arabicPeriod"/>
            </a:pPr>
            <a:r>
              <a:rPr lang="en-GB" sz="2800" dirty="0">
                <a:solidFill>
                  <a:schemeClr val="tx1"/>
                </a:solidFill>
              </a:rPr>
              <a:t>What is meant by the term </a:t>
            </a:r>
            <a:r>
              <a:rPr lang="en-GB" sz="2800" i="1" dirty="0">
                <a:solidFill>
                  <a:schemeClr val="tx1"/>
                </a:solidFill>
              </a:rPr>
              <a:t>alcoholic</a:t>
            </a:r>
            <a:r>
              <a:rPr lang="en-GB" sz="2800" dirty="0">
                <a:solidFill>
                  <a:schemeClr val="tx1"/>
                </a:solidFill>
              </a:rPr>
              <a:t>? </a:t>
            </a:r>
          </a:p>
          <a:p>
            <a:pPr marL="514350" indent="-514350">
              <a:buFont typeface="+mj-lt"/>
              <a:buAutoNum type="arabicPeriod"/>
            </a:pPr>
            <a:r>
              <a:rPr lang="en-GB" sz="2800" dirty="0">
                <a:solidFill>
                  <a:schemeClr val="tx1"/>
                </a:solidFill>
              </a:rPr>
              <a:t>Why is it illegal to drink and drive?</a:t>
            </a:r>
          </a:p>
          <a:p>
            <a:pPr marL="514350" indent="-514350">
              <a:buFont typeface="+mj-lt"/>
              <a:buAutoNum type="arabicPeriod"/>
            </a:pPr>
            <a:r>
              <a:rPr lang="en-GB" sz="2800" dirty="0">
                <a:solidFill>
                  <a:schemeClr val="tx1"/>
                </a:solidFill>
              </a:rPr>
              <a:t>What harmful affects does alcohol have on the body?</a:t>
            </a:r>
          </a:p>
          <a:p>
            <a:endParaRPr lang="en-GB" sz="2800" dirty="0">
              <a:solidFill>
                <a:schemeClr val="tx1"/>
              </a:solidFill>
            </a:endParaRPr>
          </a:p>
        </p:txBody>
      </p:sp>
      <p:sp>
        <p:nvSpPr>
          <p:cNvPr id="9" name="Rectangle 8">
            <a:extLst>
              <a:ext uri="{FF2B5EF4-FFF2-40B4-BE49-F238E27FC236}">
                <a16:creationId xmlns:a16="http://schemas.microsoft.com/office/drawing/2014/main" id="{3EC47183-B52A-4466-BBBF-2D641727AE82}"/>
              </a:ext>
            </a:extLst>
          </p:cNvPr>
          <p:cNvSpPr/>
          <p:nvPr/>
        </p:nvSpPr>
        <p:spPr>
          <a:xfrm>
            <a:off x="6096000" y="1489299"/>
            <a:ext cx="5762625" cy="3228975"/>
          </a:xfrm>
          <a:prstGeom prst="rect">
            <a:avLst/>
          </a:prstGeom>
          <a:solidFill>
            <a:schemeClr val="accent6">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LESSON OBJECTIVES</a:t>
            </a:r>
            <a:r>
              <a:rPr lang="en-GB" sz="2800" dirty="0">
                <a:solidFill>
                  <a:schemeClr val="tx1"/>
                </a:solidFill>
              </a:rPr>
              <a:t>:</a:t>
            </a:r>
          </a:p>
          <a:p>
            <a:pPr marL="571500" indent="-571500">
              <a:buFont typeface="Arial" panose="020B0604020202020204" pitchFamily="34" charset="0"/>
              <a:buChar char="•"/>
            </a:pPr>
            <a:r>
              <a:rPr lang="en-GB" sz="2800" dirty="0">
                <a:solidFill>
                  <a:schemeClr val="tx1"/>
                </a:solidFill>
              </a:rPr>
              <a:t>Understand the terms ‘stimulant’ and ‘depressant’</a:t>
            </a:r>
          </a:p>
          <a:p>
            <a:pPr marL="571500" indent="-571500">
              <a:buFont typeface="Arial" panose="020B0604020202020204" pitchFamily="34" charset="0"/>
              <a:buChar char="•"/>
            </a:pPr>
            <a:r>
              <a:rPr lang="en-GB" sz="2800" dirty="0">
                <a:solidFill>
                  <a:schemeClr val="tx1"/>
                </a:solidFill>
              </a:rPr>
              <a:t>Recognise the dangers of alcohol misuse</a:t>
            </a:r>
          </a:p>
          <a:p>
            <a:pPr marL="571500" indent="-571500">
              <a:buFont typeface="Arial" panose="020B0604020202020204" pitchFamily="34" charset="0"/>
              <a:buChar char="•"/>
            </a:pPr>
            <a:r>
              <a:rPr lang="en-GB" sz="2800" dirty="0">
                <a:solidFill>
                  <a:schemeClr val="tx1"/>
                </a:solidFill>
              </a:rPr>
              <a:t>Explain how drinking and can lead to some serious diseases.</a:t>
            </a:r>
          </a:p>
        </p:txBody>
      </p:sp>
      <p:sp>
        <p:nvSpPr>
          <p:cNvPr id="10" name="TextBox 9">
            <a:extLst>
              <a:ext uri="{FF2B5EF4-FFF2-40B4-BE49-F238E27FC236}">
                <a16:creationId xmlns:a16="http://schemas.microsoft.com/office/drawing/2014/main" id="{E9AA12A6-F299-4829-B6ED-65CC6AE92C47}"/>
              </a:ext>
            </a:extLst>
          </p:cNvPr>
          <p:cNvSpPr txBox="1"/>
          <p:nvPr/>
        </p:nvSpPr>
        <p:spPr>
          <a:xfrm>
            <a:off x="6095999" y="5449520"/>
            <a:ext cx="5998785" cy="830997"/>
          </a:xfrm>
          <a:prstGeom prst="rect">
            <a:avLst/>
          </a:prstGeom>
          <a:solidFill>
            <a:schemeClr val="accent5">
              <a:lumMod val="40000"/>
              <a:lumOff val="60000"/>
            </a:schemeClr>
          </a:solidFill>
        </p:spPr>
        <p:txBody>
          <a:bodyPr wrap="square">
            <a:spAutoFit/>
          </a:bodyPr>
          <a:lstStyle/>
          <a:p>
            <a:pPr marL="0" indent="0">
              <a:buNone/>
            </a:pPr>
            <a:r>
              <a:rPr lang="en-GB" sz="2400" b="1" dirty="0">
                <a:latin typeface="+mj-lt"/>
              </a:rPr>
              <a:t>Keywords</a:t>
            </a:r>
            <a:r>
              <a:rPr lang="en-GB" sz="2400" dirty="0">
                <a:latin typeface="+mj-lt"/>
              </a:rPr>
              <a:t>: ethanol, alcohol, unit, liver, foetal alcohol syndrome</a:t>
            </a:r>
          </a:p>
        </p:txBody>
      </p:sp>
      <p:pic>
        <p:nvPicPr>
          <p:cNvPr id="29" name="Picture 2" descr="Image result for Beer">
            <a:extLst>
              <a:ext uri="{FF2B5EF4-FFF2-40B4-BE49-F238E27FC236}">
                <a16:creationId xmlns:a16="http://schemas.microsoft.com/office/drawing/2014/main" id="{2ED14CA9-DC3E-4C10-80C5-3F31757B705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408" y="4611414"/>
            <a:ext cx="2246586" cy="224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178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Bee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7336"/>
          <a:stretch/>
        </p:blipFill>
        <p:spPr bwMode="auto">
          <a:xfrm>
            <a:off x="6039503" y="4926040"/>
            <a:ext cx="1969528" cy="176845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98786" y="163502"/>
            <a:ext cx="6411311" cy="956447"/>
          </a:xfrm>
        </p:spPr>
        <p:txBody>
          <a:bodyPr>
            <a:noAutofit/>
          </a:bodyPr>
          <a:lstStyle/>
          <a:p>
            <a:r>
              <a:rPr lang="en-GB" b="1" u="sng" dirty="0">
                <a:solidFill>
                  <a:schemeClr val="tx1"/>
                </a:solidFill>
              </a:rPr>
              <a:t>WHAT IS ALCOHOL?</a:t>
            </a:r>
          </a:p>
        </p:txBody>
      </p:sp>
      <p:sp>
        <p:nvSpPr>
          <p:cNvPr id="8" name="Title 1"/>
          <p:cNvSpPr txBox="1">
            <a:spLocks/>
          </p:cNvSpPr>
          <p:nvPr/>
        </p:nvSpPr>
        <p:spPr>
          <a:xfrm>
            <a:off x="336330" y="1607666"/>
            <a:ext cx="11529849" cy="956447"/>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u="sng" dirty="0"/>
          </a:p>
        </p:txBody>
      </p:sp>
      <p:sp>
        <p:nvSpPr>
          <p:cNvPr id="3" name="TextBox 2"/>
          <p:cNvSpPr txBox="1"/>
          <p:nvPr/>
        </p:nvSpPr>
        <p:spPr>
          <a:xfrm>
            <a:off x="798786" y="1208690"/>
            <a:ext cx="9154511" cy="3970318"/>
          </a:xfrm>
          <a:prstGeom prst="rect">
            <a:avLst/>
          </a:prstGeom>
          <a:noFill/>
        </p:spPr>
        <p:txBody>
          <a:bodyPr wrap="square" rtlCol="0">
            <a:spAutoFit/>
          </a:bodyPr>
          <a:lstStyle/>
          <a:p>
            <a:r>
              <a:rPr lang="en-GB" sz="2800" dirty="0"/>
              <a:t>Alcohol contains a drug called </a:t>
            </a:r>
            <a:r>
              <a:rPr lang="en-GB" sz="2800" b="1" u="sng" dirty="0"/>
              <a:t>ethanol.</a:t>
            </a:r>
            <a:r>
              <a:rPr lang="en-GB" sz="2800" dirty="0"/>
              <a:t> Ethanol is a type of drug called a </a:t>
            </a:r>
            <a:r>
              <a:rPr lang="en-GB" sz="2800" b="1" u="sng" dirty="0"/>
              <a:t>depressant.</a:t>
            </a:r>
            <a:r>
              <a:rPr lang="en-GB" sz="2800" dirty="0"/>
              <a:t> What do we mean by the term ‘depressant’?</a:t>
            </a:r>
          </a:p>
          <a:p>
            <a:endParaRPr lang="en-GB" sz="2800" dirty="0">
              <a:solidFill>
                <a:srgbClr val="FF0000"/>
              </a:solidFill>
            </a:endParaRPr>
          </a:p>
          <a:p>
            <a:r>
              <a:rPr lang="en-GB" sz="2800" dirty="0">
                <a:solidFill>
                  <a:srgbClr val="FF0000"/>
                </a:solidFill>
              </a:rPr>
              <a:t>A depressant drug slows down the speed that messages are sent from the brain to parts of the body along nerves.</a:t>
            </a:r>
          </a:p>
          <a:p>
            <a:endParaRPr lang="en-GB" sz="2800" dirty="0"/>
          </a:p>
          <a:p>
            <a:r>
              <a:rPr lang="en-GB" sz="2800" dirty="0"/>
              <a:t>What type of alcoholic drinks are there?</a:t>
            </a:r>
          </a:p>
        </p:txBody>
      </p:sp>
      <p:pic>
        <p:nvPicPr>
          <p:cNvPr id="5" name="Picture 4"/>
          <p:cNvPicPr>
            <a:picLocks noChangeAspect="1"/>
          </p:cNvPicPr>
          <p:nvPr/>
        </p:nvPicPr>
        <p:blipFill rotWithShape="1">
          <a:blip r:embed="rId3"/>
          <a:srcRect l="9664"/>
          <a:stretch/>
        </p:blipFill>
        <p:spPr>
          <a:xfrm>
            <a:off x="249103" y="5049471"/>
            <a:ext cx="2653656" cy="1645027"/>
          </a:xfrm>
          <a:prstGeom prst="rect">
            <a:avLst/>
          </a:prstGeom>
        </p:spPr>
      </p:pic>
      <p:pic>
        <p:nvPicPr>
          <p:cNvPr id="2052" name="Picture 4" descr="Image result for spirit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923" b="9452"/>
          <a:stretch/>
        </p:blipFill>
        <p:spPr bwMode="auto">
          <a:xfrm>
            <a:off x="3043193" y="5002566"/>
            <a:ext cx="2430429" cy="183802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dark fruits"/>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99221" l="9610" r="97403"/>
                    </a14:imgEffect>
                  </a14:imgLayer>
                </a14:imgProps>
              </a:ext>
              <a:ext uri="{28A0092B-C50C-407E-A947-70E740481C1C}">
                <a14:useLocalDpi xmlns:a14="http://schemas.microsoft.com/office/drawing/2010/main" val="0"/>
              </a:ext>
            </a:extLst>
          </a:blip>
          <a:srcRect/>
          <a:stretch>
            <a:fillRect/>
          </a:stretch>
        </p:blipFill>
        <p:spPr bwMode="auto">
          <a:xfrm>
            <a:off x="8009031" y="4535261"/>
            <a:ext cx="2228096" cy="222809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blue VK"/>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10000" r="92625">
                        <a14:foregroundMark x1="46625" y1="53250" x2="42625" y2="45500"/>
                        <a14:foregroundMark x1="47625" y1="53000" x2="51000" y2="45250"/>
                        <a14:foregroundMark x1="50625" y1="53000" x2="54125" y2="48375"/>
                        <a14:foregroundMark x1="54125" y1="49250" x2="54125" y2="49250"/>
                      </a14:backgroundRemoval>
                    </a14:imgEffect>
                  </a14:imgLayer>
                </a14:imgProps>
              </a:ext>
              <a:ext uri="{28A0092B-C50C-407E-A947-70E740481C1C}">
                <a14:useLocalDpi xmlns:a14="http://schemas.microsoft.com/office/drawing/2010/main" val="0"/>
              </a:ext>
            </a:extLst>
          </a:blip>
          <a:srcRect/>
          <a:stretch>
            <a:fillRect/>
          </a:stretch>
        </p:blipFill>
        <p:spPr bwMode="auto">
          <a:xfrm>
            <a:off x="9529630" y="3661958"/>
            <a:ext cx="3034100" cy="303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63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052"/>
                                        </p:tgtEl>
                                        <p:attrNameLst>
                                          <p:attrName>style.visibility</p:attrName>
                                        </p:attrNameLst>
                                      </p:cBhvr>
                                      <p:to>
                                        <p:strVal val="visible"/>
                                      </p:to>
                                    </p:set>
                                    <p:anim calcmode="lin" valueType="num">
                                      <p:cBhvr additive="base">
                                        <p:cTn id="21" dur="500" fill="hold"/>
                                        <p:tgtEl>
                                          <p:spTgt spid="2052"/>
                                        </p:tgtEl>
                                        <p:attrNameLst>
                                          <p:attrName>ppt_x</p:attrName>
                                        </p:attrNameLst>
                                      </p:cBhvr>
                                      <p:tavLst>
                                        <p:tav tm="0">
                                          <p:val>
                                            <p:strVal val="#ppt_x"/>
                                          </p:val>
                                        </p:tav>
                                        <p:tav tm="100000">
                                          <p:val>
                                            <p:strVal val="#ppt_x"/>
                                          </p:val>
                                        </p:tav>
                                      </p:tavLst>
                                    </p:anim>
                                    <p:anim calcmode="lin" valueType="num">
                                      <p:cBhvr additive="base">
                                        <p:cTn id="22"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054"/>
                                        </p:tgtEl>
                                        <p:attrNameLst>
                                          <p:attrName>style.visibility</p:attrName>
                                        </p:attrNameLst>
                                      </p:cBhvr>
                                      <p:to>
                                        <p:strVal val="visible"/>
                                      </p:to>
                                    </p:set>
                                    <p:anim calcmode="lin" valueType="num">
                                      <p:cBhvr additive="base">
                                        <p:cTn id="27" dur="500" fill="hold"/>
                                        <p:tgtEl>
                                          <p:spTgt spid="2054"/>
                                        </p:tgtEl>
                                        <p:attrNameLst>
                                          <p:attrName>ppt_x</p:attrName>
                                        </p:attrNameLst>
                                      </p:cBhvr>
                                      <p:tavLst>
                                        <p:tav tm="0">
                                          <p:val>
                                            <p:strVal val="#ppt_x"/>
                                          </p:val>
                                        </p:tav>
                                        <p:tav tm="100000">
                                          <p:val>
                                            <p:strVal val="#ppt_x"/>
                                          </p:val>
                                        </p:tav>
                                      </p:tavLst>
                                    </p:anim>
                                    <p:anim calcmode="lin" valueType="num">
                                      <p:cBhvr additive="base">
                                        <p:cTn id="28"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056"/>
                                        </p:tgtEl>
                                        <p:attrNameLst>
                                          <p:attrName>style.visibility</p:attrName>
                                        </p:attrNameLst>
                                      </p:cBhvr>
                                      <p:to>
                                        <p:strVal val="visible"/>
                                      </p:to>
                                    </p:set>
                                    <p:anim calcmode="lin" valueType="num">
                                      <p:cBhvr additive="base">
                                        <p:cTn id="33" dur="500" fill="hold"/>
                                        <p:tgtEl>
                                          <p:spTgt spid="2056"/>
                                        </p:tgtEl>
                                        <p:attrNameLst>
                                          <p:attrName>ppt_x</p:attrName>
                                        </p:attrNameLst>
                                      </p:cBhvr>
                                      <p:tavLst>
                                        <p:tav tm="0">
                                          <p:val>
                                            <p:strVal val="#ppt_x"/>
                                          </p:val>
                                        </p:tav>
                                        <p:tav tm="100000">
                                          <p:val>
                                            <p:strVal val="#ppt_x"/>
                                          </p:val>
                                        </p:tav>
                                      </p:tavLst>
                                    </p:anim>
                                    <p:anim calcmode="lin" valueType="num">
                                      <p:cBhvr additive="base">
                                        <p:cTn id="34" dur="500" fill="hold"/>
                                        <p:tgtEl>
                                          <p:spTgt spid="205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058"/>
                                        </p:tgtEl>
                                        <p:attrNameLst>
                                          <p:attrName>style.visibility</p:attrName>
                                        </p:attrNameLst>
                                      </p:cBhvr>
                                      <p:to>
                                        <p:strVal val="visible"/>
                                      </p:to>
                                    </p:set>
                                    <p:anim calcmode="lin" valueType="num">
                                      <p:cBhvr additive="base">
                                        <p:cTn id="39" dur="500" fill="hold"/>
                                        <p:tgtEl>
                                          <p:spTgt spid="2058"/>
                                        </p:tgtEl>
                                        <p:attrNameLst>
                                          <p:attrName>ppt_x</p:attrName>
                                        </p:attrNameLst>
                                      </p:cBhvr>
                                      <p:tavLst>
                                        <p:tav tm="0">
                                          <p:val>
                                            <p:strVal val="#ppt_x"/>
                                          </p:val>
                                        </p:tav>
                                        <p:tav tm="100000">
                                          <p:val>
                                            <p:strVal val="#ppt_x"/>
                                          </p:val>
                                        </p:tav>
                                      </p:tavLst>
                                    </p:anim>
                                    <p:anim calcmode="lin" valueType="num">
                                      <p:cBhvr additive="base">
                                        <p:cTn id="40"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889" y="415306"/>
            <a:ext cx="12379706" cy="956447"/>
          </a:xfrm>
        </p:spPr>
        <p:txBody>
          <a:bodyPr>
            <a:noAutofit/>
          </a:bodyPr>
          <a:lstStyle/>
          <a:p>
            <a:pPr algn="l"/>
            <a:r>
              <a:rPr lang="en-GB" sz="4800" b="1" u="sng" dirty="0">
                <a:solidFill>
                  <a:schemeClr val="tx1"/>
                </a:solidFill>
              </a:rPr>
              <a:t>HOW MUCH ALCOHOL CAN YOU DRINK SAFELY?</a:t>
            </a:r>
          </a:p>
        </p:txBody>
      </p:sp>
      <p:sp>
        <p:nvSpPr>
          <p:cNvPr id="10" name="TextBox 9"/>
          <p:cNvSpPr txBox="1"/>
          <p:nvPr/>
        </p:nvSpPr>
        <p:spPr>
          <a:xfrm>
            <a:off x="851336" y="1807780"/>
            <a:ext cx="9154511" cy="3970318"/>
          </a:xfrm>
          <a:prstGeom prst="rect">
            <a:avLst/>
          </a:prstGeom>
          <a:noFill/>
        </p:spPr>
        <p:txBody>
          <a:bodyPr wrap="square" rtlCol="0">
            <a:spAutoFit/>
          </a:bodyPr>
          <a:lstStyle/>
          <a:p>
            <a:r>
              <a:rPr lang="en-GB" sz="2800" dirty="0"/>
              <a:t>Alcohol consumption is measured in units.</a:t>
            </a:r>
          </a:p>
          <a:p>
            <a:r>
              <a:rPr lang="en-GB" sz="2800" dirty="0"/>
              <a:t>One unit of alcohol = 10ml of pure alcohol.</a:t>
            </a:r>
          </a:p>
          <a:p>
            <a:endParaRPr lang="en-GB" sz="2800" dirty="0"/>
          </a:p>
          <a:p>
            <a:r>
              <a:rPr lang="en-GB" sz="2800" dirty="0"/>
              <a:t>Different alcoholic drinks have different units:</a:t>
            </a:r>
          </a:p>
          <a:p>
            <a:r>
              <a:rPr lang="en-GB" sz="2800" dirty="0"/>
              <a:t>       Pint of Beer =            Alcopop =</a:t>
            </a:r>
          </a:p>
          <a:p>
            <a:r>
              <a:rPr lang="en-GB" sz="2800" dirty="0"/>
              <a:t>       3 units                      1.5 units</a:t>
            </a:r>
          </a:p>
          <a:p>
            <a:endParaRPr lang="en-GB" sz="2800" dirty="0"/>
          </a:p>
          <a:p>
            <a:r>
              <a:rPr lang="en-GB" sz="2800" dirty="0"/>
              <a:t>       Glass of wine =          Shot of spirit =</a:t>
            </a:r>
          </a:p>
          <a:p>
            <a:r>
              <a:rPr lang="en-GB" sz="2800" dirty="0"/>
              <a:t>       2 units                       1 unit</a:t>
            </a:r>
          </a:p>
        </p:txBody>
      </p:sp>
      <p:pic>
        <p:nvPicPr>
          <p:cNvPr id="11266" name="Picture 2" descr="Image result for B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6614" y="3583820"/>
            <a:ext cx="1063951" cy="106395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0" descr="Image result for blue VK"/>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10000" r="92625">
                        <a14:foregroundMark x1="46625" y1="53250" x2="42625" y2="45500"/>
                        <a14:foregroundMark x1="47625" y1="53000" x2="51000" y2="45250"/>
                        <a14:foregroundMark x1="50625" y1="53000" x2="54125" y2="48375"/>
                        <a14:foregroundMark x1="54125" y1="49250" x2="54125" y2="49250"/>
                      </a14:backgroundRemoval>
                    </a14:imgEffect>
                  </a14:imgLayer>
                </a14:imgProps>
              </a:ext>
              <a:ext uri="{28A0092B-C50C-407E-A947-70E740481C1C}">
                <a14:useLocalDpi xmlns:a14="http://schemas.microsoft.com/office/drawing/2010/main" val="0"/>
              </a:ext>
            </a:extLst>
          </a:blip>
          <a:srcRect/>
          <a:stretch>
            <a:fillRect/>
          </a:stretch>
        </p:blipFill>
        <p:spPr bwMode="auto">
          <a:xfrm>
            <a:off x="6779740" y="3595312"/>
            <a:ext cx="1061837" cy="1061837"/>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Image result for Red wine"/>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500" b="99000" l="10000" r="90000">
                        <a14:foregroundMark x1="35000" y1="41625" x2="37250" y2="8750"/>
                        <a14:foregroundMark x1="33375" y1="42125" x2="37125" y2="45625"/>
                        <a14:foregroundMark x1="35375" y1="43875" x2="62875" y2="43250"/>
                        <a14:foregroundMark x1="64000" y1="45000" x2="68000" y2="34250"/>
                        <a14:foregroundMark x1="68000" y1="34250" x2="62000" y2="7500"/>
                        <a14:foregroundMark x1="37125" y1="42500" x2="68125" y2="23250"/>
                        <a14:foregroundMark x1="56125" y1="30375" x2="36750" y2="13250"/>
                        <a14:foregroundMark x1="37375" y1="14125" x2="63250" y2="5875"/>
                        <a14:foregroundMark x1="35000" y1="8750" x2="36625" y2="4000"/>
                        <a14:foregroundMark x1="36500" y1="4125" x2="40750" y2="3000"/>
                        <a14:foregroundMark x1="41375" y1="3000" x2="49125" y2="2750"/>
                        <a14:foregroundMark x1="49125" y1="2750" x2="59875" y2="3125"/>
                        <a14:foregroundMark x1="53875" y1="48125" x2="53875" y2="48125"/>
                        <a14:foregroundMark x1="45875" y1="90375" x2="47000" y2="90375"/>
                        <a14:foregroundMark x1="44625" y1="90125" x2="47625" y2="89625"/>
                        <a14:foregroundMark x1="54750" y1="89750" x2="52750" y2="89500"/>
                      </a14:backgroundRemoval>
                    </a14:imgEffect>
                  </a14:imgLayer>
                </a14:imgProps>
              </a:ext>
              <a:ext uri="{28A0092B-C50C-407E-A947-70E740481C1C}">
                <a14:useLocalDpi xmlns:a14="http://schemas.microsoft.com/office/drawing/2010/main" val="0"/>
              </a:ext>
            </a:extLst>
          </a:blip>
          <a:srcRect/>
          <a:stretch>
            <a:fillRect/>
          </a:stretch>
        </p:blipFill>
        <p:spPr bwMode="auto">
          <a:xfrm>
            <a:off x="497980" y="5034813"/>
            <a:ext cx="1062585" cy="106258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a:extLst>
              <a:ext uri="{BEBA8EAE-BF5A-486C-A8C5-ECC9F3942E4B}">
                <a14:imgProps xmlns:a14="http://schemas.microsoft.com/office/drawing/2010/main">
                  <a14:imgLayer r:embed="rId8">
                    <a14:imgEffect>
                      <a14:backgroundRemoval t="1778" b="95556" l="9778" r="89778"/>
                    </a14:imgEffect>
                  </a14:imgLayer>
                </a14:imgProps>
              </a:ext>
            </a:extLst>
          </a:blip>
          <a:stretch>
            <a:fillRect/>
          </a:stretch>
        </p:blipFill>
        <p:spPr>
          <a:xfrm>
            <a:off x="6785650" y="4875163"/>
            <a:ext cx="1062585" cy="1062585"/>
          </a:xfrm>
          <a:prstGeom prst="rect">
            <a:avLst/>
          </a:prstGeom>
        </p:spPr>
      </p:pic>
      <p:sp>
        <p:nvSpPr>
          <p:cNvPr id="5" name="Rectangle 4"/>
          <p:cNvSpPr/>
          <p:nvPr/>
        </p:nvSpPr>
        <p:spPr>
          <a:xfrm>
            <a:off x="8140260" y="3125712"/>
            <a:ext cx="3731173" cy="2971686"/>
          </a:xfrm>
          <a:prstGeom prst="rect">
            <a:avLst/>
          </a:prstGeom>
          <a:solidFill>
            <a:schemeClr val="accent4">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government recommends that adults don’t drink more than </a:t>
            </a:r>
            <a:r>
              <a:rPr lang="en-GB" sz="2400" b="1" dirty="0">
                <a:solidFill>
                  <a:schemeClr val="tx1"/>
                </a:solidFill>
              </a:rPr>
              <a:t>14 units </a:t>
            </a:r>
            <a:r>
              <a:rPr lang="en-GB" sz="2400" dirty="0">
                <a:solidFill>
                  <a:schemeClr val="tx1"/>
                </a:solidFill>
              </a:rPr>
              <a:t>of alcohol a week. However, this may change depending on height, weight, gender, etc.  </a:t>
            </a:r>
          </a:p>
        </p:txBody>
      </p:sp>
    </p:spTree>
    <p:extLst>
      <p:ext uri="{BB962C8B-B14F-4D97-AF65-F5344CB8AC3E}">
        <p14:creationId xmlns:p14="http://schemas.microsoft.com/office/powerpoint/2010/main" val="2879211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15963" y="1817889"/>
            <a:ext cx="9154511" cy="4832092"/>
          </a:xfrm>
          <a:prstGeom prst="rect">
            <a:avLst/>
          </a:prstGeom>
          <a:noFill/>
        </p:spPr>
        <p:txBody>
          <a:bodyPr wrap="square" rtlCol="0">
            <a:spAutoFit/>
          </a:bodyPr>
          <a:lstStyle/>
          <a:p>
            <a:r>
              <a:rPr lang="en-GB" sz="2800" dirty="0"/>
              <a:t>Ingesting a </a:t>
            </a:r>
            <a:r>
              <a:rPr lang="en-GB" sz="2800" b="1" dirty="0"/>
              <a:t>depressant drug </a:t>
            </a:r>
            <a:r>
              <a:rPr lang="en-GB" sz="2800" dirty="0"/>
              <a:t>such as alcohol can lead to an individual becoming </a:t>
            </a:r>
            <a:r>
              <a:rPr lang="en-GB" sz="2800" b="1" u="sng" dirty="0"/>
              <a:t>drunk</a:t>
            </a:r>
            <a:r>
              <a:rPr lang="en-GB" sz="2800" dirty="0"/>
              <a:t>. What are the effects of being drunk?</a:t>
            </a:r>
          </a:p>
          <a:p>
            <a:endParaRPr lang="en-GB" sz="2800" dirty="0"/>
          </a:p>
          <a:p>
            <a:r>
              <a:rPr lang="en-GB" sz="2800" dirty="0">
                <a:solidFill>
                  <a:srgbClr val="FF0000"/>
                </a:solidFill>
              </a:rPr>
              <a:t>- Feelings of well-being (happy and relaxed)</a:t>
            </a:r>
          </a:p>
          <a:p>
            <a:r>
              <a:rPr lang="en-GB" sz="2800" dirty="0">
                <a:solidFill>
                  <a:srgbClr val="FF0000"/>
                </a:solidFill>
              </a:rPr>
              <a:t>- Lowered inhibition</a:t>
            </a:r>
          </a:p>
          <a:p>
            <a:r>
              <a:rPr lang="en-GB" sz="2800" dirty="0">
                <a:solidFill>
                  <a:srgbClr val="FF0000"/>
                </a:solidFill>
              </a:rPr>
              <a:t>- Slowed thinking</a:t>
            </a:r>
          </a:p>
          <a:p>
            <a:r>
              <a:rPr lang="en-GB" sz="2800" dirty="0">
                <a:solidFill>
                  <a:srgbClr val="FF0000"/>
                </a:solidFill>
              </a:rPr>
              <a:t>- Slowed muscular activity and reaction time</a:t>
            </a:r>
          </a:p>
          <a:p>
            <a:r>
              <a:rPr lang="en-GB" sz="2800" dirty="0">
                <a:solidFill>
                  <a:srgbClr val="FF0000"/>
                </a:solidFill>
              </a:rPr>
              <a:t>- Blurred vision and/or hallucinations.</a:t>
            </a:r>
          </a:p>
          <a:p>
            <a:r>
              <a:rPr lang="en-GB" sz="2800" dirty="0">
                <a:solidFill>
                  <a:srgbClr val="FF0000"/>
                </a:solidFill>
              </a:rPr>
              <a:t>- Unconsciousness</a:t>
            </a:r>
          </a:p>
          <a:p>
            <a:r>
              <a:rPr lang="en-GB" sz="2800" dirty="0">
                <a:solidFill>
                  <a:srgbClr val="FF0000"/>
                </a:solidFill>
              </a:rPr>
              <a:t>- Death</a:t>
            </a:r>
          </a:p>
        </p:txBody>
      </p:sp>
      <p:pic>
        <p:nvPicPr>
          <p:cNvPr id="2050" name="Picture 2" descr="Drunken Man At Party Royalty Free Cliparts, Vectors, And Stock  Illustration. Image 90579962.">
            <a:extLst>
              <a:ext uri="{FF2B5EF4-FFF2-40B4-BE49-F238E27FC236}">
                <a16:creationId xmlns:a16="http://schemas.microsoft.com/office/drawing/2014/main" id="{53A52219-1AFC-48D7-BBEA-67A42EA7126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45550" y="1981771"/>
            <a:ext cx="2702546" cy="4014787"/>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E7EBCB74-22D6-4EC2-9F0E-ED32B0B47461}"/>
              </a:ext>
            </a:extLst>
          </p:cNvPr>
          <p:cNvSpPr txBox="1">
            <a:spLocks/>
          </p:cNvSpPr>
          <p:nvPr/>
        </p:nvSpPr>
        <p:spPr>
          <a:xfrm>
            <a:off x="336986" y="861442"/>
            <a:ext cx="11971283" cy="95644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b="1" u="sng"/>
              <a:t>WHAT ARE THE EFFECTS OF DRINKING ALCOHOL?</a:t>
            </a:r>
            <a:endParaRPr lang="en-GB" b="1" u="sng" dirty="0"/>
          </a:p>
        </p:txBody>
      </p:sp>
    </p:spTree>
    <p:extLst>
      <p:ext uri="{BB962C8B-B14F-4D97-AF65-F5344CB8AC3E}">
        <p14:creationId xmlns:p14="http://schemas.microsoft.com/office/powerpoint/2010/main" val="4357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986" y="861442"/>
            <a:ext cx="11971283" cy="956447"/>
          </a:xfrm>
        </p:spPr>
        <p:txBody>
          <a:bodyPr>
            <a:noAutofit/>
          </a:bodyPr>
          <a:lstStyle/>
          <a:p>
            <a:pPr algn="l"/>
            <a:r>
              <a:rPr lang="en-GB" b="1" u="sng" dirty="0">
                <a:solidFill>
                  <a:schemeClr val="tx1"/>
                </a:solidFill>
              </a:rPr>
              <a:t>WHAT ARE THE EFFECTS OF DRINKING ALCOHOL?</a:t>
            </a:r>
          </a:p>
        </p:txBody>
      </p:sp>
      <p:sp>
        <p:nvSpPr>
          <p:cNvPr id="10" name="TextBox 9"/>
          <p:cNvSpPr txBox="1"/>
          <p:nvPr/>
        </p:nvSpPr>
        <p:spPr>
          <a:xfrm>
            <a:off x="6944270" y="5314460"/>
            <a:ext cx="4082126" cy="1015663"/>
          </a:xfrm>
          <a:prstGeom prst="rect">
            <a:avLst/>
          </a:prstGeom>
          <a:solidFill>
            <a:schemeClr val="accent6">
              <a:lumMod val="40000"/>
              <a:lumOff val="60000"/>
            </a:schemeClr>
          </a:solidFill>
        </p:spPr>
        <p:txBody>
          <a:bodyPr wrap="square" rtlCol="0">
            <a:spAutoFit/>
          </a:bodyPr>
          <a:lstStyle/>
          <a:p>
            <a:r>
              <a:rPr lang="en-GB" sz="2000" dirty="0">
                <a:hlinkClick r:id="rId2">
                  <a:extLst>
                    <a:ext uri="{A12FA001-AC4F-418D-AE19-62706E023703}">
                      <ahyp:hlinkClr xmlns:ahyp="http://schemas.microsoft.com/office/drawing/2018/hyperlinkcolor" val="tx"/>
                    </a:ext>
                  </a:extLst>
                </a:hlinkClick>
              </a:rPr>
              <a:t>Watch this video</a:t>
            </a:r>
          </a:p>
          <a:p>
            <a:r>
              <a:rPr lang="en-GB" sz="2000" dirty="0">
                <a:solidFill>
                  <a:srgbClr val="0563C1"/>
                </a:solidFill>
                <a:hlinkClick r:id="rId2">
                  <a:extLst>
                    <a:ext uri="{A12FA001-AC4F-418D-AE19-62706E023703}">
                      <ahyp:hlinkClr xmlns:ahyp="http://schemas.microsoft.com/office/drawing/2018/hyperlinkcolor" val="tx"/>
                    </a:ext>
                  </a:extLst>
                </a:hlinkClick>
              </a:rPr>
              <a:t>https://www.youtube.com/watch?v=V2Aj-iJ6p38</a:t>
            </a:r>
            <a:endParaRPr lang="en-GB" sz="2000" dirty="0">
              <a:solidFill>
                <a:srgbClr val="FF0000"/>
              </a:solidFill>
            </a:endParaRPr>
          </a:p>
        </p:txBody>
      </p:sp>
      <p:pic>
        <p:nvPicPr>
          <p:cNvPr id="4" name="Picture 2" descr="Image result for Man outline">
            <a:extLst>
              <a:ext uri="{FF2B5EF4-FFF2-40B4-BE49-F238E27FC236}">
                <a16:creationId xmlns:a16="http://schemas.microsoft.com/office/drawing/2014/main" id="{78DBCD46-3AFD-4D64-9A2B-E36DFF9F07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1365" y="1035708"/>
            <a:ext cx="2667936" cy="3819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E98D9FB-FBB2-4139-94B2-E8009209C0B8}"/>
              </a:ext>
            </a:extLst>
          </p:cNvPr>
          <p:cNvSpPr txBox="1"/>
          <p:nvPr/>
        </p:nvSpPr>
        <p:spPr>
          <a:xfrm>
            <a:off x="851336" y="2047699"/>
            <a:ext cx="4678803" cy="4031873"/>
          </a:xfrm>
          <a:prstGeom prst="rect">
            <a:avLst/>
          </a:prstGeom>
          <a:solidFill>
            <a:schemeClr val="accent5">
              <a:lumMod val="20000"/>
              <a:lumOff val="80000"/>
            </a:schemeClr>
          </a:solidFill>
        </p:spPr>
        <p:txBody>
          <a:bodyPr wrap="square" rtlCol="0">
            <a:spAutoFit/>
          </a:bodyPr>
          <a:lstStyle/>
          <a:p>
            <a:r>
              <a:rPr lang="en-GB" sz="3200" b="1" dirty="0"/>
              <a:t>TASK 1: </a:t>
            </a:r>
            <a:r>
              <a:rPr lang="en-GB" sz="3200" dirty="0"/>
              <a:t>Draw the figure of a person out. </a:t>
            </a:r>
          </a:p>
          <a:p>
            <a:endParaRPr lang="en-GB" sz="3200" dirty="0"/>
          </a:p>
          <a:p>
            <a:r>
              <a:rPr lang="en-GB" sz="3200" dirty="0"/>
              <a:t>As you watch the video, add </a:t>
            </a:r>
            <a:r>
              <a:rPr lang="en-GB" sz="3200" b="1" dirty="0"/>
              <a:t>arrows</a:t>
            </a:r>
            <a:r>
              <a:rPr lang="en-GB" sz="3200" dirty="0"/>
              <a:t> to your person explaining what alcohol does to this part of the body.</a:t>
            </a:r>
          </a:p>
        </p:txBody>
      </p:sp>
    </p:spTree>
    <p:extLst>
      <p:ext uri="{BB962C8B-B14F-4D97-AF65-F5344CB8AC3E}">
        <p14:creationId xmlns:p14="http://schemas.microsoft.com/office/powerpoint/2010/main" val="73499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1336" y="725214"/>
            <a:ext cx="11971283" cy="956447"/>
          </a:xfrm>
        </p:spPr>
        <p:txBody>
          <a:bodyPr>
            <a:noAutofit/>
          </a:bodyPr>
          <a:lstStyle/>
          <a:p>
            <a:pPr algn="l"/>
            <a:r>
              <a:rPr lang="en-GB" b="1" u="sng" dirty="0">
                <a:solidFill>
                  <a:schemeClr val="tx1"/>
                </a:solidFill>
              </a:rPr>
              <a:t>WHAT ARE THE EFFECTS OF DRINKING ALCOHOL?</a:t>
            </a:r>
          </a:p>
        </p:txBody>
      </p:sp>
      <p:sp>
        <p:nvSpPr>
          <p:cNvPr id="10" name="TextBox 9"/>
          <p:cNvSpPr txBox="1"/>
          <p:nvPr/>
        </p:nvSpPr>
        <p:spPr>
          <a:xfrm>
            <a:off x="851336" y="1691117"/>
            <a:ext cx="9154511" cy="954107"/>
          </a:xfrm>
          <a:prstGeom prst="rect">
            <a:avLst/>
          </a:prstGeom>
          <a:noFill/>
        </p:spPr>
        <p:txBody>
          <a:bodyPr wrap="square" rtlCol="0">
            <a:spAutoFit/>
          </a:bodyPr>
          <a:lstStyle/>
          <a:p>
            <a:r>
              <a:rPr lang="en-GB" sz="2800" dirty="0"/>
              <a:t>Persistent misuse of alcohol can lead to some serious long-term effects on the body:</a:t>
            </a:r>
          </a:p>
        </p:txBody>
      </p:sp>
      <p:pic>
        <p:nvPicPr>
          <p:cNvPr id="9218" name="Picture 2" descr="Image result for Man out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5951" y="2625253"/>
            <a:ext cx="2667936" cy="3819132"/>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a:stCxn id="6" idx="3"/>
          </p:cNvCxnSpPr>
          <p:nvPr/>
        </p:nvCxnSpPr>
        <p:spPr>
          <a:xfrm flipV="1">
            <a:off x="2711669" y="4666594"/>
            <a:ext cx="2301765" cy="76227"/>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6" name="TextBox 5"/>
          <p:cNvSpPr txBox="1"/>
          <p:nvPr/>
        </p:nvSpPr>
        <p:spPr>
          <a:xfrm>
            <a:off x="1008993" y="4419655"/>
            <a:ext cx="1702676" cy="646331"/>
          </a:xfrm>
          <a:prstGeom prst="rect">
            <a:avLst/>
          </a:prstGeom>
          <a:noFill/>
        </p:spPr>
        <p:txBody>
          <a:bodyPr wrap="square" rtlCol="0">
            <a:spAutoFit/>
          </a:bodyPr>
          <a:lstStyle/>
          <a:p>
            <a:r>
              <a:rPr lang="en-GB" dirty="0">
                <a:solidFill>
                  <a:srgbClr val="FF0000"/>
                </a:solidFill>
              </a:rPr>
              <a:t>Liver damage / Liver failure</a:t>
            </a:r>
          </a:p>
        </p:txBody>
      </p:sp>
      <p:cxnSp>
        <p:nvCxnSpPr>
          <p:cNvPr id="9" name="Straight Arrow Connector 8"/>
          <p:cNvCxnSpPr/>
          <p:nvPr/>
        </p:nvCxnSpPr>
        <p:spPr>
          <a:xfrm flipH="1">
            <a:off x="5389920" y="2761887"/>
            <a:ext cx="1333967" cy="1868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11" name="TextBox 10"/>
          <p:cNvSpPr txBox="1"/>
          <p:nvPr/>
        </p:nvSpPr>
        <p:spPr>
          <a:xfrm>
            <a:off x="6873767" y="2456607"/>
            <a:ext cx="3132080" cy="646331"/>
          </a:xfrm>
          <a:prstGeom prst="rect">
            <a:avLst/>
          </a:prstGeom>
          <a:noFill/>
        </p:spPr>
        <p:txBody>
          <a:bodyPr wrap="square" rtlCol="0">
            <a:spAutoFit/>
          </a:bodyPr>
          <a:lstStyle/>
          <a:p>
            <a:r>
              <a:rPr lang="en-GB" dirty="0">
                <a:solidFill>
                  <a:srgbClr val="FF0000"/>
                </a:solidFill>
              </a:rPr>
              <a:t>Brain damage / Memory loss (Korsakoff’s syndrome)</a:t>
            </a:r>
          </a:p>
        </p:txBody>
      </p:sp>
      <p:cxnSp>
        <p:nvCxnSpPr>
          <p:cNvPr id="13" name="Straight Arrow Connector 12"/>
          <p:cNvCxnSpPr/>
          <p:nvPr/>
        </p:nvCxnSpPr>
        <p:spPr>
          <a:xfrm flipV="1">
            <a:off x="4055951" y="2896496"/>
            <a:ext cx="1150884" cy="343290"/>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15" name="TextBox 14"/>
          <p:cNvSpPr txBox="1"/>
          <p:nvPr/>
        </p:nvSpPr>
        <p:spPr>
          <a:xfrm>
            <a:off x="1499313" y="3053471"/>
            <a:ext cx="3132080" cy="369332"/>
          </a:xfrm>
          <a:prstGeom prst="rect">
            <a:avLst/>
          </a:prstGeom>
          <a:noFill/>
        </p:spPr>
        <p:txBody>
          <a:bodyPr wrap="square" rtlCol="0">
            <a:spAutoFit/>
          </a:bodyPr>
          <a:lstStyle/>
          <a:p>
            <a:r>
              <a:rPr lang="en-GB" dirty="0">
                <a:solidFill>
                  <a:srgbClr val="FF0000"/>
                </a:solidFill>
              </a:rPr>
              <a:t>Drop in mental health</a:t>
            </a:r>
          </a:p>
        </p:txBody>
      </p:sp>
      <p:cxnSp>
        <p:nvCxnSpPr>
          <p:cNvPr id="16" name="Straight Arrow Connector 15"/>
          <p:cNvCxnSpPr>
            <a:stCxn id="18" idx="1"/>
          </p:cNvCxnSpPr>
          <p:nvPr/>
        </p:nvCxnSpPr>
        <p:spPr>
          <a:xfrm flipH="1" flipV="1">
            <a:off x="5382883" y="5232324"/>
            <a:ext cx="1756601" cy="667742"/>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18" name="TextBox 17"/>
          <p:cNvSpPr txBox="1"/>
          <p:nvPr/>
        </p:nvSpPr>
        <p:spPr>
          <a:xfrm>
            <a:off x="7139484" y="5576900"/>
            <a:ext cx="3132080" cy="646331"/>
          </a:xfrm>
          <a:prstGeom prst="rect">
            <a:avLst/>
          </a:prstGeom>
          <a:noFill/>
        </p:spPr>
        <p:txBody>
          <a:bodyPr wrap="square" rtlCol="0">
            <a:spAutoFit/>
          </a:bodyPr>
          <a:lstStyle/>
          <a:p>
            <a:r>
              <a:rPr lang="en-GB" dirty="0">
                <a:solidFill>
                  <a:srgbClr val="FF0000"/>
                </a:solidFill>
              </a:rPr>
              <a:t>Sexual dysfunction / infertility</a:t>
            </a:r>
          </a:p>
        </p:txBody>
      </p:sp>
      <p:cxnSp>
        <p:nvCxnSpPr>
          <p:cNvPr id="19" name="Straight Arrow Connector 18"/>
          <p:cNvCxnSpPr>
            <a:stCxn id="20" idx="1"/>
          </p:cNvCxnSpPr>
          <p:nvPr/>
        </p:nvCxnSpPr>
        <p:spPr>
          <a:xfrm flipH="1" flipV="1">
            <a:off x="5639236" y="4217458"/>
            <a:ext cx="1585476" cy="89841"/>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20" name="TextBox 19"/>
          <p:cNvSpPr txBox="1"/>
          <p:nvPr/>
        </p:nvSpPr>
        <p:spPr>
          <a:xfrm>
            <a:off x="7224712" y="3984133"/>
            <a:ext cx="3132080" cy="646331"/>
          </a:xfrm>
          <a:prstGeom prst="rect">
            <a:avLst/>
          </a:prstGeom>
          <a:noFill/>
        </p:spPr>
        <p:txBody>
          <a:bodyPr wrap="square" rtlCol="0">
            <a:spAutoFit/>
          </a:bodyPr>
          <a:lstStyle/>
          <a:p>
            <a:r>
              <a:rPr lang="en-GB" dirty="0">
                <a:solidFill>
                  <a:srgbClr val="FF0000"/>
                </a:solidFill>
              </a:rPr>
              <a:t>Heart disease / High blood pressure</a:t>
            </a:r>
          </a:p>
        </p:txBody>
      </p:sp>
      <p:cxnSp>
        <p:nvCxnSpPr>
          <p:cNvPr id="21" name="Straight Arrow Connector 20"/>
          <p:cNvCxnSpPr/>
          <p:nvPr/>
        </p:nvCxnSpPr>
        <p:spPr>
          <a:xfrm flipV="1">
            <a:off x="3668110" y="3156969"/>
            <a:ext cx="1659267" cy="900291"/>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23" name="TextBox 22"/>
          <p:cNvSpPr txBox="1"/>
          <p:nvPr/>
        </p:nvSpPr>
        <p:spPr>
          <a:xfrm>
            <a:off x="2470889" y="3800315"/>
            <a:ext cx="3132080" cy="646331"/>
          </a:xfrm>
          <a:prstGeom prst="rect">
            <a:avLst/>
          </a:prstGeom>
          <a:noFill/>
        </p:spPr>
        <p:txBody>
          <a:bodyPr wrap="square" rtlCol="0">
            <a:spAutoFit/>
          </a:bodyPr>
          <a:lstStyle/>
          <a:p>
            <a:r>
              <a:rPr lang="en-GB" dirty="0">
                <a:solidFill>
                  <a:srgbClr val="FF0000"/>
                </a:solidFill>
              </a:rPr>
              <a:t>Addiction</a:t>
            </a:r>
          </a:p>
          <a:p>
            <a:r>
              <a:rPr lang="en-GB" dirty="0">
                <a:solidFill>
                  <a:srgbClr val="FF0000"/>
                </a:solidFill>
              </a:rPr>
              <a:t>(‘alcoholism’)</a:t>
            </a:r>
          </a:p>
        </p:txBody>
      </p:sp>
      <p:cxnSp>
        <p:nvCxnSpPr>
          <p:cNvPr id="25" name="Straight Arrow Connector 24"/>
          <p:cNvCxnSpPr/>
          <p:nvPr/>
        </p:nvCxnSpPr>
        <p:spPr>
          <a:xfrm flipH="1" flipV="1">
            <a:off x="5526252" y="3265372"/>
            <a:ext cx="1442107" cy="265388"/>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28" name="TextBox 27"/>
          <p:cNvSpPr txBox="1"/>
          <p:nvPr/>
        </p:nvSpPr>
        <p:spPr>
          <a:xfrm>
            <a:off x="7111728" y="3336262"/>
            <a:ext cx="3132080" cy="369332"/>
          </a:xfrm>
          <a:prstGeom prst="rect">
            <a:avLst/>
          </a:prstGeom>
          <a:noFill/>
        </p:spPr>
        <p:txBody>
          <a:bodyPr wrap="square" rtlCol="0">
            <a:spAutoFit/>
          </a:bodyPr>
          <a:lstStyle/>
          <a:p>
            <a:r>
              <a:rPr lang="en-GB" dirty="0">
                <a:solidFill>
                  <a:srgbClr val="FF0000"/>
                </a:solidFill>
              </a:rPr>
              <a:t>Stroke</a:t>
            </a:r>
          </a:p>
        </p:txBody>
      </p:sp>
      <p:cxnSp>
        <p:nvCxnSpPr>
          <p:cNvPr id="31" name="Straight Arrow Connector 30"/>
          <p:cNvCxnSpPr/>
          <p:nvPr/>
        </p:nvCxnSpPr>
        <p:spPr>
          <a:xfrm flipV="1">
            <a:off x="2489911" y="5073072"/>
            <a:ext cx="2734169" cy="655066"/>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33" name="TextBox 32"/>
          <p:cNvSpPr txBox="1"/>
          <p:nvPr/>
        </p:nvSpPr>
        <p:spPr>
          <a:xfrm>
            <a:off x="853468" y="5439930"/>
            <a:ext cx="1702676" cy="646331"/>
          </a:xfrm>
          <a:prstGeom prst="rect">
            <a:avLst/>
          </a:prstGeom>
          <a:noFill/>
        </p:spPr>
        <p:txBody>
          <a:bodyPr wrap="square" rtlCol="0">
            <a:spAutoFit/>
          </a:bodyPr>
          <a:lstStyle/>
          <a:p>
            <a:r>
              <a:rPr lang="en-GB" dirty="0">
                <a:solidFill>
                  <a:srgbClr val="FF0000"/>
                </a:solidFill>
              </a:rPr>
              <a:t>Various forms of cancers</a:t>
            </a:r>
          </a:p>
        </p:txBody>
      </p:sp>
      <p:pic>
        <p:nvPicPr>
          <p:cNvPr id="22" name="Graphic 21" descr="Checkmark">
            <a:extLst>
              <a:ext uri="{FF2B5EF4-FFF2-40B4-BE49-F238E27FC236}">
                <a16:creationId xmlns:a16="http://schemas.microsoft.com/office/drawing/2014/main" id="{C245CC87-9FE2-474D-AA39-E12584D39F4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71794" y="5439930"/>
            <a:ext cx="1133475" cy="1133475"/>
          </a:xfrm>
          <a:prstGeom prst="rect">
            <a:avLst/>
          </a:prstGeom>
        </p:spPr>
      </p:pic>
    </p:spTree>
    <p:extLst>
      <p:ext uri="{BB962C8B-B14F-4D97-AF65-F5344CB8AC3E}">
        <p14:creationId xmlns:p14="http://schemas.microsoft.com/office/powerpoint/2010/main" val="72351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5" grpId="0"/>
      <p:bldP spid="18" grpId="0"/>
      <p:bldP spid="20" grpId="0"/>
      <p:bldP spid="23" grpId="0"/>
      <p:bldP spid="28"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7145" y="2472553"/>
            <a:ext cx="6995193" cy="956447"/>
          </a:xfrm>
        </p:spPr>
        <p:txBody>
          <a:bodyPr>
            <a:noAutofit/>
          </a:bodyPr>
          <a:lstStyle/>
          <a:p>
            <a:pPr algn="ctr"/>
            <a:r>
              <a:rPr lang="en-GB" sz="4800" b="1" u="sng" dirty="0">
                <a:solidFill>
                  <a:schemeClr val="tx1"/>
                </a:solidFill>
              </a:rPr>
              <a:t>“IT SHOULD BE ILLEGAL FOR PREGNANT WOMEN</a:t>
            </a:r>
            <a:br>
              <a:rPr lang="en-GB" sz="4800" b="1" u="sng" dirty="0">
                <a:solidFill>
                  <a:schemeClr val="tx1"/>
                </a:solidFill>
              </a:rPr>
            </a:br>
            <a:r>
              <a:rPr lang="en-GB" sz="4800" b="1" u="sng" dirty="0">
                <a:solidFill>
                  <a:schemeClr val="tx1"/>
                </a:solidFill>
              </a:rPr>
              <a:t>DRINK?”</a:t>
            </a:r>
          </a:p>
        </p:txBody>
      </p:sp>
      <p:pic>
        <p:nvPicPr>
          <p:cNvPr id="3" name="Picture 2">
            <a:extLst>
              <a:ext uri="{FF2B5EF4-FFF2-40B4-BE49-F238E27FC236}">
                <a16:creationId xmlns:a16="http://schemas.microsoft.com/office/drawing/2014/main" id="{6CC1F208-5B54-48AA-AA95-2B4A8451CD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1622" y="942974"/>
            <a:ext cx="3625293" cy="4600575"/>
          </a:xfrm>
          <a:prstGeom prst="rect">
            <a:avLst/>
          </a:prstGeom>
        </p:spPr>
      </p:pic>
      <p:sp>
        <p:nvSpPr>
          <p:cNvPr id="4" name="TextBox 3">
            <a:extLst>
              <a:ext uri="{FF2B5EF4-FFF2-40B4-BE49-F238E27FC236}">
                <a16:creationId xmlns:a16="http://schemas.microsoft.com/office/drawing/2014/main" id="{D2CE5E7C-49FE-4025-A2A2-73CAE0242398}"/>
              </a:ext>
            </a:extLst>
          </p:cNvPr>
          <p:cNvSpPr txBox="1"/>
          <p:nvPr/>
        </p:nvSpPr>
        <p:spPr>
          <a:xfrm>
            <a:off x="919106" y="4612720"/>
            <a:ext cx="6046678" cy="584775"/>
          </a:xfrm>
          <a:prstGeom prst="rect">
            <a:avLst/>
          </a:prstGeom>
          <a:noFill/>
        </p:spPr>
        <p:txBody>
          <a:bodyPr wrap="square" rtlCol="0">
            <a:spAutoFit/>
          </a:bodyPr>
          <a:lstStyle/>
          <a:p>
            <a:r>
              <a:rPr lang="en-ZA" sz="3200" b="1" dirty="0">
                <a:solidFill>
                  <a:srgbClr val="FF0000"/>
                </a:solidFill>
              </a:rPr>
              <a:t>Do you agree with this statement?</a:t>
            </a:r>
          </a:p>
        </p:txBody>
      </p:sp>
    </p:spTree>
    <p:extLst>
      <p:ext uri="{BB962C8B-B14F-4D97-AF65-F5344CB8AC3E}">
        <p14:creationId xmlns:p14="http://schemas.microsoft.com/office/powerpoint/2010/main" val="16077506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1336" y="722370"/>
            <a:ext cx="11971283" cy="956447"/>
          </a:xfrm>
        </p:spPr>
        <p:txBody>
          <a:bodyPr>
            <a:noAutofit/>
          </a:bodyPr>
          <a:lstStyle/>
          <a:p>
            <a:pPr algn="l"/>
            <a:r>
              <a:rPr lang="en-GB" b="1" u="sng" dirty="0">
                <a:solidFill>
                  <a:schemeClr val="tx1"/>
                </a:solidFill>
              </a:rPr>
              <a:t>SHOULD PREGNANT WOMEN</a:t>
            </a:r>
            <a:br>
              <a:rPr lang="en-GB" b="1" u="sng" dirty="0">
                <a:solidFill>
                  <a:schemeClr val="tx1"/>
                </a:solidFill>
              </a:rPr>
            </a:br>
            <a:r>
              <a:rPr lang="en-GB" b="1" u="sng" dirty="0">
                <a:solidFill>
                  <a:schemeClr val="tx1"/>
                </a:solidFill>
              </a:rPr>
              <a:t>DRINK?</a:t>
            </a:r>
          </a:p>
        </p:txBody>
      </p:sp>
      <p:sp>
        <p:nvSpPr>
          <p:cNvPr id="10" name="TextBox 9"/>
          <p:cNvSpPr txBox="1"/>
          <p:nvPr/>
        </p:nvSpPr>
        <p:spPr>
          <a:xfrm>
            <a:off x="851336" y="1691117"/>
            <a:ext cx="9154511" cy="4832092"/>
          </a:xfrm>
          <a:prstGeom prst="rect">
            <a:avLst/>
          </a:prstGeom>
          <a:noFill/>
        </p:spPr>
        <p:txBody>
          <a:bodyPr wrap="square" rtlCol="0">
            <a:spAutoFit/>
          </a:bodyPr>
          <a:lstStyle/>
          <a:p>
            <a:r>
              <a:rPr lang="en-GB" sz="2800" dirty="0"/>
              <a:t>Pregnant women should not drink any alcohol.</a:t>
            </a:r>
          </a:p>
          <a:p>
            <a:endParaRPr lang="en-GB" sz="2800" dirty="0"/>
          </a:p>
          <a:p>
            <a:r>
              <a:rPr lang="en-GB" sz="2800" dirty="0"/>
              <a:t>When pregnant women drink, the ethanol enters their bloodstream and can diffuse into the baby’s blood.</a:t>
            </a:r>
          </a:p>
          <a:p>
            <a:r>
              <a:rPr lang="en-GB" sz="2800" dirty="0"/>
              <a:t>Other effects of pregnant women drinking include:</a:t>
            </a:r>
          </a:p>
          <a:p>
            <a:pPr marL="457200" indent="-457200">
              <a:buFontTx/>
              <a:buChar char="-"/>
            </a:pPr>
            <a:r>
              <a:rPr lang="en-GB" sz="2800" dirty="0">
                <a:solidFill>
                  <a:srgbClr val="FF0000"/>
                </a:solidFill>
              </a:rPr>
              <a:t>Increase risk of miscarriage</a:t>
            </a:r>
          </a:p>
          <a:p>
            <a:pPr marL="457200" indent="-457200">
              <a:buFontTx/>
              <a:buChar char="-"/>
            </a:pPr>
            <a:r>
              <a:rPr lang="en-GB" sz="2800" dirty="0">
                <a:solidFill>
                  <a:srgbClr val="FF0000"/>
                </a:solidFill>
              </a:rPr>
              <a:t>Premature birth</a:t>
            </a:r>
          </a:p>
          <a:p>
            <a:pPr marL="457200" indent="-457200">
              <a:buFontTx/>
              <a:buChar char="-"/>
            </a:pPr>
            <a:r>
              <a:rPr lang="en-GB" sz="2800" dirty="0">
                <a:solidFill>
                  <a:srgbClr val="FF0000"/>
                </a:solidFill>
              </a:rPr>
              <a:t>Low-birth-weight of the child.</a:t>
            </a:r>
          </a:p>
          <a:p>
            <a:pPr marL="457200" indent="-457200">
              <a:buFontTx/>
              <a:buChar char="-"/>
            </a:pPr>
            <a:endParaRPr lang="en-GB" sz="2800" dirty="0">
              <a:solidFill>
                <a:srgbClr val="FF0000"/>
              </a:solidFill>
            </a:endParaRPr>
          </a:p>
          <a:p>
            <a:r>
              <a:rPr lang="en-GB" sz="2800" dirty="0"/>
              <a:t>Drinking alcohol when pregnant is the baby may suffer from Foetal Alcohol Syndrome.</a:t>
            </a:r>
          </a:p>
        </p:txBody>
      </p:sp>
    </p:spTree>
    <p:extLst>
      <p:ext uri="{BB962C8B-B14F-4D97-AF65-F5344CB8AC3E}">
        <p14:creationId xmlns:p14="http://schemas.microsoft.com/office/powerpoint/2010/main" val="812223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CA06B6C-B973-4F1F-9838-2A409B4B9F77}"/>
              </a:ext>
            </a:extLst>
          </p:cNvPr>
          <p:cNvPicPr>
            <a:picLocks noChangeAspect="1"/>
          </p:cNvPicPr>
          <p:nvPr/>
        </p:nvPicPr>
        <p:blipFill rotWithShape="1">
          <a:blip r:embed="rId2"/>
          <a:srcRect l="64219" t="62909" r="6875" b="18110"/>
          <a:stretch/>
        </p:blipFill>
        <p:spPr>
          <a:xfrm>
            <a:off x="6453187" y="1062312"/>
            <a:ext cx="5172076" cy="1909488"/>
          </a:xfrm>
          <a:prstGeom prst="rect">
            <a:avLst/>
          </a:prstGeom>
        </p:spPr>
      </p:pic>
      <p:pic>
        <p:nvPicPr>
          <p:cNvPr id="5" name="Picture 4">
            <a:extLst>
              <a:ext uri="{FF2B5EF4-FFF2-40B4-BE49-F238E27FC236}">
                <a16:creationId xmlns:a16="http://schemas.microsoft.com/office/drawing/2014/main" id="{F30B3146-3CA9-44F1-BC0C-8735289870BC}"/>
              </a:ext>
            </a:extLst>
          </p:cNvPr>
          <p:cNvPicPr>
            <a:picLocks noChangeAspect="1"/>
          </p:cNvPicPr>
          <p:nvPr/>
        </p:nvPicPr>
        <p:blipFill rotWithShape="1">
          <a:blip r:embed="rId3"/>
          <a:srcRect l="64219" t="50000" r="6836" b="23946"/>
          <a:stretch/>
        </p:blipFill>
        <p:spPr>
          <a:xfrm>
            <a:off x="6453187" y="3429000"/>
            <a:ext cx="5262563" cy="2663241"/>
          </a:xfrm>
          <a:prstGeom prst="rect">
            <a:avLst/>
          </a:prstGeom>
        </p:spPr>
      </p:pic>
      <p:pic>
        <p:nvPicPr>
          <p:cNvPr id="6" name="Picture 5">
            <a:extLst>
              <a:ext uri="{FF2B5EF4-FFF2-40B4-BE49-F238E27FC236}">
                <a16:creationId xmlns:a16="http://schemas.microsoft.com/office/drawing/2014/main" id="{CC2F2AB6-89D0-4CCF-9046-3A51B4ADE713}"/>
              </a:ext>
            </a:extLst>
          </p:cNvPr>
          <p:cNvPicPr>
            <a:picLocks noChangeAspect="1"/>
          </p:cNvPicPr>
          <p:nvPr/>
        </p:nvPicPr>
        <p:blipFill rotWithShape="1">
          <a:blip r:embed="rId2"/>
          <a:srcRect l="64219" t="24642" r="6875" b="36759"/>
          <a:stretch/>
        </p:blipFill>
        <p:spPr>
          <a:xfrm>
            <a:off x="604837" y="2209218"/>
            <a:ext cx="5172076" cy="3883023"/>
          </a:xfrm>
          <a:prstGeom prst="rect">
            <a:avLst/>
          </a:prstGeom>
        </p:spPr>
      </p:pic>
      <p:sp>
        <p:nvSpPr>
          <p:cNvPr id="7" name="TextBox 6">
            <a:extLst>
              <a:ext uri="{FF2B5EF4-FFF2-40B4-BE49-F238E27FC236}">
                <a16:creationId xmlns:a16="http://schemas.microsoft.com/office/drawing/2014/main" id="{AB5BBF64-A369-42FF-AEF8-579C23A4750D}"/>
              </a:ext>
            </a:extLst>
          </p:cNvPr>
          <p:cNvSpPr txBox="1"/>
          <p:nvPr/>
        </p:nvSpPr>
        <p:spPr>
          <a:xfrm>
            <a:off x="885826" y="523703"/>
            <a:ext cx="4214812" cy="1077218"/>
          </a:xfrm>
          <a:prstGeom prst="rect">
            <a:avLst/>
          </a:prstGeom>
          <a:solidFill>
            <a:schemeClr val="accent4">
              <a:lumMod val="40000"/>
              <a:lumOff val="60000"/>
            </a:schemeClr>
          </a:solidFill>
        </p:spPr>
        <p:txBody>
          <a:bodyPr wrap="square" rtlCol="0">
            <a:spAutoFit/>
          </a:bodyPr>
          <a:lstStyle/>
          <a:p>
            <a:r>
              <a:rPr lang="en-ZA" sz="3200" b="1" dirty="0"/>
              <a:t>TASK 2: </a:t>
            </a:r>
            <a:r>
              <a:rPr lang="en-ZA" sz="3200" dirty="0"/>
              <a:t>answer the following questions </a:t>
            </a:r>
          </a:p>
        </p:txBody>
      </p:sp>
    </p:spTree>
    <p:extLst>
      <p:ext uri="{BB962C8B-B14F-4D97-AF65-F5344CB8AC3E}">
        <p14:creationId xmlns:p14="http://schemas.microsoft.com/office/powerpoint/2010/main" val="296588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EDCEED-719C-410A-98D2-1FD3CA29666A}"/>
              </a:ext>
            </a:extLst>
          </p:cNvPr>
          <p:cNvPicPr>
            <a:picLocks noChangeAspect="1"/>
          </p:cNvPicPr>
          <p:nvPr/>
        </p:nvPicPr>
        <p:blipFill rotWithShape="1">
          <a:blip r:embed="rId2"/>
          <a:srcRect l="33047" t="28114" r="9297" b="13107"/>
          <a:stretch/>
        </p:blipFill>
        <p:spPr>
          <a:xfrm>
            <a:off x="2000249" y="1278731"/>
            <a:ext cx="7503067" cy="4300538"/>
          </a:xfrm>
          <a:prstGeom prst="rect">
            <a:avLst/>
          </a:prstGeom>
        </p:spPr>
      </p:pic>
      <p:pic>
        <p:nvPicPr>
          <p:cNvPr id="5" name="Graphic 4" descr="Checkmark">
            <a:extLst>
              <a:ext uri="{FF2B5EF4-FFF2-40B4-BE49-F238E27FC236}">
                <a16:creationId xmlns:a16="http://schemas.microsoft.com/office/drawing/2014/main" id="{AA89B4B4-09E9-4562-A80B-D46690C4470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27544" y="5081587"/>
            <a:ext cx="1133475" cy="1133475"/>
          </a:xfrm>
          <a:prstGeom prst="rect">
            <a:avLst/>
          </a:prstGeom>
        </p:spPr>
      </p:pic>
      <p:sp>
        <p:nvSpPr>
          <p:cNvPr id="6" name="TextBox 5">
            <a:extLst>
              <a:ext uri="{FF2B5EF4-FFF2-40B4-BE49-F238E27FC236}">
                <a16:creationId xmlns:a16="http://schemas.microsoft.com/office/drawing/2014/main" id="{7B99A7D2-4A46-4243-A227-44CEDE01B550}"/>
              </a:ext>
            </a:extLst>
          </p:cNvPr>
          <p:cNvSpPr txBox="1"/>
          <p:nvPr/>
        </p:nvSpPr>
        <p:spPr>
          <a:xfrm>
            <a:off x="228600" y="142875"/>
            <a:ext cx="4686300" cy="707886"/>
          </a:xfrm>
          <a:prstGeom prst="rect">
            <a:avLst/>
          </a:prstGeom>
          <a:noFill/>
        </p:spPr>
        <p:txBody>
          <a:bodyPr wrap="square" rtlCol="0">
            <a:spAutoFit/>
          </a:bodyPr>
          <a:lstStyle/>
          <a:p>
            <a:r>
              <a:rPr lang="en-ZA" sz="4000" dirty="0">
                <a:solidFill>
                  <a:srgbClr val="FF0000"/>
                </a:solidFill>
              </a:rPr>
              <a:t>Self-assessment</a:t>
            </a:r>
          </a:p>
        </p:txBody>
      </p:sp>
    </p:spTree>
    <p:extLst>
      <p:ext uri="{BB962C8B-B14F-4D97-AF65-F5344CB8AC3E}">
        <p14:creationId xmlns:p14="http://schemas.microsoft.com/office/powerpoint/2010/main" val="137793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26947-949F-4888-B4E5-D3B74C6069AB}"/>
              </a:ext>
            </a:extLst>
          </p:cNvPr>
          <p:cNvSpPr>
            <a:spLocks noGrp="1"/>
          </p:cNvSpPr>
          <p:nvPr>
            <p:ph type="title"/>
          </p:nvPr>
        </p:nvSpPr>
        <p:spPr>
          <a:xfrm>
            <a:off x="666750" y="350839"/>
            <a:ext cx="10515600" cy="1325563"/>
          </a:xfrm>
        </p:spPr>
        <p:txBody>
          <a:bodyPr/>
          <a:lstStyle/>
          <a:p>
            <a:r>
              <a:rPr lang="en-ZA" b="1" dirty="0"/>
              <a:t>Plenary</a:t>
            </a:r>
            <a:r>
              <a:rPr lang="en-ZA" dirty="0"/>
              <a:t> – if these are the </a:t>
            </a:r>
            <a:r>
              <a:rPr lang="en-ZA" i="1" dirty="0"/>
              <a:t>answers</a:t>
            </a:r>
            <a:r>
              <a:rPr lang="en-ZA" dirty="0"/>
              <a:t>, what are the </a:t>
            </a:r>
            <a:r>
              <a:rPr lang="en-ZA" i="1" dirty="0"/>
              <a:t>questions</a:t>
            </a:r>
            <a:r>
              <a:rPr lang="en-ZA" dirty="0"/>
              <a:t>?</a:t>
            </a:r>
          </a:p>
        </p:txBody>
      </p:sp>
      <p:sp>
        <p:nvSpPr>
          <p:cNvPr id="3" name="Content Placeholder 2">
            <a:extLst>
              <a:ext uri="{FF2B5EF4-FFF2-40B4-BE49-F238E27FC236}">
                <a16:creationId xmlns:a16="http://schemas.microsoft.com/office/drawing/2014/main" id="{A64D6848-3985-4445-83D8-A1E704AC93A1}"/>
              </a:ext>
            </a:extLst>
          </p:cNvPr>
          <p:cNvSpPr>
            <a:spLocks noGrp="1"/>
          </p:cNvSpPr>
          <p:nvPr>
            <p:ph idx="1"/>
          </p:nvPr>
        </p:nvSpPr>
        <p:spPr>
          <a:xfrm>
            <a:off x="838200" y="2054225"/>
            <a:ext cx="10515600" cy="4351338"/>
          </a:xfrm>
        </p:spPr>
        <p:txBody>
          <a:bodyPr>
            <a:normAutofit/>
          </a:bodyPr>
          <a:lstStyle/>
          <a:p>
            <a:pPr marL="742950" indent="-742950">
              <a:buFont typeface="+mj-lt"/>
              <a:buAutoNum type="arabicParenR"/>
            </a:pPr>
            <a:r>
              <a:rPr lang="en-ZA" sz="3600" dirty="0"/>
              <a:t>Foetal alcohol syndrome</a:t>
            </a:r>
          </a:p>
          <a:p>
            <a:pPr marL="742950" indent="-742950">
              <a:buFont typeface="+mj-lt"/>
              <a:buAutoNum type="arabicParenR"/>
            </a:pPr>
            <a:r>
              <a:rPr lang="en-ZA" sz="3600" dirty="0"/>
              <a:t>Depressant</a:t>
            </a:r>
          </a:p>
          <a:p>
            <a:pPr marL="742950" indent="-742950">
              <a:buFont typeface="+mj-lt"/>
              <a:buAutoNum type="arabicParenR"/>
            </a:pPr>
            <a:r>
              <a:rPr lang="en-ZA" sz="3600" dirty="0"/>
              <a:t>Ethanol</a:t>
            </a:r>
          </a:p>
          <a:p>
            <a:pPr marL="742950" indent="-742950">
              <a:buFont typeface="+mj-lt"/>
              <a:buAutoNum type="arabicParenR"/>
            </a:pPr>
            <a:r>
              <a:rPr lang="en-ZA" sz="3600" dirty="0"/>
              <a:t>14 units</a:t>
            </a:r>
          </a:p>
        </p:txBody>
      </p:sp>
      <p:pic>
        <p:nvPicPr>
          <p:cNvPr id="4" name="Picture 2" descr="Image result for Beer">
            <a:extLst>
              <a:ext uri="{FF2B5EF4-FFF2-40B4-BE49-F238E27FC236}">
                <a16:creationId xmlns:a16="http://schemas.microsoft.com/office/drawing/2014/main" id="{01AFB338-76FE-4B92-ABB7-080B0A49F7B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3202" y="2305707"/>
            <a:ext cx="2246586" cy="224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844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6892" y="95270"/>
            <a:ext cx="10515600" cy="1325563"/>
          </a:xfrm>
        </p:spPr>
        <p:txBody>
          <a:bodyPr>
            <a:normAutofit/>
          </a:bodyPr>
          <a:lstStyle/>
          <a:p>
            <a:r>
              <a:rPr lang="en-GB" sz="6000" b="1" u="sng" dirty="0"/>
              <a:t>L3 - Smoking</a:t>
            </a:r>
          </a:p>
        </p:txBody>
      </p:sp>
      <p:sp>
        <p:nvSpPr>
          <p:cNvPr id="6" name="Rectangle 5">
            <a:extLst>
              <a:ext uri="{FF2B5EF4-FFF2-40B4-BE49-F238E27FC236}">
                <a16:creationId xmlns:a16="http://schemas.microsoft.com/office/drawing/2014/main" id="{6A01F4C2-1067-4153-9D23-DB8043011B07}"/>
              </a:ext>
            </a:extLst>
          </p:cNvPr>
          <p:cNvSpPr/>
          <p:nvPr/>
        </p:nvSpPr>
        <p:spPr>
          <a:xfrm>
            <a:off x="333375" y="1489299"/>
            <a:ext cx="5291842" cy="1539652"/>
          </a:xfrm>
          <a:prstGeom prst="rect">
            <a:avLst/>
          </a:prstGeom>
          <a:solidFill>
            <a:schemeClr val="accent4">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STARTER</a:t>
            </a:r>
            <a:r>
              <a:rPr lang="en-GB" sz="2800" dirty="0">
                <a:solidFill>
                  <a:schemeClr val="tx1"/>
                </a:solidFill>
              </a:rPr>
              <a:t>: </a:t>
            </a:r>
          </a:p>
          <a:p>
            <a:r>
              <a:rPr lang="en-GB" sz="2800" dirty="0">
                <a:solidFill>
                  <a:schemeClr val="tx1"/>
                </a:solidFill>
              </a:rPr>
              <a:t>How many chemicals do you think there are in a cigarette?</a:t>
            </a:r>
          </a:p>
        </p:txBody>
      </p:sp>
      <p:sp>
        <p:nvSpPr>
          <p:cNvPr id="9" name="Rectangle 8">
            <a:extLst>
              <a:ext uri="{FF2B5EF4-FFF2-40B4-BE49-F238E27FC236}">
                <a16:creationId xmlns:a16="http://schemas.microsoft.com/office/drawing/2014/main" id="{3EC47183-B52A-4466-BBBF-2D641727AE82}"/>
              </a:ext>
            </a:extLst>
          </p:cNvPr>
          <p:cNvSpPr/>
          <p:nvPr/>
        </p:nvSpPr>
        <p:spPr>
          <a:xfrm>
            <a:off x="6096000" y="1489299"/>
            <a:ext cx="5762625" cy="3228975"/>
          </a:xfrm>
          <a:prstGeom prst="rect">
            <a:avLst/>
          </a:prstGeom>
          <a:solidFill>
            <a:schemeClr val="accent6">
              <a:lumMod val="40000"/>
              <a:lumOff val="6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sz="2800" u="sng" dirty="0">
                <a:solidFill>
                  <a:schemeClr val="tx1"/>
                </a:solidFill>
              </a:rPr>
              <a:t>LESSON OBJECTIVES</a:t>
            </a:r>
            <a:r>
              <a:rPr lang="en-GB" sz="2800" dirty="0">
                <a:solidFill>
                  <a:schemeClr val="tx1"/>
                </a:solidFill>
              </a:rPr>
              <a:t>:</a:t>
            </a:r>
          </a:p>
          <a:p>
            <a:pPr marL="571500" indent="-571500">
              <a:buFont typeface="Arial" panose="020B0604020202020204" pitchFamily="34" charset="0"/>
              <a:buChar char="•"/>
            </a:pPr>
            <a:r>
              <a:rPr lang="en-GB" sz="2800" dirty="0">
                <a:solidFill>
                  <a:schemeClr val="tx1"/>
                </a:solidFill>
              </a:rPr>
              <a:t>Describe the effects of tobacco smoke on health</a:t>
            </a:r>
          </a:p>
          <a:p>
            <a:pPr marL="571500" indent="-571500">
              <a:buFont typeface="Arial" panose="020B0604020202020204" pitchFamily="34" charset="0"/>
              <a:buChar char="•"/>
            </a:pPr>
            <a:r>
              <a:rPr lang="en-GB" sz="2800" dirty="0">
                <a:solidFill>
                  <a:schemeClr val="tx1"/>
                </a:solidFill>
              </a:rPr>
              <a:t>Explain the effects of tobacco smoke on health</a:t>
            </a:r>
          </a:p>
        </p:txBody>
      </p:sp>
      <p:sp>
        <p:nvSpPr>
          <p:cNvPr id="10" name="TextBox 9">
            <a:extLst>
              <a:ext uri="{FF2B5EF4-FFF2-40B4-BE49-F238E27FC236}">
                <a16:creationId xmlns:a16="http://schemas.microsoft.com/office/drawing/2014/main" id="{E9AA12A6-F299-4829-B6ED-65CC6AE92C47}"/>
              </a:ext>
            </a:extLst>
          </p:cNvPr>
          <p:cNvSpPr txBox="1"/>
          <p:nvPr/>
        </p:nvSpPr>
        <p:spPr>
          <a:xfrm>
            <a:off x="6095999" y="5449520"/>
            <a:ext cx="5998785" cy="461665"/>
          </a:xfrm>
          <a:prstGeom prst="rect">
            <a:avLst/>
          </a:prstGeom>
          <a:solidFill>
            <a:schemeClr val="accent5">
              <a:lumMod val="40000"/>
              <a:lumOff val="60000"/>
            </a:schemeClr>
          </a:solidFill>
        </p:spPr>
        <p:txBody>
          <a:bodyPr wrap="square">
            <a:spAutoFit/>
          </a:bodyPr>
          <a:lstStyle/>
          <a:p>
            <a:pPr marL="0" indent="0">
              <a:buNone/>
            </a:pPr>
            <a:r>
              <a:rPr lang="en-GB" sz="2400" b="1" dirty="0">
                <a:latin typeface="+mj-lt"/>
              </a:rPr>
              <a:t>Keywords</a:t>
            </a:r>
            <a:r>
              <a:rPr lang="en-GB" sz="2400" dirty="0">
                <a:latin typeface="+mj-lt"/>
              </a:rPr>
              <a:t>: passive smoking, stimulant, mucus</a:t>
            </a:r>
          </a:p>
        </p:txBody>
      </p:sp>
      <p:grpSp>
        <p:nvGrpSpPr>
          <p:cNvPr id="7" name="Group 6">
            <a:extLst>
              <a:ext uri="{FF2B5EF4-FFF2-40B4-BE49-F238E27FC236}">
                <a16:creationId xmlns:a16="http://schemas.microsoft.com/office/drawing/2014/main" id="{5165E946-D794-4ACE-BAD3-2280F35F85D8}"/>
              </a:ext>
            </a:extLst>
          </p:cNvPr>
          <p:cNvGrpSpPr/>
          <p:nvPr/>
        </p:nvGrpSpPr>
        <p:grpSpPr>
          <a:xfrm>
            <a:off x="333375" y="3254546"/>
            <a:ext cx="5291842" cy="3815074"/>
            <a:chOff x="4213954" y="1217318"/>
            <a:chExt cx="3385025" cy="2572882"/>
          </a:xfrm>
        </p:grpSpPr>
        <p:pic>
          <p:nvPicPr>
            <p:cNvPr id="8" name="Picture 7" descr="Image result for tobacco">
              <a:extLst>
                <a:ext uri="{FF2B5EF4-FFF2-40B4-BE49-F238E27FC236}">
                  <a16:creationId xmlns:a16="http://schemas.microsoft.com/office/drawing/2014/main" id="{A55CB89E-6E04-413A-8FFA-3FC9CFCAF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7161" y="1217318"/>
              <a:ext cx="3291818" cy="22760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552E1CD-6AAA-42E9-BDE7-DB65884CDA10}"/>
                </a:ext>
              </a:extLst>
            </p:cNvPr>
            <p:cNvSpPr txBox="1"/>
            <p:nvPr/>
          </p:nvSpPr>
          <p:spPr>
            <a:xfrm>
              <a:off x="4213954" y="3520366"/>
              <a:ext cx="3385025" cy="269834"/>
            </a:xfrm>
            <a:prstGeom prst="rect">
              <a:avLst/>
            </a:prstGeom>
            <a:noFill/>
          </p:spPr>
          <p:txBody>
            <a:bodyPr wrap="square" rtlCol="0">
              <a:spAutoFit/>
            </a:bodyPr>
            <a:lstStyle/>
            <a:p>
              <a:pPr algn="ctr"/>
              <a:endParaRPr lang="en-GB" sz="2000" b="1" dirty="0"/>
            </a:p>
          </p:txBody>
        </p:sp>
      </p:grpSp>
    </p:spTree>
    <p:extLst>
      <p:ext uri="{BB962C8B-B14F-4D97-AF65-F5344CB8AC3E}">
        <p14:creationId xmlns:p14="http://schemas.microsoft.com/office/powerpoint/2010/main" val="1284560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WHAT IS TOBACCO</a:t>
            </a:r>
          </a:p>
        </p:txBody>
      </p:sp>
      <p:sp>
        <p:nvSpPr>
          <p:cNvPr id="4" name="TextBox 3">
            <a:extLst>
              <a:ext uri="{FF2B5EF4-FFF2-40B4-BE49-F238E27FC236}">
                <a16:creationId xmlns:a16="http://schemas.microsoft.com/office/drawing/2014/main" id="{5B902DEE-C55F-473C-9EAD-4FD1E1D6FE9E}"/>
              </a:ext>
            </a:extLst>
          </p:cNvPr>
          <p:cNvSpPr txBox="1"/>
          <p:nvPr/>
        </p:nvSpPr>
        <p:spPr>
          <a:xfrm>
            <a:off x="325464" y="1012954"/>
            <a:ext cx="11298265" cy="6001643"/>
          </a:xfrm>
          <a:prstGeom prst="rect">
            <a:avLst/>
          </a:prstGeom>
          <a:noFill/>
        </p:spPr>
        <p:txBody>
          <a:bodyPr wrap="square" rtlCol="0">
            <a:spAutoFit/>
          </a:bodyPr>
          <a:lstStyle/>
          <a:p>
            <a:r>
              <a:rPr lang="en-GB" sz="3200" dirty="0"/>
              <a:t>Tobacco is a substance made from over </a:t>
            </a:r>
            <a:r>
              <a:rPr lang="en-GB" sz="3200" b="1" dirty="0"/>
              <a:t>400 different chemicals. </a:t>
            </a:r>
            <a:r>
              <a:rPr lang="en-GB" sz="3200" dirty="0"/>
              <a:t>The most dangerous are:</a:t>
            </a:r>
          </a:p>
          <a:p>
            <a:endParaRPr lang="en-GB" sz="3200" dirty="0"/>
          </a:p>
          <a:p>
            <a:pPr marL="457200" indent="-457200">
              <a:buFontTx/>
              <a:buChar char="-"/>
            </a:pPr>
            <a:r>
              <a:rPr lang="en-GB" sz="3200" dirty="0">
                <a:solidFill>
                  <a:srgbClr val="FF0000"/>
                </a:solidFill>
              </a:rPr>
              <a:t>Tar = a black sticky substance that sticks to the lining of the lungs. Some chemicals of tar are </a:t>
            </a:r>
            <a:r>
              <a:rPr lang="en-GB" sz="3200" b="1" u="sng" dirty="0">
                <a:solidFill>
                  <a:srgbClr val="FF0000"/>
                </a:solidFill>
              </a:rPr>
              <a:t>carcinogens.</a:t>
            </a:r>
          </a:p>
          <a:p>
            <a:pPr marL="457200" indent="-457200">
              <a:buFontTx/>
              <a:buChar char="-"/>
            </a:pPr>
            <a:endParaRPr lang="en-GB" sz="3200" b="1" u="sng" dirty="0">
              <a:solidFill>
                <a:srgbClr val="FF0000"/>
              </a:solidFill>
            </a:endParaRPr>
          </a:p>
          <a:p>
            <a:pPr marL="457200" indent="-457200">
              <a:buFontTx/>
              <a:buChar char="-"/>
            </a:pPr>
            <a:r>
              <a:rPr lang="en-GB" sz="3200" dirty="0">
                <a:solidFill>
                  <a:srgbClr val="FF0000"/>
                </a:solidFill>
              </a:rPr>
              <a:t>Carbon monoxide = A poisonous gas which stops the blood carrying as much oxygen as it should be able to.</a:t>
            </a:r>
          </a:p>
          <a:p>
            <a:endParaRPr lang="en-GB" sz="3200" dirty="0">
              <a:solidFill>
                <a:srgbClr val="FF0000"/>
              </a:solidFill>
            </a:endParaRPr>
          </a:p>
          <a:p>
            <a:pPr marL="457200" indent="-457200">
              <a:buFontTx/>
              <a:buChar char="-"/>
            </a:pPr>
            <a:r>
              <a:rPr lang="en-GB" sz="3200" dirty="0">
                <a:solidFill>
                  <a:srgbClr val="FF0000"/>
                </a:solidFill>
              </a:rPr>
              <a:t>Nicotine = A type of drug called a </a:t>
            </a:r>
            <a:r>
              <a:rPr lang="en-GB" sz="3200" b="1" u="sng" dirty="0">
                <a:solidFill>
                  <a:srgbClr val="FF0000"/>
                </a:solidFill>
              </a:rPr>
              <a:t>stimulant. </a:t>
            </a:r>
            <a:r>
              <a:rPr lang="en-GB" sz="3200" dirty="0">
                <a:solidFill>
                  <a:srgbClr val="FF0000"/>
                </a:solidFill>
              </a:rPr>
              <a:t>Nicotine makes the heart beat faster and narrows blood vessels.</a:t>
            </a:r>
            <a:endParaRPr lang="en-GB" sz="3200" dirty="0"/>
          </a:p>
          <a:p>
            <a:endParaRPr lang="en-GB" sz="3200" dirty="0"/>
          </a:p>
        </p:txBody>
      </p:sp>
    </p:spTree>
    <p:extLst>
      <p:ext uri="{BB962C8B-B14F-4D97-AF65-F5344CB8AC3E}">
        <p14:creationId xmlns:p14="http://schemas.microsoft.com/office/powerpoint/2010/main" val="2634316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C91DF9-5F6F-4C6C-8579-F11CAE8138B9}"/>
              </a:ext>
            </a:extLst>
          </p:cNvPr>
          <p:cNvSpPr>
            <a:spLocks noGrp="1"/>
          </p:cNvSpPr>
          <p:nvPr>
            <p:ph idx="1"/>
          </p:nvPr>
        </p:nvSpPr>
        <p:spPr>
          <a:xfrm>
            <a:off x="388143" y="296863"/>
            <a:ext cx="11415713" cy="703263"/>
          </a:xfrm>
          <a:solidFill>
            <a:schemeClr val="accent4">
              <a:lumMod val="40000"/>
              <a:lumOff val="60000"/>
            </a:schemeClr>
          </a:solidFill>
        </p:spPr>
        <p:txBody>
          <a:bodyPr>
            <a:normAutofit fontScale="92500"/>
          </a:bodyPr>
          <a:lstStyle/>
          <a:p>
            <a:pPr marL="0" indent="0">
              <a:buNone/>
            </a:pPr>
            <a:r>
              <a:rPr lang="en-ZA" sz="3200" b="1" dirty="0"/>
              <a:t>TASK 1</a:t>
            </a:r>
            <a:r>
              <a:rPr lang="en-ZA" sz="3200" dirty="0"/>
              <a:t>: match the chemicals in tobacco smoke to their harmful effect</a:t>
            </a:r>
          </a:p>
        </p:txBody>
      </p:sp>
      <p:pic>
        <p:nvPicPr>
          <p:cNvPr id="4" name="Picture 3">
            <a:extLst>
              <a:ext uri="{FF2B5EF4-FFF2-40B4-BE49-F238E27FC236}">
                <a16:creationId xmlns:a16="http://schemas.microsoft.com/office/drawing/2014/main" id="{E8F0D5EF-B04E-4458-8EBD-DCC613D789F5}"/>
              </a:ext>
            </a:extLst>
          </p:cNvPr>
          <p:cNvPicPr>
            <a:picLocks noChangeAspect="1"/>
          </p:cNvPicPr>
          <p:nvPr/>
        </p:nvPicPr>
        <p:blipFill rotWithShape="1">
          <a:blip r:embed="rId2"/>
          <a:srcRect l="64219" t="39814" r="6836" b="32283"/>
          <a:stretch/>
        </p:blipFill>
        <p:spPr>
          <a:xfrm>
            <a:off x="495299" y="1226089"/>
            <a:ext cx="5121426" cy="2775744"/>
          </a:xfrm>
          <a:prstGeom prst="rect">
            <a:avLst/>
          </a:prstGeom>
        </p:spPr>
      </p:pic>
      <p:pic>
        <p:nvPicPr>
          <p:cNvPr id="3074" name="Picture 2" descr="Smoking to be ended in the UK by 2030, leaked proposal reveals | Politics  News | Sky News">
            <a:extLst>
              <a:ext uri="{FF2B5EF4-FFF2-40B4-BE49-F238E27FC236}">
                <a16:creationId xmlns:a16="http://schemas.microsoft.com/office/drawing/2014/main" id="{41EB99FB-5591-4DEB-AC5F-DBBEF78B98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2891" y="1226089"/>
            <a:ext cx="4934658" cy="27757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2004FD-4161-49C4-BB23-A5FBEC8D6CE8}"/>
              </a:ext>
            </a:extLst>
          </p:cNvPr>
          <p:cNvPicPr>
            <a:picLocks noChangeAspect="1"/>
          </p:cNvPicPr>
          <p:nvPr/>
        </p:nvPicPr>
        <p:blipFill rotWithShape="1">
          <a:blip r:embed="rId4"/>
          <a:srcRect l="62813" t="41662" r="5594" b="16025"/>
          <a:stretch/>
        </p:blipFill>
        <p:spPr>
          <a:xfrm>
            <a:off x="2217975" y="4058983"/>
            <a:ext cx="3851833" cy="2900363"/>
          </a:xfrm>
          <a:prstGeom prst="rect">
            <a:avLst/>
          </a:prstGeom>
        </p:spPr>
      </p:pic>
      <p:sp>
        <p:nvSpPr>
          <p:cNvPr id="7" name="Content Placeholder 2">
            <a:extLst>
              <a:ext uri="{FF2B5EF4-FFF2-40B4-BE49-F238E27FC236}">
                <a16:creationId xmlns:a16="http://schemas.microsoft.com/office/drawing/2014/main" id="{E3903942-D63E-4CF4-9826-AFC6E4FBC91D}"/>
              </a:ext>
            </a:extLst>
          </p:cNvPr>
          <p:cNvSpPr txBox="1">
            <a:spLocks/>
          </p:cNvSpPr>
          <p:nvPr/>
        </p:nvSpPr>
        <p:spPr>
          <a:xfrm>
            <a:off x="6576823" y="4661295"/>
            <a:ext cx="4826793" cy="1353742"/>
          </a:xfrm>
          <a:prstGeom prst="rect">
            <a:avLst/>
          </a:prstGeom>
          <a:solidFill>
            <a:schemeClr val="accent2">
              <a:lumMod val="40000"/>
              <a:lumOff val="60000"/>
            </a:schemeClr>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ZA" sz="3200" b="1" dirty="0"/>
              <a:t>Challenge</a:t>
            </a:r>
            <a:r>
              <a:rPr lang="en-ZA" sz="3200" dirty="0"/>
              <a:t>: suggest why smokers often cough a lot when they wake up in the morning</a:t>
            </a:r>
          </a:p>
        </p:txBody>
      </p:sp>
    </p:spTree>
    <p:extLst>
      <p:ext uri="{BB962C8B-B14F-4D97-AF65-F5344CB8AC3E}">
        <p14:creationId xmlns:p14="http://schemas.microsoft.com/office/powerpoint/2010/main" val="3059498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8F0D5EF-B04E-4458-8EBD-DCC613D789F5}"/>
              </a:ext>
            </a:extLst>
          </p:cNvPr>
          <p:cNvPicPr>
            <a:picLocks noChangeAspect="1"/>
          </p:cNvPicPr>
          <p:nvPr/>
        </p:nvPicPr>
        <p:blipFill rotWithShape="1">
          <a:blip r:embed="rId2"/>
          <a:srcRect l="64219" t="39814" r="6836" b="32283"/>
          <a:stretch/>
        </p:blipFill>
        <p:spPr>
          <a:xfrm>
            <a:off x="338136" y="850761"/>
            <a:ext cx="5121426" cy="2775744"/>
          </a:xfrm>
          <a:prstGeom prst="rect">
            <a:avLst/>
          </a:prstGeom>
        </p:spPr>
      </p:pic>
      <p:pic>
        <p:nvPicPr>
          <p:cNvPr id="3074" name="Picture 2" descr="Smoking to be ended in the UK by 2030, leaked proposal reveals | Politics  News | Sky News">
            <a:extLst>
              <a:ext uri="{FF2B5EF4-FFF2-40B4-BE49-F238E27FC236}">
                <a16:creationId xmlns:a16="http://schemas.microsoft.com/office/drawing/2014/main" id="{41EB99FB-5591-4DEB-AC5F-DBBEF78B98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8738" y="564402"/>
            <a:ext cx="5121426" cy="2880802"/>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E7BAB379-7751-4D95-A76C-499DFAF5D0DE}"/>
              </a:ext>
            </a:extLst>
          </p:cNvPr>
          <p:cNvCxnSpPr/>
          <p:nvPr/>
        </p:nvCxnSpPr>
        <p:spPr>
          <a:xfrm>
            <a:off x="971550" y="1124859"/>
            <a:ext cx="1071562" cy="142875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519090C3-17EA-4085-850B-BE4C30549B96}"/>
              </a:ext>
            </a:extLst>
          </p:cNvPr>
          <p:cNvCxnSpPr>
            <a:cxnSpLocks/>
          </p:cNvCxnSpPr>
          <p:nvPr/>
        </p:nvCxnSpPr>
        <p:spPr>
          <a:xfrm flipV="1">
            <a:off x="1357312" y="1253447"/>
            <a:ext cx="685800" cy="58578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99AC5F7-A7BD-4340-82E6-7196E8C7A65A}"/>
              </a:ext>
            </a:extLst>
          </p:cNvPr>
          <p:cNvCxnSpPr>
            <a:cxnSpLocks/>
          </p:cNvCxnSpPr>
          <p:nvPr/>
        </p:nvCxnSpPr>
        <p:spPr>
          <a:xfrm flipV="1">
            <a:off x="1357312" y="1967822"/>
            <a:ext cx="685800" cy="59942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 name="Graphic 13" descr="Checkmark">
            <a:extLst>
              <a:ext uri="{FF2B5EF4-FFF2-40B4-BE49-F238E27FC236}">
                <a16:creationId xmlns:a16="http://schemas.microsoft.com/office/drawing/2014/main" id="{7AB8D3FE-11B4-447A-9FFE-6FDBA81C90C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47387" y="5678381"/>
            <a:ext cx="1133475" cy="1133475"/>
          </a:xfrm>
          <a:prstGeom prst="rect">
            <a:avLst/>
          </a:prstGeom>
        </p:spPr>
      </p:pic>
      <p:sp>
        <p:nvSpPr>
          <p:cNvPr id="15" name="TextBox 14">
            <a:extLst>
              <a:ext uri="{FF2B5EF4-FFF2-40B4-BE49-F238E27FC236}">
                <a16:creationId xmlns:a16="http://schemas.microsoft.com/office/drawing/2014/main" id="{09D4D344-BA2A-4B78-B783-278F25B14BA8}"/>
              </a:ext>
            </a:extLst>
          </p:cNvPr>
          <p:cNvSpPr txBox="1"/>
          <p:nvPr/>
        </p:nvSpPr>
        <p:spPr>
          <a:xfrm>
            <a:off x="228600" y="142875"/>
            <a:ext cx="4686300" cy="707886"/>
          </a:xfrm>
          <a:prstGeom prst="rect">
            <a:avLst/>
          </a:prstGeom>
          <a:noFill/>
        </p:spPr>
        <p:txBody>
          <a:bodyPr wrap="square" rtlCol="0">
            <a:spAutoFit/>
          </a:bodyPr>
          <a:lstStyle/>
          <a:p>
            <a:r>
              <a:rPr lang="en-ZA" sz="4000" dirty="0">
                <a:solidFill>
                  <a:srgbClr val="FF0000"/>
                </a:solidFill>
              </a:rPr>
              <a:t>Self-assessment</a:t>
            </a:r>
          </a:p>
        </p:txBody>
      </p:sp>
      <p:pic>
        <p:nvPicPr>
          <p:cNvPr id="16" name="Picture 15">
            <a:extLst>
              <a:ext uri="{FF2B5EF4-FFF2-40B4-BE49-F238E27FC236}">
                <a16:creationId xmlns:a16="http://schemas.microsoft.com/office/drawing/2014/main" id="{BD544178-D70B-4365-9C93-11B7B0FB92AD}"/>
              </a:ext>
            </a:extLst>
          </p:cNvPr>
          <p:cNvPicPr>
            <a:picLocks noChangeAspect="1"/>
          </p:cNvPicPr>
          <p:nvPr/>
        </p:nvPicPr>
        <p:blipFill rotWithShape="1">
          <a:blip r:embed="rId6"/>
          <a:srcRect l="62813" t="41662" r="5594" b="16025"/>
          <a:stretch/>
        </p:blipFill>
        <p:spPr>
          <a:xfrm>
            <a:off x="2147744" y="3814762"/>
            <a:ext cx="3851833" cy="2900363"/>
          </a:xfrm>
          <a:prstGeom prst="rect">
            <a:avLst/>
          </a:prstGeom>
        </p:spPr>
      </p:pic>
      <p:sp>
        <p:nvSpPr>
          <p:cNvPr id="17" name="Content Placeholder 2">
            <a:extLst>
              <a:ext uri="{FF2B5EF4-FFF2-40B4-BE49-F238E27FC236}">
                <a16:creationId xmlns:a16="http://schemas.microsoft.com/office/drawing/2014/main" id="{B19E612B-E6FD-4E0B-9BCC-772F4ACE6EBF}"/>
              </a:ext>
            </a:extLst>
          </p:cNvPr>
          <p:cNvSpPr txBox="1">
            <a:spLocks/>
          </p:cNvSpPr>
          <p:nvPr/>
        </p:nvSpPr>
        <p:spPr>
          <a:xfrm>
            <a:off x="6576823" y="4661295"/>
            <a:ext cx="4826793" cy="1353742"/>
          </a:xfrm>
          <a:prstGeom prst="rect">
            <a:avLst/>
          </a:prstGeom>
          <a:solidFill>
            <a:schemeClr val="accent2">
              <a:lumMod val="40000"/>
              <a:lumOff val="60000"/>
            </a:schemeClr>
          </a:solidFill>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ZA" sz="3200" b="1" dirty="0"/>
              <a:t>Challenge</a:t>
            </a:r>
            <a:r>
              <a:rPr lang="en-ZA" sz="3200" dirty="0"/>
              <a:t>: they cough to remove mucus, as their cilia that would normally do this are paralysed by smoking</a:t>
            </a:r>
          </a:p>
        </p:txBody>
      </p:sp>
    </p:spTree>
    <p:extLst>
      <p:ext uri="{BB962C8B-B14F-4D97-AF65-F5344CB8AC3E}">
        <p14:creationId xmlns:p14="http://schemas.microsoft.com/office/powerpoint/2010/main" val="2411370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WHY IS SMOKING DANGEROUS</a:t>
            </a:r>
          </a:p>
        </p:txBody>
      </p:sp>
      <p:sp>
        <p:nvSpPr>
          <p:cNvPr id="5" name="TextBox 4">
            <a:extLst>
              <a:ext uri="{FF2B5EF4-FFF2-40B4-BE49-F238E27FC236}">
                <a16:creationId xmlns:a16="http://schemas.microsoft.com/office/drawing/2014/main" id="{70F530F0-21CA-43E7-81D0-3CEE42F18C7A}"/>
              </a:ext>
            </a:extLst>
          </p:cNvPr>
          <p:cNvSpPr txBox="1"/>
          <p:nvPr/>
        </p:nvSpPr>
        <p:spPr>
          <a:xfrm>
            <a:off x="957353" y="1218694"/>
            <a:ext cx="10038307" cy="1200329"/>
          </a:xfrm>
          <a:prstGeom prst="rect">
            <a:avLst/>
          </a:prstGeom>
          <a:noFill/>
        </p:spPr>
        <p:txBody>
          <a:bodyPr wrap="square" rtlCol="0">
            <a:spAutoFit/>
          </a:bodyPr>
          <a:lstStyle/>
          <a:p>
            <a:r>
              <a:rPr lang="en-GB" sz="3600" dirty="0"/>
              <a:t>Smoking puts people at risk of breathing problems, heart attacks, strokes and various cancers.</a:t>
            </a:r>
          </a:p>
        </p:txBody>
      </p:sp>
      <p:sp>
        <p:nvSpPr>
          <p:cNvPr id="3" name="TextBox 2">
            <a:extLst>
              <a:ext uri="{FF2B5EF4-FFF2-40B4-BE49-F238E27FC236}">
                <a16:creationId xmlns:a16="http://schemas.microsoft.com/office/drawing/2014/main" id="{EBB08CE0-7A3A-4B7F-AC28-1FCA8DF5CB04}"/>
              </a:ext>
            </a:extLst>
          </p:cNvPr>
          <p:cNvSpPr txBox="1"/>
          <p:nvPr/>
        </p:nvSpPr>
        <p:spPr>
          <a:xfrm>
            <a:off x="579120" y="2681270"/>
            <a:ext cx="10904220" cy="1446550"/>
          </a:xfrm>
          <a:prstGeom prst="rect">
            <a:avLst/>
          </a:prstGeom>
          <a:solidFill>
            <a:srgbClr val="FF0000"/>
          </a:solidFill>
          <a:ln>
            <a:solidFill>
              <a:schemeClr val="tx1"/>
            </a:solidFill>
          </a:ln>
        </p:spPr>
        <p:txBody>
          <a:bodyPr wrap="square" rtlCol="0">
            <a:spAutoFit/>
          </a:bodyPr>
          <a:lstStyle/>
          <a:p>
            <a:r>
              <a:rPr lang="en-GB" sz="4400" u="sng" dirty="0"/>
              <a:t>“Smoking only affects the person doing it – it is their choice so what’s the problem?”</a:t>
            </a:r>
          </a:p>
        </p:txBody>
      </p:sp>
      <p:sp>
        <p:nvSpPr>
          <p:cNvPr id="6" name="TextBox 5">
            <a:extLst>
              <a:ext uri="{FF2B5EF4-FFF2-40B4-BE49-F238E27FC236}">
                <a16:creationId xmlns:a16="http://schemas.microsoft.com/office/drawing/2014/main" id="{90E4BDFB-1636-4BB1-9275-B1ECE0BDD4FD}"/>
              </a:ext>
            </a:extLst>
          </p:cNvPr>
          <p:cNvSpPr txBox="1"/>
          <p:nvPr/>
        </p:nvSpPr>
        <p:spPr>
          <a:xfrm>
            <a:off x="579120" y="4376119"/>
            <a:ext cx="10904220" cy="1446550"/>
          </a:xfrm>
          <a:prstGeom prst="rect">
            <a:avLst/>
          </a:prstGeom>
          <a:noFill/>
          <a:ln>
            <a:noFill/>
          </a:ln>
        </p:spPr>
        <p:txBody>
          <a:bodyPr wrap="square" rtlCol="0">
            <a:spAutoFit/>
          </a:bodyPr>
          <a:lstStyle/>
          <a:p>
            <a:r>
              <a:rPr lang="en-GB" sz="4400" dirty="0"/>
              <a:t>Do you agree or disagree with the statement above?</a:t>
            </a:r>
          </a:p>
        </p:txBody>
      </p:sp>
    </p:spTree>
    <p:extLst>
      <p:ext uri="{BB962C8B-B14F-4D97-AF65-F5344CB8AC3E}">
        <p14:creationId xmlns:p14="http://schemas.microsoft.com/office/powerpoint/2010/main" val="1305063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WHY IS SMOKING DANGEROUS</a:t>
            </a:r>
          </a:p>
        </p:txBody>
      </p:sp>
      <p:sp>
        <p:nvSpPr>
          <p:cNvPr id="4" name="TextBox 3">
            <a:extLst>
              <a:ext uri="{FF2B5EF4-FFF2-40B4-BE49-F238E27FC236}">
                <a16:creationId xmlns:a16="http://schemas.microsoft.com/office/drawing/2014/main" id="{26B9CDAE-FE62-4F75-AC56-521088B6810B}"/>
              </a:ext>
            </a:extLst>
          </p:cNvPr>
          <p:cNvSpPr txBox="1"/>
          <p:nvPr/>
        </p:nvSpPr>
        <p:spPr>
          <a:xfrm>
            <a:off x="254318" y="949698"/>
            <a:ext cx="11704320" cy="1754326"/>
          </a:xfrm>
          <a:prstGeom prst="rect">
            <a:avLst/>
          </a:prstGeom>
          <a:noFill/>
        </p:spPr>
        <p:txBody>
          <a:bodyPr wrap="square" rtlCol="0">
            <a:spAutoFit/>
          </a:bodyPr>
          <a:lstStyle/>
          <a:p>
            <a:r>
              <a:rPr lang="en-GB" sz="3600" dirty="0"/>
              <a:t>Smoking can also affect other people nearby through a process called </a:t>
            </a:r>
            <a:r>
              <a:rPr lang="en-GB" sz="3600" b="1" u="sng" dirty="0"/>
              <a:t>passive smoking.</a:t>
            </a:r>
          </a:p>
          <a:p>
            <a:endParaRPr lang="en-GB" sz="3600" b="1" u="sng" dirty="0"/>
          </a:p>
        </p:txBody>
      </p:sp>
      <p:pic>
        <p:nvPicPr>
          <p:cNvPr id="5" name="Picture 4" descr="A group of people sitting at a table&#10;&#10;Description automatically generated">
            <a:extLst>
              <a:ext uri="{FF2B5EF4-FFF2-40B4-BE49-F238E27FC236}">
                <a16:creationId xmlns:a16="http://schemas.microsoft.com/office/drawing/2014/main" id="{782D5E5F-3E8A-4C1D-9FF0-521EA19F21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8457" y="1906145"/>
            <a:ext cx="5479733" cy="3653155"/>
          </a:xfrm>
          <a:prstGeom prst="rect">
            <a:avLst/>
          </a:prstGeom>
        </p:spPr>
      </p:pic>
      <p:sp>
        <p:nvSpPr>
          <p:cNvPr id="3" name="Rectangle 2">
            <a:extLst>
              <a:ext uri="{FF2B5EF4-FFF2-40B4-BE49-F238E27FC236}">
                <a16:creationId xmlns:a16="http://schemas.microsoft.com/office/drawing/2014/main" id="{5E471DEE-A932-4212-AC2A-C9C4BAB06FDA}"/>
              </a:ext>
            </a:extLst>
          </p:cNvPr>
          <p:cNvSpPr/>
          <p:nvPr/>
        </p:nvSpPr>
        <p:spPr>
          <a:xfrm>
            <a:off x="3810" y="2333685"/>
            <a:ext cx="6603682" cy="4524315"/>
          </a:xfrm>
          <a:prstGeom prst="rect">
            <a:avLst/>
          </a:prstGeom>
        </p:spPr>
        <p:txBody>
          <a:bodyPr wrap="square">
            <a:spAutoFit/>
          </a:bodyPr>
          <a:lstStyle/>
          <a:p>
            <a:r>
              <a:rPr lang="en-GB" sz="3200" dirty="0"/>
              <a:t>Passive smoking can be dangerous for babies and young children. Parents who smoke when a baby is born can increase the risk of breathing problems in their children, including bronchitis and pneumonia. </a:t>
            </a:r>
          </a:p>
          <a:p>
            <a:endParaRPr lang="en-GB" sz="3200" dirty="0"/>
          </a:p>
          <a:p>
            <a:r>
              <a:rPr lang="en-GB" sz="3200" dirty="0"/>
              <a:t>It can also cause the sudden death of the child.</a:t>
            </a:r>
          </a:p>
        </p:txBody>
      </p:sp>
      <p:sp>
        <p:nvSpPr>
          <p:cNvPr id="6" name="Rectangle 5">
            <a:extLst>
              <a:ext uri="{FF2B5EF4-FFF2-40B4-BE49-F238E27FC236}">
                <a16:creationId xmlns:a16="http://schemas.microsoft.com/office/drawing/2014/main" id="{7C53B3EC-EE8C-4B5E-95D3-25757753FEDF}"/>
              </a:ext>
            </a:extLst>
          </p:cNvPr>
          <p:cNvSpPr/>
          <p:nvPr/>
        </p:nvSpPr>
        <p:spPr>
          <a:xfrm>
            <a:off x="6708457" y="5774036"/>
            <a:ext cx="5250181" cy="707886"/>
          </a:xfrm>
          <a:prstGeom prst="rect">
            <a:avLst/>
          </a:prstGeom>
          <a:solidFill>
            <a:schemeClr val="accent4">
              <a:lumMod val="40000"/>
              <a:lumOff val="60000"/>
            </a:schemeClr>
          </a:solidFill>
        </p:spPr>
        <p:txBody>
          <a:bodyPr wrap="square">
            <a:spAutoFit/>
          </a:bodyPr>
          <a:lstStyle/>
          <a:p>
            <a:r>
              <a:rPr lang="en-GB" sz="2000" dirty="0"/>
              <a:t>Up until 2007 it was legal to smoke in indoor public places.</a:t>
            </a:r>
          </a:p>
        </p:txBody>
      </p:sp>
    </p:spTree>
    <p:extLst>
      <p:ext uri="{BB962C8B-B14F-4D97-AF65-F5344CB8AC3E}">
        <p14:creationId xmlns:p14="http://schemas.microsoft.com/office/powerpoint/2010/main" val="15819238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8547" y="5055180"/>
            <a:ext cx="2514600" cy="461665"/>
          </a:xfrm>
          <a:prstGeom prst="rect">
            <a:avLst/>
          </a:prstGeom>
          <a:noFill/>
          <a:ln>
            <a:solidFill>
              <a:schemeClr val="tx1"/>
            </a:solidFill>
          </a:ln>
        </p:spPr>
        <p:txBody>
          <a:bodyPr wrap="square" rtlCol="0">
            <a:spAutoFit/>
          </a:bodyPr>
          <a:lstStyle/>
          <a:p>
            <a:pPr algn="ctr"/>
            <a:r>
              <a:rPr lang="en-GB" sz="2400" b="1" dirty="0"/>
              <a:t>Bad breath</a:t>
            </a:r>
          </a:p>
        </p:txBody>
      </p:sp>
      <p:sp>
        <p:nvSpPr>
          <p:cNvPr id="5" name="TextBox 4"/>
          <p:cNvSpPr txBox="1"/>
          <p:nvPr/>
        </p:nvSpPr>
        <p:spPr>
          <a:xfrm>
            <a:off x="408547" y="5834255"/>
            <a:ext cx="3581400" cy="830997"/>
          </a:xfrm>
          <a:prstGeom prst="rect">
            <a:avLst/>
          </a:prstGeom>
          <a:noFill/>
          <a:ln>
            <a:solidFill>
              <a:schemeClr val="tx1"/>
            </a:solidFill>
          </a:ln>
        </p:spPr>
        <p:txBody>
          <a:bodyPr wrap="square" rtlCol="0">
            <a:spAutoFit/>
          </a:bodyPr>
          <a:lstStyle/>
          <a:p>
            <a:pPr algn="ctr"/>
            <a:r>
              <a:rPr lang="en-GB" sz="2400" b="1" dirty="0"/>
              <a:t>Yellowish shade on teeth and fingers</a:t>
            </a:r>
          </a:p>
        </p:txBody>
      </p:sp>
      <p:sp>
        <p:nvSpPr>
          <p:cNvPr id="6" name="TextBox 5"/>
          <p:cNvSpPr txBox="1"/>
          <p:nvPr/>
        </p:nvSpPr>
        <p:spPr>
          <a:xfrm>
            <a:off x="7835446" y="5975518"/>
            <a:ext cx="4147228" cy="830997"/>
          </a:xfrm>
          <a:prstGeom prst="rect">
            <a:avLst/>
          </a:prstGeom>
          <a:noFill/>
          <a:ln>
            <a:solidFill>
              <a:schemeClr val="tx1"/>
            </a:solidFill>
          </a:ln>
        </p:spPr>
        <p:txBody>
          <a:bodyPr wrap="square" rtlCol="0">
            <a:spAutoFit/>
          </a:bodyPr>
          <a:lstStyle/>
          <a:p>
            <a:pPr algn="ctr"/>
            <a:r>
              <a:rPr lang="en-GB" sz="2400" b="1" dirty="0"/>
              <a:t>Negative effects on pregnant women and their baby</a:t>
            </a:r>
          </a:p>
        </p:txBody>
      </p:sp>
      <p:sp>
        <p:nvSpPr>
          <p:cNvPr id="7" name="Rectangle 6"/>
          <p:cNvSpPr/>
          <p:nvPr/>
        </p:nvSpPr>
        <p:spPr>
          <a:xfrm>
            <a:off x="3454830" y="5142775"/>
            <a:ext cx="3490250" cy="461665"/>
          </a:xfrm>
          <a:prstGeom prst="rect">
            <a:avLst/>
          </a:prstGeom>
          <a:noFill/>
          <a:ln>
            <a:solidFill>
              <a:schemeClr val="tx1"/>
            </a:solidFill>
          </a:ln>
        </p:spPr>
        <p:txBody>
          <a:bodyPr wrap="none">
            <a:spAutoFit/>
          </a:bodyPr>
          <a:lstStyle/>
          <a:p>
            <a:pPr algn="ctr"/>
            <a:r>
              <a:rPr lang="en-GB" sz="2400" b="1" dirty="0"/>
              <a:t>Spontaneous miscarriage</a:t>
            </a:r>
          </a:p>
        </p:txBody>
      </p:sp>
      <p:sp>
        <p:nvSpPr>
          <p:cNvPr id="8" name="Rectangle 7"/>
          <p:cNvSpPr/>
          <p:nvPr/>
        </p:nvSpPr>
        <p:spPr>
          <a:xfrm>
            <a:off x="7308285" y="3813728"/>
            <a:ext cx="4572000" cy="1200329"/>
          </a:xfrm>
          <a:prstGeom prst="rect">
            <a:avLst/>
          </a:prstGeom>
          <a:noFill/>
          <a:ln>
            <a:solidFill>
              <a:schemeClr val="tx1"/>
            </a:solidFill>
          </a:ln>
        </p:spPr>
        <p:txBody>
          <a:bodyPr>
            <a:spAutoFit/>
          </a:bodyPr>
          <a:lstStyle/>
          <a:p>
            <a:pPr algn="ctr"/>
            <a:r>
              <a:rPr lang="en-GB" sz="2400" b="1" dirty="0"/>
              <a:t>Cancers (Smoking related cancers are: lung, mouth, throat, stomach, bladder, cervix and more)</a:t>
            </a:r>
          </a:p>
        </p:txBody>
      </p:sp>
      <p:sp>
        <p:nvSpPr>
          <p:cNvPr id="9" name="Rectangle 8"/>
          <p:cNvSpPr/>
          <p:nvPr/>
        </p:nvSpPr>
        <p:spPr>
          <a:xfrm>
            <a:off x="365162" y="2781603"/>
            <a:ext cx="3560294" cy="1200329"/>
          </a:xfrm>
          <a:prstGeom prst="rect">
            <a:avLst/>
          </a:prstGeom>
          <a:noFill/>
          <a:ln>
            <a:solidFill>
              <a:schemeClr val="tx1"/>
            </a:solidFill>
          </a:ln>
        </p:spPr>
        <p:txBody>
          <a:bodyPr wrap="square">
            <a:spAutoFit/>
          </a:bodyPr>
          <a:lstStyle/>
          <a:p>
            <a:pPr algn="ctr"/>
            <a:r>
              <a:rPr lang="en-GB" sz="2400" b="1" dirty="0"/>
              <a:t>Reduced potency in men</a:t>
            </a:r>
          </a:p>
          <a:p>
            <a:pPr algn="ctr"/>
            <a:r>
              <a:rPr lang="en-GB" sz="2400" b="1" dirty="0"/>
              <a:t>Reduced fertility in women</a:t>
            </a:r>
          </a:p>
        </p:txBody>
      </p:sp>
      <p:sp>
        <p:nvSpPr>
          <p:cNvPr id="10" name="Rectangle 9"/>
          <p:cNvSpPr/>
          <p:nvPr/>
        </p:nvSpPr>
        <p:spPr>
          <a:xfrm>
            <a:off x="408547" y="4336529"/>
            <a:ext cx="3254865" cy="461665"/>
          </a:xfrm>
          <a:prstGeom prst="rect">
            <a:avLst/>
          </a:prstGeom>
          <a:noFill/>
          <a:ln>
            <a:solidFill>
              <a:schemeClr val="tx1"/>
            </a:solidFill>
          </a:ln>
        </p:spPr>
        <p:txBody>
          <a:bodyPr wrap="none">
            <a:spAutoFit/>
          </a:bodyPr>
          <a:lstStyle/>
          <a:p>
            <a:pPr algn="ctr"/>
            <a:r>
              <a:rPr lang="en-GB" sz="2400" b="1" dirty="0"/>
              <a:t>Weaker immune system</a:t>
            </a:r>
          </a:p>
        </p:txBody>
      </p:sp>
      <p:sp>
        <p:nvSpPr>
          <p:cNvPr id="11" name="Rectangle 10"/>
          <p:cNvSpPr/>
          <p:nvPr/>
        </p:nvSpPr>
        <p:spPr>
          <a:xfrm>
            <a:off x="9687046" y="3010584"/>
            <a:ext cx="2295628" cy="461665"/>
          </a:xfrm>
          <a:prstGeom prst="rect">
            <a:avLst/>
          </a:prstGeom>
          <a:noFill/>
          <a:ln>
            <a:solidFill>
              <a:schemeClr val="tx1"/>
            </a:solidFill>
          </a:ln>
        </p:spPr>
        <p:txBody>
          <a:bodyPr wrap="none">
            <a:spAutoFit/>
          </a:bodyPr>
          <a:lstStyle/>
          <a:p>
            <a:pPr algn="ctr"/>
            <a:r>
              <a:rPr lang="en-GB" sz="2400" b="1" dirty="0"/>
              <a:t>Premature aging</a:t>
            </a:r>
          </a:p>
        </p:txBody>
      </p:sp>
      <p:sp>
        <p:nvSpPr>
          <p:cNvPr id="12" name="Rectangle 11"/>
          <p:cNvSpPr/>
          <p:nvPr/>
        </p:nvSpPr>
        <p:spPr>
          <a:xfrm>
            <a:off x="4256656" y="3401803"/>
            <a:ext cx="2845779" cy="461665"/>
          </a:xfrm>
          <a:prstGeom prst="rect">
            <a:avLst/>
          </a:prstGeom>
          <a:noFill/>
          <a:ln>
            <a:solidFill>
              <a:schemeClr val="tx1"/>
            </a:solidFill>
          </a:ln>
        </p:spPr>
        <p:txBody>
          <a:bodyPr wrap="none">
            <a:spAutoFit/>
          </a:bodyPr>
          <a:lstStyle/>
          <a:p>
            <a:pPr algn="ctr"/>
            <a:r>
              <a:rPr lang="en-GB" sz="2400" b="1" dirty="0"/>
              <a:t>Circulatory problems</a:t>
            </a:r>
          </a:p>
        </p:txBody>
      </p:sp>
      <p:sp>
        <p:nvSpPr>
          <p:cNvPr id="13" name="Rectangle 12"/>
          <p:cNvSpPr/>
          <p:nvPr/>
        </p:nvSpPr>
        <p:spPr>
          <a:xfrm>
            <a:off x="4980683" y="6047787"/>
            <a:ext cx="2479012" cy="461665"/>
          </a:xfrm>
          <a:prstGeom prst="rect">
            <a:avLst/>
          </a:prstGeom>
          <a:noFill/>
          <a:ln>
            <a:solidFill>
              <a:schemeClr val="tx1"/>
            </a:solidFill>
          </a:ln>
        </p:spPr>
        <p:txBody>
          <a:bodyPr wrap="none">
            <a:spAutoFit/>
          </a:bodyPr>
          <a:lstStyle/>
          <a:p>
            <a:pPr algn="ctr"/>
            <a:r>
              <a:rPr lang="en-GB" sz="2400" b="1" dirty="0"/>
              <a:t>Continuous cough</a:t>
            </a:r>
          </a:p>
        </p:txBody>
      </p:sp>
      <p:sp>
        <p:nvSpPr>
          <p:cNvPr id="14" name="Rectangle 13"/>
          <p:cNvSpPr/>
          <p:nvPr/>
        </p:nvSpPr>
        <p:spPr>
          <a:xfrm>
            <a:off x="7476763" y="5246028"/>
            <a:ext cx="3794308" cy="461665"/>
          </a:xfrm>
          <a:prstGeom prst="rect">
            <a:avLst/>
          </a:prstGeom>
          <a:noFill/>
          <a:ln>
            <a:solidFill>
              <a:schemeClr val="tx1"/>
            </a:solidFill>
          </a:ln>
        </p:spPr>
        <p:txBody>
          <a:bodyPr wrap="none">
            <a:spAutoFit/>
          </a:bodyPr>
          <a:lstStyle/>
          <a:p>
            <a:pPr algn="ctr"/>
            <a:r>
              <a:rPr lang="en-GB" sz="2400" b="1" dirty="0"/>
              <a:t>Reduction in taste and smell</a:t>
            </a:r>
          </a:p>
        </p:txBody>
      </p:sp>
      <p:sp>
        <p:nvSpPr>
          <p:cNvPr id="15" name="Rectangle 14"/>
          <p:cNvSpPr/>
          <p:nvPr/>
        </p:nvSpPr>
        <p:spPr>
          <a:xfrm>
            <a:off x="4386885" y="4228604"/>
            <a:ext cx="1922321" cy="461665"/>
          </a:xfrm>
          <a:prstGeom prst="rect">
            <a:avLst/>
          </a:prstGeom>
          <a:noFill/>
          <a:ln>
            <a:solidFill>
              <a:schemeClr val="tx1"/>
            </a:solidFill>
          </a:ln>
        </p:spPr>
        <p:txBody>
          <a:bodyPr wrap="none">
            <a:spAutoFit/>
          </a:bodyPr>
          <a:lstStyle/>
          <a:p>
            <a:pPr algn="ctr"/>
            <a:r>
              <a:rPr lang="en-GB" sz="2400" b="1" dirty="0"/>
              <a:t>Heart disease</a:t>
            </a:r>
          </a:p>
        </p:txBody>
      </p:sp>
      <p:sp>
        <p:nvSpPr>
          <p:cNvPr id="16" name="Rectangle 15"/>
          <p:cNvSpPr/>
          <p:nvPr/>
        </p:nvSpPr>
        <p:spPr>
          <a:xfrm>
            <a:off x="7341804" y="3078740"/>
            <a:ext cx="1933543" cy="461665"/>
          </a:xfrm>
          <a:prstGeom prst="rect">
            <a:avLst/>
          </a:prstGeom>
          <a:noFill/>
          <a:ln>
            <a:solidFill>
              <a:schemeClr val="tx1"/>
            </a:solidFill>
          </a:ln>
        </p:spPr>
        <p:txBody>
          <a:bodyPr wrap="none">
            <a:spAutoFit/>
          </a:bodyPr>
          <a:lstStyle/>
          <a:p>
            <a:pPr algn="ctr"/>
            <a:r>
              <a:rPr lang="en-GB" sz="2400" b="1" dirty="0"/>
              <a:t>Lung diseases</a:t>
            </a:r>
          </a:p>
        </p:txBody>
      </p:sp>
      <p:sp>
        <p:nvSpPr>
          <p:cNvPr id="17" name="TextBox 16"/>
          <p:cNvSpPr txBox="1"/>
          <p:nvPr/>
        </p:nvSpPr>
        <p:spPr>
          <a:xfrm>
            <a:off x="600453" y="49077"/>
            <a:ext cx="5708753" cy="769441"/>
          </a:xfrm>
          <a:prstGeom prst="rect">
            <a:avLst/>
          </a:prstGeom>
          <a:noFill/>
        </p:spPr>
        <p:txBody>
          <a:bodyPr wrap="square" rtlCol="0">
            <a:spAutoFit/>
          </a:bodyPr>
          <a:lstStyle/>
          <a:p>
            <a:r>
              <a:rPr lang="en-GB" sz="4400" b="1" u="sng" dirty="0"/>
              <a:t>EFFECTS OF SMOKING</a:t>
            </a:r>
            <a:endParaRPr lang="en-GB" sz="4400" dirty="0"/>
          </a:p>
        </p:txBody>
      </p:sp>
      <p:graphicFrame>
        <p:nvGraphicFramePr>
          <p:cNvPr id="2" name="Table 2">
            <a:extLst>
              <a:ext uri="{FF2B5EF4-FFF2-40B4-BE49-F238E27FC236}">
                <a16:creationId xmlns:a16="http://schemas.microsoft.com/office/drawing/2014/main" id="{B0749D70-4C81-4895-BD21-259526F7530D}"/>
              </a:ext>
            </a:extLst>
          </p:cNvPr>
          <p:cNvGraphicFramePr>
            <a:graphicFrameLocks noGrp="1"/>
          </p:cNvGraphicFramePr>
          <p:nvPr>
            <p:extLst>
              <p:ext uri="{D42A27DB-BD31-4B8C-83A1-F6EECF244321}">
                <p14:modId xmlns:p14="http://schemas.microsoft.com/office/powerpoint/2010/main" val="3093138895"/>
              </p:ext>
            </p:extLst>
          </p:nvPr>
        </p:nvGraphicFramePr>
        <p:xfrm>
          <a:off x="4327628" y="879281"/>
          <a:ext cx="7323034" cy="1261533"/>
        </p:xfrm>
        <a:graphic>
          <a:graphicData uri="http://schemas.openxmlformats.org/drawingml/2006/table">
            <a:tbl>
              <a:tblPr firstRow="1" bandRow="1">
                <a:tableStyleId>{5940675A-B579-460E-94D1-54222C63F5DA}</a:tableStyleId>
              </a:tblPr>
              <a:tblGrid>
                <a:gridCol w="3661517">
                  <a:extLst>
                    <a:ext uri="{9D8B030D-6E8A-4147-A177-3AD203B41FA5}">
                      <a16:colId xmlns:a16="http://schemas.microsoft.com/office/drawing/2014/main" val="1155392581"/>
                    </a:ext>
                  </a:extLst>
                </a:gridCol>
                <a:gridCol w="3661517">
                  <a:extLst>
                    <a:ext uri="{9D8B030D-6E8A-4147-A177-3AD203B41FA5}">
                      <a16:colId xmlns:a16="http://schemas.microsoft.com/office/drawing/2014/main" val="1445526252"/>
                    </a:ext>
                  </a:extLst>
                </a:gridCol>
              </a:tblGrid>
              <a:tr h="421417">
                <a:tc>
                  <a:txBody>
                    <a:bodyPr/>
                    <a:lstStyle/>
                    <a:p>
                      <a:r>
                        <a:rPr lang="en-ZA" sz="2400" b="1" dirty="0"/>
                        <a:t>Short –term effects </a:t>
                      </a:r>
                    </a:p>
                  </a:txBody>
                  <a:tcPr>
                    <a:solidFill>
                      <a:schemeClr val="accent4">
                        <a:lumMod val="20000"/>
                        <a:lumOff val="80000"/>
                      </a:schemeClr>
                    </a:solidFill>
                  </a:tcPr>
                </a:tc>
                <a:tc>
                  <a:txBody>
                    <a:bodyPr/>
                    <a:lstStyle/>
                    <a:p>
                      <a:r>
                        <a:rPr lang="en-ZA" sz="2400" b="1" dirty="0"/>
                        <a:t>Long-term effects</a:t>
                      </a:r>
                    </a:p>
                  </a:txBody>
                  <a:tcPr>
                    <a:solidFill>
                      <a:schemeClr val="accent4">
                        <a:lumMod val="20000"/>
                        <a:lumOff val="80000"/>
                      </a:schemeClr>
                    </a:solidFill>
                  </a:tcPr>
                </a:tc>
                <a:extLst>
                  <a:ext uri="{0D108BD9-81ED-4DB2-BD59-A6C34878D82A}">
                    <a16:rowId xmlns:a16="http://schemas.microsoft.com/office/drawing/2014/main" val="1819814047"/>
                  </a:ext>
                </a:extLst>
              </a:tr>
              <a:tr h="804333">
                <a:tc>
                  <a:txBody>
                    <a:bodyPr/>
                    <a:lstStyle/>
                    <a:p>
                      <a:endParaRPr lang="en-ZA" sz="2400" dirty="0"/>
                    </a:p>
                  </a:txBody>
                  <a:tcPr/>
                </a:tc>
                <a:tc>
                  <a:txBody>
                    <a:bodyPr/>
                    <a:lstStyle/>
                    <a:p>
                      <a:endParaRPr lang="en-ZA" sz="2400" dirty="0"/>
                    </a:p>
                  </a:txBody>
                  <a:tcPr/>
                </a:tc>
                <a:extLst>
                  <a:ext uri="{0D108BD9-81ED-4DB2-BD59-A6C34878D82A}">
                    <a16:rowId xmlns:a16="http://schemas.microsoft.com/office/drawing/2014/main" val="2658583527"/>
                  </a:ext>
                </a:extLst>
              </a:tr>
            </a:tbl>
          </a:graphicData>
        </a:graphic>
      </p:graphicFrame>
      <p:sp>
        <p:nvSpPr>
          <p:cNvPr id="18" name="TextBox 17">
            <a:extLst>
              <a:ext uri="{FF2B5EF4-FFF2-40B4-BE49-F238E27FC236}">
                <a16:creationId xmlns:a16="http://schemas.microsoft.com/office/drawing/2014/main" id="{1F208FA5-E6E8-4533-8358-8D210786A3D4}"/>
              </a:ext>
            </a:extLst>
          </p:cNvPr>
          <p:cNvSpPr txBox="1"/>
          <p:nvPr/>
        </p:nvSpPr>
        <p:spPr>
          <a:xfrm>
            <a:off x="311715" y="867494"/>
            <a:ext cx="3678232" cy="1569660"/>
          </a:xfrm>
          <a:prstGeom prst="rect">
            <a:avLst/>
          </a:prstGeom>
          <a:solidFill>
            <a:schemeClr val="accent6">
              <a:lumMod val="20000"/>
              <a:lumOff val="80000"/>
            </a:schemeClr>
          </a:solidFill>
        </p:spPr>
        <p:txBody>
          <a:bodyPr wrap="square" rtlCol="0">
            <a:spAutoFit/>
          </a:bodyPr>
          <a:lstStyle/>
          <a:p>
            <a:r>
              <a:rPr lang="en-ZA" sz="2400" b="1" dirty="0"/>
              <a:t>TASK 2</a:t>
            </a:r>
            <a:r>
              <a:rPr lang="en-ZA" sz="2400" dirty="0"/>
              <a:t>: draw up the following table. Divide these effects into the correct columns</a:t>
            </a:r>
          </a:p>
        </p:txBody>
      </p:sp>
    </p:spTree>
    <p:extLst>
      <p:ext uri="{BB962C8B-B14F-4D97-AF65-F5344CB8AC3E}">
        <p14:creationId xmlns:p14="http://schemas.microsoft.com/office/powerpoint/2010/main" val="2604113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Table 2">
            <a:extLst>
              <a:ext uri="{FF2B5EF4-FFF2-40B4-BE49-F238E27FC236}">
                <a16:creationId xmlns:a16="http://schemas.microsoft.com/office/drawing/2014/main" id="{F9077374-1A49-4C88-B20F-8F731DBA7B21}"/>
              </a:ext>
            </a:extLst>
          </p:cNvPr>
          <p:cNvGraphicFramePr>
            <a:graphicFrameLocks noGrp="1"/>
          </p:cNvGraphicFramePr>
          <p:nvPr>
            <p:extLst>
              <p:ext uri="{D42A27DB-BD31-4B8C-83A1-F6EECF244321}">
                <p14:modId xmlns:p14="http://schemas.microsoft.com/office/powerpoint/2010/main" val="4229108053"/>
              </p:ext>
            </p:extLst>
          </p:nvPr>
        </p:nvGraphicFramePr>
        <p:xfrm>
          <a:off x="777875" y="1070672"/>
          <a:ext cx="10636250" cy="4954536"/>
        </p:xfrm>
        <a:graphic>
          <a:graphicData uri="http://schemas.openxmlformats.org/drawingml/2006/table">
            <a:tbl>
              <a:tblPr firstRow="1" bandRow="1">
                <a:tableStyleId>{5940675A-B579-460E-94D1-54222C63F5DA}</a:tableStyleId>
              </a:tblPr>
              <a:tblGrid>
                <a:gridCol w="5318125">
                  <a:extLst>
                    <a:ext uri="{9D8B030D-6E8A-4147-A177-3AD203B41FA5}">
                      <a16:colId xmlns:a16="http://schemas.microsoft.com/office/drawing/2014/main" val="1155392581"/>
                    </a:ext>
                  </a:extLst>
                </a:gridCol>
                <a:gridCol w="5318125">
                  <a:extLst>
                    <a:ext uri="{9D8B030D-6E8A-4147-A177-3AD203B41FA5}">
                      <a16:colId xmlns:a16="http://schemas.microsoft.com/office/drawing/2014/main" val="1445526252"/>
                    </a:ext>
                  </a:extLst>
                </a:gridCol>
              </a:tblGrid>
              <a:tr h="595896">
                <a:tc>
                  <a:txBody>
                    <a:bodyPr/>
                    <a:lstStyle/>
                    <a:p>
                      <a:r>
                        <a:rPr lang="en-ZA" sz="2800" b="1" dirty="0"/>
                        <a:t>Short –term effects </a:t>
                      </a:r>
                    </a:p>
                  </a:txBody>
                  <a:tcPr>
                    <a:solidFill>
                      <a:schemeClr val="accent4">
                        <a:lumMod val="20000"/>
                        <a:lumOff val="80000"/>
                      </a:schemeClr>
                    </a:solidFill>
                  </a:tcPr>
                </a:tc>
                <a:tc>
                  <a:txBody>
                    <a:bodyPr/>
                    <a:lstStyle/>
                    <a:p>
                      <a:r>
                        <a:rPr lang="en-ZA" sz="2800" b="1" dirty="0"/>
                        <a:t>Long-term effects</a:t>
                      </a:r>
                    </a:p>
                  </a:txBody>
                  <a:tcPr>
                    <a:solidFill>
                      <a:schemeClr val="accent4">
                        <a:lumMod val="20000"/>
                        <a:lumOff val="80000"/>
                      </a:schemeClr>
                    </a:solidFill>
                  </a:tcPr>
                </a:tc>
                <a:extLst>
                  <a:ext uri="{0D108BD9-81ED-4DB2-BD59-A6C34878D82A}">
                    <a16:rowId xmlns:a16="http://schemas.microsoft.com/office/drawing/2014/main" val="1819814047"/>
                  </a:ext>
                </a:extLst>
              </a:tr>
              <a:tr h="4050704">
                <a:tc>
                  <a:txBody>
                    <a:bodyPr/>
                    <a:lstStyle/>
                    <a:p>
                      <a:r>
                        <a:rPr lang="en-ZA" sz="2800" b="0" dirty="0"/>
                        <a:t>Yellowish shade on teeth and fingers</a:t>
                      </a:r>
                    </a:p>
                    <a:p>
                      <a:r>
                        <a:rPr lang="en-ZA" sz="2800" b="0" dirty="0"/>
                        <a:t>Reduced potency in men and reduced fertility in women </a:t>
                      </a:r>
                    </a:p>
                    <a:p>
                      <a:r>
                        <a:rPr lang="en-ZA" sz="2800" b="0" dirty="0"/>
                        <a:t>Bad breath</a:t>
                      </a:r>
                    </a:p>
                    <a:p>
                      <a:r>
                        <a:rPr lang="en-ZA" sz="2800" b="0" dirty="0"/>
                        <a:t>Reduction in taste and smell</a:t>
                      </a:r>
                    </a:p>
                    <a:p>
                      <a:r>
                        <a:rPr lang="en-ZA" sz="2800" b="0" dirty="0"/>
                        <a:t>Continuous cough</a:t>
                      </a:r>
                    </a:p>
                    <a:p>
                      <a:r>
                        <a:rPr lang="en-ZA" sz="2800" b="0" dirty="0"/>
                        <a:t>Weaker immune system </a:t>
                      </a:r>
                    </a:p>
                    <a:p>
                      <a:endParaRPr lang="en-ZA" sz="2800" b="0" dirty="0"/>
                    </a:p>
                    <a:p>
                      <a:endParaRPr lang="en-ZA" sz="2800" b="0" dirty="0"/>
                    </a:p>
                  </a:txBody>
                  <a:tcPr/>
                </a:tc>
                <a:tc>
                  <a:txBody>
                    <a:bodyPr/>
                    <a:lstStyle/>
                    <a:p>
                      <a:r>
                        <a:rPr lang="en-ZA" sz="2800" b="0" dirty="0"/>
                        <a:t>Circulatory problems</a:t>
                      </a:r>
                    </a:p>
                    <a:p>
                      <a:r>
                        <a:rPr lang="en-ZA" sz="2800" b="0" dirty="0"/>
                        <a:t>Premature aging</a:t>
                      </a:r>
                    </a:p>
                    <a:p>
                      <a:r>
                        <a:rPr lang="en-ZA" sz="2800" b="0" dirty="0"/>
                        <a:t>Lung diseases</a:t>
                      </a:r>
                    </a:p>
                    <a:p>
                      <a:r>
                        <a:rPr lang="en-ZA" sz="2800" b="0" dirty="0"/>
                        <a:t>Cancers (smoking related cancers include lung, mouth, throat, stomach, bladder, cervix and more)</a:t>
                      </a:r>
                    </a:p>
                    <a:p>
                      <a:r>
                        <a:rPr lang="en-ZA" sz="2800" b="0" dirty="0"/>
                        <a:t>Heart diseases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dirty="0"/>
                        <a:t>Negative effects on pregnant women and their baby</a:t>
                      </a:r>
                    </a:p>
                    <a:p>
                      <a:r>
                        <a:rPr lang="en-ZA" sz="2800" b="0" dirty="0"/>
                        <a:t>Spontaneous miscarriage</a:t>
                      </a:r>
                    </a:p>
                  </a:txBody>
                  <a:tcPr/>
                </a:tc>
                <a:extLst>
                  <a:ext uri="{0D108BD9-81ED-4DB2-BD59-A6C34878D82A}">
                    <a16:rowId xmlns:a16="http://schemas.microsoft.com/office/drawing/2014/main" val="2658583527"/>
                  </a:ext>
                </a:extLst>
              </a:tr>
            </a:tbl>
          </a:graphicData>
        </a:graphic>
      </p:graphicFrame>
      <p:sp>
        <p:nvSpPr>
          <p:cNvPr id="19" name="TextBox 18">
            <a:extLst>
              <a:ext uri="{FF2B5EF4-FFF2-40B4-BE49-F238E27FC236}">
                <a16:creationId xmlns:a16="http://schemas.microsoft.com/office/drawing/2014/main" id="{95A7C40B-C5A9-444B-9B21-CC66350BEB9F}"/>
              </a:ext>
            </a:extLst>
          </p:cNvPr>
          <p:cNvSpPr txBox="1"/>
          <p:nvPr/>
        </p:nvSpPr>
        <p:spPr>
          <a:xfrm>
            <a:off x="6096000" y="142875"/>
            <a:ext cx="5708753" cy="769441"/>
          </a:xfrm>
          <a:prstGeom prst="rect">
            <a:avLst/>
          </a:prstGeom>
          <a:noFill/>
        </p:spPr>
        <p:txBody>
          <a:bodyPr wrap="square" rtlCol="0">
            <a:spAutoFit/>
          </a:bodyPr>
          <a:lstStyle/>
          <a:p>
            <a:r>
              <a:rPr lang="en-GB" sz="4400" b="1" u="sng" dirty="0"/>
              <a:t>EFFECTS OF SMOKING</a:t>
            </a:r>
            <a:endParaRPr lang="en-GB" sz="4400" dirty="0"/>
          </a:p>
        </p:txBody>
      </p:sp>
      <p:pic>
        <p:nvPicPr>
          <p:cNvPr id="20" name="Graphic 19" descr="Checkmark">
            <a:extLst>
              <a:ext uri="{FF2B5EF4-FFF2-40B4-BE49-F238E27FC236}">
                <a16:creationId xmlns:a16="http://schemas.microsoft.com/office/drawing/2014/main" id="{89044925-69DD-4FA9-8B96-C17164CCCE1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47387" y="5678381"/>
            <a:ext cx="1133475" cy="1133475"/>
          </a:xfrm>
          <a:prstGeom prst="rect">
            <a:avLst/>
          </a:prstGeom>
        </p:spPr>
      </p:pic>
      <p:sp>
        <p:nvSpPr>
          <p:cNvPr id="21" name="TextBox 20">
            <a:extLst>
              <a:ext uri="{FF2B5EF4-FFF2-40B4-BE49-F238E27FC236}">
                <a16:creationId xmlns:a16="http://schemas.microsoft.com/office/drawing/2014/main" id="{52ED8651-6FF9-48F6-A2B5-2EA688986026}"/>
              </a:ext>
            </a:extLst>
          </p:cNvPr>
          <p:cNvSpPr txBox="1"/>
          <p:nvPr/>
        </p:nvSpPr>
        <p:spPr>
          <a:xfrm>
            <a:off x="228600" y="142875"/>
            <a:ext cx="4686300" cy="707886"/>
          </a:xfrm>
          <a:prstGeom prst="rect">
            <a:avLst/>
          </a:prstGeom>
          <a:noFill/>
        </p:spPr>
        <p:txBody>
          <a:bodyPr wrap="square" rtlCol="0">
            <a:spAutoFit/>
          </a:bodyPr>
          <a:lstStyle/>
          <a:p>
            <a:r>
              <a:rPr lang="en-ZA" sz="4000" dirty="0">
                <a:solidFill>
                  <a:srgbClr val="FF0000"/>
                </a:solidFill>
              </a:rPr>
              <a:t>Self-assessment</a:t>
            </a:r>
          </a:p>
        </p:txBody>
      </p:sp>
    </p:spTree>
    <p:extLst>
      <p:ext uri="{BB962C8B-B14F-4D97-AF65-F5344CB8AC3E}">
        <p14:creationId xmlns:p14="http://schemas.microsoft.com/office/powerpoint/2010/main" val="2648897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DISEASES CAUSED BY SMOKING</a:t>
            </a:r>
          </a:p>
        </p:txBody>
      </p:sp>
      <p:sp>
        <p:nvSpPr>
          <p:cNvPr id="5" name="TextBox 4">
            <a:extLst>
              <a:ext uri="{FF2B5EF4-FFF2-40B4-BE49-F238E27FC236}">
                <a16:creationId xmlns:a16="http://schemas.microsoft.com/office/drawing/2014/main" id="{70F530F0-21CA-43E7-81D0-3CEE42F18C7A}"/>
              </a:ext>
            </a:extLst>
          </p:cNvPr>
          <p:cNvSpPr txBox="1"/>
          <p:nvPr/>
        </p:nvSpPr>
        <p:spPr>
          <a:xfrm>
            <a:off x="957353" y="1012954"/>
            <a:ext cx="9154511" cy="5693866"/>
          </a:xfrm>
          <a:prstGeom prst="rect">
            <a:avLst/>
          </a:prstGeom>
          <a:noFill/>
        </p:spPr>
        <p:txBody>
          <a:bodyPr wrap="square" rtlCol="0">
            <a:spAutoFit/>
          </a:bodyPr>
          <a:lstStyle/>
          <a:p>
            <a:r>
              <a:rPr lang="en-GB" sz="2800" b="1" u="sng" dirty="0"/>
              <a:t>Heart disease</a:t>
            </a:r>
            <a:r>
              <a:rPr lang="en-GB" sz="2800" dirty="0"/>
              <a:t> = Smoking causes the arteries to narrow or become blocked which can lead to a heart attack or a stroke.</a:t>
            </a:r>
          </a:p>
          <a:p>
            <a:endParaRPr lang="en-GB" sz="2800" dirty="0"/>
          </a:p>
          <a:p>
            <a:r>
              <a:rPr lang="en-GB" sz="2800" b="1" u="sng" dirty="0"/>
              <a:t>Emphysema</a:t>
            </a:r>
            <a:r>
              <a:rPr lang="en-GB" sz="2800" dirty="0"/>
              <a:t> = Little air sacs called alveoli in the lungs have their walls weakened by chemicals in cigarette smoke. This means they don’t fill with air properly or burst when you breathe in making you feel breathless.</a:t>
            </a:r>
          </a:p>
          <a:p>
            <a:endParaRPr lang="en-GB" sz="2800" dirty="0"/>
          </a:p>
          <a:p>
            <a:r>
              <a:rPr lang="en-GB" sz="2800" b="1" u="sng" dirty="0"/>
              <a:t>Respiratory infections</a:t>
            </a:r>
            <a:r>
              <a:rPr lang="en-GB" sz="2800" dirty="0"/>
              <a:t> = Chemicals in smoke stop little hairs called cilia from sweeping mucus out of your lungs. This makes it hard to breathe and can lead to infection.</a:t>
            </a:r>
          </a:p>
        </p:txBody>
      </p:sp>
    </p:spTree>
    <p:extLst>
      <p:ext uri="{BB962C8B-B14F-4D97-AF65-F5344CB8AC3E}">
        <p14:creationId xmlns:p14="http://schemas.microsoft.com/office/powerpoint/2010/main" val="21854632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DISEASES CAUSED BY SMOKING</a:t>
            </a:r>
          </a:p>
        </p:txBody>
      </p:sp>
      <p:sp>
        <p:nvSpPr>
          <p:cNvPr id="4" name="Rectangle 3">
            <a:extLst>
              <a:ext uri="{FF2B5EF4-FFF2-40B4-BE49-F238E27FC236}">
                <a16:creationId xmlns:a16="http://schemas.microsoft.com/office/drawing/2014/main" id="{300E6DD4-3D76-43C0-8BBE-C0A5FE396180}"/>
              </a:ext>
            </a:extLst>
          </p:cNvPr>
          <p:cNvSpPr/>
          <p:nvPr/>
        </p:nvSpPr>
        <p:spPr>
          <a:xfrm>
            <a:off x="300038" y="1257300"/>
            <a:ext cx="11544299" cy="5103744"/>
          </a:xfrm>
          <a:prstGeom prst="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u="sng" dirty="0">
                <a:solidFill>
                  <a:schemeClr val="tx1"/>
                </a:solidFill>
              </a:rPr>
              <a:t>TASK 3:</a:t>
            </a:r>
          </a:p>
          <a:p>
            <a:pPr algn="ctr"/>
            <a:r>
              <a:rPr lang="en-GB" sz="3200" dirty="0">
                <a:solidFill>
                  <a:schemeClr val="tx1"/>
                </a:solidFill>
              </a:rPr>
              <a:t>Often adults engage in smoking when they go to pubs or nightclubs.</a:t>
            </a:r>
          </a:p>
          <a:p>
            <a:pPr algn="ctr"/>
            <a:endParaRPr lang="en-GB" sz="3200" dirty="0">
              <a:solidFill>
                <a:schemeClr val="tx1"/>
              </a:solidFill>
            </a:endParaRPr>
          </a:p>
          <a:p>
            <a:pPr algn="ctr"/>
            <a:r>
              <a:rPr lang="en-GB" sz="3200" dirty="0">
                <a:solidFill>
                  <a:schemeClr val="tx1"/>
                </a:solidFill>
              </a:rPr>
              <a:t>You need to design a </a:t>
            </a:r>
            <a:r>
              <a:rPr lang="en-GB" sz="3200" b="1" dirty="0">
                <a:solidFill>
                  <a:schemeClr val="tx1"/>
                </a:solidFill>
              </a:rPr>
              <a:t>poster</a:t>
            </a:r>
            <a:r>
              <a:rPr lang="en-GB" sz="3200" dirty="0">
                <a:solidFill>
                  <a:schemeClr val="tx1"/>
                </a:solidFill>
              </a:rPr>
              <a:t> or </a:t>
            </a:r>
            <a:r>
              <a:rPr lang="en-GB" sz="3200" b="1" dirty="0">
                <a:solidFill>
                  <a:schemeClr val="tx1"/>
                </a:solidFill>
              </a:rPr>
              <a:t>leaflet</a:t>
            </a:r>
            <a:r>
              <a:rPr lang="en-GB" sz="3200" dirty="0">
                <a:solidFill>
                  <a:schemeClr val="tx1"/>
                </a:solidFill>
              </a:rPr>
              <a:t> to advise adults on the dangers of excess alcohol use and smoking.</a:t>
            </a:r>
          </a:p>
          <a:p>
            <a:pPr algn="ctr"/>
            <a:endParaRPr lang="en-GB" sz="3200" dirty="0">
              <a:solidFill>
                <a:schemeClr val="tx1"/>
              </a:solidFill>
            </a:endParaRPr>
          </a:p>
          <a:p>
            <a:pPr algn="ctr"/>
            <a:r>
              <a:rPr lang="en-GB" sz="3200" dirty="0">
                <a:solidFill>
                  <a:schemeClr val="tx1"/>
                </a:solidFill>
              </a:rPr>
              <a:t>You might need to use this site to help find some extra information: </a:t>
            </a:r>
            <a:r>
              <a:rPr lang="en-GB" sz="3200" dirty="0">
                <a:solidFill>
                  <a:schemeClr val="tx1"/>
                </a:solidFill>
                <a:hlinkClick r:id="rId3"/>
              </a:rPr>
              <a:t>https://www.bbc.co.uk/bitesize/guides/zy2hpv4/revision/2</a:t>
            </a:r>
            <a:endParaRPr lang="en-GB" sz="3200" dirty="0">
              <a:solidFill>
                <a:schemeClr val="tx1"/>
              </a:solidFill>
            </a:endParaRPr>
          </a:p>
        </p:txBody>
      </p:sp>
    </p:spTree>
    <p:extLst>
      <p:ext uri="{BB962C8B-B14F-4D97-AF65-F5344CB8AC3E}">
        <p14:creationId xmlns:p14="http://schemas.microsoft.com/office/powerpoint/2010/main" val="36741821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7353" y="0"/>
            <a:ext cx="11971283" cy="956447"/>
          </a:xfrm>
        </p:spPr>
        <p:txBody>
          <a:bodyPr>
            <a:noAutofit/>
          </a:bodyPr>
          <a:lstStyle/>
          <a:p>
            <a:pPr algn="l"/>
            <a:r>
              <a:rPr lang="en-GB" b="1" u="sng" dirty="0">
                <a:solidFill>
                  <a:schemeClr val="tx1"/>
                </a:solidFill>
              </a:rPr>
              <a:t>PLENARY:</a:t>
            </a:r>
          </a:p>
        </p:txBody>
      </p:sp>
      <p:sp>
        <p:nvSpPr>
          <p:cNvPr id="3" name="Rectangle: Rounded Corners 2">
            <a:extLst>
              <a:ext uri="{FF2B5EF4-FFF2-40B4-BE49-F238E27FC236}">
                <a16:creationId xmlns:a16="http://schemas.microsoft.com/office/drawing/2014/main" id="{7D737357-C68E-41E8-A5BA-3D15EB110CAF}"/>
              </a:ext>
            </a:extLst>
          </p:cNvPr>
          <p:cNvSpPr/>
          <p:nvPr/>
        </p:nvSpPr>
        <p:spPr>
          <a:xfrm>
            <a:off x="583096" y="2546585"/>
            <a:ext cx="3180522" cy="1764830"/>
          </a:xfrm>
          <a:prstGeom prst="round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What is the difference between a stimulant and a depressant drug? Can you give an example of each</a:t>
            </a:r>
            <a:r>
              <a:rPr lang="en-GB" dirty="0"/>
              <a:t>?</a:t>
            </a:r>
          </a:p>
        </p:txBody>
      </p:sp>
      <p:sp>
        <p:nvSpPr>
          <p:cNvPr id="5" name="Rectangle: Rounded Corners 4">
            <a:extLst>
              <a:ext uri="{FF2B5EF4-FFF2-40B4-BE49-F238E27FC236}">
                <a16:creationId xmlns:a16="http://schemas.microsoft.com/office/drawing/2014/main" id="{1FA15CF7-9F74-4CB4-8D9B-B6765B841BA7}"/>
              </a:ext>
            </a:extLst>
          </p:cNvPr>
          <p:cNvSpPr/>
          <p:nvPr/>
        </p:nvSpPr>
        <p:spPr>
          <a:xfrm>
            <a:off x="4565374" y="2546585"/>
            <a:ext cx="3120887" cy="1758204"/>
          </a:xfrm>
          <a:prstGeom prst="round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Describe some of the long-term effects of alcohol misuse and excessive smoking.</a:t>
            </a:r>
          </a:p>
        </p:txBody>
      </p:sp>
      <p:sp>
        <p:nvSpPr>
          <p:cNvPr id="6" name="Rectangle: Rounded Corners 5">
            <a:extLst>
              <a:ext uri="{FF2B5EF4-FFF2-40B4-BE49-F238E27FC236}">
                <a16:creationId xmlns:a16="http://schemas.microsoft.com/office/drawing/2014/main" id="{1104D691-F9E0-48C7-8B91-D940E04F32CC}"/>
              </a:ext>
            </a:extLst>
          </p:cNvPr>
          <p:cNvSpPr/>
          <p:nvPr/>
        </p:nvSpPr>
        <p:spPr>
          <a:xfrm>
            <a:off x="8488017" y="2553211"/>
            <a:ext cx="3120887" cy="1758204"/>
          </a:xfrm>
          <a:prstGeom prst="roundRect">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might smoking contribute to the development of respiratory infections?  </a:t>
            </a:r>
          </a:p>
        </p:txBody>
      </p:sp>
      <p:cxnSp>
        <p:nvCxnSpPr>
          <p:cNvPr id="8" name="Straight Arrow Connector 7">
            <a:extLst>
              <a:ext uri="{FF2B5EF4-FFF2-40B4-BE49-F238E27FC236}">
                <a16:creationId xmlns:a16="http://schemas.microsoft.com/office/drawing/2014/main" id="{1B58CDEA-A7F2-4964-8BE9-40D424C7BB3C}"/>
              </a:ext>
            </a:extLst>
          </p:cNvPr>
          <p:cNvCxnSpPr/>
          <p:nvPr/>
        </p:nvCxnSpPr>
        <p:spPr>
          <a:xfrm>
            <a:off x="3644348" y="3432313"/>
            <a:ext cx="1020417"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id="{E9057307-A2C8-4382-9D53-FD173343A1F6}"/>
              </a:ext>
            </a:extLst>
          </p:cNvPr>
          <p:cNvCxnSpPr/>
          <p:nvPr/>
        </p:nvCxnSpPr>
        <p:spPr>
          <a:xfrm>
            <a:off x="7573617" y="3438939"/>
            <a:ext cx="1020417"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18898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C7DD1E-528E-4029-9232-A35CB9C52234}"/>
              </a:ext>
            </a:extLst>
          </p:cNvPr>
          <p:cNvSpPr>
            <a:spLocks noGrp="1"/>
          </p:cNvSpPr>
          <p:nvPr>
            <p:ph idx="1"/>
          </p:nvPr>
        </p:nvSpPr>
        <p:spPr>
          <a:xfrm>
            <a:off x="1007013" y="1361391"/>
            <a:ext cx="10515600" cy="4351338"/>
          </a:xfrm>
        </p:spPr>
        <p:txBody>
          <a:bodyPr>
            <a:normAutofit/>
          </a:bodyPr>
          <a:lstStyle/>
          <a:p>
            <a:pPr marL="0" indent="0">
              <a:buNone/>
            </a:pPr>
            <a:r>
              <a:rPr lang="en-ZA" sz="4000" dirty="0"/>
              <a:t>Now complete the task on the pdf file named </a:t>
            </a:r>
            <a:r>
              <a:rPr lang="en-ZA" sz="4000" b="1" dirty="0">
                <a:solidFill>
                  <a:schemeClr val="accent6"/>
                </a:solidFill>
              </a:rPr>
              <a:t>14.12.2020 smoking statistics</a:t>
            </a:r>
          </a:p>
        </p:txBody>
      </p:sp>
    </p:spTree>
    <p:extLst>
      <p:ext uri="{BB962C8B-B14F-4D97-AF65-F5344CB8AC3E}">
        <p14:creationId xmlns:p14="http://schemas.microsoft.com/office/powerpoint/2010/main" val="3528447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DC5C7CA-B2C4-4934-B51F-9FB716DD6FBC}"/>
</file>

<file path=customXml/itemProps2.xml><?xml version="1.0" encoding="utf-8"?>
<ds:datastoreItem xmlns:ds="http://schemas.openxmlformats.org/officeDocument/2006/customXml" ds:itemID="{34C5340A-F4E6-4116-82D1-B1A1ABD9DF94}"/>
</file>

<file path=customXml/itemProps3.xml><?xml version="1.0" encoding="utf-8"?>
<ds:datastoreItem xmlns:ds="http://schemas.openxmlformats.org/officeDocument/2006/customXml" ds:itemID="{DBD4803E-E07B-404B-B539-07480DEB9844}"/>
</file>

<file path=docProps/app.xml><?xml version="1.0" encoding="utf-8"?>
<Properties xmlns="http://schemas.openxmlformats.org/officeDocument/2006/extended-properties" xmlns:vt="http://schemas.openxmlformats.org/officeDocument/2006/docPropsVTypes">
  <Template>Office Theme</Template>
  <TotalTime>734</TotalTime>
  <Words>2277</Words>
  <Application>Microsoft Office PowerPoint</Application>
  <PresentationFormat>Widescreen</PresentationFormat>
  <Paragraphs>300</Paragraphs>
  <Slides>36</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Kristen ITC</vt:lpstr>
      <vt:lpstr>Office Theme</vt:lpstr>
      <vt:lpstr>L1 - Drugs</vt:lpstr>
      <vt:lpstr>What is a drug? Can you think of your own definition?</vt:lpstr>
      <vt:lpstr>Groups of drugs</vt:lpstr>
      <vt:lpstr>Why are drugs so dangerous?</vt:lpstr>
      <vt:lpstr>The main four categories of drugs are:</vt:lpstr>
      <vt:lpstr>TASK 1: Draw out this table in your books. Read the information sheets on the next 4 slides and fill in your tables as you read.</vt:lpstr>
      <vt:lpstr>Hallucinogens </vt:lpstr>
      <vt:lpstr>Depressants </vt:lpstr>
      <vt:lpstr>Stimulants </vt:lpstr>
      <vt:lpstr>Analgesics </vt:lpstr>
      <vt:lpstr>True or False?</vt:lpstr>
      <vt:lpstr>True or False?</vt:lpstr>
      <vt:lpstr>Plenary</vt:lpstr>
      <vt:lpstr>L2 - Alcohol</vt:lpstr>
      <vt:lpstr>WHAT IS ALCOHOL?</vt:lpstr>
      <vt:lpstr>HOW MUCH ALCOHOL CAN YOU DRINK SAFELY?</vt:lpstr>
      <vt:lpstr>PowerPoint Presentation</vt:lpstr>
      <vt:lpstr>WHAT ARE THE EFFECTS OF DRINKING ALCOHOL?</vt:lpstr>
      <vt:lpstr>WHAT ARE THE EFFECTS OF DRINKING ALCOHOL?</vt:lpstr>
      <vt:lpstr>“IT SHOULD BE ILLEGAL FOR PREGNANT WOMEN DRINK?”</vt:lpstr>
      <vt:lpstr>SHOULD PREGNANT WOMEN DRINK?</vt:lpstr>
      <vt:lpstr>PowerPoint Presentation</vt:lpstr>
      <vt:lpstr>PowerPoint Presentation</vt:lpstr>
      <vt:lpstr>Plenary – if these are the answers, what are the questions?</vt:lpstr>
      <vt:lpstr>L3 - Smoking</vt:lpstr>
      <vt:lpstr>WHAT IS TOBACCO</vt:lpstr>
      <vt:lpstr>PowerPoint Presentation</vt:lpstr>
      <vt:lpstr>PowerPoint Presentation</vt:lpstr>
      <vt:lpstr>WHY IS SMOKING DANGEROUS</vt:lpstr>
      <vt:lpstr>WHY IS SMOKING DANGEROUS</vt:lpstr>
      <vt:lpstr>PowerPoint Presentation</vt:lpstr>
      <vt:lpstr>PowerPoint Presentation</vt:lpstr>
      <vt:lpstr>DISEASES CAUSED BY SMOKING</vt:lpstr>
      <vt:lpstr>DISEASES CAUSED BY SMOKING</vt:lpstr>
      <vt:lpstr>PLENARY:</vt:lpstr>
      <vt:lpstr>PowerPoint Presentation</vt:lpstr>
    </vt:vector>
  </TitlesOfParts>
  <Company>Cumberland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Cover Teacher</dc:creator>
  <cp:lastModifiedBy>Carla Das Neves</cp:lastModifiedBy>
  <cp:revision>80</cp:revision>
  <cp:lastPrinted>2017-03-14T15:49:27Z</cp:lastPrinted>
  <dcterms:created xsi:type="dcterms:W3CDTF">2014-11-19T15:55:19Z</dcterms:created>
  <dcterms:modified xsi:type="dcterms:W3CDTF">2020-10-18T12:37:06Z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