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75" r:id="rId5"/>
    <p:sldId id="276" r:id="rId6"/>
    <p:sldId id="277" r:id="rId7"/>
    <p:sldId id="279" r:id="rId8"/>
    <p:sldId id="278" r:id="rId9"/>
    <p:sldId id="257" r:id="rId10"/>
    <p:sldId id="258" r:id="rId11"/>
    <p:sldId id="260" r:id="rId12"/>
    <p:sldId id="259" r:id="rId13"/>
    <p:sldId id="261" r:id="rId14"/>
    <p:sldId id="272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05E17B6-6F99-F989-8F5A-6691AB8B70A2}" v="5" dt="2020-10-20T12:49:23.853"/>
    <p1510:client id="{4ED9E0EE-67E2-48CD-AE52-0294F1E533D3}" v="32" dt="2020-10-20T12:48:00.241"/>
    <p1510:client id="{780EFA7E-9808-1585-957F-2C0EE0263D70}" v="24" dt="2020-10-20T12:34:36.804"/>
    <p1510:client id="{CD87EE04-4D84-62D7-A5C6-D4CD11E1F63F}" v="172" dt="2020-10-20T14:31:32.60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25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0143C4-6C3A-4AA4-8F6F-46F62D7C15F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E78ACA3-B05B-4B63-9CA0-7FE459EB73C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68BABA-6552-429B-A869-9A1B9CAA5F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FF4C1-1124-411B-8FF7-0B55B4A91586}" type="datetimeFigureOut">
              <a:rPr lang="en-GB" smtClean="0"/>
              <a:t>20/10/2020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6EB7B7-767C-459A-9710-6655598243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313184-4FD3-40B8-A9F8-F69F33772E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2BDBE-625F-4CD2-89F2-AC23A436A0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93728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411DAA-E221-48B8-B507-77C7269710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C687AC-A59C-4800-9A5C-758F62FF8D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0CC2E8-DEA7-417B-AB22-620BFFC347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FF4C1-1124-411B-8FF7-0B55B4A91586}" type="datetimeFigureOut">
              <a:rPr lang="en-GB" smtClean="0"/>
              <a:t>20/10/2020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95DD59-BCF5-42A7-93AC-EBDC33AB2B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3628C6-B726-45C3-A3F8-9E94433B7D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2BDBE-625F-4CD2-89F2-AC23A436A0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11097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30F10E-1EAB-41FC-A0FB-06EB627565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E30954-80A6-4C24-B0D9-49B534F651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B3A8FC-A2E1-4A78-80F5-50E1F61F6B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FF4C1-1124-411B-8FF7-0B55B4A91586}" type="datetimeFigureOut">
              <a:rPr lang="en-GB" smtClean="0"/>
              <a:t>20/10/2020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A14C6F-8100-4423-B856-BD609C6AD8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F61015-BCA7-4F1E-A8F4-8AEA402DDE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2BDBE-625F-4CD2-89F2-AC23A436A0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00667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836D5E-A0AA-4F41-B445-E72F77CBA4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48706A-5A7B-42F4-BF8A-92B92608D7D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0005917-FD63-4CFF-85E7-C80FFCB221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F1A919-370C-40AA-B409-C898F702DE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FF4C1-1124-411B-8FF7-0B55B4A91586}" type="datetimeFigureOut">
              <a:rPr lang="en-GB" smtClean="0"/>
              <a:t>20/10/2020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4762058-8412-44D4-9EBD-C8171FB51A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119A2B-8A1C-4C2C-833D-154CD83D80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2BDBE-625F-4CD2-89F2-AC23A436A0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43270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9BA366-D7BD-4F41-921C-B5598D61AE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6E8121-457A-49F3-9ECA-21FF764C14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C14661F-9575-40C0-B1C8-C426E60BD0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3134C85-F500-4F69-8F86-09363B79F34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2945755-B861-4871-9BD7-2F46B7BAB9F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AA2FEBB-9D8C-43A2-BD63-6735757E81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FF4C1-1124-411B-8FF7-0B55B4A91586}" type="datetimeFigureOut">
              <a:rPr lang="en-GB" smtClean="0"/>
              <a:t>20/10/2020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9440839-33E2-4C69-8C35-122588EB6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9C76F7B-35F7-4705-B178-F9D07759AB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2BDBE-625F-4CD2-89F2-AC23A436A0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06965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E9A36D-3AA7-42D8-B183-64FE81038F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7C7BD78-6DF0-47EA-8AF8-BF62167237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FF4C1-1124-411B-8FF7-0B55B4A91586}" type="datetimeFigureOut">
              <a:rPr lang="en-GB" smtClean="0"/>
              <a:t>20/10/2020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658179F-DCF6-40BB-A74E-99A429F99B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0B35F2C-1290-4F66-9754-F57D102DF7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2BDBE-625F-4CD2-89F2-AC23A436A0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99106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BE72BCE-9802-4D87-BE7F-70855D6FF3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FF4C1-1124-411B-8FF7-0B55B4A91586}" type="datetimeFigureOut">
              <a:rPr lang="en-GB" smtClean="0"/>
              <a:t>20/10/2020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181D36D-1477-4323-8BAF-DCC282EB59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2F09481-3347-4ECA-A689-9A54073BD8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2BDBE-625F-4CD2-89F2-AC23A436A0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32945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1AD217-648D-48FC-BB61-4CD7E7E36B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72FB0B-A72A-4CA6-9FD3-699EBCDE3D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D4504F5-61C9-4D0B-BB0B-9126246A69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38B4F7-E699-4443-8E36-9F530CB510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FF4C1-1124-411B-8FF7-0B55B4A91586}" type="datetimeFigureOut">
              <a:rPr lang="en-GB" smtClean="0"/>
              <a:t>20/10/2020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DBC1D5-A94F-456A-B1BE-ADC9B83AB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026D3D0-45A3-4E38-A884-F8CF6DA5B7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2BDBE-625F-4CD2-89F2-AC23A436A0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21182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190D1D-0077-4E25-B955-B42AA8446F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C6C79D0-2C28-4269-8878-FE89EC09782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D618AD5-1C8E-4E71-837B-AA9B260754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CFD9E64-8B79-4631-9F24-DE09406F41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FF4C1-1124-411B-8FF7-0B55B4A91586}" type="datetimeFigureOut">
              <a:rPr lang="en-GB" smtClean="0"/>
              <a:t>20/10/2020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A8B6BE0-FC64-4451-AF00-E5A4EEE2C5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0B51F9-BD26-4EE7-A40B-4D772362ED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2BDBE-625F-4CD2-89F2-AC23A436A0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3019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C902AE-FEBD-4452-B26D-CF01CA1A69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1EF4D42-B163-457D-97CA-476AF0DBBB4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6FEE12-A960-4171-BC1B-D853580A0C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FF4C1-1124-411B-8FF7-0B55B4A91586}" type="datetimeFigureOut">
              <a:rPr lang="en-GB" smtClean="0"/>
              <a:t>20/10/2020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BA0E7D-E82A-4B53-8578-3799218A8B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0175DB-FADC-4E7E-BB1E-A63A8A816E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2BDBE-625F-4CD2-89F2-AC23A436A0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00865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3A8932B-C805-4CC4-AE49-6B4CE8E90C3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46687C9-9C43-4A35-9B26-65C75F45EBC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EB101B-7808-4D25-9CC4-79FE9D8A69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FF4C1-1124-411B-8FF7-0B55B4A91586}" type="datetimeFigureOut">
              <a:rPr lang="en-GB" smtClean="0"/>
              <a:t>20/10/2020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C47AA1-76BF-49BE-9468-595B0CE85D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76229B-374F-43FF-89B1-A9611C680E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2BDBE-625F-4CD2-89F2-AC23A436A0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03923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414869-1337-4AF7-87B1-9894AEABAB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53806D-B828-493F-A710-0B28DA2E58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627CBF-6213-40F1-BA43-C20998F15FE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5FF4C1-1124-411B-8FF7-0B55B4A91586}" type="datetimeFigureOut">
              <a:rPr lang="en-GB" smtClean="0"/>
              <a:t>20/10/2020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EC8A28-FF46-470B-A7A4-76EBC1355E2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ABEAEE-11E6-469C-8254-B22DE10838D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02BDBE-625F-4CD2-89F2-AC23A436A0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9306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D331DD-F79C-4E71-B6CE-34CE3A65B4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/>
              <a:t> L2 Transport</a:t>
            </a:r>
            <a:br>
              <a:rPr lang="en-GB" b="1" u="sng" dirty="0"/>
            </a:br>
            <a:r>
              <a:rPr lang="en-GB" b="1" u="sng" dirty="0"/>
              <a:t>  Diffusion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D6580B-30ED-4ED3-9D96-5F07D75412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/>
              <a:t> </a:t>
            </a:r>
            <a:r>
              <a:rPr lang="en-GB" sz="3200" b="1"/>
              <a:t>Aims – </a:t>
            </a:r>
            <a:r>
              <a:rPr lang="en-GB" sz="3200"/>
              <a:t>to remember what diffusion is.</a:t>
            </a:r>
          </a:p>
          <a:p>
            <a:pPr marL="0" indent="0">
              <a:buNone/>
            </a:pPr>
            <a:r>
              <a:rPr lang="en-GB" sz="3200"/>
              <a:t>-Know how the concentration of particles affects their diffusion.</a:t>
            </a:r>
          </a:p>
          <a:p>
            <a:pPr marL="0" indent="0">
              <a:buNone/>
            </a:pPr>
            <a:r>
              <a:rPr lang="en-GB" sz="3200"/>
              <a:t>-Know how the cell membrane affects diffusion.</a:t>
            </a:r>
          </a:p>
          <a:p>
            <a:pPr marL="0" indent="0">
              <a:buNone/>
            </a:pPr>
            <a:r>
              <a:rPr lang="en-GB" sz="3200" b="1" u="sng"/>
              <a:t>Starter </a:t>
            </a:r>
            <a:r>
              <a:rPr lang="en-GB" sz="3200"/>
              <a:t>What is diffusion? (quick recap.)</a:t>
            </a:r>
          </a:p>
          <a:p>
            <a:pPr marL="0" indent="0">
              <a:buNone/>
            </a:pPr>
            <a:br>
              <a:rPr lang="en-GB"/>
            </a:br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77577BF-1A30-40E2-A591-927C95049582}"/>
              </a:ext>
            </a:extLst>
          </p:cNvPr>
          <p:cNvSpPr/>
          <p:nvPr/>
        </p:nvSpPr>
        <p:spPr>
          <a:xfrm>
            <a:off x="5977217" y="324433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3396436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C4FABB-82E5-4789-BB5A-ADE445B5BE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Some 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1A7926-CD55-40D6-9971-96B9AE4E5C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3783" y="1278384"/>
            <a:ext cx="10830017" cy="4898579"/>
          </a:xfrm>
        </p:spPr>
        <p:txBody>
          <a:bodyPr/>
          <a:lstStyle/>
          <a:p>
            <a:pPr marL="0" indent="0" fontAlgn="base">
              <a:buNone/>
            </a:pPr>
            <a:r>
              <a:rPr lang="en-GB"/>
              <a:t>Why does diffusion take place faster when there is an increase in temperature?</a:t>
            </a:r>
          </a:p>
          <a:p>
            <a:pPr marL="0" indent="0" fontAlgn="base">
              <a:buNone/>
            </a:pPr>
            <a:r>
              <a:rPr lang="en-GB"/>
              <a:t>Explain why many cells have folded membranes along one surface.</a:t>
            </a:r>
          </a:p>
          <a:p>
            <a:endParaRPr lang="en-GB"/>
          </a:p>
        </p:txBody>
      </p:sp>
      <p:pic>
        <p:nvPicPr>
          <p:cNvPr id="1026" name="Picture 2" descr="How temperature affects Diffusion. Full Demonstration and Explanation. This  activity can either be done as a… | High school science, Teaching, Science  fair projects">
            <a:extLst>
              <a:ext uri="{FF2B5EF4-FFF2-40B4-BE49-F238E27FC236}">
                <a16:creationId xmlns:a16="http://schemas.microsoft.com/office/drawing/2014/main" id="{1021406B-FBF4-4E46-8C24-314B2B769B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782" y="2717769"/>
            <a:ext cx="6952696" cy="4175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05890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E308F0-071C-4D3B-8035-4FC0DFDC2B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7451" y="319596"/>
            <a:ext cx="10883283" cy="1322773"/>
          </a:xfrm>
        </p:spPr>
        <p:txBody>
          <a:bodyPr>
            <a:normAutofit/>
          </a:bodyPr>
          <a:lstStyle/>
          <a:p>
            <a:r>
              <a:rPr lang="en-GB" sz="2800"/>
              <a:t>Q1.Diffusion is the spreading out of particles of any </a:t>
            </a:r>
            <a:r>
              <a:rPr lang="en-GB" sz="2800" err="1"/>
              <a:t>substance,in</a:t>
            </a:r>
            <a:r>
              <a:rPr lang="en-GB" sz="2800"/>
              <a:t> solution or a gas, resulting in a net movement from an area of…. to an area of….down a concentration gradient.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28CE5F-E3A4-424D-B77C-EAB90B1CFD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7451" y="2024109"/>
            <a:ext cx="11096349" cy="472292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/>
              <a:t>Q2. An increase in temperature makes particles move more quickly.  This makes diffusion take place more _______ as the movement of particles ___________.</a:t>
            </a:r>
          </a:p>
          <a:p>
            <a:pPr marL="0" indent="0">
              <a:buNone/>
            </a:pPr>
            <a:r>
              <a:rPr lang="en-GB"/>
              <a:t>Q3 Folding the membrane increases the area for diffusion to occur over (think how the folds in your mask allow it to have more material through which you breath)</a:t>
            </a:r>
            <a:br>
              <a:rPr lang="en-GB"/>
            </a:br>
            <a:br>
              <a:rPr lang="en-GB"/>
            </a:br>
            <a:br>
              <a:rPr lang="en-GB"/>
            </a:b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14452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E308F0-071C-4D3B-8035-4FC0DFDC2B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7451" y="319596"/>
            <a:ext cx="10883283" cy="1322773"/>
          </a:xfrm>
        </p:spPr>
        <p:txBody>
          <a:bodyPr>
            <a:normAutofit/>
          </a:bodyPr>
          <a:lstStyle/>
          <a:p>
            <a:r>
              <a:rPr lang="en-GB" sz="2800"/>
              <a:t>Q1.Diffusion is the spreading out of particles of any </a:t>
            </a:r>
            <a:r>
              <a:rPr lang="en-GB" sz="2800" err="1"/>
              <a:t>substance,in</a:t>
            </a:r>
            <a:r>
              <a:rPr lang="en-GB" sz="2800"/>
              <a:t> solution or a gas, resulting in a net movement from an area of…. to an area of….down a concentration gradient.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28CE5F-E3A4-424D-B77C-EAB90B1CFD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7451" y="2024109"/>
            <a:ext cx="11096349" cy="472292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/>
              <a:t>Q2. An increase in temperature makes particles move more quickly.  This makes diffusion take place more _______ as the movement of particles ___________.</a:t>
            </a:r>
          </a:p>
          <a:p>
            <a:pPr marL="0" indent="0">
              <a:buNone/>
            </a:pPr>
            <a:r>
              <a:rPr lang="en-GB"/>
              <a:t>Q3 Folding the membrane increases the area for diffusion to occur over (think how the folds in your mask allow it to have more material through which you breath)</a:t>
            </a:r>
            <a:br>
              <a:rPr lang="en-GB"/>
            </a:br>
            <a:br>
              <a:rPr lang="en-GB"/>
            </a:br>
            <a:br>
              <a:rPr lang="en-GB"/>
            </a:b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42171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00953B-C8D7-4EFC-BE51-A4C879F456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Some examples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AE1704-5B60-4286-8187-3D12FE65C3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8576" y="1793289"/>
            <a:ext cx="7738368" cy="4383674"/>
          </a:xfrm>
        </p:spPr>
        <p:txBody>
          <a:bodyPr/>
          <a:lstStyle/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r>
              <a:rPr lang="en-GB" err="1"/>
              <a:t>A.Digested</a:t>
            </a:r>
            <a:r>
              <a:rPr lang="en-GB"/>
              <a:t> food in your gut moving into your blood stream.</a:t>
            </a:r>
          </a:p>
          <a:p>
            <a:pPr marL="0" indent="0">
              <a:buNone/>
            </a:pPr>
            <a:r>
              <a:rPr lang="en-GB"/>
              <a:t>B. Carbon dioxide from blood( in capillaries of the lungs) into the air of your lungs.</a:t>
            </a:r>
          </a:p>
          <a:p>
            <a:pPr marL="0" indent="0">
              <a:buNone/>
            </a:pPr>
            <a:r>
              <a:rPr lang="en-GB"/>
              <a:t>C. a male moth tracking a female moth (who releases special chemicals).</a:t>
            </a:r>
          </a:p>
          <a:p>
            <a:endParaRPr lang="en-GB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CD82111C-621F-49BC-86C1-4655EFF0D3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0714" y="681037"/>
            <a:ext cx="3179315" cy="4239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silkworm moth AMABLEU- protec | Poodle moth, Venezuelan poodle moth, Cute  moth">
            <a:extLst>
              <a:ext uri="{FF2B5EF4-FFF2-40B4-BE49-F238E27FC236}">
                <a16:creationId xmlns:a16="http://schemas.microsoft.com/office/drawing/2014/main" id="{9FF6565C-B7A8-4838-8521-5A4A258FA1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6086" y="103296"/>
            <a:ext cx="2956264" cy="2208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6036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235527"/>
            <a:ext cx="12192000" cy="886691"/>
          </a:xfrm>
          <a:prstGeom prst="rec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>
                <a:latin typeface="Comic Sans MS" panose="030F0702030302020204" pitchFamily="66" charset="0"/>
              </a:rPr>
              <a:t>Movement of Substances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67508" y="961293"/>
            <a:ext cx="108321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>
                <a:latin typeface="Comic Sans MS" panose="030F0702030302020204" pitchFamily="66" charset="0"/>
              </a:rPr>
              <a:t>What substances need to be transported in the human body?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9451" y="2795451"/>
            <a:ext cx="711925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>
                <a:solidFill>
                  <a:srgbClr val="FF0000"/>
                </a:solidFill>
                <a:latin typeface="Comic Sans MS" panose="030F0702030302020204" pitchFamily="66" charset="0"/>
              </a:rPr>
              <a:t>Oxygen and carbon dioxide </a:t>
            </a:r>
            <a:r>
              <a:rPr lang="en-GB" sz="2400">
                <a:latin typeface="Comic Sans MS" panose="030F0702030302020204" pitchFamily="66" charset="0"/>
              </a:rPr>
              <a:t>– Transferred between cells and the environment during gas exchange</a:t>
            </a:r>
          </a:p>
          <a:p>
            <a:endParaRPr lang="en-GB" sz="2400">
              <a:latin typeface="Comic Sans MS" panose="030F0702030302020204" pitchFamily="66" charset="0"/>
            </a:endParaRPr>
          </a:p>
          <a:p>
            <a:r>
              <a:rPr lang="en-GB" sz="2400">
                <a:solidFill>
                  <a:srgbClr val="FF0000"/>
                </a:solidFill>
                <a:latin typeface="Comic Sans MS" panose="030F0702030302020204" pitchFamily="66" charset="0"/>
              </a:rPr>
              <a:t>Urea</a:t>
            </a:r>
            <a:r>
              <a:rPr lang="en-GB" sz="2400">
                <a:latin typeface="Comic Sans MS" panose="030F0702030302020204" pitchFamily="66" charset="0"/>
              </a:rPr>
              <a:t> – Diffuses from cells into the blood and then removed from the body by the kidneys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2914" y="2508069"/>
            <a:ext cx="3901440" cy="2926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5319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39189"/>
            <a:ext cx="12192000" cy="886691"/>
          </a:xfrm>
          <a:prstGeom prst="rec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>
                <a:latin typeface="Comic Sans MS" panose="030F0702030302020204" pitchFamily="66" charset="0"/>
              </a:rPr>
              <a:t>Surface Area to Volume Ratio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42963" y="1400175"/>
            <a:ext cx="9958387" cy="514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842963" y="1000065"/>
            <a:ext cx="10338843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000">
                <a:latin typeface="Comic Sans MS"/>
              </a:rPr>
              <a:t>A</a:t>
            </a:r>
            <a:r>
              <a:rPr lang="en-GB" sz="2800">
                <a:latin typeface="Comic Sans MS"/>
              </a:rPr>
              <a:t> ratio</a:t>
            </a:r>
            <a:r>
              <a:rPr lang="en-GB" sz="2000">
                <a:latin typeface="Comic Sans MS"/>
              </a:rPr>
              <a:t> shows how big one value is when compared to another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42963" y="4488547"/>
            <a:ext cx="10933610" cy="163121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>
                <a:latin typeface="Comic Sans MS" panose="030F0702030302020204" pitchFamily="66" charset="0"/>
              </a:rPr>
              <a:t>We use these ratios to show how easily an organism can exchange substances with its surrounding.</a:t>
            </a:r>
          </a:p>
          <a:p>
            <a:endParaRPr lang="en-GB">
              <a:latin typeface="Comic Sans MS" panose="030F0702030302020204" pitchFamily="66" charset="0"/>
            </a:endParaRPr>
          </a:p>
          <a:p>
            <a:endParaRPr lang="en-GB">
              <a:latin typeface="Comic Sans MS" panose="030F0702030302020204" pitchFamily="66" charset="0"/>
            </a:endParaRPr>
          </a:p>
          <a:p>
            <a:r>
              <a:rPr lang="en-GB">
                <a:solidFill>
                  <a:srgbClr val="FF0000"/>
                </a:solidFill>
                <a:latin typeface="Comic Sans MS"/>
              </a:rPr>
              <a:t>The larger </a:t>
            </a:r>
            <a:r>
              <a:rPr lang="en-GB" sz="2800">
                <a:solidFill>
                  <a:srgbClr val="FF0000"/>
                </a:solidFill>
                <a:latin typeface="Comic Sans MS"/>
              </a:rPr>
              <a:t>the surface area to volume ratio</a:t>
            </a:r>
            <a:r>
              <a:rPr lang="en-GB">
                <a:solidFill>
                  <a:srgbClr val="FF0000"/>
                </a:solidFill>
                <a:latin typeface="Comic Sans MS"/>
              </a:rPr>
              <a:t> the better at exchanging substances an organism is. </a:t>
            </a:r>
            <a:endParaRPr lang="en-GB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7711" y="1510027"/>
            <a:ext cx="2287089" cy="228708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48103" y="1543331"/>
            <a:ext cx="3898106" cy="202401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508069" y="3797116"/>
            <a:ext cx="16067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/>
              <a:t>6 Kg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598229" y="3797115"/>
            <a:ext cx="16067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/>
              <a:t>1 Kg</a:t>
            </a:r>
          </a:p>
        </p:txBody>
      </p:sp>
    </p:spTree>
    <p:extLst>
      <p:ext uri="{BB962C8B-B14F-4D97-AF65-F5344CB8AC3E}">
        <p14:creationId xmlns:p14="http://schemas.microsoft.com/office/powerpoint/2010/main" val="42756359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39189"/>
            <a:ext cx="12192000" cy="886691"/>
          </a:xfrm>
          <a:prstGeom prst="rec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>
                <a:latin typeface="Comic Sans MS" panose="030F0702030302020204" pitchFamily="66" charset="0"/>
              </a:rPr>
              <a:t>Calculating Area</a:t>
            </a:r>
          </a:p>
        </p:txBody>
      </p:sp>
      <p:pic>
        <p:nvPicPr>
          <p:cNvPr id="5" name="Picture 2" descr="Image result for 3d box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434" b="19117"/>
          <a:stretch/>
        </p:blipFill>
        <p:spPr bwMode="auto">
          <a:xfrm>
            <a:off x="705394" y="2821577"/>
            <a:ext cx="4911739" cy="3524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650377" y="4349931"/>
            <a:ext cx="8098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>
                <a:latin typeface="Comic Sans MS" panose="030F0702030302020204" pitchFamily="66" charset="0"/>
              </a:rPr>
              <a:t>3cm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814511" y="5597287"/>
            <a:ext cx="8098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>
                <a:latin typeface="Comic Sans MS" panose="030F0702030302020204" pitchFamily="66" charset="0"/>
              </a:rPr>
              <a:t>3cm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992880" y="3102575"/>
            <a:ext cx="8098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>
                <a:latin typeface="Comic Sans MS" panose="030F0702030302020204" pitchFamily="66" charset="0"/>
              </a:rPr>
              <a:t>3cm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70463" y="1064390"/>
            <a:ext cx="5525537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800">
                <a:latin typeface="Comic Sans MS"/>
              </a:rPr>
              <a:t>To calculate the surface area we use the equation</a:t>
            </a:r>
          </a:p>
        </p:txBody>
      </p:sp>
      <p:sp>
        <p:nvSpPr>
          <p:cNvPr id="10" name="Rectangle 9"/>
          <p:cNvSpPr/>
          <p:nvPr/>
        </p:nvSpPr>
        <p:spPr>
          <a:xfrm>
            <a:off x="5973184" y="1152460"/>
            <a:ext cx="5721209" cy="561703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280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Surface Area = length x width</a:t>
            </a:r>
            <a:endParaRPr lang="en-GB" sz="2800">
              <a:ln w="0"/>
              <a:solidFill>
                <a:schemeClr val="tx1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cs typeface="Calibri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70923" y="2069905"/>
            <a:ext cx="9352953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800">
                <a:latin typeface="Comic Sans MS"/>
              </a:rPr>
              <a:t>Then add the total of all the faces together to get the total area</a:t>
            </a:r>
          </a:p>
        </p:txBody>
      </p:sp>
    </p:spTree>
    <p:extLst>
      <p:ext uri="{BB962C8B-B14F-4D97-AF65-F5344CB8AC3E}">
        <p14:creationId xmlns:p14="http://schemas.microsoft.com/office/powerpoint/2010/main" val="343355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39189"/>
            <a:ext cx="12192000" cy="886691"/>
          </a:xfrm>
          <a:prstGeom prst="rec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>
                <a:latin typeface="Comic Sans MS" panose="030F0702030302020204" pitchFamily="66" charset="0"/>
              </a:rPr>
              <a:t>Calculating Volume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78822" y="1045029"/>
            <a:ext cx="110511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>
                <a:latin typeface="Comic Sans MS" panose="030F0702030302020204" pitchFamily="66" charset="0"/>
              </a:rPr>
              <a:t>Volume is the amount of space inside something</a:t>
            </a:r>
          </a:p>
        </p:txBody>
      </p:sp>
      <p:sp>
        <p:nvSpPr>
          <p:cNvPr id="7" name="Rectangle 6"/>
          <p:cNvSpPr/>
          <p:nvPr/>
        </p:nvSpPr>
        <p:spPr>
          <a:xfrm>
            <a:off x="6283234" y="1707995"/>
            <a:ext cx="3827416" cy="561703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Volume = length x width x height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705394" y="1804181"/>
            <a:ext cx="4754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latin typeface="Comic Sans MS" panose="030F0702030302020204" pitchFamily="66" charset="0"/>
              </a:rPr>
              <a:t>To calculate volume we use the equation</a:t>
            </a:r>
          </a:p>
        </p:txBody>
      </p:sp>
      <p:pic>
        <p:nvPicPr>
          <p:cNvPr id="1026" name="Picture 2" descr="Image result for 3d box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434" b="19117"/>
          <a:stretch/>
        </p:blipFill>
        <p:spPr bwMode="auto">
          <a:xfrm>
            <a:off x="705394" y="2821577"/>
            <a:ext cx="4911739" cy="3524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650377" y="4349931"/>
            <a:ext cx="8098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>
                <a:latin typeface="Comic Sans MS" panose="030F0702030302020204" pitchFamily="66" charset="0"/>
              </a:rPr>
              <a:t>3cm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814511" y="5597287"/>
            <a:ext cx="8098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>
                <a:latin typeface="Comic Sans MS" panose="030F0702030302020204" pitchFamily="66" charset="0"/>
              </a:rPr>
              <a:t>3cm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992880" y="3102575"/>
            <a:ext cx="8098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>
                <a:latin typeface="Comic Sans MS" panose="030F0702030302020204" pitchFamily="66" charset="0"/>
              </a:rPr>
              <a:t>3cm</a:t>
            </a:r>
          </a:p>
        </p:txBody>
      </p:sp>
    </p:spTree>
    <p:extLst>
      <p:ext uri="{BB962C8B-B14F-4D97-AF65-F5344CB8AC3E}">
        <p14:creationId xmlns:p14="http://schemas.microsoft.com/office/powerpoint/2010/main" val="16437685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78378"/>
            <a:ext cx="12192000" cy="886691"/>
          </a:xfrm>
          <a:prstGeom prst="rec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>
                <a:latin typeface="Comic Sans MS" panose="030F0702030302020204" pitchFamily="66" charset="0"/>
              </a:rPr>
              <a:t>The bigger an object is the smaller it’s surface area to volume ratio will be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9451" y="1045027"/>
            <a:ext cx="113646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>
                <a:latin typeface="Comic Sans MS" panose="030F0702030302020204" pitchFamily="66" charset="0"/>
              </a:rPr>
              <a:t>Calculate the surface area to volume ratios for these two blocks. Give your ratios in their most simple form.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67934" y="2847293"/>
            <a:ext cx="3195972" cy="3195972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8075431" y="5843210"/>
            <a:ext cx="16589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>
                <a:latin typeface="Comic Sans MS" panose="030F0702030302020204" pitchFamily="66" charset="0"/>
              </a:rPr>
              <a:t>1cm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831977" y="5443100"/>
            <a:ext cx="16589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>
                <a:latin typeface="Comic Sans MS" panose="030F0702030302020204" pitchFamily="66" charset="0"/>
              </a:rPr>
              <a:t>1cm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33017" y="3883296"/>
            <a:ext cx="16589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>
                <a:latin typeface="Comic Sans MS" panose="030F0702030302020204" pitchFamily="66" charset="0"/>
              </a:rPr>
              <a:t>1cm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1955" y="2647238"/>
            <a:ext cx="3195972" cy="3195972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978435" y="5659845"/>
            <a:ext cx="8360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>
                <a:latin typeface="Comic Sans MS" panose="030F0702030302020204" pitchFamily="66" charset="0"/>
              </a:rPr>
              <a:t>5cm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856100" y="5259735"/>
            <a:ext cx="8360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>
                <a:latin typeface="Comic Sans MS" panose="030F0702030302020204" pitchFamily="66" charset="0"/>
              </a:rPr>
              <a:t>5cm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448627" y="3761657"/>
            <a:ext cx="8360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>
                <a:latin typeface="Comic Sans MS" panose="030F0702030302020204" pitchFamily="66" charset="0"/>
              </a:rPr>
              <a:t>5cm</a:t>
            </a:r>
          </a:p>
        </p:txBody>
      </p:sp>
    </p:spTree>
    <p:extLst>
      <p:ext uri="{BB962C8B-B14F-4D97-AF65-F5344CB8AC3E}">
        <p14:creationId xmlns:p14="http://schemas.microsoft.com/office/powerpoint/2010/main" val="165683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39189"/>
            <a:ext cx="12192000" cy="886691"/>
          </a:xfrm>
          <a:prstGeom prst="rec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>
                <a:latin typeface="Comic Sans MS" panose="030F0702030302020204" pitchFamily="66" charset="0"/>
              </a:rPr>
              <a:t>Task 1 – Complete the worksheet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227909" y="402336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883920" y="1149532"/>
            <a:ext cx="10424160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600">
                <a:latin typeface="Comic Sans MS"/>
              </a:rPr>
              <a:t>Answers:</a:t>
            </a:r>
          </a:p>
          <a:p>
            <a:pPr marL="342900" indent="-342900">
              <a:buAutoNum type="arabicParenR"/>
            </a:pPr>
            <a:r>
              <a:rPr lang="en-GB" sz="3600">
                <a:latin typeface="Comic Sans MS" panose="030F0702030302020204" pitchFamily="66" charset="0"/>
              </a:rPr>
              <a:t>7:1</a:t>
            </a:r>
          </a:p>
          <a:p>
            <a:pPr marL="342900" indent="-342900">
              <a:buAutoNum type="arabicParenR"/>
            </a:pPr>
            <a:r>
              <a:rPr lang="en-GB" sz="3600">
                <a:latin typeface="Comic Sans MS"/>
              </a:rPr>
              <a:t>Pigeon 10:1, Elephant 5:2.</a:t>
            </a:r>
          </a:p>
          <a:p>
            <a:pPr marL="342900" indent="-342900">
              <a:buAutoNum type="arabicParenR"/>
            </a:pPr>
            <a:r>
              <a:rPr lang="en-GB" sz="3600">
                <a:latin typeface="Comic Sans MS"/>
              </a:rPr>
              <a:t> Pigeon has the larger ratio.</a:t>
            </a:r>
            <a:endParaRPr lang="en-GB"/>
          </a:p>
          <a:p>
            <a:pPr marL="342900" indent="-342900">
              <a:buAutoNum type="arabicParenR"/>
            </a:pPr>
            <a:r>
              <a:rPr lang="en-GB" sz="3600">
                <a:latin typeface="Comic Sans MS" panose="030F0702030302020204" pitchFamily="66" charset="0"/>
              </a:rPr>
              <a:t>60:11</a:t>
            </a:r>
          </a:p>
          <a:p>
            <a:pPr marL="342900" indent="-342900">
              <a:buAutoNum type="arabicParenR"/>
            </a:pPr>
            <a:r>
              <a:rPr lang="en-GB" sz="3600">
                <a:latin typeface="Comic Sans MS" panose="030F0702030302020204" pitchFamily="66" charset="0"/>
              </a:rPr>
              <a:t>37:30</a:t>
            </a:r>
          </a:p>
        </p:txBody>
      </p:sp>
    </p:spTree>
    <p:extLst>
      <p:ext uri="{BB962C8B-B14F-4D97-AF65-F5344CB8AC3E}">
        <p14:creationId xmlns:p14="http://schemas.microsoft.com/office/powerpoint/2010/main" val="1267385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1" ma:contentTypeDescription="Create a new document." ma:contentTypeScope="" ma:versionID="3614cf6d68dbd1cef2e5c115b6f78753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4e556f5c084d7ae4238e16eb104e2cd0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7F39AC0-F6C0-410C-93BD-810B3F61F8E4}"/>
</file>

<file path=customXml/itemProps2.xml><?xml version="1.0" encoding="utf-8"?>
<ds:datastoreItem xmlns:ds="http://schemas.openxmlformats.org/officeDocument/2006/customXml" ds:itemID="{EAA39067-45BE-4DE8-BDBC-EDA80ABC6E9D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98EE852E-8863-40EA-870A-B5005FED1B3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</TotalTime>
  <Words>547</Words>
  <Application>Microsoft Office PowerPoint</Application>
  <PresentationFormat>Widescreen</PresentationFormat>
  <Paragraphs>63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Comic Sans MS</vt:lpstr>
      <vt:lpstr>Office Theme</vt:lpstr>
      <vt:lpstr> L2 Transport   Diffusion</vt:lpstr>
      <vt:lpstr>Some questions</vt:lpstr>
      <vt:lpstr>Q1.Diffusion is the spreading out of particles of any substance,in solution or a gas, resulting in a net movement from an area of…. to an area of….down a concentration gradient.</vt:lpstr>
      <vt:lpstr>Q1.Diffusion is the spreading out of particles of any substance,in solution or a gas, resulting in a net movement from an area of…. to an area of….down a concentration gradient.</vt:lpstr>
      <vt:lpstr>Some examples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Cockshut Hill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Benjamin.Godwin</dc:creator>
  <cp:lastModifiedBy>Jan</cp:lastModifiedBy>
  <cp:revision>35</cp:revision>
  <dcterms:created xsi:type="dcterms:W3CDTF">2019-02-05T11:27:53Z</dcterms:created>
  <dcterms:modified xsi:type="dcterms:W3CDTF">2020-10-20T20:58:08Z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