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fntdata" ContentType="application/x-fontdata"/>
  <Default Extension="xml" ContentType="application/xml"/>
  <Default Extension="tiff" ContentType="image/tiff"/>
  <Default Extension="xlsx" ContentType="application/vnd.openxmlformats-officedocument.spreadsheetml.sheet"/>
  <Default Extension="jpg" ContentType="image/jpe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rts/colors1.xml" ContentType="application/vnd.ms-office.chartcolorstyle+xml"/>
  <Override PartName="/ppt/charts/style1.xml" ContentType="application/vnd.ms-office.chartstyle+xml"/>
  <Override PartName="/ppt/charts/chart1.xml" ContentType="application/vnd.openxmlformats-officedocument.drawingml.chart+xml"/>
  <Override PartName="/ppt/theme/theme2.xml" ContentType="application/vnd.openxmlformats-officedocument.theme+xml"/>
  <Override PartName="/ppt/theme/theme1.xml" ContentType="application/vnd.openxmlformats-officedocument.them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handoutMasterIdLst>
    <p:handoutMasterId r:id="rId19"/>
  </p:handoutMasterIdLst>
  <p:sldIdLst>
    <p:sldId id="273" r:id="rId2"/>
    <p:sldId id="275" r:id="rId3"/>
    <p:sldId id="276" r:id="rId4"/>
    <p:sldId id="277" r:id="rId5"/>
    <p:sldId id="278" r:id="rId6"/>
    <p:sldId id="279" r:id="rId7"/>
    <p:sldId id="280" r:id="rId8"/>
    <p:sldId id="290" r:id="rId9"/>
    <p:sldId id="291" r:id="rId10"/>
    <p:sldId id="282" r:id="rId11"/>
    <p:sldId id="283" r:id="rId12"/>
    <p:sldId id="284" r:id="rId13"/>
    <p:sldId id="292" r:id="rId14"/>
    <p:sldId id="285" r:id="rId15"/>
    <p:sldId id="286" r:id="rId16"/>
    <p:sldId id="288" r:id="rId17"/>
    <p:sldId id="289" r:id="rId1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Open Sans" panose="020B0606030504020204" pitchFamily="34" charset="0"/>
      <p:regular r:id="rId24"/>
      <p:bold r:id="rId25"/>
      <p:italic r:id="rId26"/>
      <p:boldItalic r:id="rId27"/>
    </p:embeddedFont>
    <p:embeddedFont>
      <p:font typeface="Twinkl Light"/>
      <p:regular r:id="rId2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6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pos="5488" userDrawn="1">
          <p15:clr>
            <a:srgbClr val="A4A3A4"/>
          </p15:clr>
        </p15:guide>
        <p15:guide id="4" pos="272" userDrawn="1">
          <p15:clr>
            <a:srgbClr val="A4A3A4"/>
          </p15:clr>
        </p15:guide>
        <p15:guide id="5" orient="horz" pos="2160" userDrawn="1">
          <p15:clr>
            <a:srgbClr val="A4A3A4"/>
          </p15:clr>
        </p15:guide>
        <p15:guide id="6" orient="horz" pos="4042" userDrawn="1">
          <p15:clr>
            <a:srgbClr val="A4A3A4"/>
          </p15:clr>
        </p15:guide>
        <p15:guide id="7" userDrawn="1">
          <p15:clr>
            <a:srgbClr val="A4A3A4"/>
          </p15:clr>
        </p15:guide>
        <p15:guide id="8" pos="5760" userDrawn="1">
          <p15:clr>
            <a:srgbClr val="A4A3A4"/>
          </p15:clr>
        </p15:guide>
        <p15:guide id="9" orient="horz" userDrawn="1">
          <p15:clr>
            <a:srgbClr val="A4A3A4"/>
          </p15:clr>
        </p15:guide>
        <p15:guide id="10" orient="horz" pos="4292" userDrawn="1">
          <p15:clr>
            <a:srgbClr val="A4A3A4"/>
          </p15:clr>
        </p15:guide>
        <p15:guide id="12" orient="horz" pos="686" userDrawn="1">
          <p15:clr>
            <a:srgbClr val="A4A3A4"/>
          </p15:clr>
        </p15:guide>
        <p15:guide id="13" orient="horz" pos="845" userDrawn="1">
          <p15:clr>
            <a:srgbClr val="A4A3A4"/>
          </p15:clr>
        </p15:guide>
        <p15:guide id="14" orient="horz" pos="30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C7B"/>
    <a:srgbClr val="F7AA49"/>
    <a:srgbClr val="DC9328"/>
    <a:srgbClr val="6FBC86"/>
    <a:srgbClr val="AEDABC"/>
    <a:srgbClr val="DAEEE0"/>
    <a:srgbClr val="E95616"/>
    <a:srgbClr val="F6B99E"/>
    <a:srgbClr val="E75517"/>
    <a:srgbClr val="0091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1961" autoAdjust="0"/>
    <p:restoredTop sz="94660"/>
  </p:normalViewPr>
  <p:slideViewPr>
    <p:cSldViewPr snapToGrid="0" showGuides="1">
      <p:cViewPr varScale="1">
        <p:scale>
          <a:sx n="60" d="100"/>
          <a:sy n="60" d="100"/>
        </p:scale>
        <p:origin x="184" y="1560"/>
      </p:cViewPr>
      <p:guideLst>
        <p:guide orient="horz" pos="436"/>
        <p:guide pos="2880"/>
        <p:guide pos="5488"/>
        <p:guide pos="272"/>
        <p:guide orient="horz" pos="2160"/>
        <p:guide orient="horz" pos="4042"/>
        <p:guide/>
        <p:guide pos="5760"/>
        <p:guide orient="horz"/>
        <p:guide orient="horz" pos="4292"/>
        <p:guide orient="horz" pos="686"/>
        <p:guide orient="horz" pos="845"/>
        <p:guide orient="horz" pos="30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1" d="100"/>
          <a:sy n="71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34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viewProps" Target="viewProps.xml"/><Relationship Id="rId35" Type="http://schemas.openxmlformats.org/officeDocument/2006/relationships/customXml" Target="../customXml/item3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527465765857227"/>
          <c:y val="7.1166846204456846E-2"/>
          <c:w val="0.60526781896086079"/>
          <c:h val="0.90790172844129113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tint val="6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5880-4E73-877A-D1C69B71D9B1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5880-4E73-877A-D1C69B71D9B1}"/>
              </c:ext>
            </c:extLst>
          </c:dPt>
          <c:dPt>
            <c:idx val="2"/>
            <c:bubble3D val="0"/>
            <c:spPr>
              <a:solidFill>
                <a:schemeClr val="accent1">
                  <a:shade val="6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5880-4E73-877A-D1C69B71D9B1}"/>
              </c:ext>
            </c:extLst>
          </c:dPt>
          <c:cat>
            <c:numRef>
              <c:f>Sheet1!$A$2:$A$4</c:f>
              <c:numCache>
                <c:formatCode>General</c:formatCode>
                <c:ptCount val="3"/>
                <c:pt idx="0">
                  <c:v>1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10</c:v>
                </c:pt>
                <c:pt idx="1">
                  <c:v>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28C-40C5-B351-0E4BFA3FD3F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Reversed" id="21">
  <a:schemeClr val="accent1"/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3E23B0-7AFB-419F-88ED-9863E094EC0D}" type="datetimeFigureOut">
              <a:rPr lang="en-GB" smtClean="0"/>
              <a:t>24/09/2020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115618-F096-47F9-A2E0-5659E59688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2401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% Whit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63"/>
            <a:ext cx="9144000" cy="6858000"/>
          </a:xfrm>
          <a:prstGeom prst="rect">
            <a:avLst/>
          </a:prstGeom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DA7B3CE-7F96-4442-92C1-79F4986BC90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46063" y="1366626"/>
            <a:ext cx="8435975" cy="498972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Slide body text</a:t>
            </a:r>
            <a:endParaRPr lang="en-GB" dirty="0"/>
          </a:p>
        </p:txBody>
      </p:sp>
      <p:sp>
        <p:nvSpPr>
          <p:cNvPr id="13" name="Date Placeholder 12">
            <a:extLst>
              <a:ext uri="{FF2B5EF4-FFF2-40B4-BE49-F238E27FC236}">
                <a16:creationId xmlns:a16="http://schemas.microsoft.com/office/drawing/2014/main" id="{095E101E-08C3-4788-B9F5-02E9EE22B44F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defRPr/>
            </a:pPr>
            <a:fld id="{FC5A4305-8538-4AC5-A69B-BA0518FA21B2}" type="datetimeFigureOut">
              <a:rPr lang="en-GB" smtClean="0"/>
              <a:pPr>
                <a:defRPr/>
              </a:pPr>
              <a:t>24/09/2020</a:t>
            </a:fld>
            <a:endParaRPr lang="en-GB" dirty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80939E06-8FAB-4717-98B9-9FB248DF5CA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46063" y="627511"/>
            <a:ext cx="8435975" cy="4381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1">
                <a:solidFill>
                  <a:srgbClr val="E9561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Slide Title 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2896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% Whit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0" y="0"/>
            <a:ext cx="91379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5574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% Whit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0" y="0"/>
            <a:ext cx="91379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298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% Whit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0" y="0"/>
            <a:ext cx="91379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039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% Whit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0" y="0"/>
            <a:ext cx="91379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456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% Whit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0" y="0"/>
            <a:ext cx="91379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5605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0064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75463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FC5A4305-8538-4AC5-A69B-BA0518FA21B2}" type="datetimeFigureOut">
              <a:rPr lang="en-GB"/>
              <a:pPr>
                <a:defRPr/>
              </a:pPr>
              <a:t>24/09/2020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7" r:id="rId2"/>
    <p:sldLayoutId id="2147483712" r:id="rId3"/>
    <p:sldLayoutId id="2147483713" r:id="rId4"/>
    <p:sldLayoutId id="2147483716" r:id="rId5"/>
    <p:sldLayoutId id="2147483714" r:id="rId6"/>
    <p:sldLayoutId id="2147483715" r:id="rId7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eystage3-ks3/keystage3-ks3-science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eystage3-ks3/keystage3-ks3-science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twinkl.co.uk/resources/keystage3-ks3/keystage3-ks3-science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twinkl.co.uk/resources/keystage3-ks3/keystage3-ks3-science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eystage3-ks3/keystage3-ks3-science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eystage3-ks3/keystage3-ks3-science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eystage3-ks3/keystage3-ks3-science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eystage3-ks3/keystage3-ks3-science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eystage3-ks3/keystage3-ks3-science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eystage3-ks3/keystage3-ks3-science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f"/><Relationship Id="rId7" Type="http://schemas.openxmlformats.org/officeDocument/2006/relationships/image" Target="../media/image17.tiff"/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tiff"/><Relationship Id="rId5" Type="http://schemas.openxmlformats.org/officeDocument/2006/relationships/image" Target="../media/image15.tiff"/><Relationship Id="rId4" Type="http://schemas.openxmlformats.org/officeDocument/2006/relationships/image" Target="../media/image14.tif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hyperlink" Target="https://www.twinkl.co.uk/resources/keystage3-ks3/keystage3-ks3-science" TargetMode="External"/><Relationship Id="rId7" Type="http://schemas.openxmlformats.org/officeDocument/2006/relationships/image" Target="../media/image21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eystage3-ks3/keystage3-ks3-science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eystage3-ks3/keystage3-ks3-science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eystage3-ks3/keystage3-ks3-science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D3BB43F-A621-4695-9987-841A433ED672}"/>
              </a:ext>
            </a:extLst>
          </p:cNvPr>
          <p:cNvSpPr/>
          <p:nvPr/>
        </p:nvSpPr>
        <p:spPr>
          <a:xfrm>
            <a:off x="8558373" y="6637106"/>
            <a:ext cx="529969" cy="1653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8">
            <a:extLst>
              <a:ext uri="{FF2B5EF4-FFF2-40B4-BE49-F238E27FC236}">
                <a16:creationId xmlns:a16="http://schemas.microsoft.com/office/drawing/2014/main" id="{241AD857-0F5E-4FB2-91BB-4471B5A6D5EB}"/>
              </a:ext>
            </a:extLst>
          </p:cNvPr>
          <p:cNvSpPr/>
          <p:nvPr/>
        </p:nvSpPr>
        <p:spPr bwMode="auto">
          <a:xfrm>
            <a:off x="479430" y="1013339"/>
            <a:ext cx="8196263" cy="1847265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1" dirty="0">
                <a:solidFill>
                  <a:prstClr val="white"/>
                </a:solidFill>
                <a:latin typeface="Twinkl Light" pitchFamily="2" charset="0"/>
              </a:rPr>
              <a:t> </a:t>
            </a:r>
          </a:p>
        </p:txBody>
      </p:sp>
      <p:sp>
        <p:nvSpPr>
          <p:cNvPr id="17" name="Rounded Rectangle 9">
            <a:extLst>
              <a:ext uri="{FF2B5EF4-FFF2-40B4-BE49-F238E27FC236}">
                <a16:creationId xmlns:a16="http://schemas.microsoft.com/office/drawing/2014/main" id="{F10E46BC-EE31-43A6-8678-D7870261F327}"/>
              </a:ext>
            </a:extLst>
          </p:cNvPr>
          <p:cNvSpPr/>
          <p:nvPr/>
        </p:nvSpPr>
        <p:spPr bwMode="auto">
          <a:xfrm>
            <a:off x="479429" y="3091376"/>
            <a:ext cx="8196263" cy="2924415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1" dirty="0">
                <a:solidFill>
                  <a:prstClr val="white"/>
                </a:solidFill>
                <a:latin typeface="Twinkl Light" pitchFamily="2" charset="0"/>
              </a:rPr>
              <a:t> </a:t>
            </a:r>
          </a:p>
        </p:txBody>
      </p:sp>
      <p:sp>
        <p:nvSpPr>
          <p:cNvPr id="18" name="Content Placeholder 15">
            <a:extLst>
              <a:ext uri="{FF2B5EF4-FFF2-40B4-BE49-F238E27FC236}">
                <a16:creationId xmlns:a16="http://schemas.microsoft.com/office/drawing/2014/main" id="{F0985A6B-A419-426A-AA22-240045E27B9E}"/>
              </a:ext>
            </a:extLst>
          </p:cNvPr>
          <p:cNvSpPr txBox="1">
            <a:spLocks/>
          </p:cNvSpPr>
          <p:nvPr/>
        </p:nvSpPr>
        <p:spPr>
          <a:xfrm>
            <a:off x="479431" y="1108147"/>
            <a:ext cx="8196263" cy="696912"/>
          </a:xfrm>
          <a:prstGeom prst="rect">
            <a:avLst/>
          </a:prstGeom>
          <a:noFill/>
          <a:ln w="25400">
            <a:noFill/>
          </a:ln>
        </p:spPr>
        <p:txBody>
          <a:bodyPr lIns="252000" tIns="216000" rIns="252000" bIns="1800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en-GB" sz="3200" b="1" dirty="0">
                <a:solidFill>
                  <a:srgbClr val="003C7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Title: The cell cycle</a:t>
            </a:r>
          </a:p>
        </p:txBody>
      </p:sp>
      <p:sp>
        <p:nvSpPr>
          <p:cNvPr id="19" name="Content Placeholder 15">
            <a:extLst>
              <a:ext uri="{FF2B5EF4-FFF2-40B4-BE49-F238E27FC236}">
                <a16:creationId xmlns:a16="http://schemas.microsoft.com/office/drawing/2014/main" id="{DA41CEE0-2764-4A23-9498-05072F44E413}"/>
              </a:ext>
            </a:extLst>
          </p:cNvPr>
          <p:cNvSpPr txBox="1">
            <a:spLocks/>
          </p:cNvSpPr>
          <p:nvPr/>
        </p:nvSpPr>
        <p:spPr>
          <a:xfrm>
            <a:off x="479431" y="3219287"/>
            <a:ext cx="8196263" cy="698500"/>
          </a:xfrm>
          <a:prstGeom prst="rect">
            <a:avLst/>
          </a:prstGeom>
          <a:noFill/>
          <a:ln w="25400">
            <a:noFill/>
          </a:ln>
        </p:spPr>
        <p:txBody>
          <a:bodyPr lIns="252000" tIns="216000" rIns="252000" bIns="1800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en-GB" sz="3200" b="1" dirty="0">
                <a:solidFill>
                  <a:srgbClr val="003C7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Learning objectives</a:t>
            </a:r>
          </a:p>
        </p:txBody>
      </p:sp>
      <p:sp>
        <p:nvSpPr>
          <p:cNvPr id="20" name="Content Placeholder 15">
            <a:extLst>
              <a:ext uri="{FF2B5EF4-FFF2-40B4-BE49-F238E27FC236}">
                <a16:creationId xmlns:a16="http://schemas.microsoft.com/office/drawing/2014/main" id="{60BF140E-559A-43D6-BFAC-B6B145BC45B7}"/>
              </a:ext>
            </a:extLst>
          </p:cNvPr>
          <p:cNvSpPr txBox="1">
            <a:spLocks/>
          </p:cNvSpPr>
          <p:nvPr/>
        </p:nvSpPr>
        <p:spPr bwMode="auto">
          <a:xfrm>
            <a:off x="684215" y="3934952"/>
            <a:ext cx="7775575" cy="13819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2286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9pPr>
          </a:lstStyle>
          <a:p>
            <a:pPr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1C1C1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Describe what a chromosome is and where it is found in a cell.</a:t>
            </a:r>
          </a:p>
          <a:p>
            <a:pPr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1C1C1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Explain why cell division occurs.</a:t>
            </a:r>
          </a:p>
          <a:p>
            <a: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1C1C1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Explain the importance of chromosomes and the cell cycle.</a:t>
            </a:r>
          </a:p>
          <a:p>
            <a:pPr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</a:t>
            </a:r>
            <a:r>
              <a:rPr lang="en-GB" b="0" i="0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odel stages of the cell cycle</a:t>
            </a:r>
            <a:r>
              <a:rPr lang="en-GB" altLang="en-US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167490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9A6DFE19-31E6-4C6F-A8C4-1F54E864EF71}"/>
              </a:ext>
            </a:extLst>
          </p:cNvPr>
          <p:cNvSpPr/>
          <p:nvPr/>
        </p:nvSpPr>
        <p:spPr>
          <a:xfrm>
            <a:off x="6219886" y="3878385"/>
            <a:ext cx="1680261" cy="33855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BE53FC5D-2418-4F70-BFB7-D299E26FB4B6}"/>
              </a:ext>
            </a:extLst>
          </p:cNvPr>
          <p:cNvSpPr/>
          <p:nvPr/>
        </p:nvSpPr>
        <p:spPr>
          <a:xfrm>
            <a:off x="4583683" y="3878385"/>
            <a:ext cx="1624519" cy="33855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1DD6B83-079E-43F3-938B-AC1E030EAF4C}"/>
              </a:ext>
            </a:extLst>
          </p:cNvPr>
          <p:cNvSpPr/>
          <p:nvPr/>
        </p:nvSpPr>
        <p:spPr>
          <a:xfrm>
            <a:off x="2947480" y="3878385"/>
            <a:ext cx="1624519" cy="33855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9B035AC-C0DC-4364-888A-F8365C5AD36F}"/>
              </a:ext>
            </a:extLst>
          </p:cNvPr>
          <p:cNvSpPr/>
          <p:nvPr/>
        </p:nvSpPr>
        <p:spPr>
          <a:xfrm>
            <a:off x="1243853" y="3878385"/>
            <a:ext cx="1691943" cy="33855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70" name="Title 1"/>
          <p:cNvSpPr>
            <a:spLocks noGrp="1"/>
          </p:cNvSpPr>
          <p:nvPr>
            <p:ph type="ctrTitle" idx="4294967295"/>
          </p:nvPr>
        </p:nvSpPr>
        <p:spPr bwMode="auto">
          <a:xfrm>
            <a:off x="0" y="604043"/>
            <a:ext cx="9144000" cy="62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3600" b="1" dirty="0">
                <a:solidFill>
                  <a:srgbClr val="003C7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Starter</a:t>
            </a:r>
            <a:endParaRPr lang="en-GB" sz="3600" b="1" dirty="0">
              <a:solidFill>
                <a:srgbClr val="003C7B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D3BB43F-A621-4695-9987-841A433ED672}"/>
              </a:ext>
            </a:extLst>
          </p:cNvPr>
          <p:cNvSpPr/>
          <p:nvPr/>
        </p:nvSpPr>
        <p:spPr>
          <a:xfrm>
            <a:off x="8558373" y="6637106"/>
            <a:ext cx="529969" cy="1653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0B26FE9C-8F6E-4002-80A8-81BC2CD4F382}"/>
              </a:ext>
            </a:extLst>
          </p:cNvPr>
          <p:cNvSpPr txBox="1">
            <a:spLocks/>
          </p:cNvSpPr>
          <p:nvPr/>
        </p:nvSpPr>
        <p:spPr>
          <a:xfrm>
            <a:off x="431800" y="1367285"/>
            <a:ext cx="8280400" cy="1231106"/>
          </a:xfrm>
          <a:prstGeom prst="rect">
            <a:avLst/>
          </a:prstGeom>
        </p:spPr>
        <p:txBody>
          <a:bodyPr wrap="square" lIns="0" rIns="0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600"/>
              </a:spcAft>
              <a:defRPr/>
            </a:pPr>
            <a:r>
              <a:rPr lang="en-GB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Draw and label a typical animal cell in as much detail as possible. Can you remember the function of each sub-cellular structure?</a:t>
            </a:r>
          </a:p>
          <a:p>
            <a:pPr algn="l" fontAlgn="auto">
              <a:spcAft>
                <a:spcPts val="600"/>
              </a:spcAft>
              <a:defRPr/>
            </a:pPr>
            <a:endParaRPr lang="en-GB" sz="1600" dirty="0"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algn="l" fontAlgn="auto">
              <a:spcAft>
                <a:spcPts val="600"/>
              </a:spcAft>
              <a:defRPr/>
            </a:pPr>
            <a:r>
              <a:rPr lang="en-GB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You have 2 minutes.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493E3D69-A2F6-4AC4-98EC-C81EB92BE3F9}"/>
              </a:ext>
            </a:extLst>
          </p:cNvPr>
          <p:cNvSpPr/>
          <p:nvPr/>
        </p:nvSpPr>
        <p:spPr>
          <a:xfrm>
            <a:off x="442951" y="3613500"/>
            <a:ext cx="868326" cy="868326"/>
          </a:xfrm>
          <a:prstGeom prst="ellipse">
            <a:avLst/>
          </a:prstGeom>
          <a:solidFill>
            <a:srgbClr val="003C7B"/>
          </a:solidFill>
          <a:ln>
            <a:solidFill>
              <a:srgbClr val="003C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CD7143A-171F-4E21-8141-25E0F2CBA6B1}"/>
              </a:ext>
            </a:extLst>
          </p:cNvPr>
          <p:cNvSpPr txBox="1">
            <a:spLocks/>
          </p:cNvSpPr>
          <p:nvPr/>
        </p:nvSpPr>
        <p:spPr>
          <a:xfrm>
            <a:off x="290125" y="3878385"/>
            <a:ext cx="1173976" cy="338554"/>
          </a:xfrm>
          <a:prstGeom prst="rect">
            <a:avLst/>
          </a:prstGeom>
        </p:spPr>
        <p:txBody>
          <a:bodyPr wrap="square" lIns="0" rIns="0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600"/>
              </a:spcAft>
              <a:defRPr/>
            </a:pPr>
            <a:r>
              <a:rPr lang="en-GB" sz="1600" b="1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Start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8B9E844-3E19-455D-8BD3-04A569B3DC89}"/>
              </a:ext>
            </a:extLst>
          </p:cNvPr>
          <p:cNvSpPr/>
          <p:nvPr/>
        </p:nvSpPr>
        <p:spPr>
          <a:xfrm>
            <a:off x="7836209" y="3613500"/>
            <a:ext cx="868326" cy="868326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56E9757-EBD8-4080-82B7-7897E4842601}"/>
              </a:ext>
            </a:extLst>
          </p:cNvPr>
          <p:cNvSpPr txBox="1">
            <a:spLocks/>
          </p:cNvSpPr>
          <p:nvPr/>
        </p:nvSpPr>
        <p:spPr>
          <a:xfrm>
            <a:off x="7683383" y="3878385"/>
            <a:ext cx="1173976" cy="338554"/>
          </a:xfrm>
          <a:prstGeom prst="rect">
            <a:avLst/>
          </a:prstGeom>
        </p:spPr>
        <p:txBody>
          <a:bodyPr wrap="square" lIns="0" rIns="0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600"/>
              </a:spcAft>
              <a:defRPr/>
            </a:pPr>
            <a:r>
              <a:rPr lang="en-GB" sz="1600" b="1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End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915DFB28-014B-4C7D-BE39-0E8C6719597E}"/>
              </a:ext>
            </a:extLst>
          </p:cNvPr>
          <p:cNvSpPr/>
          <p:nvPr/>
        </p:nvSpPr>
        <p:spPr>
          <a:xfrm>
            <a:off x="1387763" y="3965482"/>
            <a:ext cx="164360" cy="16436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itle 1">
            <a:extLst>
              <a:ext uri="{FF2B5EF4-FFF2-40B4-BE49-F238E27FC236}">
                <a16:creationId xmlns:a16="http://schemas.microsoft.com/office/drawing/2014/main" id="{99779E0E-17D6-404C-AE86-865A6A4E711E}"/>
              </a:ext>
            </a:extLst>
          </p:cNvPr>
          <p:cNvSpPr txBox="1">
            <a:spLocks/>
          </p:cNvSpPr>
          <p:nvPr/>
        </p:nvSpPr>
        <p:spPr>
          <a:xfrm>
            <a:off x="3985011" y="3429000"/>
            <a:ext cx="1173976" cy="338554"/>
          </a:xfrm>
          <a:prstGeom prst="rect">
            <a:avLst/>
          </a:prstGeom>
        </p:spPr>
        <p:txBody>
          <a:bodyPr wrap="square" lIns="0" rIns="0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600"/>
              </a:spcAft>
              <a:defRPr/>
            </a:pPr>
            <a:r>
              <a:rPr lang="en-GB" sz="1600" dirty="0">
                <a:solidFill>
                  <a:srgbClr val="003C7B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1 minute</a:t>
            </a:r>
          </a:p>
        </p:txBody>
      </p:sp>
    </p:spTree>
    <p:extLst>
      <p:ext uri="{BB962C8B-B14F-4D97-AF65-F5344CB8AC3E}">
        <p14:creationId xmlns:p14="http://schemas.microsoft.com/office/powerpoint/2010/main" val="370923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6 L 0.67952 3.7037E-6 " pathEditMode="relative" rAng="0" ptsTypes="AA">
                                      <p:cBhvr>
                                        <p:cTn id="6" dur="12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97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C9C335C-FCE0-450C-832F-0E8A42A934C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4804" y="2055650"/>
            <a:ext cx="2294392" cy="2984695"/>
          </a:xfrm>
          <a:prstGeom prst="rect">
            <a:avLst/>
          </a:prstGeom>
        </p:spPr>
      </p:pic>
      <p:sp>
        <p:nvSpPr>
          <p:cNvPr id="7170" name="Title 1"/>
          <p:cNvSpPr>
            <a:spLocks noGrp="1"/>
          </p:cNvSpPr>
          <p:nvPr>
            <p:ph type="ctrTitle" idx="4294967295"/>
          </p:nvPr>
        </p:nvSpPr>
        <p:spPr bwMode="auto">
          <a:xfrm>
            <a:off x="0" y="604043"/>
            <a:ext cx="9144000" cy="62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3600" b="1" dirty="0">
                <a:solidFill>
                  <a:srgbClr val="003C7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Starter</a:t>
            </a:r>
            <a:endParaRPr lang="en-GB" sz="3600" b="1" dirty="0">
              <a:solidFill>
                <a:srgbClr val="003C7B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Rectangle 3">
            <a:hlinkClick r:id="rId4"/>
            <a:extLst>
              <a:ext uri="{FF2B5EF4-FFF2-40B4-BE49-F238E27FC236}">
                <a16:creationId xmlns:a16="http://schemas.microsoft.com/office/drawing/2014/main" id="{DD3BB43F-A621-4695-9987-841A433ED672}"/>
              </a:ext>
            </a:extLst>
          </p:cNvPr>
          <p:cNvSpPr/>
          <p:nvPr/>
        </p:nvSpPr>
        <p:spPr>
          <a:xfrm>
            <a:off x="8558373" y="6637106"/>
            <a:ext cx="529969" cy="1653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42B600E-2351-4DFE-96E9-647568C540A6}"/>
              </a:ext>
            </a:extLst>
          </p:cNvPr>
          <p:cNvSpPr txBox="1"/>
          <p:nvPr/>
        </p:nvSpPr>
        <p:spPr>
          <a:xfrm>
            <a:off x="432017" y="2672678"/>
            <a:ext cx="2294394" cy="400110"/>
          </a:xfrm>
          <a:prstGeom prst="rect">
            <a:avLst/>
          </a:prstGeom>
          <a:solidFill>
            <a:schemeClr val="bg1">
              <a:alpha val="30000"/>
            </a:schemeClr>
          </a:solidFill>
          <a:ln w="28575">
            <a:solidFill>
              <a:srgbClr val="003C7B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nucleus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567555A-8CD8-4EDC-A7CD-4A1590C49371}"/>
              </a:ext>
            </a:extLst>
          </p:cNvPr>
          <p:cNvCxnSpPr>
            <a:cxnSpLocks/>
          </p:cNvCxnSpPr>
          <p:nvPr/>
        </p:nvCxnSpPr>
        <p:spPr>
          <a:xfrm flipH="1">
            <a:off x="2726411" y="2847609"/>
            <a:ext cx="162747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3A72E47A-42FB-4A19-83FE-B49160988E30}"/>
              </a:ext>
            </a:extLst>
          </p:cNvPr>
          <p:cNvSpPr txBox="1"/>
          <p:nvPr/>
        </p:nvSpPr>
        <p:spPr>
          <a:xfrm>
            <a:off x="432017" y="4110870"/>
            <a:ext cx="2294393" cy="400110"/>
          </a:xfrm>
          <a:prstGeom prst="rect">
            <a:avLst/>
          </a:prstGeom>
          <a:solidFill>
            <a:schemeClr val="bg1">
              <a:alpha val="30000"/>
            </a:schemeClr>
          </a:solidFill>
          <a:ln w="28575">
            <a:solidFill>
              <a:srgbClr val="003C7B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mitochondria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7F30620-4419-4470-9217-F0BD986C696C}"/>
              </a:ext>
            </a:extLst>
          </p:cNvPr>
          <p:cNvCxnSpPr>
            <a:cxnSpLocks/>
            <a:endCxn id="9" idx="3"/>
          </p:cNvCxnSpPr>
          <p:nvPr/>
        </p:nvCxnSpPr>
        <p:spPr>
          <a:xfrm flipH="1">
            <a:off x="2726410" y="3971206"/>
            <a:ext cx="1182400" cy="33971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DE63568A-201D-4660-AC54-3634FE1F3457}"/>
              </a:ext>
            </a:extLst>
          </p:cNvPr>
          <p:cNvSpPr txBox="1"/>
          <p:nvPr/>
        </p:nvSpPr>
        <p:spPr>
          <a:xfrm>
            <a:off x="3147252" y="5547928"/>
            <a:ext cx="2413266" cy="400110"/>
          </a:xfrm>
          <a:prstGeom prst="rect">
            <a:avLst/>
          </a:prstGeom>
          <a:solidFill>
            <a:schemeClr val="bg1">
              <a:alpha val="30000"/>
            </a:schemeClr>
          </a:solidFill>
          <a:ln w="28575">
            <a:solidFill>
              <a:srgbClr val="003C7B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cell membrane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8A017D2-D57D-49EA-8B4B-60B5F818B000}"/>
              </a:ext>
            </a:extLst>
          </p:cNvPr>
          <p:cNvCxnSpPr>
            <a:cxnSpLocks/>
          </p:cNvCxnSpPr>
          <p:nvPr/>
        </p:nvCxnSpPr>
        <p:spPr>
          <a:xfrm>
            <a:off x="4353885" y="5030297"/>
            <a:ext cx="0" cy="517631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883E2DC7-04F6-42E7-A86F-CA1D08745713}"/>
              </a:ext>
            </a:extLst>
          </p:cNvPr>
          <p:cNvSpPr txBox="1"/>
          <p:nvPr/>
        </p:nvSpPr>
        <p:spPr>
          <a:xfrm>
            <a:off x="6345248" y="2672678"/>
            <a:ext cx="2366735" cy="400110"/>
          </a:xfrm>
          <a:prstGeom prst="rect">
            <a:avLst/>
          </a:prstGeom>
          <a:solidFill>
            <a:schemeClr val="bg1">
              <a:alpha val="30000"/>
            </a:schemeClr>
          </a:solidFill>
          <a:ln w="28575">
            <a:solidFill>
              <a:srgbClr val="003C7B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cytoplasm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23F6E95-8DBC-475B-84AB-29860E70DE85}"/>
              </a:ext>
            </a:extLst>
          </p:cNvPr>
          <p:cNvCxnSpPr>
            <a:cxnSpLocks/>
          </p:cNvCxnSpPr>
          <p:nvPr/>
        </p:nvCxnSpPr>
        <p:spPr>
          <a:xfrm flipH="1">
            <a:off x="5164853" y="2846655"/>
            <a:ext cx="1180395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A3E3E100-2EC3-40D5-944D-06CA58F29086}"/>
              </a:ext>
            </a:extLst>
          </p:cNvPr>
          <p:cNvSpPr txBox="1"/>
          <p:nvPr/>
        </p:nvSpPr>
        <p:spPr>
          <a:xfrm>
            <a:off x="6338171" y="4299292"/>
            <a:ext cx="2374029" cy="400110"/>
          </a:xfrm>
          <a:prstGeom prst="rect">
            <a:avLst/>
          </a:prstGeom>
          <a:solidFill>
            <a:schemeClr val="bg1">
              <a:alpha val="30000"/>
            </a:schemeClr>
          </a:solidFill>
          <a:ln w="28575">
            <a:solidFill>
              <a:srgbClr val="003C7B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ribosome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17AEE577-C370-41AF-ADEF-70B5EF4B582B}"/>
              </a:ext>
            </a:extLst>
          </p:cNvPr>
          <p:cNvCxnSpPr>
            <a:cxnSpLocks/>
            <a:stCxn id="18" idx="1"/>
          </p:cNvCxnSpPr>
          <p:nvPr/>
        </p:nvCxnSpPr>
        <p:spPr>
          <a:xfrm flipH="1" flipV="1">
            <a:off x="4823209" y="4329887"/>
            <a:ext cx="1514962" cy="16946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82878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C9C335C-FCE0-450C-832F-0E8A42A934C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4804" y="2055650"/>
            <a:ext cx="2294392" cy="2984695"/>
          </a:xfrm>
          <a:prstGeom prst="rect">
            <a:avLst/>
          </a:prstGeom>
        </p:spPr>
      </p:pic>
      <p:sp>
        <p:nvSpPr>
          <p:cNvPr id="7170" name="Title 1"/>
          <p:cNvSpPr>
            <a:spLocks noGrp="1"/>
          </p:cNvSpPr>
          <p:nvPr>
            <p:ph type="ctrTitle" idx="4294967295"/>
          </p:nvPr>
        </p:nvSpPr>
        <p:spPr bwMode="auto">
          <a:xfrm>
            <a:off x="0" y="604043"/>
            <a:ext cx="9144000" cy="62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3600" b="1" dirty="0">
                <a:solidFill>
                  <a:srgbClr val="003C7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Starter</a:t>
            </a:r>
            <a:endParaRPr lang="en-GB" sz="3600" b="1" dirty="0">
              <a:solidFill>
                <a:srgbClr val="003C7B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Rectangle 3">
            <a:hlinkClick r:id="rId4"/>
            <a:extLst>
              <a:ext uri="{FF2B5EF4-FFF2-40B4-BE49-F238E27FC236}">
                <a16:creationId xmlns:a16="http://schemas.microsoft.com/office/drawing/2014/main" id="{DD3BB43F-A621-4695-9987-841A433ED672}"/>
              </a:ext>
            </a:extLst>
          </p:cNvPr>
          <p:cNvSpPr/>
          <p:nvPr/>
        </p:nvSpPr>
        <p:spPr>
          <a:xfrm>
            <a:off x="8558373" y="6637106"/>
            <a:ext cx="529969" cy="1653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567555A-8CD8-4EDC-A7CD-4A1590C49371}"/>
              </a:ext>
            </a:extLst>
          </p:cNvPr>
          <p:cNvCxnSpPr>
            <a:cxnSpLocks/>
          </p:cNvCxnSpPr>
          <p:nvPr/>
        </p:nvCxnSpPr>
        <p:spPr>
          <a:xfrm flipH="1">
            <a:off x="2726411" y="2847609"/>
            <a:ext cx="162747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7F30620-4419-4470-9217-F0BD986C696C}"/>
              </a:ext>
            </a:extLst>
          </p:cNvPr>
          <p:cNvCxnSpPr>
            <a:cxnSpLocks/>
          </p:cNvCxnSpPr>
          <p:nvPr/>
        </p:nvCxnSpPr>
        <p:spPr>
          <a:xfrm flipH="1">
            <a:off x="2726410" y="3971206"/>
            <a:ext cx="1182400" cy="33971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8A017D2-D57D-49EA-8B4B-60B5F818B000}"/>
              </a:ext>
            </a:extLst>
          </p:cNvPr>
          <p:cNvCxnSpPr>
            <a:cxnSpLocks/>
            <a:endCxn id="22" idx="0"/>
          </p:cNvCxnSpPr>
          <p:nvPr/>
        </p:nvCxnSpPr>
        <p:spPr>
          <a:xfrm>
            <a:off x="4353885" y="5030297"/>
            <a:ext cx="0" cy="302333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23F6E95-8DBC-475B-84AB-29860E70DE85}"/>
              </a:ext>
            </a:extLst>
          </p:cNvPr>
          <p:cNvCxnSpPr>
            <a:cxnSpLocks/>
            <a:stCxn id="25" idx="1"/>
          </p:cNvCxnSpPr>
          <p:nvPr/>
        </p:nvCxnSpPr>
        <p:spPr>
          <a:xfrm flipH="1">
            <a:off x="5164854" y="2846655"/>
            <a:ext cx="113386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17AEE577-C370-41AF-ADEF-70B5EF4B582B}"/>
              </a:ext>
            </a:extLst>
          </p:cNvPr>
          <p:cNvCxnSpPr>
            <a:cxnSpLocks/>
          </p:cNvCxnSpPr>
          <p:nvPr/>
        </p:nvCxnSpPr>
        <p:spPr>
          <a:xfrm flipH="1" flipV="1">
            <a:off x="4823209" y="4329887"/>
            <a:ext cx="1475509" cy="13866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EDB5FF48-1077-4E08-87A9-0F95CA71F4CB}"/>
              </a:ext>
            </a:extLst>
          </p:cNvPr>
          <p:cNvSpPr txBox="1"/>
          <p:nvPr/>
        </p:nvSpPr>
        <p:spPr>
          <a:xfrm>
            <a:off x="432017" y="2185890"/>
            <a:ext cx="2294393" cy="1323439"/>
          </a:xfrm>
          <a:prstGeom prst="rect">
            <a:avLst/>
          </a:prstGeom>
          <a:solidFill>
            <a:schemeClr val="bg1">
              <a:alpha val="30000"/>
            </a:schemeClr>
          </a:solidFill>
          <a:ln w="28575">
            <a:solidFill>
              <a:srgbClr val="003C7B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nucleus</a:t>
            </a:r>
          </a:p>
          <a:p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contains genetic information and controls the activities of the cell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512299C-1264-4999-9E1B-A28C9BF48FC4}"/>
              </a:ext>
            </a:extLst>
          </p:cNvPr>
          <p:cNvSpPr txBox="1"/>
          <p:nvPr/>
        </p:nvSpPr>
        <p:spPr>
          <a:xfrm>
            <a:off x="431799" y="3837627"/>
            <a:ext cx="2294611" cy="1323439"/>
          </a:xfrm>
          <a:prstGeom prst="rect">
            <a:avLst/>
          </a:prstGeom>
          <a:solidFill>
            <a:schemeClr val="bg1">
              <a:alpha val="30000"/>
            </a:schemeClr>
          </a:solidFill>
          <a:ln w="28575">
            <a:solidFill>
              <a:srgbClr val="003C7B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mitochondria</a:t>
            </a:r>
          </a:p>
          <a:p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site of aerobic respiration, which releases energy for the cell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1015B77-8FEF-4A68-BAFD-255190DB1E45}"/>
              </a:ext>
            </a:extLst>
          </p:cNvPr>
          <p:cNvSpPr txBox="1"/>
          <p:nvPr/>
        </p:nvSpPr>
        <p:spPr>
          <a:xfrm>
            <a:off x="3147252" y="5332630"/>
            <a:ext cx="2413266" cy="1077218"/>
          </a:xfrm>
          <a:prstGeom prst="rect">
            <a:avLst/>
          </a:prstGeom>
          <a:solidFill>
            <a:schemeClr val="bg1">
              <a:alpha val="30000"/>
            </a:schemeClr>
          </a:solidFill>
          <a:ln w="28575">
            <a:solidFill>
              <a:srgbClr val="003C7B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cell membrane</a:t>
            </a:r>
          </a:p>
          <a:p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controls the movement of substances into and out of the cell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24D0BA7-3B37-4A5E-A761-A0FCD02D90B5}"/>
              </a:ext>
            </a:extLst>
          </p:cNvPr>
          <p:cNvSpPr txBox="1"/>
          <p:nvPr/>
        </p:nvSpPr>
        <p:spPr>
          <a:xfrm>
            <a:off x="6298932" y="4141065"/>
            <a:ext cx="2413266" cy="1077218"/>
          </a:xfrm>
          <a:prstGeom prst="rect">
            <a:avLst/>
          </a:prstGeom>
          <a:solidFill>
            <a:schemeClr val="bg1">
              <a:alpha val="30000"/>
            </a:schemeClr>
          </a:solidFill>
          <a:ln w="28575">
            <a:solidFill>
              <a:srgbClr val="003C7B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ribosome</a:t>
            </a:r>
          </a:p>
          <a:p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carries out protein synthesis using the genetic code from DNA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9C2DEE2-83A1-414E-AE90-DC3BFF4334D4}"/>
              </a:ext>
            </a:extLst>
          </p:cNvPr>
          <p:cNvSpPr txBox="1"/>
          <p:nvPr/>
        </p:nvSpPr>
        <p:spPr>
          <a:xfrm>
            <a:off x="6298718" y="2308046"/>
            <a:ext cx="2413265" cy="1077218"/>
          </a:xfrm>
          <a:prstGeom prst="rect">
            <a:avLst/>
          </a:prstGeom>
          <a:solidFill>
            <a:schemeClr val="bg1">
              <a:alpha val="30000"/>
            </a:schemeClr>
          </a:solidFill>
          <a:ln w="28575">
            <a:solidFill>
              <a:srgbClr val="003C7B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cytoplasm</a:t>
            </a:r>
          </a:p>
          <a:p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jelly-like substance where chemical reactions occur</a:t>
            </a:r>
          </a:p>
        </p:txBody>
      </p:sp>
    </p:spTree>
    <p:extLst>
      <p:ext uri="{BB962C8B-B14F-4D97-AF65-F5344CB8AC3E}">
        <p14:creationId xmlns:p14="http://schemas.microsoft.com/office/powerpoint/2010/main" val="1176137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ctrTitle" idx="4294967295"/>
          </p:nvPr>
        </p:nvSpPr>
        <p:spPr bwMode="auto">
          <a:xfrm>
            <a:off x="0" y="604043"/>
            <a:ext cx="9144000" cy="62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3600" b="1" dirty="0">
                <a:solidFill>
                  <a:srgbClr val="003C7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Chromosomes</a:t>
            </a:r>
            <a:endParaRPr lang="en-GB" sz="3600" b="1" dirty="0">
              <a:solidFill>
                <a:srgbClr val="003C7B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D3BB43F-A621-4695-9987-841A433ED672}"/>
              </a:ext>
            </a:extLst>
          </p:cNvPr>
          <p:cNvSpPr/>
          <p:nvPr/>
        </p:nvSpPr>
        <p:spPr>
          <a:xfrm>
            <a:off x="8558373" y="6637106"/>
            <a:ext cx="529969" cy="1653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AEFA7D2A-228A-49A6-8435-7E9A14D8AECF}"/>
              </a:ext>
            </a:extLst>
          </p:cNvPr>
          <p:cNvSpPr txBox="1">
            <a:spLocks/>
          </p:cNvSpPr>
          <p:nvPr/>
        </p:nvSpPr>
        <p:spPr>
          <a:xfrm>
            <a:off x="431800" y="1341438"/>
            <a:ext cx="8280400" cy="2369880"/>
          </a:xfrm>
          <a:prstGeom prst="rect">
            <a:avLst/>
          </a:prstGeom>
        </p:spPr>
        <p:txBody>
          <a:bodyPr lIns="0" rIns="0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600"/>
              </a:spcAft>
              <a:defRPr/>
            </a:pPr>
            <a:r>
              <a:rPr lang="en-GB" sz="1600" b="1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Chromosomes</a:t>
            </a:r>
            <a:r>
              <a:rPr lang="en-GB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 are found in the </a:t>
            </a:r>
            <a:r>
              <a:rPr lang="en-GB" sz="1600" b="1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nucleus</a:t>
            </a:r>
            <a:r>
              <a:rPr lang="en-GB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 of the </a:t>
            </a:r>
            <a:r>
              <a:rPr lang="en-GB" sz="1600" b="1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cell</a:t>
            </a:r>
            <a:r>
              <a:rPr lang="en-GB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. They are made up of a molecule called deoxyribonucleic acid (</a:t>
            </a:r>
            <a:r>
              <a:rPr lang="en-GB" sz="1600" b="1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DNA</a:t>
            </a:r>
            <a:r>
              <a:rPr lang="en-GB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).</a:t>
            </a:r>
          </a:p>
          <a:p>
            <a:pPr algn="l" fontAlgn="auto">
              <a:spcAft>
                <a:spcPts val="600"/>
              </a:spcAft>
              <a:defRPr/>
            </a:pPr>
            <a:r>
              <a:rPr lang="en-GB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Each chromosome carries many </a:t>
            </a:r>
            <a:r>
              <a:rPr lang="en-GB" sz="1600" b="1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genes</a:t>
            </a:r>
            <a:r>
              <a:rPr lang="en-GB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. Most people have many of the same genes. However, a small number of genes make up the unique combination which codes for our individual physical features and characteristics.</a:t>
            </a:r>
          </a:p>
          <a:p>
            <a:pPr algn="l" fontAlgn="auto">
              <a:spcAft>
                <a:spcPts val="600"/>
              </a:spcAft>
              <a:defRPr/>
            </a:pPr>
            <a:endParaRPr lang="en-GB" sz="1600" dirty="0"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algn="l" fontAlgn="auto">
              <a:spcAft>
                <a:spcPts val="600"/>
              </a:spcAft>
              <a:defRPr/>
            </a:pPr>
            <a:r>
              <a:rPr lang="en-GB" sz="1600" b="1" dirty="0">
                <a:solidFill>
                  <a:srgbClr val="003C7B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Task</a:t>
            </a:r>
          </a:p>
          <a:p>
            <a:pPr algn="l" fontAlgn="auto">
              <a:spcAft>
                <a:spcPts val="600"/>
              </a:spcAft>
              <a:defRPr/>
            </a:pPr>
            <a:r>
              <a:rPr lang="en-GB" sz="1600" dirty="0">
                <a:solidFill>
                  <a:srgbClr val="003C7B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Place the words in </a:t>
            </a:r>
            <a:r>
              <a:rPr lang="en-GB" sz="1600" b="1" dirty="0">
                <a:solidFill>
                  <a:srgbClr val="003C7B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bold</a:t>
            </a:r>
            <a:r>
              <a:rPr lang="en-GB" sz="1600" dirty="0">
                <a:solidFill>
                  <a:srgbClr val="003C7B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 in order from largest to smallest. 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A6726F6E-6775-4233-8814-EB3E07E3E342}"/>
              </a:ext>
            </a:extLst>
          </p:cNvPr>
          <p:cNvGrpSpPr/>
          <p:nvPr/>
        </p:nvGrpSpPr>
        <p:grpSpPr>
          <a:xfrm>
            <a:off x="431800" y="4218796"/>
            <a:ext cx="8315158" cy="955415"/>
            <a:chOff x="431800" y="4561147"/>
            <a:chExt cx="8315158" cy="955415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35240116-DEDA-4CD6-A5CB-EECA43A51777}"/>
                </a:ext>
              </a:extLst>
            </p:cNvPr>
            <p:cNvSpPr txBox="1"/>
            <p:nvPr/>
          </p:nvSpPr>
          <p:spPr>
            <a:xfrm>
              <a:off x="431800" y="4561147"/>
              <a:ext cx="1216526" cy="504147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dirty="0"/>
                <a:t>cell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2529E320-3AF4-464C-882D-243F85284139}"/>
                </a:ext>
              </a:extLst>
            </p:cNvPr>
            <p:cNvSpPr txBox="1"/>
            <p:nvPr/>
          </p:nvSpPr>
          <p:spPr>
            <a:xfrm>
              <a:off x="2092158" y="4561147"/>
              <a:ext cx="1216526" cy="504147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sz="16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nucleus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3A01BF4B-F100-4992-8FA1-92C1F27BEA96}"/>
                </a:ext>
              </a:extLst>
            </p:cNvPr>
            <p:cNvSpPr txBox="1"/>
            <p:nvPr/>
          </p:nvSpPr>
          <p:spPr>
            <a:xfrm>
              <a:off x="3752515" y="4561147"/>
              <a:ext cx="1649663" cy="504147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sz="16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chromosome</a:t>
              </a:r>
              <a:endParaRPr lang="en-GB" sz="1600" dirty="0"/>
            </a:p>
          </p:txBody>
        </p:sp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83D73477-D9B5-46A6-9DB8-489925DBE673}"/>
                </a:ext>
              </a:extLst>
            </p:cNvPr>
            <p:cNvGrpSpPr/>
            <p:nvPr/>
          </p:nvGrpSpPr>
          <p:grpSpPr>
            <a:xfrm>
              <a:off x="1648326" y="4663182"/>
              <a:ext cx="363442" cy="300076"/>
              <a:chOff x="1283181" y="469398"/>
              <a:chExt cx="245621" cy="287330"/>
            </a:xfrm>
            <a:solidFill>
              <a:schemeClr val="tx2">
                <a:lumMod val="40000"/>
                <a:lumOff val="60000"/>
              </a:schemeClr>
            </a:solidFill>
          </p:grpSpPr>
          <p:sp>
            <p:nvSpPr>
              <p:cNvPr id="28" name="Arrow: Right 27">
                <a:extLst>
                  <a:ext uri="{FF2B5EF4-FFF2-40B4-BE49-F238E27FC236}">
                    <a16:creationId xmlns:a16="http://schemas.microsoft.com/office/drawing/2014/main" id="{94DA5DF0-CD8D-4C9F-8DD3-166ED57D1D0F}"/>
                  </a:ext>
                </a:extLst>
              </p:cNvPr>
              <p:cNvSpPr/>
              <p:nvPr/>
            </p:nvSpPr>
            <p:spPr>
              <a:xfrm>
                <a:off x="1283181" y="469398"/>
                <a:ext cx="245621" cy="287330"/>
              </a:xfrm>
              <a:prstGeom prst="rightArrow">
                <a:avLst>
                  <a:gd name="adj1" fmla="val 60000"/>
                  <a:gd name="adj2" fmla="val 50000"/>
                </a:avLst>
              </a:prstGeom>
              <a:grpFill/>
            </p:spPr>
            <p:style>
              <a:lnRef idx="0">
                <a:schemeClr val="dk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dk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dk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9" name="Arrow: Right 4">
                <a:extLst>
                  <a:ext uri="{FF2B5EF4-FFF2-40B4-BE49-F238E27FC236}">
                    <a16:creationId xmlns:a16="http://schemas.microsoft.com/office/drawing/2014/main" id="{32F44B29-2446-49F1-A31B-DD5BF6D1FE3D}"/>
                  </a:ext>
                </a:extLst>
              </p:cNvPr>
              <p:cNvSpPr txBox="1"/>
              <p:nvPr/>
            </p:nvSpPr>
            <p:spPr>
              <a:xfrm>
                <a:off x="1283181" y="526864"/>
                <a:ext cx="171935" cy="172398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marL="0" lvl="0" indent="0" algn="ctr" defTabSz="533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en-GB" sz="1200" kern="1200"/>
              </a:p>
            </p:txBody>
          </p:sp>
        </p:grp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98D23D68-E3D6-433D-A886-E4AB744A8B35}"/>
                </a:ext>
              </a:extLst>
            </p:cNvPr>
            <p:cNvSpPr txBox="1"/>
            <p:nvPr/>
          </p:nvSpPr>
          <p:spPr>
            <a:xfrm>
              <a:off x="5858042" y="4561147"/>
              <a:ext cx="1216526" cy="504147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sz="16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DNA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860F14CB-EAFA-4600-9C00-9A1CBE36F434}"/>
                </a:ext>
              </a:extLst>
            </p:cNvPr>
            <p:cNvSpPr txBox="1"/>
            <p:nvPr/>
          </p:nvSpPr>
          <p:spPr>
            <a:xfrm>
              <a:off x="7530432" y="4561147"/>
              <a:ext cx="1216526" cy="504147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dirty="0"/>
                <a:t>gene</a:t>
              </a:r>
            </a:p>
          </p:txBody>
        </p: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BBB37FE5-82F9-44F5-A9D3-218A013A099B}"/>
                </a:ext>
              </a:extLst>
            </p:cNvPr>
            <p:cNvGrpSpPr/>
            <p:nvPr/>
          </p:nvGrpSpPr>
          <p:grpSpPr>
            <a:xfrm>
              <a:off x="3296653" y="4663182"/>
              <a:ext cx="363442" cy="300076"/>
              <a:chOff x="1283181" y="469398"/>
              <a:chExt cx="245621" cy="287330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33" name="Arrow: Right 32">
                <a:extLst>
                  <a:ext uri="{FF2B5EF4-FFF2-40B4-BE49-F238E27FC236}">
                    <a16:creationId xmlns:a16="http://schemas.microsoft.com/office/drawing/2014/main" id="{E305377F-C350-4B2A-B3E0-280BBDF779EB}"/>
                  </a:ext>
                </a:extLst>
              </p:cNvPr>
              <p:cNvSpPr/>
              <p:nvPr/>
            </p:nvSpPr>
            <p:spPr>
              <a:xfrm>
                <a:off x="1283181" y="469398"/>
                <a:ext cx="245621" cy="287330"/>
              </a:xfrm>
              <a:prstGeom prst="rightArrow">
                <a:avLst>
                  <a:gd name="adj1" fmla="val 60000"/>
                  <a:gd name="adj2" fmla="val 50000"/>
                </a:avLst>
              </a:prstGeom>
              <a:grpFill/>
            </p:spPr>
            <p:style>
              <a:lnRef idx="0">
                <a:schemeClr val="dk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dk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dk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4" name="Arrow: Right 4">
                <a:extLst>
                  <a:ext uri="{FF2B5EF4-FFF2-40B4-BE49-F238E27FC236}">
                    <a16:creationId xmlns:a16="http://schemas.microsoft.com/office/drawing/2014/main" id="{2627062F-DBF5-45E2-9ED8-93921AA88C3F}"/>
                  </a:ext>
                </a:extLst>
              </p:cNvPr>
              <p:cNvSpPr txBox="1"/>
              <p:nvPr/>
            </p:nvSpPr>
            <p:spPr>
              <a:xfrm>
                <a:off x="1283181" y="526864"/>
                <a:ext cx="171935" cy="172398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marL="0" lvl="0" indent="0" algn="ctr" defTabSz="533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en-GB" sz="1200" kern="1200"/>
              </a:p>
            </p:txBody>
          </p:sp>
        </p:grp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9BBA6458-7E6B-4701-8247-1355FAB35FCF}"/>
                </a:ext>
              </a:extLst>
            </p:cNvPr>
            <p:cNvGrpSpPr/>
            <p:nvPr/>
          </p:nvGrpSpPr>
          <p:grpSpPr>
            <a:xfrm>
              <a:off x="5402180" y="4663182"/>
              <a:ext cx="363442" cy="300076"/>
              <a:chOff x="1283181" y="469398"/>
              <a:chExt cx="245621" cy="287330"/>
            </a:xfrm>
            <a:solidFill>
              <a:schemeClr val="tx2">
                <a:lumMod val="40000"/>
                <a:lumOff val="60000"/>
              </a:schemeClr>
            </a:solidFill>
          </p:grpSpPr>
          <p:sp>
            <p:nvSpPr>
              <p:cNvPr id="36" name="Arrow: Right 35">
                <a:extLst>
                  <a:ext uri="{FF2B5EF4-FFF2-40B4-BE49-F238E27FC236}">
                    <a16:creationId xmlns:a16="http://schemas.microsoft.com/office/drawing/2014/main" id="{6C4C53EA-FDFD-418A-88A8-726DF215C9F5}"/>
                  </a:ext>
                </a:extLst>
              </p:cNvPr>
              <p:cNvSpPr/>
              <p:nvPr/>
            </p:nvSpPr>
            <p:spPr>
              <a:xfrm>
                <a:off x="1283181" y="469398"/>
                <a:ext cx="245621" cy="287330"/>
              </a:xfrm>
              <a:prstGeom prst="rightArrow">
                <a:avLst>
                  <a:gd name="adj1" fmla="val 60000"/>
                  <a:gd name="adj2" fmla="val 50000"/>
                </a:avLst>
              </a:prstGeom>
              <a:grpFill/>
            </p:spPr>
            <p:style>
              <a:lnRef idx="0">
                <a:schemeClr val="dk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dk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dk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7" name="Arrow: Right 4">
                <a:extLst>
                  <a:ext uri="{FF2B5EF4-FFF2-40B4-BE49-F238E27FC236}">
                    <a16:creationId xmlns:a16="http://schemas.microsoft.com/office/drawing/2014/main" id="{222FBEDD-3E92-4281-AD9D-81995E52BC95}"/>
                  </a:ext>
                </a:extLst>
              </p:cNvPr>
              <p:cNvSpPr txBox="1"/>
              <p:nvPr/>
            </p:nvSpPr>
            <p:spPr>
              <a:xfrm>
                <a:off x="1283181" y="526864"/>
                <a:ext cx="171935" cy="172398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marL="0" lvl="0" indent="0" algn="ctr" defTabSz="533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en-GB" sz="1200" kern="1200"/>
              </a:p>
            </p:txBody>
          </p:sp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2C491C50-440D-43DB-9AD7-3A94CBE63EE9}"/>
                </a:ext>
              </a:extLst>
            </p:cNvPr>
            <p:cNvGrpSpPr/>
            <p:nvPr/>
          </p:nvGrpSpPr>
          <p:grpSpPr>
            <a:xfrm>
              <a:off x="7074570" y="4663182"/>
              <a:ext cx="363442" cy="300076"/>
              <a:chOff x="1283181" y="469398"/>
              <a:chExt cx="245621" cy="287330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39" name="Arrow: Right 38">
                <a:extLst>
                  <a:ext uri="{FF2B5EF4-FFF2-40B4-BE49-F238E27FC236}">
                    <a16:creationId xmlns:a16="http://schemas.microsoft.com/office/drawing/2014/main" id="{A45C00D1-133D-47CC-BB25-1C2704E20DF0}"/>
                  </a:ext>
                </a:extLst>
              </p:cNvPr>
              <p:cNvSpPr/>
              <p:nvPr/>
            </p:nvSpPr>
            <p:spPr>
              <a:xfrm>
                <a:off x="1283181" y="469398"/>
                <a:ext cx="245621" cy="287330"/>
              </a:xfrm>
              <a:prstGeom prst="rightArrow">
                <a:avLst>
                  <a:gd name="adj1" fmla="val 60000"/>
                  <a:gd name="adj2" fmla="val 50000"/>
                </a:avLst>
              </a:prstGeom>
              <a:grpFill/>
            </p:spPr>
            <p:style>
              <a:lnRef idx="0">
                <a:schemeClr val="dk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dk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dk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40" name="Arrow: Right 4">
                <a:extLst>
                  <a:ext uri="{FF2B5EF4-FFF2-40B4-BE49-F238E27FC236}">
                    <a16:creationId xmlns:a16="http://schemas.microsoft.com/office/drawing/2014/main" id="{53CADE44-7E2B-484A-9DCB-CC98F82B56AE}"/>
                  </a:ext>
                </a:extLst>
              </p:cNvPr>
              <p:cNvSpPr txBox="1"/>
              <p:nvPr/>
            </p:nvSpPr>
            <p:spPr>
              <a:xfrm>
                <a:off x="1283181" y="526864"/>
                <a:ext cx="171935" cy="172398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marL="0" lvl="0" indent="0" algn="ctr" defTabSz="533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en-GB" sz="1200" kern="1200"/>
              </a:p>
            </p:txBody>
          </p:sp>
        </p:grpSp>
        <p:sp>
          <p:nvSpPr>
            <p:cNvPr id="41" name="Title 1">
              <a:extLst>
                <a:ext uri="{FF2B5EF4-FFF2-40B4-BE49-F238E27FC236}">
                  <a16:creationId xmlns:a16="http://schemas.microsoft.com/office/drawing/2014/main" id="{6374A878-FC9C-493D-8289-077266E44480}"/>
                </a:ext>
              </a:extLst>
            </p:cNvPr>
            <p:cNvSpPr txBox="1">
              <a:spLocks/>
            </p:cNvSpPr>
            <p:nvPr/>
          </p:nvSpPr>
          <p:spPr>
            <a:xfrm>
              <a:off x="431800" y="5178008"/>
              <a:ext cx="1204494" cy="338554"/>
            </a:xfrm>
            <a:prstGeom prst="rect">
              <a:avLst/>
            </a:prstGeom>
          </p:spPr>
          <p:txBody>
            <a:bodyPr wrap="square" lIns="0" rIns="0">
              <a:sp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fontAlgn="auto">
                <a:spcAft>
                  <a:spcPts val="600"/>
                </a:spcAft>
                <a:defRPr/>
              </a:pPr>
              <a:r>
                <a:rPr lang="en-GB" sz="1600" b="1" dirty="0">
                  <a:latin typeface="Open Sans" pitchFamily="34" charset="0"/>
                  <a:ea typeface="Open Sans" pitchFamily="34" charset="0"/>
                  <a:cs typeface="Open Sans" pitchFamily="34" charset="0"/>
                </a:rPr>
                <a:t>largest</a:t>
              </a:r>
              <a:endParaRPr lang="en-GB" sz="1600" dirty="0">
                <a:solidFill>
                  <a:srgbClr val="003C7B"/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42" name="Title 1">
              <a:extLst>
                <a:ext uri="{FF2B5EF4-FFF2-40B4-BE49-F238E27FC236}">
                  <a16:creationId xmlns:a16="http://schemas.microsoft.com/office/drawing/2014/main" id="{B6157C4E-75FF-4E33-B99E-799A71D4D0A3}"/>
                </a:ext>
              </a:extLst>
            </p:cNvPr>
            <p:cNvSpPr txBox="1">
              <a:spLocks/>
            </p:cNvSpPr>
            <p:nvPr/>
          </p:nvSpPr>
          <p:spPr>
            <a:xfrm>
              <a:off x="7518400" y="5178008"/>
              <a:ext cx="1204494" cy="338554"/>
            </a:xfrm>
            <a:prstGeom prst="rect">
              <a:avLst/>
            </a:prstGeom>
          </p:spPr>
          <p:txBody>
            <a:bodyPr wrap="square" lIns="0" rIns="0">
              <a:sp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fontAlgn="auto">
                <a:spcAft>
                  <a:spcPts val="600"/>
                </a:spcAft>
                <a:defRPr/>
              </a:pPr>
              <a:r>
                <a:rPr lang="en-GB" sz="1600" b="1" dirty="0"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smallest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17862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ctrTitle" idx="4294967295"/>
          </p:nvPr>
        </p:nvSpPr>
        <p:spPr bwMode="auto">
          <a:xfrm>
            <a:off x="0" y="604043"/>
            <a:ext cx="9144000" cy="62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3600" b="1" dirty="0">
                <a:solidFill>
                  <a:srgbClr val="003C7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Chromosomes</a:t>
            </a:r>
            <a:endParaRPr lang="en-GB" sz="3600" b="1" dirty="0">
              <a:solidFill>
                <a:srgbClr val="003C7B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D3BB43F-A621-4695-9987-841A433ED672}"/>
              </a:ext>
            </a:extLst>
          </p:cNvPr>
          <p:cNvSpPr/>
          <p:nvPr/>
        </p:nvSpPr>
        <p:spPr>
          <a:xfrm>
            <a:off x="8558373" y="6637106"/>
            <a:ext cx="529969" cy="1653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AEFA7D2A-228A-49A6-8435-7E9A14D8AECF}"/>
              </a:ext>
            </a:extLst>
          </p:cNvPr>
          <p:cNvSpPr txBox="1">
            <a:spLocks/>
          </p:cNvSpPr>
          <p:nvPr/>
        </p:nvSpPr>
        <p:spPr>
          <a:xfrm>
            <a:off x="431800" y="4539238"/>
            <a:ext cx="8280400" cy="1877437"/>
          </a:xfrm>
          <a:prstGeom prst="rect">
            <a:avLst/>
          </a:prstGeom>
        </p:spPr>
        <p:txBody>
          <a:bodyPr lIns="0" rIns="0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85750" indent="-2857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</a:t>
            </a:r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cell</a:t>
            </a: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is the smallest unit of a living organism.</a:t>
            </a:r>
          </a:p>
          <a:p>
            <a:pPr marL="285750" indent="-2857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</a:t>
            </a:r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nucleus</a:t>
            </a: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is a sub-cellular structure that contains genetic material and controls the activities of the cell. </a:t>
            </a:r>
          </a:p>
          <a:p>
            <a:pPr marL="285750" indent="-2857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DNA</a:t>
            </a: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is a long molecule which contains all the genetic information.</a:t>
            </a:r>
          </a:p>
          <a:p>
            <a:pPr marL="285750" indent="-2857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Strands of DNA are coiled into </a:t>
            </a:r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chromosomes</a:t>
            </a: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 section of DNA that codes for a particular characteristic is called a </a:t>
            </a:r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gene</a:t>
            </a: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C3CCD70-721D-480F-A420-A0FFA091CC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926" y="1458272"/>
            <a:ext cx="5390147" cy="2847449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C8074AC8-605F-4168-9AA8-B0B437AA298A}"/>
              </a:ext>
            </a:extLst>
          </p:cNvPr>
          <p:cNvSpPr txBox="1"/>
          <p:nvPr/>
        </p:nvSpPr>
        <p:spPr>
          <a:xfrm>
            <a:off x="6252493" y="2856739"/>
            <a:ext cx="683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cell</a:t>
            </a:r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30DD9AAB-BD6B-4228-BD3E-119DC69B295C}"/>
              </a:ext>
            </a:extLst>
          </p:cNvPr>
          <p:cNvCxnSpPr>
            <a:cxnSpLocks/>
          </p:cNvCxnSpPr>
          <p:nvPr/>
        </p:nvCxnSpPr>
        <p:spPr>
          <a:xfrm flipH="1" flipV="1">
            <a:off x="5916381" y="2736430"/>
            <a:ext cx="359669" cy="22662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>
            <a:extLst>
              <a:ext uri="{FF2B5EF4-FFF2-40B4-BE49-F238E27FC236}">
                <a16:creationId xmlns:a16="http://schemas.microsoft.com/office/drawing/2014/main" id="{3C174DC0-10A3-4534-A683-D1032B3BC0E7}"/>
              </a:ext>
            </a:extLst>
          </p:cNvPr>
          <p:cNvSpPr txBox="1"/>
          <p:nvPr/>
        </p:nvSpPr>
        <p:spPr>
          <a:xfrm>
            <a:off x="6252493" y="1479814"/>
            <a:ext cx="11610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nucleus</a:t>
            </a:r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292B5346-6176-4A3C-AB4A-D278218160C9}"/>
              </a:ext>
            </a:extLst>
          </p:cNvPr>
          <p:cNvCxnSpPr>
            <a:cxnSpLocks/>
          </p:cNvCxnSpPr>
          <p:nvPr/>
        </p:nvCxnSpPr>
        <p:spPr>
          <a:xfrm flipH="1">
            <a:off x="5663045" y="1767920"/>
            <a:ext cx="618200" cy="44866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:a16="http://schemas.microsoft.com/office/drawing/2014/main" id="{39994925-D9A9-4D4B-B24D-E1316CD3D72D}"/>
              </a:ext>
            </a:extLst>
          </p:cNvPr>
          <p:cNvSpPr txBox="1"/>
          <p:nvPr/>
        </p:nvSpPr>
        <p:spPr>
          <a:xfrm>
            <a:off x="763399" y="1356000"/>
            <a:ext cx="1650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chromosome</a:t>
            </a:r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14462C6B-2ACB-4363-BBC9-17B3A6E01ED3}"/>
              </a:ext>
            </a:extLst>
          </p:cNvPr>
          <p:cNvCxnSpPr>
            <a:cxnSpLocks/>
          </p:cNvCxnSpPr>
          <p:nvPr/>
        </p:nvCxnSpPr>
        <p:spPr>
          <a:xfrm flipH="1" flipV="1">
            <a:off x="1970083" y="1661020"/>
            <a:ext cx="740078" cy="64539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id="{B22104C8-B72C-4792-AAF1-68759585E472}"/>
              </a:ext>
            </a:extLst>
          </p:cNvPr>
          <p:cNvSpPr txBox="1"/>
          <p:nvPr/>
        </p:nvSpPr>
        <p:spPr>
          <a:xfrm>
            <a:off x="2837755" y="3447257"/>
            <a:ext cx="683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DNA</a:t>
            </a:r>
          </a:p>
        </p:txBody>
      </p: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F3D363EE-5085-4D3B-AFDB-F2BF7A57B994}"/>
              </a:ext>
            </a:extLst>
          </p:cNvPr>
          <p:cNvCxnSpPr>
            <a:cxnSpLocks/>
          </p:cNvCxnSpPr>
          <p:nvPr/>
        </p:nvCxnSpPr>
        <p:spPr>
          <a:xfrm flipH="1" flipV="1">
            <a:off x="3456081" y="3686898"/>
            <a:ext cx="211910" cy="19410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>
            <a:extLst>
              <a:ext uri="{FF2B5EF4-FFF2-40B4-BE49-F238E27FC236}">
                <a16:creationId xmlns:a16="http://schemas.microsoft.com/office/drawing/2014/main" id="{7C27368F-8521-4043-8CDB-DBF9FC175C4A}"/>
              </a:ext>
            </a:extLst>
          </p:cNvPr>
          <p:cNvSpPr txBox="1"/>
          <p:nvPr/>
        </p:nvSpPr>
        <p:spPr>
          <a:xfrm>
            <a:off x="5036866" y="3208503"/>
            <a:ext cx="7900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gene</a:t>
            </a:r>
          </a:p>
        </p:txBody>
      </p:sp>
      <p:sp>
        <p:nvSpPr>
          <p:cNvPr id="53" name="Left Bracket 52">
            <a:extLst>
              <a:ext uri="{FF2B5EF4-FFF2-40B4-BE49-F238E27FC236}">
                <a16:creationId xmlns:a16="http://schemas.microsoft.com/office/drawing/2014/main" id="{45D202F0-DF47-4F9A-AC10-319B46054034}"/>
              </a:ext>
            </a:extLst>
          </p:cNvPr>
          <p:cNvSpPr/>
          <p:nvPr/>
        </p:nvSpPr>
        <p:spPr>
          <a:xfrm rot="5400000">
            <a:off x="5406460" y="3002693"/>
            <a:ext cx="58271" cy="1296562"/>
          </a:xfrm>
          <a:prstGeom prst="leftBracket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9462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ctrTitle" idx="4294967295"/>
          </p:nvPr>
        </p:nvSpPr>
        <p:spPr bwMode="auto">
          <a:xfrm>
            <a:off x="0" y="604043"/>
            <a:ext cx="9144000" cy="62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3600" b="1" dirty="0">
                <a:solidFill>
                  <a:srgbClr val="003C7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Chromosomes</a:t>
            </a:r>
            <a:endParaRPr lang="en-GB" sz="3600" b="1" dirty="0">
              <a:solidFill>
                <a:srgbClr val="003C7B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D3BB43F-A621-4695-9987-841A433ED672}"/>
              </a:ext>
            </a:extLst>
          </p:cNvPr>
          <p:cNvSpPr/>
          <p:nvPr/>
        </p:nvSpPr>
        <p:spPr>
          <a:xfrm>
            <a:off x="8558373" y="6637106"/>
            <a:ext cx="529969" cy="1653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061A4026-8128-43AA-B3BF-C1080682EDFB}"/>
              </a:ext>
            </a:extLst>
          </p:cNvPr>
          <p:cNvSpPr txBox="1">
            <a:spLocks/>
          </p:cNvSpPr>
          <p:nvPr/>
        </p:nvSpPr>
        <p:spPr>
          <a:xfrm>
            <a:off x="431800" y="1353161"/>
            <a:ext cx="8280400" cy="830997"/>
          </a:xfrm>
          <a:prstGeom prst="rect">
            <a:avLst/>
          </a:prstGeom>
        </p:spPr>
        <p:txBody>
          <a:bodyPr wrap="square" lIns="0" rIns="0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600"/>
              </a:spcAft>
              <a:defRPr/>
            </a:pPr>
            <a:r>
              <a:rPr lang="en-GB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A typical human body cell contains 46 chromosomes. These can be arranged into 23 pairs, as shown in the karyotype below. A karyotype is an image of a person’s chromosomes viewed under a microscope.</a:t>
            </a:r>
          </a:p>
        </p:txBody>
      </p:sp>
      <p:pic>
        <p:nvPicPr>
          <p:cNvPr id="17" name="Picture 2">
            <a:extLst>
              <a:ext uri="{FF2B5EF4-FFF2-40B4-BE49-F238E27FC236}">
                <a16:creationId xmlns:a16="http://schemas.microsoft.com/office/drawing/2014/main" id="{8659DA3A-1A51-4474-B96D-9C0455B648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254" y="2322623"/>
            <a:ext cx="5165220" cy="4051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C4AFA478-AE82-40BC-BC3A-2A7AD0144295}"/>
              </a:ext>
            </a:extLst>
          </p:cNvPr>
          <p:cNvSpPr/>
          <p:nvPr/>
        </p:nvSpPr>
        <p:spPr>
          <a:xfrm>
            <a:off x="5069214" y="5376186"/>
            <a:ext cx="879764" cy="832212"/>
          </a:xfrm>
          <a:prstGeom prst="ellipse">
            <a:avLst/>
          </a:prstGeom>
          <a:noFill/>
          <a:ln w="31750">
            <a:solidFill>
              <a:srgbClr val="003C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4B22ECD-9745-4351-B81A-8D9BE1896C09}"/>
              </a:ext>
            </a:extLst>
          </p:cNvPr>
          <p:cNvSpPr txBox="1"/>
          <p:nvPr/>
        </p:nvSpPr>
        <p:spPr>
          <a:xfrm>
            <a:off x="6081928" y="2322623"/>
            <a:ext cx="2527505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23rd pair are known as sex chromosomes and determine the biological sex of the person. Biological sex does not necessarily reflect a person's gender identity.</a:t>
            </a:r>
          </a:p>
          <a:p>
            <a:endParaRPr lang="en-GB" sz="16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XX results in a female.</a:t>
            </a:r>
          </a:p>
          <a:p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XY results in a male.</a:t>
            </a:r>
          </a:p>
          <a:p>
            <a:endParaRPr lang="en-GB" sz="16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sz="1600" b="1" dirty="0">
                <a:solidFill>
                  <a:srgbClr val="003C7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 you think this karyotype is from a biological male or female?</a:t>
            </a:r>
          </a:p>
          <a:p>
            <a:r>
              <a:rPr lang="en-GB" sz="1600" b="1" dirty="0">
                <a:solidFill>
                  <a:schemeClr val="tx2">
                    <a:lumMod val="40000"/>
                    <a:lumOff val="6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male</a:t>
            </a:r>
          </a:p>
        </p:txBody>
      </p:sp>
    </p:spTree>
    <p:extLst>
      <p:ext uri="{BB962C8B-B14F-4D97-AF65-F5344CB8AC3E}">
        <p14:creationId xmlns:p14="http://schemas.microsoft.com/office/powerpoint/2010/main" val="791128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118BD3E-DD81-A040-8B55-5682C5305AB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342900" indent="-342900">
              <a:buAutoNum type="arabicPeriod"/>
            </a:pPr>
            <a:r>
              <a:rPr lang="en-US" sz="2800" dirty="0"/>
              <a:t>What is a chromosome?</a:t>
            </a:r>
          </a:p>
          <a:p>
            <a:pPr marL="342900" indent="-342900">
              <a:buAutoNum type="arabicPeriod"/>
            </a:pPr>
            <a:r>
              <a:rPr lang="en-US" sz="2800" dirty="0"/>
              <a:t>Where are chromosomes found?</a:t>
            </a:r>
          </a:p>
          <a:p>
            <a:pPr marL="342900" indent="-342900">
              <a:buAutoNum type="arabicPeriod"/>
            </a:pPr>
            <a:r>
              <a:rPr lang="en-US" sz="2800" dirty="0"/>
              <a:t>How many chromosomes do Humans have?</a:t>
            </a:r>
          </a:p>
          <a:p>
            <a:pPr marL="342900" indent="-342900">
              <a:buAutoNum type="arabicPeriod"/>
            </a:pPr>
            <a:r>
              <a:rPr lang="en-US" sz="2800" dirty="0"/>
              <a:t>How do you know if a person is biologically male or female by looking at a karyotype?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14622D-C90C-AB4A-94D5-5CF607DB2D4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Your turn!</a:t>
            </a:r>
          </a:p>
        </p:txBody>
      </p:sp>
    </p:spTree>
    <p:extLst>
      <p:ext uri="{BB962C8B-B14F-4D97-AF65-F5344CB8AC3E}">
        <p14:creationId xmlns:p14="http://schemas.microsoft.com/office/powerpoint/2010/main" val="34843719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118BD3E-DD81-A040-8B55-5682C5305AB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342900" indent="-342900">
              <a:buAutoNum type="arabicPeriod"/>
            </a:pPr>
            <a:r>
              <a:rPr lang="en-US" sz="2800" dirty="0"/>
              <a:t>What is a chromosome? </a:t>
            </a:r>
            <a:r>
              <a:rPr lang="en-US" sz="2800" b="1" i="1" dirty="0"/>
              <a:t>A strand of DNA that is coiled</a:t>
            </a:r>
          </a:p>
          <a:p>
            <a:pPr marL="342900" indent="-342900">
              <a:buAutoNum type="arabicPeriod"/>
            </a:pPr>
            <a:r>
              <a:rPr lang="en-US" sz="2800" dirty="0"/>
              <a:t>Where are chromosomes found? </a:t>
            </a:r>
            <a:r>
              <a:rPr lang="en-US" sz="2800" b="1" i="1" dirty="0"/>
              <a:t>In the nucleus</a:t>
            </a:r>
            <a:endParaRPr lang="en-US" sz="2800" dirty="0"/>
          </a:p>
          <a:p>
            <a:pPr marL="342900" indent="-342900">
              <a:buAutoNum type="arabicPeriod"/>
            </a:pPr>
            <a:r>
              <a:rPr lang="en-US" sz="2800" dirty="0"/>
              <a:t>How many chromosomes do Humans have? </a:t>
            </a:r>
            <a:r>
              <a:rPr lang="en-US" sz="2800" b="1" i="1" dirty="0"/>
              <a:t>23 pairs or 46</a:t>
            </a:r>
            <a:endParaRPr lang="en-US" sz="2800" dirty="0"/>
          </a:p>
          <a:p>
            <a:pPr marL="342900" indent="-342900">
              <a:buAutoNum type="arabicPeriod"/>
            </a:pPr>
            <a:r>
              <a:rPr lang="en-US" sz="2800" dirty="0"/>
              <a:t>How do you know if a person is biologically male or female by looking at a karyotype? </a:t>
            </a:r>
            <a:r>
              <a:rPr lang="en-US" sz="2800" b="1" i="1" dirty="0"/>
              <a:t>XX is female and XY is male</a:t>
            </a:r>
            <a:endParaRPr lang="en-US" sz="28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14622D-C90C-AB4A-94D5-5CF607DB2D4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Your turn! </a:t>
            </a:r>
            <a:r>
              <a:rPr lang="en-US" i="1" dirty="0"/>
              <a:t>ANSWERS</a:t>
            </a:r>
          </a:p>
        </p:txBody>
      </p:sp>
    </p:spTree>
    <p:extLst>
      <p:ext uri="{BB962C8B-B14F-4D97-AF65-F5344CB8AC3E}">
        <p14:creationId xmlns:p14="http://schemas.microsoft.com/office/powerpoint/2010/main" val="32771353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ctrTitle" idx="4294967295"/>
          </p:nvPr>
        </p:nvSpPr>
        <p:spPr bwMode="auto">
          <a:xfrm>
            <a:off x="0" y="604043"/>
            <a:ext cx="9144000" cy="62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3600" b="1" dirty="0">
                <a:solidFill>
                  <a:srgbClr val="003C7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Cell Cycle</a:t>
            </a:r>
          </a:p>
        </p:txBody>
      </p:sp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D3BB43F-A621-4695-9987-841A433ED672}"/>
              </a:ext>
            </a:extLst>
          </p:cNvPr>
          <p:cNvSpPr/>
          <p:nvPr/>
        </p:nvSpPr>
        <p:spPr>
          <a:xfrm>
            <a:off x="8558373" y="6637106"/>
            <a:ext cx="529969" cy="1653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5CBD353C-830D-4C3D-AAB9-B36E1B333E0C}"/>
              </a:ext>
            </a:extLst>
          </p:cNvPr>
          <p:cNvSpPr txBox="1">
            <a:spLocks/>
          </p:cNvSpPr>
          <p:nvPr/>
        </p:nvSpPr>
        <p:spPr>
          <a:xfrm>
            <a:off x="431800" y="1354377"/>
            <a:ext cx="8280400" cy="1554272"/>
          </a:xfrm>
          <a:prstGeom prst="rect">
            <a:avLst/>
          </a:prstGeom>
        </p:spPr>
        <p:txBody>
          <a:bodyPr wrap="square" lIns="0" rIns="0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600"/>
              </a:spcAft>
              <a:defRPr/>
            </a:pPr>
            <a:r>
              <a:rPr lang="en-GB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Cells division takes place to </a:t>
            </a:r>
            <a:r>
              <a:rPr lang="en-GB" sz="1600" b="1" i="1" u="sng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replace damaged cells </a:t>
            </a:r>
            <a:r>
              <a:rPr lang="en-GB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and for</a:t>
            </a:r>
            <a:r>
              <a:rPr lang="en-GB" sz="1600" b="1" i="1" u="sng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 growth </a:t>
            </a:r>
            <a:r>
              <a:rPr lang="en-GB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of the organism. </a:t>
            </a:r>
            <a:endParaRPr lang="en-GB" sz="1600" b="1" i="1" u="sng" dirty="0"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algn="l" fontAlgn="auto">
              <a:spcAft>
                <a:spcPts val="600"/>
              </a:spcAft>
              <a:defRPr/>
            </a:pPr>
            <a:r>
              <a:rPr lang="en-GB" sz="1600" b="1" i="1" u="sng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Mitosis </a:t>
            </a:r>
            <a:r>
              <a:rPr lang="en-GB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is a type of cell division that produces </a:t>
            </a:r>
            <a:r>
              <a:rPr lang="en-GB" sz="1600" b="1" i="1" u="sng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two identical copies</a:t>
            </a:r>
            <a:r>
              <a:rPr lang="en-GB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 of the parent cell. </a:t>
            </a:r>
          </a:p>
          <a:p>
            <a:pPr algn="l" fontAlgn="auto">
              <a:spcAft>
                <a:spcPts val="600"/>
              </a:spcAft>
              <a:defRPr/>
            </a:pPr>
            <a:r>
              <a:rPr lang="en-GB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During a typical cell cycle, mitosis only occurs for a short period of time. The majority of the cell cycle is spent in a resting stage, called </a:t>
            </a:r>
            <a:r>
              <a:rPr lang="en-GB" sz="1600" b="1" i="1" u="sng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interphase.</a:t>
            </a:r>
          </a:p>
          <a:p>
            <a:pPr algn="l" fontAlgn="auto">
              <a:spcAft>
                <a:spcPts val="600"/>
              </a:spcAft>
              <a:defRPr/>
            </a:pPr>
            <a:r>
              <a:rPr lang="en-GB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During interphase, the cell </a:t>
            </a:r>
            <a:r>
              <a:rPr lang="en-GB" sz="1600" b="1" i="1" u="sng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grows and DNA </a:t>
            </a:r>
            <a:r>
              <a:rPr lang="en-GB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in the nucleus is </a:t>
            </a:r>
            <a:r>
              <a:rPr lang="en-GB" sz="1600" b="1" i="1" u="sng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replicated.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56D5482-6AF4-465D-8095-04239F8DBB96}"/>
              </a:ext>
            </a:extLst>
          </p:cNvPr>
          <p:cNvSpPr/>
          <p:nvPr/>
        </p:nvSpPr>
        <p:spPr>
          <a:xfrm>
            <a:off x="431799" y="3095517"/>
            <a:ext cx="3831281" cy="2292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Aft>
                <a:spcPts val="600"/>
              </a:spcAft>
              <a:defRPr/>
            </a:pPr>
            <a:r>
              <a:rPr lang="en-GB" sz="1600" b="1" dirty="0">
                <a:solidFill>
                  <a:srgbClr val="003C7B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Suggest what might happen if mitosis was to occur more often.</a:t>
            </a:r>
          </a:p>
          <a:p>
            <a:pPr fontAlgn="auto">
              <a:spcAft>
                <a:spcPts val="600"/>
              </a:spcAft>
              <a:defRPr/>
            </a:pPr>
            <a:r>
              <a:rPr lang="en-GB" sz="1600" b="1" dirty="0">
                <a:solidFill>
                  <a:schemeClr val="tx2">
                    <a:lumMod val="40000"/>
                    <a:lumOff val="6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The cell would continue to divide and produce too many copies.</a:t>
            </a:r>
          </a:p>
          <a:p>
            <a:pPr fontAlgn="auto">
              <a:spcAft>
                <a:spcPts val="600"/>
              </a:spcAft>
              <a:defRPr/>
            </a:pPr>
            <a:r>
              <a:rPr lang="en-GB" sz="1600" b="1" dirty="0">
                <a:solidFill>
                  <a:schemeClr val="tx2">
                    <a:lumMod val="40000"/>
                    <a:lumOff val="6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The uncontrolled replication and excessive cell growth results in the growth of tumours, which could lead to cancer. </a:t>
            </a: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7C047023-ACB8-4DBD-BE50-28A53F070C3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15264598"/>
              </p:ext>
            </p:extLst>
          </p:nvPr>
        </p:nvGraphicFramePr>
        <p:xfrm>
          <a:off x="4161626" y="3095517"/>
          <a:ext cx="4550574" cy="30337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7" name="Rectangle 16">
            <a:extLst>
              <a:ext uri="{FF2B5EF4-FFF2-40B4-BE49-F238E27FC236}">
                <a16:creationId xmlns:a16="http://schemas.microsoft.com/office/drawing/2014/main" id="{A857E1FF-25FE-4F07-AB4B-8904983DEA04}"/>
              </a:ext>
            </a:extLst>
          </p:cNvPr>
          <p:cNvSpPr/>
          <p:nvPr/>
        </p:nvSpPr>
        <p:spPr>
          <a:xfrm>
            <a:off x="6447626" y="2961326"/>
            <a:ext cx="154528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>
                <a:solidFill>
                  <a:srgbClr val="003C7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Mitosis (10%)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90E53C6-432B-4B68-82A4-F17E887F5DD0}"/>
              </a:ext>
            </a:extLst>
          </p:cNvPr>
          <p:cNvSpPr/>
          <p:nvPr/>
        </p:nvSpPr>
        <p:spPr>
          <a:xfrm>
            <a:off x="5733949" y="6151535"/>
            <a:ext cx="165931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>
                <a:solidFill>
                  <a:srgbClr val="003C7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Resting  (90%)</a:t>
            </a:r>
          </a:p>
        </p:txBody>
      </p:sp>
    </p:spTree>
    <p:extLst>
      <p:ext uri="{BB962C8B-B14F-4D97-AF65-F5344CB8AC3E}">
        <p14:creationId xmlns:p14="http://schemas.microsoft.com/office/powerpoint/2010/main" val="1485564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ctrTitle" idx="4294967295"/>
          </p:nvPr>
        </p:nvSpPr>
        <p:spPr bwMode="auto">
          <a:xfrm>
            <a:off x="0" y="604043"/>
            <a:ext cx="9144000" cy="62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3600" b="1" dirty="0">
                <a:solidFill>
                  <a:srgbClr val="003C7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Mitosis Mini Quiz</a:t>
            </a:r>
          </a:p>
        </p:txBody>
      </p:sp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D3BB43F-A621-4695-9987-841A433ED672}"/>
              </a:ext>
            </a:extLst>
          </p:cNvPr>
          <p:cNvSpPr/>
          <p:nvPr/>
        </p:nvSpPr>
        <p:spPr>
          <a:xfrm>
            <a:off x="8558373" y="6637106"/>
            <a:ext cx="529969" cy="1653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5CBD353C-830D-4C3D-AAB9-B36E1B333E0C}"/>
              </a:ext>
            </a:extLst>
          </p:cNvPr>
          <p:cNvSpPr txBox="1">
            <a:spLocks/>
          </p:cNvSpPr>
          <p:nvPr/>
        </p:nvSpPr>
        <p:spPr>
          <a:xfrm>
            <a:off x="431800" y="1354377"/>
            <a:ext cx="8280400" cy="3570208"/>
          </a:xfrm>
          <a:prstGeom prst="rect">
            <a:avLst/>
          </a:prstGeom>
        </p:spPr>
        <p:txBody>
          <a:bodyPr wrap="square" lIns="0" rIns="0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600"/>
              </a:spcAft>
              <a:defRPr/>
            </a:pPr>
            <a:r>
              <a:rPr lang="en-GB" sz="1600" b="1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For each statement, write down whether it is true or false.</a:t>
            </a:r>
          </a:p>
          <a:p>
            <a:pPr algn="l" fontAlgn="auto">
              <a:spcAft>
                <a:spcPts val="600"/>
              </a:spcAft>
              <a:defRPr/>
            </a:pPr>
            <a:endParaRPr lang="en-GB" sz="1600" b="1" dirty="0"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algn="l" fontAlgn="auto">
              <a:spcAft>
                <a:spcPts val="600"/>
              </a:spcAft>
              <a:defRPr/>
            </a:pPr>
            <a:r>
              <a:rPr lang="en-GB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Mitosis results in cells containing half a set of chromosomes.</a:t>
            </a:r>
          </a:p>
          <a:p>
            <a:pPr algn="l" fontAlgn="auto">
              <a:spcAft>
                <a:spcPts val="600"/>
              </a:spcAft>
              <a:defRPr/>
            </a:pPr>
            <a:endParaRPr lang="en-GB" sz="1600" dirty="0"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algn="l" fontAlgn="auto">
              <a:spcAft>
                <a:spcPts val="600"/>
              </a:spcAft>
              <a:defRPr/>
            </a:pPr>
            <a:r>
              <a:rPr lang="en-GB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Mitosis produces two identical cells from each parent cell.</a:t>
            </a:r>
          </a:p>
          <a:p>
            <a:pPr algn="l" fontAlgn="auto">
              <a:spcAft>
                <a:spcPts val="600"/>
              </a:spcAft>
              <a:defRPr/>
            </a:pPr>
            <a:endParaRPr lang="en-GB" sz="1600" dirty="0"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algn="l" fontAlgn="auto">
              <a:spcAft>
                <a:spcPts val="600"/>
              </a:spcAft>
              <a:defRPr/>
            </a:pPr>
            <a:r>
              <a:rPr lang="en-GB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Mitosis occurs for only a short time in the cell cycle.</a:t>
            </a:r>
          </a:p>
          <a:p>
            <a:pPr algn="l" fontAlgn="auto">
              <a:spcAft>
                <a:spcPts val="600"/>
              </a:spcAft>
              <a:defRPr/>
            </a:pPr>
            <a:endParaRPr lang="en-GB" sz="1600" dirty="0"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algn="l" fontAlgn="auto">
              <a:spcAft>
                <a:spcPts val="600"/>
              </a:spcAft>
              <a:defRPr/>
            </a:pPr>
            <a:r>
              <a:rPr lang="en-GB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Mitosis can lead to diabetes if not controlled.</a:t>
            </a:r>
          </a:p>
          <a:p>
            <a:pPr algn="l" fontAlgn="auto">
              <a:spcAft>
                <a:spcPts val="600"/>
              </a:spcAft>
              <a:defRPr/>
            </a:pPr>
            <a:endParaRPr lang="en-GB" sz="1600" dirty="0"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algn="l" fontAlgn="auto">
              <a:spcAft>
                <a:spcPts val="600"/>
              </a:spcAft>
              <a:defRPr/>
            </a:pPr>
            <a:r>
              <a:rPr lang="en-GB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Mitosis occurs to replace damaged cells.</a:t>
            </a:r>
          </a:p>
        </p:txBody>
      </p:sp>
    </p:spTree>
    <p:extLst>
      <p:ext uri="{BB962C8B-B14F-4D97-AF65-F5344CB8AC3E}">
        <p14:creationId xmlns:p14="http://schemas.microsoft.com/office/powerpoint/2010/main" val="1854099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ctrTitle" idx="4294967295"/>
          </p:nvPr>
        </p:nvSpPr>
        <p:spPr bwMode="auto">
          <a:xfrm>
            <a:off x="0" y="604043"/>
            <a:ext cx="9144000" cy="62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3600" b="1" dirty="0">
                <a:solidFill>
                  <a:srgbClr val="003C7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Mitosis Mini Quiz</a:t>
            </a:r>
          </a:p>
        </p:txBody>
      </p:sp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D3BB43F-A621-4695-9987-841A433ED672}"/>
              </a:ext>
            </a:extLst>
          </p:cNvPr>
          <p:cNvSpPr/>
          <p:nvPr/>
        </p:nvSpPr>
        <p:spPr>
          <a:xfrm>
            <a:off x="8558373" y="6637106"/>
            <a:ext cx="529969" cy="1653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5CBD353C-830D-4C3D-AAB9-B36E1B333E0C}"/>
              </a:ext>
            </a:extLst>
          </p:cNvPr>
          <p:cNvSpPr txBox="1">
            <a:spLocks/>
          </p:cNvSpPr>
          <p:nvPr/>
        </p:nvSpPr>
        <p:spPr>
          <a:xfrm>
            <a:off x="431800" y="1354377"/>
            <a:ext cx="8280400" cy="4555093"/>
          </a:xfrm>
          <a:prstGeom prst="rect">
            <a:avLst/>
          </a:prstGeom>
        </p:spPr>
        <p:txBody>
          <a:bodyPr wrap="square" lIns="0" rIns="0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600"/>
              </a:spcAft>
              <a:defRPr/>
            </a:pPr>
            <a:r>
              <a:rPr lang="en-GB" sz="1600" b="1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For each statement, write down whether it is true or false.</a:t>
            </a:r>
          </a:p>
          <a:p>
            <a:pPr algn="l" fontAlgn="auto">
              <a:spcAft>
                <a:spcPts val="600"/>
              </a:spcAft>
              <a:defRPr/>
            </a:pPr>
            <a:endParaRPr lang="en-GB" sz="1600" b="1" dirty="0"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algn="l" fontAlgn="auto">
              <a:spcAft>
                <a:spcPts val="2400"/>
              </a:spcAft>
              <a:defRPr/>
            </a:pPr>
            <a:r>
              <a:rPr lang="en-GB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Mitosis results in cells containing half a set of chromosomes.</a:t>
            </a:r>
          </a:p>
          <a:p>
            <a:pPr algn="l" fontAlgn="auto">
              <a:spcAft>
                <a:spcPts val="600"/>
              </a:spcAft>
              <a:defRPr/>
            </a:pPr>
            <a:endParaRPr lang="en-GB" sz="1600" dirty="0"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algn="l" fontAlgn="auto">
              <a:spcAft>
                <a:spcPts val="2400"/>
              </a:spcAft>
              <a:defRPr/>
            </a:pPr>
            <a:r>
              <a:rPr lang="en-GB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Mitosis produces two identical cells from each parent cell.</a:t>
            </a:r>
          </a:p>
          <a:p>
            <a:pPr algn="l" fontAlgn="auto">
              <a:spcAft>
                <a:spcPts val="600"/>
              </a:spcAft>
              <a:defRPr/>
            </a:pPr>
            <a:endParaRPr lang="en-GB" sz="1600" dirty="0"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algn="l" fontAlgn="auto">
              <a:spcAft>
                <a:spcPts val="3600"/>
              </a:spcAft>
              <a:defRPr/>
            </a:pPr>
            <a:r>
              <a:rPr lang="en-GB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Mitosis occurs for only a short time in the cell cycle.</a:t>
            </a:r>
          </a:p>
          <a:p>
            <a:pPr algn="l" fontAlgn="auto">
              <a:spcAft>
                <a:spcPts val="4200"/>
              </a:spcAft>
              <a:defRPr/>
            </a:pPr>
            <a:r>
              <a:rPr lang="en-GB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Mitosis can lead to diabetes if not controlled.</a:t>
            </a:r>
          </a:p>
          <a:p>
            <a:pPr algn="l" fontAlgn="auto">
              <a:spcAft>
                <a:spcPts val="600"/>
              </a:spcAft>
              <a:defRPr/>
            </a:pPr>
            <a:endParaRPr lang="en-GB" sz="1600" dirty="0"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algn="l" fontAlgn="auto">
              <a:spcAft>
                <a:spcPts val="2400"/>
              </a:spcAft>
              <a:defRPr/>
            </a:pPr>
            <a:r>
              <a:rPr lang="en-GB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Mitosis occurs to replace damaged cells.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3BF773F-1651-4352-AEB5-C29CCB5CC72C}"/>
              </a:ext>
            </a:extLst>
          </p:cNvPr>
          <p:cNvSpPr txBox="1">
            <a:spLocks/>
          </p:cNvSpPr>
          <p:nvPr/>
        </p:nvSpPr>
        <p:spPr>
          <a:xfrm>
            <a:off x="431800" y="2291078"/>
            <a:ext cx="8280400" cy="584775"/>
          </a:xfrm>
          <a:prstGeom prst="rect">
            <a:avLst/>
          </a:prstGeom>
        </p:spPr>
        <p:txBody>
          <a:bodyPr wrap="square" lIns="0" rIns="0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600"/>
              </a:spcAft>
              <a:defRPr/>
            </a:pPr>
            <a:r>
              <a:rPr lang="en-GB" sz="1600" b="1" dirty="0">
                <a:solidFill>
                  <a:srgbClr val="003C7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False – the genetic information is replicated (copied) before cell division, so each new cell contains a full set of chromosomes.</a:t>
            </a:r>
            <a:endParaRPr lang="en-GB" sz="1600" dirty="0">
              <a:solidFill>
                <a:srgbClr val="003C7B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1DBAEB8-9864-4FAD-B31E-C616B1582E36}"/>
              </a:ext>
            </a:extLst>
          </p:cNvPr>
          <p:cNvSpPr txBox="1">
            <a:spLocks/>
          </p:cNvSpPr>
          <p:nvPr/>
        </p:nvSpPr>
        <p:spPr>
          <a:xfrm>
            <a:off x="431800" y="3149722"/>
            <a:ext cx="8280400" cy="584775"/>
          </a:xfrm>
          <a:prstGeom prst="rect">
            <a:avLst/>
          </a:prstGeom>
        </p:spPr>
        <p:txBody>
          <a:bodyPr wrap="square" lIns="0" rIns="0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600"/>
              </a:spcAft>
              <a:defRPr/>
            </a:pPr>
            <a:r>
              <a:rPr lang="en-GB" sz="1600" b="1" dirty="0">
                <a:solidFill>
                  <a:srgbClr val="003C7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True – the cells each contain an identical set of information to the parent cell. They are clones.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082AAFE-2EE2-44B0-8A53-B0F5F0FB72A7}"/>
              </a:ext>
            </a:extLst>
          </p:cNvPr>
          <p:cNvSpPr txBox="1">
            <a:spLocks/>
          </p:cNvSpPr>
          <p:nvPr/>
        </p:nvSpPr>
        <p:spPr>
          <a:xfrm>
            <a:off x="431800" y="4030668"/>
            <a:ext cx="8280400" cy="338554"/>
          </a:xfrm>
          <a:prstGeom prst="rect">
            <a:avLst/>
          </a:prstGeom>
        </p:spPr>
        <p:txBody>
          <a:bodyPr wrap="square" lIns="0" rIns="0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600"/>
              </a:spcAft>
              <a:defRPr/>
            </a:pPr>
            <a:r>
              <a:rPr lang="en-GB" sz="1600" b="1" dirty="0">
                <a:solidFill>
                  <a:srgbClr val="003C7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True – during the cell cycle, only around 10% of the time is spent in mitosis.</a:t>
            </a:r>
            <a:endParaRPr lang="en-GB" sz="1600" dirty="0">
              <a:solidFill>
                <a:srgbClr val="003C7B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924EB14-0F13-4602-9499-EEA91614AC50}"/>
              </a:ext>
            </a:extLst>
          </p:cNvPr>
          <p:cNvSpPr txBox="1">
            <a:spLocks/>
          </p:cNvSpPr>
          <p:nvPr/>
        </p:nvSpPr>
        <p:spPr>
          <a:xfrm>
            <a:off x="431800" y="4699744"/>
            <a:ext cx="8280400" cy="830997"/>
          </a:xfrm>
          <a:prstGeom prst="rect">
            <a:avLst/>
          </a:prstGeom>
        </p:spPr>
        <p:txBody>
          <a:bodyPr wrap="square" lIns="0" rIns="0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600"/>
              </a:spcAft>
              <a:defRPr/>
            </a:pPr>
            <a:r>
              <a:rPr lang="en-GB" sz="1600" b="1" dirty="0">
                <a:solidFill>
                  <a:srgbClr val="003C7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False – uncontrolled cell division can lead to tumours and cancer. Diabetes is caused when the body cannot produce enough insulin or cells no longer respond to insulin. </a:t>
            </a:r>
            <a:endParaRPr lang="en-GB" sz="1600" dirty="0">
              <a:solidFill>
                <a:srgbClr val="003C7B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7486F60-D3CB-4D08-86CD-017522DECE67}"/>
              </a:ext>
            </a:extLst>
          </p:cNvPr>
          <p:cNvSpPr txBox="1">
            <a:spLocks/>
          </p:cNvSpPr>
          <p:nvPr/>
        </p:nvSpPr>
        <p:spPr>
          <a:xfrm>
            <a:off x="431800" y="5792563"/>
            <a:ext cx="8280400" cy="584775"/>
          </a:xfrm>
          <a:prstGeom prst="rect">
            <a:avLst/>
          </a:prstGeom>
        </p:spPr>
        <p:txBody>
          <a:bodyPr wrap="square" lIns="0" rIns="0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600"/>
              </a:spcAft>
              <a:defRPr/>
            </a:pPr>
            <a:r>
              <a:rPr lang="en-GB" sz="1600" b="1" dirty="0">
                <a:solidFill>
                  <a:srgbClr val="003C7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True – identical cells produced from mitosis can replace damaged cells and contribute to growth of an organism.</a:t>
            </a:r>
          </a:p>
        </p:txBody>
      </p:sp>
    </p:spTree>
    <p:extLst>
      <p:ext uri="{BB962C8B-B14F-4D97-AF65-F5344CB8AC3E}">
        <p14:creationId xmlns:p14="http://schemas.microsoft.com/office/powerpoint/2010/main" val="439067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CC1F8FD-DCF0-5F4D-98C3-D4CD4E063D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691" y="77850"/>
            <a:ext cx="2667753" cy="258089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A07F564-0C59-9E40-B35F-00D8330779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6943" y="848104"/>
            <a:ext cx="2670113" cy="258089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A93DADF-5F27-D744-B91B-6A68D74647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67753" y="3896698"/>
            <a:ext cx="2663741" cy="257452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436511D-5C16-BB4C-8426-E73E78185C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28563" y="3619794"/>
            <a:ext cx="2657368" cy="256177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510E1A3-827C-2A4E-8774-D4D3D7473FC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08053" y="366144"/>
            <a:ext cx="2657368" cy="256177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F3BE134-A3BD-9C42-B501-00C801B5128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502" y="2890117"/>
            <a:ext cx="2638251" cy="256177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9225F7C-0081-A04B-9FA3-A0D83CB427DD}"/>
              </a:ext>
            </a:extLst>
          </p:cNvPr>
          <p:cNvSpPr txBox="1"/>
          <p:nvPr/>
        </p:nvSpPr>
        <p:spPr>
          <a:xfrm>
            <a:off x="3136693" y="-90276"/>
            <a:ext cx="30711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Can you order the stages?</a:t>
            </a:r>
          </a:p>
        </p:txBody>
      </p:sp>
    </p:spTree>
    <p:extLst>
      <p:ext uri="{BB962C8B-B14F-4D97-AF65-F5344CB8AC3E}">
        <p14:creationId xmlns:p14="http://schemas.microsoft.com/office/powerpoint/2010/main" val="38352755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ctrTitle" idx="4294967295"/>
          </p:nvPr>
        </p:nvSpPr>
        <p:spPr bwMode="auto">
          <a:xfrm>
            <a:off x="0" y="604043"/>
            <a:ext cx="9144000" cy="62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3600" b="1" dirty="0">
                <a:solidFill>
                  <a:srgbClr val="003C7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Cell Cycle and Mitosis</a:t>
            </a:r>
          </a:p>
        </p:txBody>
      </p:sp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D3BB43F-A621-4695-9987-841A433ED672}"/>
              </a:ext>
            </a:extLst>
          </p:cNvPr>
          <p:cNvSpPr/>
          <p:nvPr/>
        </p:nvSpPr>
        <p:spPr>
          <a:xfrm>
            <a:off x="8558373" y="6637106"/>
            <a:ext cx="529969" cy="1653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DE78398-1BEC-40CA-923D-FA76BA0465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4653" y="1607222"/>
            <a:ext cx="1073763" cy="107313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E4F2474-DB34-491F-833A-3245A681A34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800" y="1730803"/>
            <a:ext cx="826527" cy="825972"/>
          </a:xfrm>
          <a:prstGeom prst="rect">
            <a:avLst/>
          </a:prstGeom>
        </p:spPr>
      </p:pic>
      <p:sp>
        <p:nvSpPr>
          <p:cNvPr id="13" name="Arrow: Right 12">
            <a:extLst>
              <a:ext uri="{FF2B5EF4-FFF2-40B4-BE49-F238E27FC236}">
                <a16:creationId xmlns:a16="http://schemas.microsoft.com/office/drawing/2014/main" id="{59C54099-243A-4886-8713-49F9FCFDE5FC}"/>
              </a:ext>
            </a:extLst>
          </p:cNvPr>
          <p:cNvSpPr/>
          <p:nvPr/>
        </p:nvSpPr>
        <p:spPr>
          <a:xfrm>
            <a:off x="1350249" y="2051400"/>
            <a:ext cx="331056" cy="184775"/>
          </a:xfrm>
          <a:prstGeom prst="rightArrow">
            <a:avLst/>
          </a:prstGeom>
          <a:solidFill>
            <a:srgbClr val="003C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556B5A0-C313-4F6A-AB88-6F55C9DCCED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4742" y="1607222"/>
            <a:ext cx="1074393" cy="107376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298F05F-7978-49F6-A3B4-C94498061F3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2365" y="1730802"/>
            <a:ext cx="1550408" cy="825972"/>
          </a:xfrm>
          <a:prstGeom prst="rect">
            <a:avLst/>
          </a:prstGeom>
        </p:spPr>
      </p:pic>
      <p:sp>
        <p:nvSpPr>
          <p:cNvPr id="17" name="Arrow: Right 16">
            <a:extLst>
              <a:ext uri="{FF2B5EF4-FFF2-40B4-BE49-F238E27FC236}">
                <a16:creationId xmlns:a16="http://schemas.microsoft.com/office/drawing/2014/main" id="{57523C2E-8295-40FB-AE99-F9FE70630745}"/>
              </a:ext>
            </a:extLst>
          </p:cNvPr>
          <p:cNvSpPr/>
          <p:nvPr/>
        </p:nvSpPr>
        <p:spPr>
          <a:xfrm>
            <a:off x="2942599" y="2051400"/>
            <a:ext cx="331056" cy="184775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35A152F1-7C49-44E5-93F7-821706E2411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6003" y="1730802"/>
            <a:ext cx="1696197" cy="825972"/>
          </a:xfrm>
          <a:prstGeom prst="rect">
            <a:avLst/>
          </a:prstGeom>
        </p:spPr>
      </p:pic>
      <p:sp>
        <p:nvSpPr>
          <p:cNvPr id="19" name="Arrow: Right 18">
            <a:extLst>
              <a:ext uri="{FF2B5EF4-FFF2-40B4-BE49-F238E27FC236}">
                <a16:creationId xmlns:a16="http://schemas.microsoft.com/office/drawing/2014/main" id="{57B2022B-E0A8-4975-97E3-A773CBB80E74}"/>
              </a:ext>
            </a:extLst>
          </p:cNvPr>
          <p:cNvSpPr/>
          <p:nvPr/>
        </p:nvSpPr>
        <p:spPr>
          <a:xfrm>
            <a:off x="4530222" y="2051400"/>
            <a:ext cx="331056" cy="184775"/>
          </a:xfrm>
          <a:prstGeom prst="rightArrow">
            <a:avLst/>
          </a:prstGeom>
          <a:solidFill>
            <a:srgbClr val="003C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Arrow: Right 19">
            <a:extLst>
              <a:ext uri="{FF2B5EF4-FFF2-40B4-BE49-F238E27FC236}">
                <a16:creationId xmlns:a16="http://schemas.microsoft.com/office/drawing/2014/main" id="{77076CAF-A4AD-4487-9A28-78F8A82EBFC8}"/>
              </a:ext>
            </a:extLst>
          </p:cNvPr>
          <p:cNvSpPr/>
          <p:nvPr/>
        </p:nvSpPr>
        <p:spPr>
          <a:xfrm>
            <a:off x="6593860" y="2051400"/>
            <a:ext cx="331056" cy="184775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15" name="Table 2">
            <a:extLst>
              <a:ext uri="{FF2B5EF4-FFF2-40B4-BE49-F238E27FC236}">
                <a16:creationId xmlns:a16="http://schemas.microsoft.com/office/drawing/2014/main" id="{C6DB15D0-1322-46BA-ACC5-6FD70D56EE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4289832"/>
              </p:ext>
            </p:extLst>
          </p:nvPr>
        </p:nvGraphicFramePr>
        <p:xfrm>
          <a:off x="431800" y="2981744"/>
          <a:ext cx="2841855" cy="343493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41855">
                  <a:extLst>
                    <a:ext uri="{9D8B030D-6E8A-4147-A177-3AD203B41FA5}">
                      <a16:colId xmlns:a16="http://schemas.microsoft.com/office/drawing/2014/main" val="3792532112"/>
                    </a:ext>
                  </a:extLst>
                </a:gridCol>
              </a:tblGrid>
              <a:tr h="3434931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DNA Replication and Cell Growth</a:t>
                      </a:r>
                    </a:p>
                    <a:p>
                      <a:pPr algn="ctr"/>
                      <a:endParaRPr lang="en-GB" sz="15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algn="ctr"/>
                      <a:r>
                        <a:rPr lang="en-GB" sz="15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In the first stage, the DNA in the nucleus replicates to form two copies of each chromosome. The identical strands of DNA are joined together in an X shape. </a:t>
                      </a:r>
                    </a:p>
                    <a:p>
                      <a:pPr algn="ctr"/>
                      <a:endParaRPr lang="en-GB" sz="150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algn="ctr"/>
                      <a:r>
                        <a:rPr lang="en-GB" sz="15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The cell grows and increases the number of sub-cellular structures such as ribosomes and mitochondria. </a:t>
                      </a:r>
                      <a:endParaRPr lang="en-GB" sz="1500" b="0" dirty="0">
                        <a:solidFill>
                          <a:schemeClr val="tx1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63305" marR="63305" marT="31652" marB="31652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702410939"/>
                  </a:ext>
                </a:extLst>
              </a:tr>
            </a:tbl>
          </a:graphicData>
        </a:graphic>
      </p:graphicFrame>
      <p:graphicFrame>
        <p:nvGraphicFramePr>
          <p:cNvPr id="21" name="Table 2">
            <a:extLst>
              <a:ext uri="{FF2B5EF4-FFF2-40B4-BE49-F238E27FC236}">
                <a16:creationId xmlns:a16="http://schemas.microsoft.com/office/drawing/2014/main" id="{2629B726-E369-4EB4-95F5-9E54B72468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2667162"/>
              </p:ext>
            </p:extLst>
          </p:nvPr>
        </p:nvGraphicFramePr>
        <p:xfrm>
          <a:off x="5952066" y="2980763"/>
          <a:ext cx="2760133" cy="34359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60133">
                  <a:extLst>
                    <a:ext uri="{9D8B030D-6E8A-4147-A177-3AD203B41FA5}">
                      <a16:colId xmlns:a16="http://schemas.microsoft.com/office/drawing/2014/main" val="1066729437"/>
                    </a:ext>
                  </a:extLst>
                </a:gridCol>
              </a:tblGrid>
              <a:tr h="343591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Formation of New Cells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50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The cytoplasm and cell membranes divide to form two identical daughter cells.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50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Each daughter cell contains the same chromosomes as the parent cell. </a:t>
                      </a:r>
                    </a:p>
                  </a:txBody>
                  <a:tcPr marL="63305" marR="63305" marT="31652" marB="31652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702410939"/>
                  </a:ext>
                </a:extLst>
              </a:tr>
            </a:tbl>
          </a:graphicData>
        </a:graphic>
      </p:graphicFrame>
      <p:graphicFrame>
        <p:nvGraphicFramePr>
          <p:cNvPr id="22" name="Table 2">
            <a:extLst>
              <a:ext uri="{FF2B5EF4-FFF2-40B4-BE49-F238E27FC236}">
                <a16:creationId xmlns:a16="http://schemas.microsoft.com/office/drawing/2014/main" id="{245261A3-37DC-4370-9BBE-39F69EEA18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674975"/>
              </p:ext>
            </p:extLst>
          </p:nvPr>
        </p:nvGraphicFramePr>
        <p:xfrm>
          <a:off x="3272476" y="2981254"/>
          <a:ext cx="2680769" cy="343542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80769">
                  <a:extLst>
                    <a:ext uri="{9D8B030D-6E8A-4147-A177-3AD203B41FA5}">
                      <a16:colId xmlns:a16="http://schemas.microsoft.com/office/drawing/2014/main" val="1066729437"/>
                    </a:ext>
                  </a:extLst>
                </a:gridCol>
              </a:tblGrid>
              <a:tr h="3435421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Mitosis</a:t>
                      </a:r>
                    </a:p>
                    <a:p>
                      <a:pPr algn="ctr"/>
                      <a:endParaRPr lang="en-GB" sz="15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algn="ctr"/>
                      <a:r>
                        <a:rPr lang="en-GB" sz="15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The chromosomes line up along the centre of the cell and one set of chromosomes is pulled to each end of the cell. </a:t>
                      </a:r>
                    </a:p>
                    <a:p>
                      <a:pPr algn="ctr"/>
                      <a:endParaRPr lang="en-GB" sz="150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algn="ctr"/>
                      <a:r>
                        <a:rPr lang="en-GB" sz="15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The nucleus divides, enclosing each set of chromosomes. </a:t>
                      </a:r>
                    </a:p>
                  </a:txBody>
                  <a:tcPr marL="63305" marR="63305" marT="31652" marB="31652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7024109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3919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ctrTitle" idx="4294967295"/>
          </p:nvPr>
        </p:nvSpPr>
        <p:spPr bwMode="auto">
          <a:xfrm>
            <a:off x="0" y="204276"/>
            <a:ext cx="9144000" cy="62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3600" b="1" dirty="0">
                <a:solidFill>
                  <a:srgbClr val="003C7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Create a Cell Cycle Model</a:t>
            </a:r>
          </a:p>
        </p:txBody>
      </p:sp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D3BB43F-A621-4695-9987-841A433ED672}"/>
              </a:ext>
            </a:extLst>
          </p:cNvPr>
          <p:cNvSpPr/>
          <p:nvPr/>
        </p:nvSpPr>
        <p:spPr>
          <a:xfrm>
            <a:off x="8558373" y="6637106"/>
            <a:ext cx="529969" cy="1653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7EEC2A44-8332-4703-ABE6-DF5F27A0B591}"/>
              </a:ext>
            </a:extLst>
          </p:cNvPr>
          <p:cNvSpPr txBox="1">
            <a:spLocks/>
          </p:cNvSpPr>
          <p:nvPr/>
        </p:nvSpPr>
        <p:spPr>
          <a:xfrm>
            <a:off x="4427975" y="2439237"/>
            <a:ext cx="4716025" cy="4478149"/>
          </a:xfrm>
          <a:prstGeom prst="rect">
            <a:avLst/>
          </a:prstGeom>
        </p:spPr>
        <p:txBody>
          <a:bodyPr wrap="square" lIns="0" rIns="0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600"/>
              </a:spcAft>
              <a:defRPr/>
            </a:pPr>
            <a:endParaRPr lang="en-GB" sz="2000" b="1" dirty="0">
              <a:solidFill>
                <a:srgbClr val="FF0000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algn="l" fontAlgn="auto">
              <a:spcAft>
                <a:spcPts val="600"/>
              </a:spcAft>
              <a:defRPr/>
            </a:pPr>
            <a:endParaRPr lang="en-GB" sz="2000" b="1" dirty="0">
              <a:solidFill>
                <a:srgbClr val="FF0000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algn="l" fontAlgn="auto">
              <a:spcAft>
                <a:spcPts val="600"/>
              </a:spcAft>
              <a:defRPr/>
            </a:pPr>
            <a:endParaRPr lang="en-GB" sz="2000" b="1" dirty="0">
              <a:solidFill>
                <a:srgbClr val="FF0000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algn="l" fontAlgn="auto">
              <a:spcAft>
                <a:spcPts val="600"/>
              </a:spcAft>
              <a:defRPr/>
            </a:pPr>
            <a:endParaRPr lang="en-GB" sz="2000" b="1" dirty="0">
              <a:solidFill>
                <a:srgbClr val="FF0000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algn="l" fontAlgn="auto">
              <a:spcAft>
                <a:spcPts val="600"/>
              </a:spcAft>
              <a:defRPr/>
            </a:pPr>
            <a:endParaRPr lang="en-GB" sz="2000" b="1" dirty="0">
              <a:solidFill>
                <a:srgbClr val="FF0000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algn="l" fontAlgn="auto">
              <a:spcAft>
                <a:spcPts val="600"/>
              </a:spcAft>
              <a:defRPr/>
            </a:pPr>
            <a:endParaRPr lang="en-GB" sz="2000" b="1" dirty="0">
              <a:solidFill>
                <a:srgbClr val="FF0000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algn="l" fontAlgn="auto">
              <a:spcAft>
                <a:spcPts val="600"/>
              </a:spcAft>
              <a:defRPr/>
            </a:pPr>
            <a:endParaRPr lang="en-GB" sz="2000" b="1" dirty="0">
              <a:solidFill>
                <a:srgbClr val="FF0000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algn="l" fontAlgn="auto">
              <a:spcAft>
                <a:spcPts val="600"/>
              </a:spcAft>
              <a:defRPr/>
            </a:pPr>
            <a:endParaRPr lang="en-GB" sz="2000" b="1" dirty="0">
              <a:solidFill>
                <a:srgbClr val="FF0000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algn="l" fontAlgn="auto">
              <a:spcAft>
                <a:spcPts val="600"/>
              </a:spcAft>
              <a:defRPr/>
            </a:pPr>
            <a:endParaRPr lang="en-GB" sz="2000" b="1" dirty="0">
              <a:solidFill>
                <a:srgbClr val="FF0000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algn="l"/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Challenge: Create several models of different stages and put them in order to make an animation or video clip.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B2B568-2D7F-4DA0-82CC-2CC67E90DF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72" y="962896"/>
            <a:ext cx="4069856" cy="5756877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3F681EC-6929-4BBC-B257-A4B5E4FCE26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66" t="3281" r="2676" b="31448"/>
          <a:stretch/>
        </p:blipFill>
        <p:spPr>
          <a:xfrm>
            <a:off x="4299383" y="962896"/>
            <a:ext cx="4762945" cy="4948806"/>
          </a:xfrm>
          <a:prstGeom prst="rect">
            <a:avLst/>
          </a:prstGeom>
          <a:ln w="63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782982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ctrTitle" idx="4294967295"/>
          </p:nvPr>
        </p:nvSpPr>
        <p:spPr bwMode="auto">
          <a:xfrm>
            <a:off x="0" y="604043"/>
            <a:ext cx="9144000" cy="62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3600" b="1" dirty="0">
                <a:solidFill>
                  <a:srgbClr val="003C7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Plenary</a:t>
            </a:r>
          </a:p>
        </p:txBody>
      </p:sp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D3BB43F-A621-4695-9987-841A433ED672}"/>
              </a:ext>
            </a:extLst>
          </p:cNvPr>
          <p:cNvSpPr/>
          <p:nvPr/>
        </p:nvSpPr>
        <p:spPr>
          <a:xfrm>
            <a:off x="8558373" y="6637106"/>
            <a:ext cx="529969" cy="1653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479429F-F6A8-4A77-9486-852B5E824165}"/>
              </a:ext>
            </a:extLst>
          </p:cNvPr>
          <p:cNvSpPr txBox="1">
            <a:spLocks/>
          </p:cNvSpPr>
          <p:nvPr/>
        </p:nvSpPr>
        <p:spPr>
          <a:xfrm>
            <a:off x="431800" y="1354377"/>
            <a:ext cx="8280400" cy="584775"/>
          </a:xfrm>
          <a:prstGeom prst="rect">
            <a:avLst/>
          </a:prstGeom>
        </p:spPr>
        <p:txBody>
          <a:bodyPr lIns="0" rIns="0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600"/>
              </a:spcAft>
              <a:defRPr/>
            </a:pPr>
            <a:r>
              <a:rPr lang="en-GB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Identify the stage of the cell cycle by describing what is happening in each cell labelled below. Can you put the stages in the correct order?</a:t>
            </a:r>
          </a:p>
        </p:txBody>
      </p:sp>
      <p:pic>
        <p:nvPicPr>
          <p:cNvPr id="8" name="Picture 2" descr="File:Mitosis (261 13) Pressed; root meristem of onion (cells in ...">
            <a:extLst>
              <a:ext uri="{FF2B5EF4-FFF2-40B4-BE49-F238E27FC236}">
                <a16:creationId xmlns:a16="http://schemas.microsoft.com/office/drawing/2014/main" id="{E2127EE6-5FA9-435F-9E0D-7A7E185789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903" y="2089806"/>
            <a:ext cx="5784193" cy="3702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4EB51FF-4DC1-4E24-841F-B79BAA1A321E}"/>
              </a:ext>
            </a:extLst>
          </p:cNvPr>
          <p:cNvSpPr txBox="1"/>
          <p:nvPr/>
        </p:nvSpPr>
        <p:spPr>
          <a:xfrm>
            <a:off x="728192" y="2571589"/>
            <a:ext cx="655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DEADD7A-94E7-4E9F-8247-EB8842B25B59}"/>
              </a:ext>
            </a:extLst>
          </p:cNvPr>
          <p:cNvSpPr txBox="1"/>
          <p:nvPr/>
        </p:nvSpPr>
        <p:spPr>
          <a:xfrm>
            <a:off x="728192" y="4410569"/>
            <a:ext cx="655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B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D4437C7-6966-47A0-884F-56C0BF9D5605}"/>
              </a:ext>
            </a:extLst>
          </p:cNvPr>
          <p:cNvSpPr txBox="1"/>
          <p:nvPr/>
        </p:nvSpPr>
        <p:spPr>
          <a:xfrm>
            <a:off x="7911488" y="2571589"/>
            <a:ext cx="655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A0E517-AFDB-4007-B407-28FCDA284546}"/>
              </a:ext>
            </a:extLst>
          </p:cNvPr>
          <p:cNvSpPr txBox="1"/>
          <p:nvPr/>
        </p:nvSpPr>
        <p:spPr>
          <a:xfrm>
            <a:off x="3916679" y="6040131"/>
            <a:ext cx="655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A01143-5C7B-4C7E-B4E0-1DA5A90188BC}"/>
              </a:ext>
            </a:extLst>
          </p:cNvPr>
          <p:cNvSpPr txBox="1"/>
          <p:nvPr/>
        </p:nvSpPr>
        <p:spPr>
          <a:xfrm>
            <a:off x="7911488" y="4410569"/>
            <a:ext cx="655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E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5E71FD3-4BEE-4118-9B37-26A54073900D}"/>
              </a:ext>
            </a:extLst>
          </p:cNvPr>
          <p:cNvSpPr/>
          <p:nvPr/>
        </p:nvSpPr>
        <p:spPr>
          <a:xfrm>
            <a:off x="2506368" y="2520729"/>
            <a:ext cx="1051560" cy="1086011"/>
          </a:xfrm>
          <a:prstGeom prst="ellipse">
            <a:avLst/>
          </a:prstGeom>
          <a:noFill/>
          <a:ln w="57150">
            <a:solidFill>
              <a:srgbClr val="003C7B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2364B87-9C4B-4FAD-B577-14DA846B5FC0}"/>
              </a:ext>
            </a:extLst>
          </p:cNvPr>
          <p:cNvSpPr/>
          <p:nvPr/>
        </p:nvSpPr>
        <p:spPr>
          <a:xfrm>
            <a:off x="1934868" y="4552771"/>
            <a:ext cx="1051560" cy="1086011"/>
          </a:xfrm>
          <a:prstGeom prst="ellipse">
            <a:avLst/>
          </a:prstGeom>
          <a:noFill/>
          <a:ln w="57150">
            <a:solidFill>
              <a:srgbClr val="003C7B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238DADC5-8A8E-4D53-AD44-5FB51EAD75B9}"/>
              </a:ext>
            </a:extLst>
          </p:cNvPr>
          <p:cNvSpPr/>
          <p:nvPr/>
        </p:nvSpPr>
        <p:spPr>
          <a:xfrm>
            <a:off x="3647922" y="4706281"/>
            <a:ext cx="1051560" cy="1086011"/>
          </a:xfrm>
          <a:prstGeom prst="ellipse">
            <a:avLst/>
          </a:prstGeom>
          <a:noFill/>
          <a:ln w="57150">
            <a:solidFill>
              <a:srgbClr val="003C7B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FD0D4D8C-DD3B-44C9-BAB5-82D1B236489D}"/>
              </a:ext>
            </a:extLst>
          </p:cNvPr>
          <p:cNvSpPr/>
          <p:nvPr/>
        </p:nvSpPr>
        <p:spPr>
          <a:xfrm>
            <a:off x="6110452" y="2694601"/>
            <a:ext cx="1051560" cy="1086011"/>
          </a:xfrm>
          <a:prstGeom prst="ellipse">
            <a:avLst/>
          </a:prstGeom>
          <a:noFill/>
          <a:ln w="57150">
            <a:solidFill>
              <a:srgbClr val="003C7B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351401DC-6E85-43CD-8DC6-E0CD27642D5C}"/>
              </a:ext>
            </a:extLst>
          </p:cNvPr>
          <p:cNvSpPr/>
          <p:nvPr/>
        </p:nvSpPr>
        <p:spPr>
          <a:xfrm>
            <a:off x="5943424" y="3699272"/>
            <a:ext cx="1051560" cy="1086011"/>
          </a:xfrm>
          <a:prstGeom prst="ellipse">
            <a:avLst/>
          </a:prstGeom>
          <a:noFill/>
          <a:ln w="57150">
            <a:solidFill>
              <a:srgbClr val="003C7B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C60ECD80-D208-471A-8D6C-DB88E80BE635}"/>
              </a:ext>
            </a:extLst>
          </p:cNvPr>
          <p:cNvCxnSpPr>
            <a:stCxn id="9" idx="3"/>
            <a:endCxn id="14" idx="2"/>
          </p:cNvCxnSpPr>
          <p:nvPr/>
        </p:nvCxnSpPr>
        <p:spPr>
          <a:xfrm>
            <a:off x="1383512" y="2833199"/>
            <a:ext cx="1122856" cy="230536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3CB36C77-1F6E-4970-9027-0282BA8ABE83}"/>
              </a:ext>
            </a:extLst>
          </p:cNvPr>
          <p:cNvCxnSpPr>
            <a:cxnSpLocks/>
            <a:stCxn id="10" idx="3"/>
            <a:endCxn id="15" idx="2"/>
          </p:cNvCxnSpPr>
          <p:nvPr/>
        </p:nvCxnSpPr>
        <p:spPr>
          <a:xfrm>
            <a:off x="1383512" y="4672179"/>
            <a:ext cx="551356" cy="42359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1F81EBEB-862F-46B8-8B4F-FE047513D570}"/>
              </a:ext>
            </a:extLst>
          </p:cNvPr>
          <p:cNvCxnSpPr>
            <a:cxnSpLocks/>
            <a:stCxn id="12" idx="0"/>
            <a:endCxn id="16" idx="4"/>
          </p:cNvCxnSpPr>
          <p:nvPr/>
        </p:nvCxnSpPr>
        <p:spPr>
          <a:xfrm flipH="1" flipV="1">
            <a:off x="4173702" y="5792292"/>
            <a:ext cx="70637" cy="24783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6BDAA525-DEE7-4298-BDBF-D13D4AE0A9C5}"/>
              </a:ext>
            </a:extLst>
          </p:cNvPr>
          <p:cNvCxnSpPr>
            <a:cxnSpLocks/>
            <a:stCxn id="11" idx="1"/>
            <a:endCxn id="17" idx="6"/>
          </p:cNvCxnSpPr>
          <p:nvPr/>
        </p:nvCxnSpPr>
        <p:spPr>
          <a:xfrm flipH="1">
            <a:off x="7162012" y="2833199"/>
            <a:ext cx="749476" cy="40440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90B25BBB-4504-408A-9971-E16F29132372}"/>
              </a:ext>
            </a:extLst>
          </p:cNvPr>
          <p:cNvCxnSpPr>
            <a:cxnSpLocks/>
            <a:stCxn id="13" idx="1"/>
            <a:endCxn id="18" idx="6"/>
          </p:cNvCxnSpPr>
          <p:nvPr/>
        </p:nvCxnSpPr>
        <p:spPr>
          <a:xfrm flipH="1" flipV="1">
            <a:off x="6994984" y="4242278"/>
            <a:ext cx="916504" cy="429901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ACBB39E4-9B74-4E7A-A567-C58B028CED58}"/>
              </a:ext>
            </a:extLst>
          </p:cNvPr>
          <p:cNvSpPr/>
          <p:nvPr/>
        </p:nvSpPr>
        <p:spPr>
          <a:xfrm>
            <a:off x="4467733" y="5889387"/>
            <a:ext cx="3130061" cy="174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00" baseline="30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Photo courtesy of (@wikimedia.org)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10380880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ctrTitle" idx="4294967295"/>
          </p:nvPr>
        </p:nvSpPr>
        <p:spPr bwMode="auto">
          <a:xfrm>
            <a:off x="0" y="604043"/>
            <a:ext cx="9144000" cy="62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3600" b="1" dirty="0">
                <a:solidFill>
                  <a:srgbClr val="003C7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Plenary</a:t>
            </a:r>
          </a:p>
        </p:txBody>
      </p:sp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D3BB43F-A621-4695-9987-841A433ED672}"/>
              </a:ext>
            </a:extLst>
          </p:cNvPr>
          <p:cNvSpPr/>
          <p:nvPr/>
        </p:nvSpPr>
        <p:spPr>
          <a:xfrm>
            <a:off x="8558373" y="6637106"/>
            <a:ext cx="529969" cy="1653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479429F-F6A8-4A77-9486-852B5E824165}"/>
              </a:ext>
            </a:extLst>
          </p:cNvPr>
          <p:cNvSpPr txBox="1">
            <a:spLocks/>
          </p:cNvSpPr>
          <p:nvPr/>
        </p:nvSpPr>
        <p:spPr>
          <a:xfrm>
            <a:off x="431800" y="1354377"/>
            <a:ext cx="8280400" cy="584775"/>
          </a:xfrm>
          <a:prstGeom prst="rect">
            <a:avLst/>
          </a:prstGeom>
        </p:spPr>
        <p:txBody>
          <a:bodyPr lIns="0" rIns="0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600"/>
              </a:spcAft>
              <a:defRPr/>
            </a:pPr>
            <a:r>
              <a:rPr lang="en-GB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Identify the stage of the cell cycle by describing what is happening in each cell labelled below. Can you put the stages in the correct order?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2759E0A-28FA-4E76-B68F-716C54E61153}"/>
              </a:ext>
            </a:extLst>
          </p:cNvPr>
          <p:cNvGrpSpPr/>
          <p:nvPr/>
        </p:nvGrpSpPr>
        <p:grpSpPr>
          <a:xfrm>
            <a:off x="2149316" y="2074349"/>
            <a:ext cx="4845367" cy="2765280"/>
            <a:chOff x="728192" y="2089806"/>
            <a:chExt cx="7838616" cy="4473545"/>
          </a:xfrm>
        </p:grpSpPr>
        <p:pic>
          <p:nvPicPr>
            <p:cNvPr id="8" name="Picture 2" descr="File:Mitosis (261 13) Pressed; root meristem of onion (cells in ...">
              <a:extLst>
                <a:ext uri="{FF2B5EF4-FFF2-40B4-BE49-F238E27FC236}">
                  <a16:creationId xmlns:a16="http://schemas.microsoft.com/office/drawing/2014/main" id="{E2127EE6-5FA9-435F-9E0D-7A7E1857896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79903" y="2089806"/>
              <a:ext cx="5784193" cy="37024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F4EB51FF-4DC1-4E24-841F-B79BAA1A321E}"/>
                </a:ext>
              </a:extLst>
            </p:cNvPr>
            <p:cNvSpPr txBox="1"/>
            <p:nvPr/>
          </p:nvSpPr>
          <p:spPr>
            <a:xfrm>
              <a:off x="728192" y="2571589"/>
              <a:ext cx="65532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/>
                <a:t>A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DEADD7A-94E7-4E9F-8247-EB8842B25B59}"/>
                </a:ext>
              </a:extLst>
            </p:cNvPr>
            <p:cNvSpPr txBox="1"/>
            <p:nvPr/>
          </p:nvSpPr>
          <p:spPr>
            <a:xfrm>
              <a:off x="728192" y="4410569"/>
              <a:ext cx="65532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/>
                <a:t>B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1D4437C7-6966-47A0-884F-56C0BF9D5605}"/>
                </a:ext>
              </a:extLst>
            </p:cNvPr>
            <p:cNvSpPr txBox="1"/>
            <p:nvPr/>
          </p:nvSpPr>
          <p:spPr>
            <a:xfrm>
              <a:off x="7911488" y="2571589"/>
              <a:ext cx="65532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/>
                <a:t>D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0A0E517-AFDB-4007-B407-28FCDA284546}"/>
                </a:ext>
              </a:extLst>
            </p:cNvPr>
            <p:cNvSpPr txBox="1"/>
            <p:nvPr/>
          </p:nvSpPr>
          <p:spPr>
            <a:xfrm>
              <a:off x="3916679" y="6040131"/>
              <a:ext cx="65532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/>
                <a:t>C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2A01143-5C7B-4C7E-B4E0-1DA5A90188BC}"/>
                </a:ext>
              </a:extLst>
            </p:cNvPr>
            <p:cNvSpPr txBox="1"/>
            <p:nvPr/>
          </p:nvSpPr>
          <p:spPr>
            <a:xfrm>
              <a:off x="7911488" y="4410569"/>
              <a:ext cx="65532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/>
                <a:t>E</a:t>
              </a: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45E71FD3-4BEE-4118-9B37-26A54073900D}"/>
                </a:ext>
              </a:extLst>
            </p:cNvPr>
            <p:cNvSpPr/>
            <p:nvPr/>
          </p:nvSpPr>
          <p:spPr>
            <a:xfrm>
              <a:off x="2506368" y="2520729"/>
              <a:ext cx="1051560" cy="1086011"/>
            </a:xfrm>
            <a:prstGeom prst="ellipse">
              <a:avLst/>
            </a:prstGeom>
            <a:noFill/>
            <a:ln w="57150">
              <a:solidFill>
                <a:srgbClr val="003C7B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92364B87-9C4B-4FAD-B577-14DA846B5FC0}"/>
                </a:ext>
              </a:extLst>
            </p:cNvPr>
            <p:cNvSpPr/>
            <p:nvPr/>
          </p:nvSpPr>
          <p:spPr>
            <a:xfrm>
              <a:off x="1934868" y="4552771"/>
              <a:ext cx="1051560" cy="1086011"/>
            </a:xfrm>
            <a:prstGeom prst="ellipse">
              <a:avLst/>
            </a:prstGeom>
            <a:noFill/>
            <a:ln w="57150">
              <a:solidFill>
                <a:srgbClr val="003C7B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238DADC5-8A8E-4D53-AD44-5FB51EAD75B9}"/>
                </a:ext>
              </a:extLst>
            </p:cNvPr>
            <p:cNvSpPr/>
            <p:nvPr/>
          </p:nvSpPr>
          <p:spPr>
            <a:xfrm>
              <a:off x="3647922" y="4706281"/>
              <a:ext cx="1051560" cy="1086011"/>
            </a:xfrm>
            <a:prstGeom prst="ellipse">
              <a:avLst/>
            </a:prstGeom>
            <a:noFill/>
            <a:ln w="57150">
              <a:solidFill>
                <a:srgbClr val="003C7B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FD0D4D8C-DD3B-44C9-BAB5-82D1B236489D}"/>
                </a:ext>
              </a:extLst>
            </p:cNvPr>
            <p:cNvSpPr/>
            <p:nvPr/>
          </p:nvSpPr>
          <p:spPr>
            <a:xfrm>
              <a:off x="6110452" y="2694601"/>
              <a:ext cx="1051560" cy="1086011"/>
            </a:xfrm>
            <a:prstGeom prst="ellipse">
              <a:avLst/>
            </a:prstGeom>
            <a:noFill/>
            <a:ln w="57150">
              <a:solidFill>
                <a:srgbClr val="003C7B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351401DC-6E85-43CD-8DC6-E0CD27642D5C}"/>
                </a:ext>
              </a:extLst>
            </p:cNvPr>
            <p:cNvSpPr/>
            <p:nvPr/>
          </p:nvSpPr>
          <p:spPr>
            <a:xfrm>
              <a:off x="5943424" y="3699272"/>
              <a:ext cx="1051560" cy="1086011"/>
            </a:xfrm>
            <a:prstGeom prst="ellipse">
              <a:avLst/>
            </a:prstGeom>
            <a:noFill/>
            <a:ln w="57150">
              <a:solidFill>
                <a:srgbClr val="003C7B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C60ECD80-D208-471A-8D6C-DB88E80BE635}"/>
                </a:ext>
              </a:extLst>
            </p:cNvPr>
            <p:cNvCxnSpPr>
              <a:stCxn id="9" idx="3"/>
              <a:endCxn id="14" idx="2"/>
            </p:cNvCxnSpPr>
            <p:nvPr/>
          </p:nvCxnSpPr>
          <p:spPr>
            <a:xfrm>
              <a:off x="1383512" y="2833199"/>
              <a:ext cx="1122856" cy="230536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3CB36C77-1F6E-4970-9027-0282BA8ABE83}"/>
                </a:ext>
              </a:extLst>
            </p:cNvPr>
            <p:cNvCxnSpPr>
              <a:cxnSpLocks/>
              <a:stCxn id="10" idx="3"/>
              <a:endCxn id="15" idx="2"/>
            </p:cNvCxnSpPr>
            <p:nvPr/>
          </p:nvCxnSpPr>
          <p:spPr>
            <a:xfrm>
              <a:off x="1383512" y="4672179"/>
              <a:ext cx="551356" cy="423598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1F81EBEB-862F-46B8-8B4F-FE047513D570}"/>
                </a:ext>
              </a:extLst>
            </p:cNvPr>
            <p:cNvCxnSpPr>
              <a:cxnSpLocks/>
              <a:stCxn id="12" idx="0"/>
              <a:endCxn id="16" idx="4"/>
            </p:cNvCxnSpPr>
            <p:nvPr/>
          </p:nvCxnSpPr>
          <p:spPr>
            <a:xfrm flipH="1" flipV="1">
              <a:off x="4173702" y="5792292"/>
              <a:ext cx="70637" cy="247839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6BDAA525-DEE7-4298-BDBF-D13D4AE0A9C5}"/>
                </a:ext>
              </a:extLst>
            </p:cNvPr>
            <p:cNvCxnSpPr>
              <a:cxnSpLocks/>
              <a:stCxn id="11" idx="1"/>
              <a:endCxn id="17" idx="6"/>
            </p:cNvCxnSpPr>
            <p:nvPr/>
          </p:nvCxnSpPr>
          <p:spPr>
            <a:xfrm flipH="1">
              <a:off x="7162012" y="2833199"/>
              <a:ext cx="749476" cy="404408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90B25BBB-4504-408A-9971-E16F29132372}"/>
                </a:ext>
              </a:extLst>
            </p:cNvPr>
            <p:cNvCxnSpPr>
              <a:cxnSpLocks/>
              <a:stCxn id="13" idx="1"/>
              <a:endCxn id="18" idx="6"/>
            </p:cNvCxnSpPr>
            <p:nvPr/>
          </p:nvCxnSpPr>
          <p:spPr>
            <a:xfrm flipH="1" flipV="1">
              <a:off x="6994984" y="4242278"/>
              <a:ext cx="916504" cy="429901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737801EB-CD80-46D9-A534-58FB63365313}"/>
              </a:ext>
            </a:extLst>
          </p:cNvPr>
          <p:cNvSpPr/>
          <p:nvPr/>
        </p:nvSpPr>
        <p:spPr>
          <a:xfrm>
            <a:off x="4821212" y="4483942"/>
            <a:ext cx="1726782" cy="2657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00" baseline="30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Photo courtesy of (@wikimedia.org) - granted under creative commons licence – attribution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F145D6E-01F7-491D-9C9C-888E2FC6CA18}"/>
              </a:ext>
            </a:extLst>
          </p:cNvPr>
          <p:cNvSpPr txBox="1"/>
          <p:nvPr/>
        </p:nvSpPr>
        <p:spPr>
          <a:xfrm>
            <a:off x="437836" y="5002101"/>
            <a:ext cx="82743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</a:t>
            </a: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– The cell is in its resting phase and preparing to divide. </a:t>
            </a:r>
          </a:p>
          <a:p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</a:t>
            </a: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– The genetic material has been replicated and is beginning to align in the middle of the cell.</a:t>
            </a:r>
          </a:p>
          <a:p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</a:t>
            </a: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– The chromosomes are aligned along the middle of the cell.</a:t>
            </a:r>
          </a:p>
          <a:p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</a:t>
            </a: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– Each set of chromosomes is being pulled to opposite ends of the cell.</a:t>
            </a:r>
          </a:p>
          <a:p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</a:t>
            </a: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– Two new identical cells have been formed.</a:t>
            </a:r>
          </a:p>
        </p:txBody>
      </p:sp>
    </p:spTree>
    <p:extLst>
      <p:ext uri="{BB962C8B-B14F-4D97-AF65-F5344CB8AC3E}">
        <p14:creationId xmlns:p14="http://schemas.microsoft.com/office/powerpoint/2010/main" val="9482918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yond - Science PowerPoint Template.potx" id="{527C6CFF-8A7D-4AD9-A025-3D8E147630DE}" vid="{B14DED4D-C4F0-48C9-B8A4-014580973D6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2017B20-9D5C-4986-82CF-A812D1FB9899}"/>
</file>

<file path=customXml/itemProps2.xml><?xml version="1.0" encoding="utf-8"?>
<ds:datastoreItem xmlns:ds="http://schemas.openxmlformats.org/officeDocument/2006/customXml" ds:itemID="{284181D2-7217-4CA3-A154-65CB7C3B342E}"/>
</file>

<file path=customXml/itemProps3.xml><?xml version="1.0" encoding="utf-8"?>
<ds:datastoreItem xmlns:ds="http://schemas.openxmlformats.org/officeDocument/2006/customXml" ds:itemID="{8E62EA9A-B730-4E61-932D-C5B673126C79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1468</TotalTime>
  <Words>1187</Words>
  <Application>Microsoft Macintosh PowerPoint</Application>
  <PresentationFormat>On-screen Show (4:3)</PresentationFormat>
  <Paragraphs>162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Calibri</vt:lpstr>
      <vt:lpstr>Twinkl Light</vt:lpstr>
      <vt:lpstr>Arial</vt:lpstr>
      <vt:lpstr>Open Sans</vt:lpstr>
      <vt:lpstr>Office Theme</vt:lpstr>
      <vt:lpstr>PowerPoint Presentation</vt:lpstr>
      <vt:lpstr>Starter</vt:lpstr>
      <vt:lpstr>Starter</vt:lpstr>
      <vt:lpstr>Starter</vt:lpstr>
      <vt:lpstr>Chromosomes</vt:lpstr>
      <vt:lpstr>Chromosomes</vt:lpstr>
      <vt:lpstr>Chromosomes</vt:lpstr>
      <vt:lpstr>PowerPoint Presentation</vt:lpstr>
      <vt:lpstr>PowerPoint Presentation</vt:lpstr>
      <vt:lpstr>The Cell Cycle</vt:lpstr>
      <vt:lpstr>Mitosis Mini Quiz</vt:lpstr>
      <vt:lpstr>Mitosis Mini Quiz</vt:lpstr>
      <vt:lpstr>PowerPoint Presentation</vt:lpstr>
      <vt:lpstr>The Cell Cycle and Mitosis</vt:lpstr>
      <vt:lpstr>Create a Cell Cycle Model</vt:lpstr>
      <vt:lpstr>Plenary</vt:lpstr>
      <vt:lpstr>Plenary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Richard Hinchliffe</dc:creator>
  <cp:lastModifiedBy>Chester &amp; Co</cp:lastModifiedBy>
  <cp:revision>90</cp:revision>
  <dcterms:created xsi:type="dcterms:W3CDTF">2020-05-14T08:02:40Z</dcterms:created>
  <dcterms:modified xsi:type="dcterms:W3CDTF">2020-09-24T14:19:35Z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