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2" r:id="rId2"/>
    <p:sldId id="256" r:id="rId3"/>
    <p:sldId id="258" r:id="rId4"/>
    <p:sldId id="259" r:id="rId5"/>
    <p:sldId id="260" r:id="rId6"/>
    <p:sldId id="263" r:id="rId7"/>
    <p:sldId id="261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6949" autoAdjust="0"/>
    <p:restoredTop sz="94660"/>
  </p:normalViewPr>
  <p:slideViewPr>
    <p:cSldViewPr snapToGrid="0">
      <p:cViewPr varScale="1">
        <p:scale>
          <a:sx n="62" d="100"/>
          <a:sy n="62" d="100"/>
        </p:scale>
        <p:origin x="1136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customXml" Target="../customXml/item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customXml" Target="../customXml/item3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Relationship Id="rId14" Type="http://schemas.openxmlformats.org/officeDocument/2006/relationships/customXml" Target="../customXml/item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6E7225-98DD-48B8-A807-DB05EEA1040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3168B0C-3794-4A0E-8550-535BEE61854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D6F571F-E840-4C79-B7CD-00318E0523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09C6EF-E42D-4FE5-8581-85D1F980F7E1}" type="datetimeFigureOut">
              <a:rPr lang="en-GB" smtClean="0"/>
              <a:t>19/04/2021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031F4CF-200D-4124-86F4-976E83FE83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7DBB575-C2B7-4060-A0A7-1895AB124E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2963AF-BD69-4A22-ACEA-D6513C993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67617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78A0DA-C2BC-4CE8-8A48-A0B31C64CD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63E806C-4308-42F4-8D2B-1E94D36B54C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1C01D70-EF29-4345-B57A-4BED942894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09C6EF-E42D-4FE5-8581-85D1F980F7E1}" type="datetimeFigureOut">
              <a:rPr lang="en-GB" smtClean="0"/>
              <a:t>19/04/2021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0919C01-70F6-4FAF-A180-8412B89110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971DAC1-B0B6-416E-8959-518A19311A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2963AF-BD69-4A22-ACEA-D6513C993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17510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FB615D-98A6-455A-82D2-0617AE5B4F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C997ED4-F1E9-470C-B028-B6842194AF7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24353FD-DECB-4822-A6D8-93FC063F7E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09C6EF-E42D-4FE5-8581-85D1F980F7E1}" type="datetimeFigureOut">
              <a:rPr lang="en-GB" smtClean="0"/>
              <a:t>19/04/2021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BAABBAE-D39D-4B99-A31C-4CFB4DA1C0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085BBB6-2F5B-41B2-A9D6-34E3558769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2963AF-BD69-4A22-ACEA-D6513C993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73080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19DE5C-A81E-4F48-8188-FFE62F5E68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E0CE7BB-95A7-46C9-B7AB-E88BE22F5ED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993EFBB-EE9D-411C-B0BE-EE7CD981B82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F8CBAF8-4E35-43F0-93B0-4E80A9F673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09C6EF-E42D-4FE5-8581-85D1F980F7E1}" type="datetimeFigureOut">
              <a:rPr lang="en-GB" smtClean="0"/>
              <a:t>19/04/2021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1416BD5-9302-4E20-A214-4CD0F78BD0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98190E5-EAE9-45A1-9FB4-9DA1C2E33A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2963AF-BD69-4A22-ACEA-D6513C993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474789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491E4E-3B54-4C9A-A3D3-4E3C960B60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B80A8E7-8B72-4A98-BD69-48C5D7030D2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BB14778-BAAD-4ADD-8FB2-C7A24E88C4F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DEDC903-521C-4FAA-9E5A-22D2D9E7B1E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E6ECE05-E06F-44A4-B99E-8AED2C863FF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84E05B2-86CC-4784-A07A-2F3EB8E00C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09C6EF-E42D-4FE5-8581-85D1F980F7E1}" type="datetimeFigureOut">
              <a:rPr lang="en-GB" smtClean="0"/>
              <a:t>19/04/2021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E35BC86-F1A8-40DF-81DE-B2760D3F21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8A04F126-106B-44A4-B548-8AA97FC923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2963AF-BD69-4A22-ACEA-D6513C993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80769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63EF14-8B2D-4936-8774-18D73CCFFF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C4786FB-FB72-4F2B-8F97-CE337DEB00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09C6EF-E42D-4FE5-8581-85D1F980F7E1}" type="datetimeFigureOut">
              <a:rPr lang="en-GB" smtClean="0"/>
              <a:t>19/04/2021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CD41780-6B02-4BEF-8E06-2B703E53A1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5E4D615-FBB9-43D3-A8DD-BDED4F3968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2963AF-BD69-4A22-ACEA-D6513C993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266082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D824E28-FC6F-4416-8CF2-0E1C7A4460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09C6EF-E42D-4FE5-8581-85D1F980F7E1}" type="datetimeFigureOut">
              <a:rPr lang="en-GB" smtClean="0"/>
              <a:t>19/04/2021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05E2A04-D8EE-4FD9-9F16-EC421F5CBF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634B935-B998-4831-9D44-7AE75651F0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2963AF-BD69-4A22-ACEA-D6513C993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764367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213ED3-603A-42A2-9E1A-B8047F9B04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0738792-9BE9-48D1-884C-AB5A0C28E2C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37A81AB-E123-4314-820F-482868F3862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DDDAEFA-865A-4317-AF69-6EE7BAC333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09C6EF-E42D-4FE5-8581-85D1F980F7E1}" type="datetimeFigureOut">
              <a:rPr lang="en-GB" smtClean="0"/>
              <a:t>19/04/2021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3353C7A-654E-4B80-8607-BBBCE5A1FD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665B0C2-DB56-40E1-BEEA-EDF90A910B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2963AF-BD69-4A22-ACEA-D6513C993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29028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91A7AF-C6AA-4005-818D-E92168CC93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BB3506D8-154E-4AA9-AFE4-40E77AE180C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6EAE64B-4933-467B-B663-9B47D50F945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179AFA9-6873-4E67-8B43-FDADCC106E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09C6EF-E42D-4FE5-8581-85D1F980F7E1}" type="datetimeFigureOut">
              <a:rPr lang="en-GB" smtClean="0"/>
              <a:t>19/04/2021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C3CB64D-423D-49BF-A4D8-F0152B6ABA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03F0FD8-2329-4274-935B-932FA7556D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2963AF-BD69-4A22-ACEA-D6513C993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523206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884A62-51C7-44CF-A7A7-D8ABF49D38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587403-7033-4B74-8154-B6879167BC8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204FA55-6B87-4A6A-AA1D-EEC64867C5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09C6EF-E42D-4FE5-8581-85D1F980F7E1}" type="datetimeFigureOut">
              <a:rPr lang="en-GB" smtClean="0"/>
              <a:t>19/04/2021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FD2F9DA-3535-4A51-8F46-1840A70E95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2DAE509-043C-4C26-9D7D-12FBD455C6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2963AF-BD69-4A22-ACEA-D6513C993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73849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5961AA4-3C62-4B5B-B9AD-CF033BEE080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99C42C9-5972-4CCA-8E84-43FD7A8E82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99415A9-28DF-41A9-B1B3-0788A62D0B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09C6EF-E42D-4FE5-8581-85D1F980F7E1}" type="datetimeFigureOut">
              <a:rPr lang="en-GB" smtClean="0"/>
              <a:t>19/04/2021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94DED0E-640F-42A0-BB84-EDD09B4DD5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1805CBF-D095-410E-AE72-7638690BB8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2963AF-BD69-4A22-ACEA-D6513C993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16531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0386376-4D99-490D-812E-56F27A8E0B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45250F3-3EEB-4387-9A46-474F690A481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8EBA643-9D10-41D4-8B9B-3AAEF574582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E09C6EF-E42D-4FE5-8581-85D1F980F7E1}" type="datetimeFigureOut">
              <a:rPr lang="en-GB" smtClean="0"/>
              <a:t>19/04/2021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817B6E7-1E29-412B-ACD0-7699BD598E4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6F4DE21-FEA7-4339-BDFE-2B5962A8F2F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72963AF-BD69-4A22-ACEA-D6513C993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71313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gif"/><Relationship Id="rId13" Type="http://schemas.openxmlformats.org/officeDocument/2006/relationships/image" Target="../media/image12.gif"/><Relationship Id="rId3" Type="http://schemas.openxmlformats.org/officeDocument/2006/relationships/image" Target="../media/image2.gif"/><Relationship Id="rId7" Type="http://schemas.openxmlformats.org/officeDocument/2006/relationships/image" Target="../media/image6.gif"/><Relationship Id="rId12" Type="http://schemas.openxmlformats.org/officeDocument/2006/relationships/image" Target="../media/image11.gif"/><Relationship Id="rId2" Type="http://schemas.openxmlformats.org/officeDocument/2006/relationships/image" Target="../media/image1.gif"/><Relationship Id="rId16" Type="http://schemas.openxmlformats.org/officeDocument/2006/relationships/image" Target="../media/image15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gif"/><Relationship Id="rId11" Type="http://schemas.openxmlformats.org/officeDocument/2006/relationships/image" Target="../media/image10.gif"/><Relationship Id="rId5" Type="http://schemas.openxmlformats.org/officeDocument/2006/relationships/image" Target="../media/image4.gif"/><Relationship Id="rId15" Type="http://schemas.openxmlformats.org/officeDocument/2006/relationships/image" Target="../media/image14.gif"/><Relationship Id="rId10" Type="http://schemas.openxmlformats.org/officeDocument/2006/relationships/image" Target="../media/image9.gif"/><Relationship Id="rId4" Type="http://schemas.openxmlformats.org/officeDocument/2006/relationships/image" Target="../media/image3.gif"/><Relationship Id="rId9" Type="http://schemas.openxmlformats.org/officeDocument/2006/relationships/image" Target="../media/image8.gif"/><Relationship Id="rId14" Type="http://schemas.openxmlformats.org/officeDocument/2006/relationships/image" Target="../media/image13.gif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gif"/><Relationship Id="rId13" Type="http://schemas.openxmlformats.org/officeDocument/2006/relationships/image" Target="../media/image26.gif"/><Relationship Id="rId3" Type="http://schemas.openxmlformats.org/officeDocument/2006/relationships/image" Target="../media/image17.gif"/><Relationship Id="rId7" Type="http://schemas.openxmlformats.org/officeDocument/2006/relationships/image" Target="../media/image21.gif"/><Relationship Id="rId12" Type="http://schemas.openxmlformats.org/officeDocument/2006/relationships/image" Target="../media/image25.gif"/><Relationship Id="rId2" Type="http://schemas.openxmlformats.org/officeDocument/2006/relationships/image" Target="../media/image16.gif"/><Relationship Id="rId16" Type="http://schemas.openxmlformats.org/officeDocument/2006/relationships/image" Target="../media/image29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gif"/><Relationship Id="rId11" Type="http://schemas.openxmlformats.org/officeDocument/2006/relationships/image" Target="../media/image24.gif"/><Relationship Id="rId5" Type="http://schemas.openxmlformats.org/officeDocument/2006/relationships/image" Target="../media/image19.gif"/><Relationship Id="rId15" Type="http://schemas.openxmlformats.org/officeDocument/2006/relationships/image" Target="../media/image28.gif"/><Relationship Id="rId10" Type="http://schemas.openxmlformats.org/officeDocument/2006/relationships/image" Target="../media/image23.gif"/><Relationship Id="rId4" Type="http://schemas.openxmlformats.org/officeDocument/2006/relationships/image" Target="../media/image18.gif"/><Relationship Id="rId9" Type="http://schemas.openxmlformats.org/officeDocument/2006/relationships/image" Target="../media/image5.gif"/><Relationship Id="rId14" Type="http://schemas.openxmlformats.org/officeDocument/2006/relationships/image" Target="../media/image27.gif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quizlet.com/join/Fsekv4ejf" TargetMode="External"/><Relationship Id="rId2" Type="http://schemas.openxmlformats.org/officeDocument/2006/relationships/hyperlink" Target="https://quizlet.com/_9h1ng4?x=1qqt&amp;i=4krqz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687AA8-63D0-432F-AD42-F3681266A4C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369888" y="595901"/>
            <a:ext cx="9144000" cy="1177729"/>
          </a:xfrm>
        </p:spPr>
        <p:txBody>
          <a:bodyPr/>
          <a:lstStyle/>
          <a:p>
            <a:r>
              <a:rPr lang="en-GB" dirty="0"/>
              <a:t>Week Commencing 19</a:t>
            </a:r>
            <a:r>
              <a:rPr lang="en-GB" baseline="30000" dirty="0"/>
              <a:t>th</a:t>
            </a:r>
            <a:r>
              <a:rPr lang="en-GB" dirty="0"/>
              <a:t> April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B7B44FC-6DC6-4339-9B19-D2F4BC81388C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5286056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2CC84D-D240-4E93-8B5C-A5F4BBB1CC2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74678" y="1129305"/>
            <a:ext cx="9144000" cy="1259923"/>
          </a:xfrm>
        </p:spPr>
        <p:txBody>
          <a:bodyPr/>
          <a:lstStyle/>
          <a:p>
            <a:r>
              <a:rPr lang="zh-CN" altLang="en-US" u="sng" dirty="0"/>
              <a:t>春节 </a:t>
            </a:r>
            <a:r>
              <a:rPr lang="en-GB" altLang="zh-CN" u="sng" dirty="0"/>
              <a:t>– Spring Festival</a:t>
            </a:r>
            <a:endParaRPr lang="en-GB" u="sng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69190F3-8494-4CA8-B1F5-AA76F1CEC13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2601119"/>
            <a:ext cx="9144000" cy="3583924"/>
          </a:xfrm>
        </p:spPr>
        <p:txBody>
          <a:bodyPr>
            <a:normAutofit/>
          </a:bodyPr>
          <a:lstStyle/>
          <a:p>
            <a:pPr algn="l"/>
            <a:r>
              <a:rPr lang="en-GB" sz="2800" b="1" dirty="0"/>
              <a:t>LO: We are learning to talk about Spring Festival</a:t>
            </a:r>
          </a:p>
          <a:p>
            <a:pPr algn="l"/>
            <a:r>
              <a:rPr lang="en-GB" sz="2800" b="1" dirty="0"/>
              <a:t>I can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sz="2800" b="1" dirty="0"/>
              <a:t>say some Chinese New Year traditions 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sz="2800" b="1" dirty="0"/>
              <a:t>Read and understand more Chinese New Year traditions</a:t>
            </a:r>
          </a:p>
          <a:p>
            <a:pPr algn="l"/>
            <a:endParaRPr lang="en-GB" sz="2800" b="1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3C2F7D4-2F90-4BBD-ACA7-DDE0C5C170C8}"/>
              </a:ext>
            </a:extLst>
          </p:cNvPr>
          <p:cNvSpPr txBox="1"/>
          <p:nvPr/>
        </p:nvSpPr>
        <p:spPr>
          <a:xfrm>
            <a:off x="493160" y="544530"/>
            <a:ext cx="476720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u="sng" dirty="0"/>
              <a:t>Lesson</a:t>
            </a:r>
            <a:r>
              <a:rPr lang="zh-CN" altLang="en-US" sz="3200" b="1" u="sng" dirty="0"/>
              <a:t> </a:t>
            </a:r>
            <a:r>
              <a:rPr lang="en-GB" altLang="zh-CN" sz="3200" b="1" u="sng" dirty="0"/>
              <a:t>1</a:t>
            </a:r>
            <a:endParaRPr lang="en-GB" sz="3200" b="1" u="sng" dirty="0"/>
          </a:p>
        </p:txBody>
      </p:sp>
    </p:spTree>
    <p:extLst>
      <p:ext uri="{BB962C8B-B14F-4D97-AF65-F5344CB8AC3E}">
        <p14:creationId xmlns:p14="http://schemas.microsoft.com/office/powerpoint/2010/main" val="246078280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BC3097-F1C5-40BC-B0F8-D48B85985F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5458" y="184935"/>
            <a:ext cx="10515600" cy="735191"/>
          </a:xfrm>
        </p:spPr>
        <p:txBody>
          <a:bodyPr>
            <a:noAutofit/>
          </a:bodyPr>
          <a:lstStyle/>
          <a:p>
            <a:r>
              <a:rPr lang="en-GB" sz="2800" b="1" dirty="0">
                <a:highlight>
                  <a:srgbClr val="FFFF00"/>
                </a:highlight>
                <a:latin typeface="+mn-lt"/>
              </a:rPr>
              <a:t>Task 1 New words- copy down these words. while writing, say them at the same time</a:t>
            </a:r>
          </a:p>
        </p:txBody>
      </p:sp>
      <p:pic>
        <p:nvPicPr>
          <p:cNvPr id="1026" name="Picture 2" descr="stroke order animation of 春">
            <a:extLst>
              <a:ext uri="{FF2B5EF4-FFF2-40B4-BE49-F238E27FC236}">
                <a16:creationId xmlns:a16="http://schemas.microsoft.com/office/drawing/2014/main" id="{1345957E-1EC3-4B20-B2DD-E79A03B63FFD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5458" y="1298824"/>
            <a:ext cx="733532" cy="7335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stroke order animation of 节">
            <a:extLst>
              <a:ext uri="{FF2B5EF4-FFF2-40B4-BE49-F238E27FC236}">
                <a16:creationId xmlns:a16="http://schemas.microsoft.com/office/drawing/2014/main" id="{FA4A3490-0467-4A2A-9EF9-4BE93BE372A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21658" y="1298824"/>
            <a:ext cx="735192" cy="7351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stroke order animation of 中">
            <a:extLst>
              <a:ext uri="{FF2B5EF4-FFF2-40B4-BE49-F238E27FC236}">
                <a16:creationId xmlns:a16="http://schemas.microsoft.com/office/drawing/2014/main" id="{7CDBA4D5-AE87-4797-BC1A-B03160A05039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3798" y="2191016"/>
            <a:ext cx="735192" cy="7351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stroke order animation of 国">
            <a:extLst>
              <a:ext uri="{FF2B5EF4-FFF2-40B4-BE49-F238E27FC236}">
                <a16:creationId xmlns:a16="http://schemas.microsoft.com/office/drawing/2014/main" id="{95265E63-309D-47F6-A894-AF91835256D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21658" y="2191016"/>
            <a:ext cx="735192" cy="7351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stroke order animation of 新">
            <a:extLst>
              <a:ext uri="{FF2B5EF4-FFF2-40B4-BE49-F238E27FC236}">
                <a16:creationId xmlns:a16="http://schemas.microsoft.com/office/drawing/2014/main" id="{8C75A301-AEE7-4A7C-AB9D-4FD27278183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9518" y="2191016"/>
            <a:ext cx="735192" cy="7351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stroke order animation of 年">
            <a:extLst>
              <a:ext uri="{FF2B5EF4-FFF2-40B4-BE49-F238E27FC236}">
                <a16:creationId xmlns:a16="http://schemas.microsoft.com/office/drawing/2014/main" id="{0AD0C12C-A4E8-48D3-A7C3-92DB69B26FE5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97378" y="2191016"/>
            <a:ext cx="735192" cy="7351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stroke order animation of 全">
            <a:extLst>
              <a:ext uri="{FF2B5EF4-FFF2-40B4-BE49-F238E27FC236}">
                <a16:creationId xmlns:a16="http://schemas.microsoft.com/office/drawing/2014/main" id="{33698D60-9CC1-433F-AC0D-40B3895BAA6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5596" y="3303246"/>
            <a:ext cx="763394" cy="7633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2" name="Picture 18" descr="stroke order animation of 家">
            <a:extLst>
              <a:ext uri="{FF2B5EF4-FFF2-40B4-BE49-F238E27FC236}">
                <a16:creationId xmlns:a16="http://schemas.microsoft.com/office/drawing/2014/main" id="{8CC6B259-3EBD-471F-BB4B-379AD5B1EF8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7557" y="3303246"/>
            <a:ext cx="763394" cy="7633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4" name="Picture 20" descr="stroke order animation of 人">
            <a:extLst>
              <a:ext uri="{FF2B5EF4-FFF2-40B4-BE49-F238E27FC236}">
                <a16:creationId xmlns:a16="http://schemas.microsoft.com/office/drawing/2014/main" id="{1A5A65D4-C35E-476B-B8A1-2F867BD9E867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9518" y="3303246"/>
            <a:ext cx="735192" cy="7351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6" name="Picture 22" descr="stroke order animation of 一">
            <a:extLst>
              <a:ext uri="{FF2B5EF4-FFF2-40B4-BE49-F238E27FC236}">
                <a16:creationId xmlns:a16="http://schemas.microsoft.com/office/drawing/2014/main" id="{D71F58A1-24A7-4B2A-8714-56F4C6A249F1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466" y="4458049"/>
            <a:ext cx="735192" cy="7351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8" name="Picture 24" descr="stroke order animation of 起">
            <a:extLst>
              <a:ext uri="{FF2B5EF4-FFF2-40B4-BE49-F238E27FC236}">
                <a16:creationId xmlns:a16="http://schemas.microsoft.com/office/drawing/2014/main" id="{A1FE9A52-EF68-4E4C-8EDB-D127394E64AB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88427" y="4458049"/>
            <a:ext cx="763394" cy="7633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0" name="Picture 26" descr="stroke order animation of 团">
            <a:extLst>
              <a:ext uri="{FF2B5EF4-FFF2-40B4-BE49-F238E27FC236}">
                <a16:creationId xmlns:a16="http://schemas.microsoft.com/office/drawing/2014/main" id="{8FAF9727-3E80-463A-85C2-A6A3B929AE7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2687" y="5542935"/>
            <a:ext cx="735192" cy="7351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2" name="Picture 28" descr="stroke order animation of 圆">
            <a:extLst>
              <a:ext uri="{FF2B5EF4-FFF2-40B4-BE49-F238E27FC236}">
                <a16:creationId xmlns:a16="http://schemas.microsoft.com/office/drawing/2014/main" id="{8035A5E0-B88E-4633-9FC5-5A8ED6FBA858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1316" y="5556448"/>
            <a:ext cx="763394" cy="7633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4" name="Picture 30" descr="stroke order animation of 饭">
            <a:extLst>
              <a:ext uri="{FF2B5EF4-FFF2-40B4-BE49-F238E27FC236}">
                <a16:creationId xmlns:a16="http://schemas.microsoft.com/office/drawing/2014/main" id="{DAE67A13-ECDF-492C-92FF-E0D81C93AD67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97377" y="5542935"/>
            <a:ext cx="735193" cy="7351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01106E8F-5B8D-43B7-80AC-115C6A2C182D}"/>
              </a:ext>
            </a:extLst>
          </p:cNvPr>
          <p:cNvSpPr txBox="1"/>
          <p:nvPr/>
        </p:nvSpPr>
        <p:spPr>
          <a:xfrm>
            <a:off x="4808306" y="1080815"/>
            <a:ext cx="48802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Spring Festival</a:t>
            </a:r>
            <a:r>
              <a:rPr lang="en-US" altLang="ja-JP" sz="3200" dirty="0"/>
              <a:t>, </a:t>
            </a:r>
            <a:r>
              <a:rPr lang="en-US" altLang="ja-JP" sz="3200" dirty="0" err="1"/>
              <a:t>chūn</a:t>
            </a:r>
            <a:r>
              <a:rPr lang="en-US" altLang="ja-JP" sz="3200" dirty="0"/>
              <a:t> </a:t>
            </a:r>
            <a:r>
              <a:rPr lang="en-US" altLang="ja-JP" sz="3200" dirty="0" err="1"/>
              <a:t>jié</a:t>
            </a:r>
            <a:endParaRPr lang="en-GB" sz="3200" dirty="0"/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490F4D1E-72B3-4859-8DA1-6A66CF96F031}"/>
              </a:ext>
            </a:extLst>
          </p:cNvPr>
          <p:cNvSpPr txBox="1"/>
          <p:nvPr/>
        </p:nvSpPr>
        <p:spPr>
          <a:xfrm>
            <a:off x="4808306" y="2104312"/>
            <a:ext cx="664989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Chinese New Year</a:t>
            </a:r>
            <a:r>
              <a:rPr lang="en-US" altLang="ja-JP" sz="3200" dirty="0"/>
              <a:t>, </a:t>
            </a:r>
            <a:r>
              <a:rPr lang="en-US" altLang="ja-JP" sz="3200" dirty="0" err="1"/>
              <a:t>zhōng</a:t>
            </a:r>
            <a:r>
              <a:rPr lang="en-US" altLang="ja-JP" sz="3200" dirty="0"/>
              <a:t> </a:t>
            </a:r>
            <a:r>
              <a:rPr lang="en-US" altLang="ja-JP" sz="3200" dirty="0" err="1"/>
              <a:t>guó</a:t>
            </a:r>
            <a:r>
              <a:rPr lang="en-US" altLang="ja-JP" sz="3200" dirty="0"/>
              <a:t> </a:t>
            </a:r>
            <a:r>
              <a:rPr lang="en-US" altLang="ja-JP" sz="3200" dirty="0" err="1"/>
              <a:t>xīn</a:t>
            </a:r>
            <a:r>
              <a:rPr lang="en-US" altLang="ja-JP" sz="3200" dirty="0"/>
              <a:t> </a:t>
            </a:r>
            <a:r>
              <a:rPr lang="en-US" altLang="ja-JP" sz="3200" dirty="0" err="1"/>
              <a:t>nián</a:t>
            </a:r>
            <a:endParaRPr lang="en-GB" sz="3200" dirty="0"/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DBBF3E0D-E2D9-4A89-9063-2A3133835BE1}"/>
              </a:ext>
            </a:extLst>
          </p:cNvPr>
          <p:cNvSpPr txBox="1"/>
          <p:nvPr/>
        </p:nvSpPr>
        <p:spPr>
          <a:xfrm>
            <a:off x="4899061" y="3299711"/>
            <a:ext cx="54778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the whole family</a:t>
            </a:r>
            <a:r>
              <a:rPr lang="en-US" altLang="ja-JP" sz="3200" dirty="0"/>
              <a:t>, </a:t>
            </a:r>
            <a:r>
              <a:rPr lang="en-US" altLang="ja-JP" sz="3200" dirty="0" err="1"/>
              <a:t>quán</a:t>
            </a:r>
            <a:r>
              <a:rPr lang="en-US" altLang="ja-JP" sz="3200" dirty="0"/>
              <a:t> </a:t>
            </a:r>
            <a:r>
              <a:rPr lang="en-US" altLang="ja-JP" sz="3200" dirty="0" err="1"/>
              <a:t>jiā</a:t>
            </a:r>
            <a:r>
              <a:rPr lang="en-US" altLang="ja-JP" sz="3200" dirty="0"/>
              <a:t> </a:t>
            </a:r>
            <a:r>
              <a:rPr lang="en-US" altLang="ja-JP" sz="3200" dirty="0" err="1"/>
              <a:t>rén</a:t>
            </a:r>
            <a:endParaRPr lang="en-GB" sz="3200" dirty="0"/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B53755D4-6387-49F4-96FA-23737DFCD3F3}"/>
              </a:ext>
            </a:extLst>
          </p:cNvPr>
          <p:cNvSpPr txBox="1"/>
          <p:nvPr/>
        </p:nvSpPr>
        <p:spPr>
          <a:xfrm>
            <a:off x="4899060" y="4483897"/>
            <a:ext cx="385280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together</a:t>
            </a:r>
            <a:r>
              <a:rPr lang="en-US" altLang="ja-JP" sz="3200" dirty="0"/>
              <a:t>, </a:t>
            </a:r>
            <a:r>
              <a:rPr lang="en-US" altLang="ja-JP" sz="3200" dirty="0" err="1"/>
              <a:t>yì</a:t>
            </a:r>
            <a:r>
              <a:rPr lang="en-US" altLang="ja-JP" sz="3200" dirty="0"/>
              <a:t> </a:t>
            </a:r>
            <a:r>
              <a:rPr lang="en-US" altLang="ja-JP" sz="3200" dirty="0" err="1"/>
              <a:t>qǐ</a:t>
            </a:r>
            <a:endParaRPr lang="en-GB" sz="3200" dirty="0"/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E6D44B0A-6367-44F9-9E6C-EE26136B2D73}"/>
              </a:ext>
            </a:extLst>
          </p:cNvPr>
          <p:cNvSpPr txBox="1"/>
          <p:nvPr/>
        </p:nvSpPr>
        <p:spPr>
          <a:xfrm>
            <a:off x="4899059" y="5575975"/>
            <a:ext cx="701896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to eat reunion dinner</a:t>
            </a:r>
            <a:r>
              <a:rPr lang="en-US" altLang="ja-JP" sz="3200" dirty="0"/>
              <a:t>, </a:t>
            </a:r>
            <a:r>
              <a:rPr lang="en-US" altLang="ja-JP" sz="3200" dirty="0" err="1"/>
              <a:t>chī</a:t>
            </a:r>
            <a:r>
              <a:rPr lang="en-US" altLang="ja-JP" sz="3200" dirty="0"/>
              <a:t> </a:t>
            </a:r>
            <a:r>
              <a:rPr lang="en-US" altLang="ja-JP" sz="3200" dirty="0" err="1"/>
              <a:t>tuán</a:t>
            </a:r>
            <a:r>
              <a:rPr lang="en-US" altLang="ja-JP" sz="3200" dirty="0"/>
              <a:t> yuan </a:t>
            </a:r>
            <a:r>
              <a:rPr lang="en-US" altLang="ja-JP" sz="3200" dirty="0" err="1"/>
              <a:t>fàn</a:t>
            </a:r>
            <a:endParaRPr lang="en-GB" sz="3200" dirty="0"/>
          </a:p>
        </p:txBody>
      </p:sp>
      <p:pic>
        <p:nvPicPr>
          <p:cNvPr id="1084" name="Picture 60" descr="stroke order animation of 吃">
            <a:extLst>
              <a:ext uri="{FF2B5EF4-FFF2-40B4-BE49-F238E27FC236}">
                <a16:creationId xmlns:a16="http://schemas.microsoft.com/office/drawing/2014/main" id="{238527C2-26F5-4943-AB42-D01AA24E18BB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390" y="5584650"/>
            <a:ext cx="735192" cy="7351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8128522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2" descr="stroke order animation of 放">
            <a:extLst>
              <a:ext uri="{FF2B5EF4-FFF2-40B4-BE49-F238E27FC236}">
                <a16:creationId xmlns:a16="http://schemas.microsoft.com/office/drawing/2014/main" id="{E4E4303F-B34E-4B13-AFE0-3AFE5D1D74E7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5081" y="1290178"/>
            <a:ext cx="792664" cy="7926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34" descr="stroke order animation of 鞭">
            <a:extLst>
              <a:ext uri="{FF2B5EF4-FFF2-40B4-BE49-F238E27FC236}">
                <a16:creationId xmlns:a16="http://schemas.microsoft.com/office/drawing/2014/main" id="{2EB04A1B-464A-49C3-A22B-74EBB1E31699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3042" y="1290178"/>
            <a:ext cx="726264" cy="7262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36" descr="stroke order animation of 炮">
            <a:extLst>
              <a:ext uri="{FF2B5EF4-FFF2-40B4-BE49-F238E27FC236}">
                <a16:creationId xmlns:a16="http://schemas.microsoft.com/office/drawing/2014/main" id="{73712D43-9FBA-48EF-AD0D-C8D11C66E84A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9619" y="1285261"/>
            <a:ext cx="792664" cy="7926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38" descr="stroke order animation of 给">
            <a:extLst>
              <a:ext uri="{FF2B5EF4-FFF2-40B4-BE49-F238E27FC236}">
                <a16:creationId xmlns:a16="http://schemas.microsoft.com/office/drawing/2014/main" id="{59061606-A8B7-41F2-959B-25D3E708CA18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5083" y="2313390"/>
            <a:ext cx="792662" cy="7926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40" descr="stroke order animation of 红">
            <a:extLst>
              <a:ext uri="{FF2B5EF4-FFF2-40B4-BE49-F238E27FC236}">
                <a16:creationId xmlns:a16="http://schemas.microsoft.com/office/drawing/2014/main" id="{64AB0B0A-D884-4C33-8134-2E76BE16724B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5333" y="2316775"/>
            <a:ext cx="792662" cy="7926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42" descr="stroke order animation of 包">
            <a:extLst>
              <a:ext uri="{FF2B5EF4-FFF2-40B4-BE49-F238E27FC236}">
                <a16:creationId xmlns:a16="http://schemas.microsoft.com/office/drawing/2014/main" id="{B11D58B5-5980-4F0B-A40E-DD0ED0A837AB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25583" y="2262498"/>
            <a:ext cx="792664" cy="7926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44" descr="stroke order animation of 穿">
            <a:extLst>
              <a:ext uri="{FF2B5EF4-FFF2-40B4-BE49-F238E27FC236}">
                <a16:creationId xmlns:a16="http://schemas.microsoft.com/office/drawing/2014/main" id="{016AEEC4-D499-4D86-BC1A-F875E6B8461B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7217" y="3390016"/>
            <a:ext cx="735191" cy="7351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46" descr="stroke order animation of 新">
            <a:extLst>
              <a:ext uri="{FF2B5EF4-FFF2-40B4-BE49-F238E27FC236}">
                <a16:creationId xmlns:a16="http://schemas.microsoft.com/office/drawing/2014/main" id="{AF92E1C4-35B3-458A-871C-26D1A679E27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9691" y="3390016"/>
            <a:ext cx="735191" cy="7351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48" descr="stroke order animation of 衣">
            <a:extLst>
              <a:ext uri="{FF2B5EF4-FFF2-40B4-BE49-F238E27FC236}">
                <a16:creationId xmlns:a16="http://schemas.microsoft.com/office/drawing/2014/main" id="{DE56ADA7-BE2C-4094-89E9-CAD0905B2BB1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99060" y="3386908"/>
            <a:ext cx="735191" cy="7351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50" descr="stroke order animation of 服">
            <a:extLst>
              <a:ext uri="{FF2B5EF4-FFF2-40B4-BE49-F238E27FC236}">
                <a16:creationId xmlns:a16="http://schemas.microsoft.com/office/drawing/2014/main" id="{3B873663-4DD6-499D-94DF-C669CB5DE4CD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8429" y="3386907"/>
            <a:ext cx="735191" cy="7351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52" descr="stroke order animation of 长">
            <a:extLst>
              <a:ext uri="{FF2B5EF4-FFF2-40B4-BE49-F238E27FC236}">
                <a16:creationId xmlns:a16="http://schemas.microsoft.com/office/drawing/2014/main" id="{C3FEEB7C-9241-4199-951A-C6BF4844D7B5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5319" y="4360672"/>
            <a:ext cx="731674" cy="7316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54" descr="stroke order animation of 辈">
            <a:extLst>
              <a:ext uri="{FF2B5EF4-FFF2-40B4-BE49-F238E27FC236}">
                <a16:creationId xmlns:a16="http://schemas.microsoft.com/office/drawing/2014/main" id="{2B479AA2-3EAA-4864-8E10-8FF6CB9AB62E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9691" y="4340644"/>
            <a:ext cx="785270" cy="7852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56" descr="stroke order animation of 孩">
            <a:extLst>
              <a:ext uri="{FF2B5EF4-FFF2-40B4-BE49-F238E27FC236}">
                <a16:creationId xmlns:a16="http://schemas.microsoft.com/office/drawing/2014/main" id="{46B54F1E-BFAF-4B10-A5C4-5F44DB04CE97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5319" y="5433492"/>
            <a:ext cx="731674" cy="7316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58" descr="stroke order animation of 子">
            <a:extLst>
              <a:ext uri="{FF2B5EF4-FFF2-40B4-BE49-F238E27FC236}">
                <a16:creationId xmlns:a16="http://schemas.microsoft.com/office/drawing/2014/main" id="{992641D4-A1C2-454F-A7D1-89D74D8577E8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9620" y="5451663"/>
            <a:ext cx="695332" cy="6953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" name="Title 1">
            <a:extLst>
              <a:ext uri="{FF2B5EF4-FFF2-40B4-BE49-F238E27FC236}">
                <a16:creationId xmlns:a16="http://schemas.microsoft.com/office/drawing/2014/main" id="{856F7339-07E2-40EE-883B-D245E379F0D8}"/>
              </a:ext>
            </a:extLst>
          </p:cNvPr>
          <p:cNvSpPr txBox="1">
            <a:spLocks/>
          </p:cNvSpPr>
          <p:nvPr/>
        </p:nvSpPr>
        <p:spPr>
          <a:xfrm>
            <a:off x="735458" y="184935"/>
            <a:ext cx="10515600" cy="735191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800" b="1" dirty="0">
                <a:highlight>
                  <a:srgbClr val="FFFF00"/>
                </a:highlight>
                <a:latin typeface="+mn-lt"/>
              </a:rPr>
              <a:t>Task 1 continued  New words- copy down these words. while writing, say them at the same time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8A7BCF95-D330-44F2-906F-D49FFCA05C83}"/>
              </a:ext>
            </a:extLst>
          </p:cNvPr>
          <p:cNvSpPr txBox="1"/>
          <p:nvPr/>
        </p:nvSpPr>
        <p:spPr>
          <a:xfrm>
            <a:off x="4804942" y="1368491"/>
            <a:ext cx="64461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to light up firecrackers</a:t>
            </a:r>
            <a:r>
              <a:rPr lang="en-US" altLang="ja-JP" sz="3200" dirty="0"/>
              <a:t>, </a:t>
            </a:r>
            <a:r>
              <a:rPr lang="en-US" altLang="ja-JP" sz="3200" dirty="0" err="1"/>
              <a:t>fàng</a:t>
            </a:r>
            <a:r>
              <a:rPr lang="en-US" altLang="ja-JP" sz="3200" dirty="0"/>
              <a:t> </a:t>
            </a:r>
            <a:r>
              <a:rPr lang="en-US" altLang="ja-JP" sz="3200" dirty="0" err="1"/>
              <a:t>biān</a:t>
            </a:r>
            <a:r>
              <a:rPr lang="en-US" altLang="ja-JP" sz="3200" dirty="0"/>
              <a:t> </a:t>
            </a:r>
            <a:r>
              <a:rPr lang="en-US" altLang="ja-JP" sz="3200" dirty="0" err="1"/>
              <a:t>pào</a:t>
            </a:r>
            <a:endParaRPr lang="en-GB" sz="3200" dirty="0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B07A7570-3B45-488E-AB7C-FC8AD669119F}"/>
              </a:ext>
            </a:extLst>
          </p:cNvPr>
          <p:cNvSpPr txBox="1"/>
          <p:nvPr/>
        </p:nvSpPr>
        <p:spPr>
          <a:xfrm>
            <a:off x="4804942" y="2391988"/>
            <a:ext cx="66507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to give red envelope</a:t>
            </a:r>
            <a:r>
              <a:rPr lang="en-US" altLang="ja-JP" sz="3200" dirty="0"/>
              <a:t>, </a:t>
            </a:r>
            <a:r>
              <a:rPr lang="en-US" altLang="ja-JP" sz="3200" dirty="0" err="1"/>
              <a:t>gěi</a:t>
            </a:r>
            <a:r>
              <a:rPr lang="en-US" altLang="ja-JP" sz="3200" dirty="0"/>
              <a:t> </a:t>
            </a:r>
            <a:r>
              <a:rPr lang="en-US" altLang="ja-JP" sz="3200" dirty="0" err="1"/>
              <a:t>hóng</a:t>
            </a:r>
            <a:r>
              <a:rPr lang="en-US" altLang="ja-JP" sz="3200" dirty="0"/>
              <a:t> </a:t>
            </a:r>
            <a:r>
              <a:rPr lang="en-US" altLang="ja-JP" sz="3200" dirty="0" err="1"/>
              <a:t>bāo</a:t>
            </a:r>
            <a:endParaRPr lang="en-GB" sz="3200" dirty="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F80E366C-8D10-4506-8FA3-BCDA8C4C1359}"/>
              </a:ext>
            </a:extLst>
          </p:cNvPr>
          <p:cNvSpPr txBox="1"/>
          <p:nvPr/>
        </p:nvSpPr>
        <p:spPr>
          <a:xfrm>
            <a:off x="4895695" y="3386907"/>
            <a:ext cx="66507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to wear new clothes</a:t>
            </a:r>
            <a:r>
              <a:rPr lang="en-US" altLang="ja-JP" sz="3200" dirty="0"/>
              <a:t>, </a:t>
            </a:r>
            <a:r>
              <a:rPr lang="en-US" altLang="ja-JP" sz="3200" dirty="0" err="1"/>
              <a:t>chuān</a:t>
            </a:r>
            <a:r>
              <a:rPr lang="en-US" altLang="ja-JP" sz="3200" dirty="0"/>
              <a:t> </a:t>
            </a:r>
            <a:r>
              <a:rPr lang="en-US" altLang="ja-JP" sz="3200" dirty="0" err="1"/>
              <a:t>xīn</a:t>
            </a:r>
            <a:r>
              <a:rPr lang="en-US" altLang="ja-JP" sz="3200" dirty="0"/>
              <a:t> </a:t>
            </a:r>
            <a:r>
              <a:rPr lang="en-US" altLang="ja-JP" sz="3200" dirty="0" err="1"/>
              <a:t>yī</a:t>
            </a:r>
            <a:r>
              <a:rPr lang="ja-JP" altLang="en-US" sz="3200" dirty="0"/>
              <a:t> </a:t>
            </a:r>
            <a:r>
              <a:rPr lang="en-US" altLang="ja-JP" sz="3200" dirty="0" err="1"/>
              <a:t>fú</a:t>
            </a:r>
            <a:endParaRPr lang="en-GB" sz="3200" dirty="0"/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946E149A-3481-4473-B09F-04A064E87A1E}"/>
              </a:ext>
            </a:extLst>
          </p:cNvPr>
          <p:cNvSpPr txBox="1"/>
          <p:nvPr/>
        </p:nvSpPr>
        <p:spPr>
          <a:xfrm>
            <a:off x="4895695" y="4360672"/>
            <a:ext cx="584079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older generation</a:t>
            </a:r>
            <a:r>
              <a:rPr lang="en-US" altLang="ja-JP" sz="3200" dirty="0"/>
              <a:t>, </a:t>
            </a:r>
            <a:r>
              <a:rPr lang="en-US" altLang="ja-JP" sz="3200" dirty="0" err="1"/>
              <a:t>zhǎng</a:t>
            </a:r>
            <a:r>
              <a:rPr lang="en-US" altLang="ja-JP" sz="3200" dirty="0"/>
              <a:t> </a:t>
            </a:r>
            <a:r>
              <a:rPr lang="en-US" altLang="ja-JP" sz="3200" dirty="0" err="1"/>
              <a:t>bèi</a:t>
            </a:r>
            <a:endParaRPr lang="en-GB" sz="3200" dirty="0"/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E4A971B4-9E06-40E3-A6C6-89562843606B}"/>
              </a:ext>
            </a:extLst>
          </p:cNvPr>
          <p:cNvSpPr txBox="1"/>
          <p:nvPr/>
        </p:nvSpPr>
        <p:spPr>
          <a:xfrm>
            <a:off x="5075552" y="5489509"/>
            <a:ext cx="385280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children</a:t>
            </a:r>
            <a:r>
              <a:rPr lang="en-US" altLang="ja-JP" sz="3200" dirty="0"/>
              <a:t>, </a:t>
            </a:r>
            <a:r>
              <a:rPr lang="en-US" altLang="ja-JP" sz="3200" dirty="0" err="1"/>
              <a:t>hái</a:t>
            </a:r>
            <a:r>
              <a:rPr lang="en-US" altLang="ja-JP" sz="3200" dirty="0"/>
              <a:t> </a:t>
            </a:r>
            <a:r>
              <a:rPr lang="en-US" altLang="ja-JP" sz="3200" dirty="0" err="1"/>
              <a:t>zǐ</a:t>
            </a:r>
            <a:r>
              <a:rPr lang="en-US" altLang="ja-JP" sz="3200" dirty="0"/>
              <a:t> </a:t>
            </a:r>
            <a:r>
              <a:rPr lang="en-US" altLang="ja-JP" sz="3200" dirty="0" err="1"/>
              <a:t>mēn</a:t>
            </a:r>
            <a:endParaRPr lang="en-GB" sz="3200" dirty="0"/>
          </a:p>
        </p:txBody>
      </p:sp>
      <p:pic>
        <p:nvPicPr>
          <p:cNvPr id="2050" name="Picture 2" descr="stroke order animation of 们">
            <a:extLst>
              <a:ext uri="{FF2B5EF4-FFF2-40B4-BE49-F238E27FC236}">
                <a16:creationId xmlns:a16="http://schemas.microsoft.com/office/drawing/2014/main" id="{86285D39-282E-4E27-ADF6-4AD927DE74F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99058" y="5413153"/>
            <a:ext cx="792663" cy="7926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5149822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C7A1BDCE-8D14-47A4-B6D0-963A802CBAC1}"/>
              </a:ext>
            </a:extLst>
          </p:cNvPr>
          <p:cNvSpPr txBox="1"/>
          <p:nvPr/>
        </p:nvSpPr>
        <p:spPr>
          <a:xfrm>
            <a:off x="750012" y="503434"/>
            <a:ext cx="840426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>
                <a:highlight>
                  <a:srgbClr val="FFFF00"/>
                </a:highlight>
              </a:rPr>
              <a:t>Task 2 Read the following text and translate them into Pinyin and English.</a:t>
            </a:r>
            <a:r>
              <a:rPr lang="zh-CN" altLang="en-US" sz="2000" b="1" dirty="0">
                <a:highlight>
                  <a:srgbClr val="FFFF00"/>
                </a:highlight>
              </a:rPr>
              <a:t> </a:t>
            </a:r>
            <a:r>
              <a:rPr lang="en-GB" altLang="zh-CN" sz="2000" b="1" dirty="0">
                <a:highlight>
                  <a:srgbClr val="FFFF00"/>
                </a:highlight>
              </a:rPr>
              <a:t>Use</a:t>
            </a:r>
            <a:r>
              <a:rPr lang="zh-CN" altLang="en-US" sz="2000" b="1" dirty="0">
                <a:highlight>
                  <a:srgbClr val="FFFF00"/>
                </a:highlight>
              </a:rPr>
              <a:t> </a:t>
            </a:r>
            <a:r>
              <a:rPr lang="en-GB" altLang="zh-CN" sz="2000" b="1" dirty="0">
                <a:highlight>
                  <a:srgbClr val="FFFF00"/>
                </a:highlight>
              </a:rPr>
              <a:t>the words in the box</a:t>
            </a:r>
            <a:r>
              <a:rPr lang="zh-CN" altLang="en-US" sz="2000" b="1" dirty="0">
                <a:highlight>
                  <a:srgbClr val="FFFF00"/>
                </a:highlight>
              </a:rPr>
              <a:t> </a:t>
            </a:r>
            <a:r>
              <a:rPr lang="en-GB" altLang="zh-CN" sz="2000" b="1" dirty="0">
                <a:highlight>
                  <a:srgbClr val="FFFF00"/>
                </a:highlight>
              </a:rPr>
              <a:t>to</a:t>
            </a:r>
            <a:r>
              <a:rPr lang="zh-CN" altLang="en-US" sz="2000" b="1" dirty="0">
                <a:highlight>
                  <a:srgbClr val="FFFF00"/>
                </a:highlight>
              </a:rPr>
              <a:t> </a:t>
            </a:r>
            <a:r>
              <a:rPr lang="en-GB" altLang="zh-CN" sz="2000" b="1" dirty="0">
                <a:highlight>
                  <a:srgbClr val="FFFF00"/>
                </a:highlight>
              </a:rPr>
              <a:t>help</a:t>
            </a:r>
            <a:r>
              <a:rPr lang="zh-CN" altLang="en-US" sz="2000" b="1" dirty="0">
                <a:highlight>
                  <a:srgbClr val="FFFF00"/>
                </a:highlight>
              </a:rPr>
              <a:t> </a:t>
            </a:r>
            <a:r>
              <a:rPr lang="en-GB" altLang="zh-CN" sz="2000" b="1" dirty="0">
                <a:highlight>
                  <a:srgbClr val="FFFF00"/>
                </a:highlight>
              </a:rPr>
              <a:t>you</a:t>
            </a:r>
            <a:r>
              <a:rPr lang="zh-CN" altLang="en-US" sz="2000" b="1" dirty="0">
                <a:highlight>
                  <a:srgbClr val="FFFF00"/>
                </a:highlight>
              </a:rPr>
              <a:t> </a:t>
            </a:r>
            <a:r>
              <a:rPr lang="en-GB" altLang="zh-CN" sz="2000" b="1" dirty="0">
                <a:highlight>
                  <a:srgbClr val="FFFF00"/>
                </a:highlight>
              </a:rPr>
              <a:t>do</a:t>
            </a:r>
            <a:r>
              <a:rPr lang="zh-CN" altLang="en-US" sz="2000" b="1" dirty="0">
                <a:highlight>
                  <a:srgbClr val="FFFF00"/>
                </a:highlight>
              </a:rPr>
              <a:t> </a:t>
            </a:r>
            <a:r>
              <a:rPr lang="en-GB" altLang="zh-CN" sz="2000" b="1" dirty="0">
                <a:highlight>
                  <a:srgbClr val="FFFF00"/>
                </a:highlight>
              </a:rPr>
              <a:t>this</a:t>
            </a:r>
            <a:r>
              <a:rPr lang="zh-CN" altLang="en-US" sz="2000" b="1" dirty="0">
                <a:highlight>
                  <a:srgbClr val="FFFF00"/>
                </a:highlight>
              </a:rPr>
              <a:t> </a:t>
            </a:r>
            <a:r>
              <a:rPr lang="en-GB" altLang="zh-CN" sz="2000" b="1" dirty="0">
                <a:highlight>
                  <a:srgbClr val="FFFF00"/>
                </a:highlight>
              </a:rPr>
              <a:t>task.</a:t>
            </a:r>
            <a:endParaRPr lang="en-GB" sz="2000" b="1" dirty="0">
              <a:highlight>
                <a:srgbClr val="FFFF00"/>
              </a:highlight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AF5D1BE-3AA9-4598-BCFF-D893BCA71503}"/>
              </a:ext>
            </a:extLst>
          </p:cNvPr>
          <p:cNvSpPr txBox="1"/>
          <p:nvPr/>
        </p:nvSpPr>
        <p:spPr>
          <a:xfrm>
            <a:off x="976046" y="1376737"/>
            <a:ext cx="5912792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/>
              <a:t>中国人一般在春节的时候，都会回家和家人团聚。在除夕的时候，全家人一起吃团圆饭。人们在午夜的时候，放鞭炮迎接新年的到来。</a:t>
            </a:r>
            <a:endParaRPr lang="en-GB" sz="2800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C4CAEEA-FF99-471C-8F3C-622635395A82}"/>
              </a:ext>
            </a:extLst>
          </p:cNvPr>
          <p:cNvSpPr txBox="1"/>
          <p:nvPr/>
        </p:nvSpPr>
        <p:spPr>
          <a:xfrm>
            <a:off x="1047965" y="3323901"/>
            <a:ext cx="5774076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/>
              <a:t>在新年的第一天，长辈给孩子们红包，红包里的钱叫压岁钱。钱是双数，因为中国人认为双数吉利，这是一种送新年祝福的方式。</a:t>
            </a:r>
            <a:endParaRPr lang="en-GB" sz="2800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F8D92A7-8D83-4728-A848-CD5581E55648}"/>
              </a:ext>
            </a:extLst>
          </p:cNvPr>
          <p:cNvSpPr txBox="1"/>
          <p:nvPr/>
        </p:nvSpPr>
        <p:spPr>
          <a:xfrm>
            <a:off x="7017249" y="1376737"/>
            <a:ext cx="4839129" cy="4832092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zh-CN" altLang="en-US" sz="2800" dirty="0"/>
              <a:t>除夕</a:t>
            </a:r>
            <a:r>
              <a:rPr lang="en-US" altLang="ja-JP" sz="2800" dirty="0" err="1"/>
              <a:t>chú</a:t>
            </a:r>
            <a:r>
              <a:rPr lang="en-US" altLang="ja-JP" sz="2800" dirty="0"/>
              <a:t> </a:t>
            </a:r>
            <a:r>
              <a:rPr lang="en-US" altLang="ja-JP" sz="2800" dirty="0" err="1"/>
              <a:t>xī</a:t>
            </a:r>
            <a:r>
              <a:rPr lang="en-US" altLang="ja-JP" sz="2800" dirty="0"/>
              <a:t>,</a:t>
            </a:r>
            <a:r>
              <a:rPr lang="ja-JP" altLang="en-US" sz="2800" dirty="0"/>
              <a:t> </a:t>
            </a:r>
            <a:r>
              <a:rPr lang="en-US" altLang="ja-JP" sz="2800" dirty="0"/>
              <a:t>New</a:t>
            </a:r>
            <a:r>
              <a:rPr lang="ja-JP" altLang="en-US" sz="2800" dirty="0"/>
              <a:t> </a:t>
            </a:r>
            <a:r>
              <a:rPr lang="en-US" altLang="ja-JP" sz="2800" dirty="0"/>
              <a:t>Year’s Eve</a:t>
            </a:r>
            <a:endParaRPr lang="en-GB" altLang="zh-CN" sz="2800" dirty="0"/>
          </a:p>
          <a:p>
            <a:r>
              <a:rPr lang="zh-CN" altLang="en-US" sz="2800" dirty="0"/>
              <a:t>午夜 </a:t>
            </a:r>
            <a:r>
              <a:rPr lang="en-US" altLang="ja-JP" sz="2800" dirty="0" err="1"/>
              <a:t>wǔ</a:t>
            </a:r>
            <a:r>
              <a:rPr lang="en-US" altLang="ja-JP" sz="2800" dirty="0"/>
              <a:t> </a:t>
            </a:r>
            <a:r>
              <a:rPr lang="en-US" altLang="ja-JP" sz="2800" dirty="0" err="1"/>
              <a:t>yè</a:t>
            </a:r>
            <a:r>
              <a:rPr lang="en-US" altLang="ja-JP" sz="2800" dirty="0"/>
              <a:t>, midnight</a:t>
            </a:r>
            <a:endParaRPr lang="en-GB" altLang="zh-CN" sz="2800" dirty="0"/>
          </a:p>
          <a:p>
            <a:r>
              <a:rPr lang="zh-CN" altLang="en-US" sz="2800" dirty="0"/>
              <a:t>迎接 </a:t>
            </a:r>
            <a:r>
              <a:rPr lang="en-US" altLang="ja-JP" sz="2800" dirty="0" err="1"/>
              <a:t>yíng</a:t>
            </a:r>
            <a:r>
              <a:rPr lang="en-US" altLang="ja-JP" sz="2800" dirty="0"/>
              <a:t> </a:t>
            </a:r>
            <a:r>
              <a:rPr lang="en-US" altLang="ja-JP" sz="2800" dirty="0" err="1"/>
              <a:t>jiē</a:t>
            </a:r>
            <a:r>
              <a:rPr lang="en-US" altLang="ja-JP" sz="2800" dirty="0"/>
              <a:t>, to welcome</a:t>
            </a:r>
            <a:endParaRPr lang="en-GB" altLang="zh-CN" sz="2800" dirty="0"/>
          </a:p>
          <a:p>
            <a:r>
              <a:rPr lang="zh-CN" altLang="en-US" sz="2800" dirty="0"/>
              <a:t>到来 </a:t>
            </a:r>
            <a:r>
              <a:rPr lang="en-US" altLang="ja-JP" sz="2800" dirty="0" err="1"/>
              <a:t>dào</a:t>
            </a:r>
            <a:r>
              <a:rPr lang="en-US" altLang="ja-JP" sz="2800" dirty="0"/>
              <a:t> </a:t>
            </a:r>
            <a:r>
              <a:rPr lang="en-US" altLang="ja-JP" sz="2800" dirty="0" err="1"/>
              <a:t>lái</a:t>
            </a:r>
            <a:r>
              <a:rPr lang="en-US" altLang="ja-JP" sz="2800" dirty="0"/>
              <a:t>, arrival</a:t>
            </a:r>
            <a:endParaRPr lang="en-GB" altLang="zh-CN" sz="2800" dirty="0"/>
          </a:p>
          <a:p>
            <a:r>
              <a:rPr lang="zh-CN" altLang="en-US" sz="2800" dirty="0"/>
              <a:t>第一天 </a:t>
            </a:r>
            <a:r>
              <a:rPr lang="en-US" altLang="ja-JP" sz="2800" dirty="0" err="1"/>
              <a:t>dì</a:t>
            </a:r>
            <a:r>
              <a:rPr lang="en-US" altLang="ja-JP" sz="2800" dirty="0"/>
              <a:t> </a:t>
            </a:r>
            <a:r>
              <a:rPr lang="en-US" altLang="ja-JP" sz="2800" dirty="0" err="1"/>
              <a:t>yī</a:t>
            </a:r>
            <a:r>
              <a:rPr lang="en-US" altLang="ja-JP" sz="2800" dirty="0"/>
              <a:t> </a:t>
            </a:r>
            <a:r>
              <a:rPr lang="en-US" altLang="ja-JP" sz="2800" dirty="0" err="1"/>
              <a:t>tiān</a:t>
            </a:r>
            <a:r>
              <a:rPr lang="en-US" altLang="ja-JP" sz="2800" dirty="0"/>
              <a:t>, the first day</a:t>
            </a:r>
            <a:endParaRPr lang="en-GB" altLang="zh-CN" sz="2800" dirty="0"/>
          </a:p>
          <a:p>
            <a:r>
              <a:rPr lang="zh-CN" altLang="en-US" sz="2800" dirty="0"/>
              <a:t>压岁钱 </a:t>
            </a:r>
            <a:r>
              <a:rPr lang="en-US" altLang="ja-JP" sz="2000" dirty="0" err="1"/>
              <a:t>yā</a:t>
            </a:r>
            <a:r>
              <a:rPr lang="en-US" altLang="ja-JP" sz="2000" dirty="0"/>
              <a:t> </a:t>
            </a:r>
            <a:r>
              <a:rPr lang="en-US" altLang="ja-JP" sz="2000" dirty="0" err="1"/>
              <a:t>suì</a:t>
            </a:r>
            <a:r>
              <a:rPr lang="ja-JP" altLang="en-US" sz="2000" dirty="0"/>
              <a:t> </a:t>
            </a:r>
            <a:r>
              <a:rPr lang="en-US" altLang="ja-JP" sz="2000" dirty="0" err="1"/>
              <a:t>qián</a:t>
            </a:r>
            <a:r>
              <a:rPr lang="en-US" altLang="ja-JP" sz="2000" dirty="0"/>
              <a:t>, good-luck money</a:t>
            </a:r>
            <a:endParaRPr lang="en-GB" altLang="zh-CN" sz="2400" dirty="0"/>
          </a:p>
          <a:p>
            <a:r>
              <a:rPr lang="zh-CN" altLang="en-US" sz="2800" dirty="0"/>
              <a:t>双数 </a:t>
            </a:r>
            <a:r>
              <a:rPr lang="en-US" altLang="ja-JP" sz="2800" dirty="0" err="1"/>
              <a:t>shuāng</a:t>
            </a:r>
            <a:r>
              <a:rPr lang="en-US" altLang="ja-JP" sz="2800" dirty="0"/>
              <a:t> </a:t>
            </a:r>
            <a:r>
              <a:rPr lang="en-US" altLang="ja-JP" sz="2800" dirty="0" err="1"/>
              <a:t>shù</a:t>
            </a:r>
            <a:r>
              <a:rPr lang="en-US" altLang="ja-JP" sz="2800" dirty="0"/>
              <a:t>, even number</a:t>
            </a:r>
            <a:endParaRPr lang="en-GB" altLang="zh-CN" sz="2800" dirty="0"/>
          </a:p>
          <a:p>
            <a:r>
              <a:rPr lang="zh-CN" altLang="en-US" sz="2800" dirty="0"/>
              <a:t>吉利 </a:t>
            </a:r>
            <a:r>
              <a:rPr lang="en-US" altLang="ja-JP" sz="2800" dirty="0" err="1"/>
              <a:t>jí</a:t>
            </a:r>
            <a:r>
              <a:rPr lang="en-US" altLang="ja-JP" sz="2800" dirty="0"/>
              <a:t> </a:t>
            </a:r>
            <a:r>
              <a:rPr lang="en-US" altLang="ja-JP" sz="2800" dirty="0" err="1"/>
              <a:t>lí</a:t>
            </a:r>
            <a:r>
              <a:rPr lang="en-US" altLang="ja-JP" sz="2800" dirty="0"/>
              <a:t>, lucky</a:t>
            </a:r>
            <a:endParaRPr lang="en-GB" altLang="zh-CN" sz="2800" dirty="0"/>
          </a:p>
          <a:p>
            <a:r>
              <a:rPr lang="zh-CN" altLang="en-US" sz="2800" dirty="0"/>
              <a:t>送 </a:t>
            </a:r>
            <a:r>
              <a:rPr lang="en-US" altLang="ja-JP" sz="2800" dirty="0"/>
              <a:t>song, to send</a:t>
            </a:r>
            <a:endParaRPr lang="en-GB" altLang="zh-CN" sz="2800" dirty="0"/>
          </a:p>
          <a:p>
            <a:r>
              <a:rPr lang="zh-CN" altLang="en-US" sz="2800" dirty="0"/>
              <a:t>祝福 </a:t>
            </a:r>
            <a:r>
              <a:rPr lang="en-US" altLang="ja-JP" sz="2800" dirty="0" err="1"/>
              <a:t>zhú</a:t>
            </a:r>
            <a:r>
              <a:rPr lang="en-US" altLang="ja-JP" sz="2800" dirty="0"/>
              <a:t> </a:t>
            </a:r>
            <a:r>
              <a:rPr lang="en-US" altLang="ja-JP" sz="2800" dirty="0" err="1"/>
              <a:t>fú</a:t>
            </a:r>
            <a:r>
              <a:rPr lang="en-US" altLang="ja-JP" sz="2800" dirty="0"/>
              <a:t>, good wishes</a:t>
            </a:r>
            <a:endParaRPr lang="en-GB" altLang="zh-CN" sz="2800" dirty="0"/>
          </a:p>
          <a:p>
            <a:r>
              <a:rPr lang="zh-CN" altLang="en-US" sz="2800" dirty="0"/>
              <a:t>方式 </a:t>
            </a:r>
            <a:r>
              <a:rPr lang="en-US" altLang="ja-JP" sz="2800" dirty="0" err="1"/>
              <a:t>fāng</a:t>
            </a:r>
            <a:r>
              <a:rPr lang="en-US" altLang="ja-JP" sz="2800" dirty="0"/>
              <a:t> </a:t>
            </a:r>
            <a:r>
              <a:rPr lang="en-US" altLang="ja-JP" sz="2800" dirty="0" err="1"/>
              <a:t>shì</a:t>
            </a:r>
            <a:r>
              <a:rPr lang="en-US" altLang="ja-JP" sz="2800" dirty="0"/>
              <a:t>, method, way</a:t>
            </a: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403064630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D2BB865B-376E-44DE-8E37-04EF3F085077}"/>
              </a:ext>
            </a:extLst>
          </p:cNvPr>
          <p:cNvSpPr txBox="1"/>
          <p:nvPr/>
        </p:nvSpPr>
        <p:spPr>
          <a:xfrm>
            <a:off x="1924692" y="1027416"/>
            <a:ext cx="8342616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/>
              <a:t>Lesson 2 Quizlet Tasks</a:t>
            </a:r>
          </a:p>
          <a:p>
            <a:r>
              <a:rPr lang="en-GB" sz="4400" dirty="0"/>
              <a:t>LO: use Quizlet to consolidate your vocabulary</a:t>
            </a:r>
          </a:p>
        </p:txBody>
      </p:sp>
    </p:spTree>
    <p:extLst>
      <p:ext uri="{BB962C8B-B14F-4D97-AF65-F5344CB8AC3E}">
        <p14:creationId xmlns:p14="http://schemas.microsoft.com/office/powerpoint/2010/main" val="282922492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EDBAB003-3C87-480E-BA52-20E81DF814A4}"/>
              </a:ext>
            </a:extLst>
          </p:cNvPr>
          <p:cNvSpPr txBox="1"/>
          <p:nvPr/>
        </p:nvSpPr>
        <p:spPr>
          <a:xfrm>
            <a:off x="1137861" y="4048287"/>
            <a:ext cx="8694507" cy="18158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800" b="0" i="0" dirty="0">
                <a:solidFill>
                  <a:srgbClr val="303545"/>
                </a:solidFill>
                <a:effectLst/>
                <a:latin typeface="hurme_no2-webfont"/>
              </a:rPr>
              <a:t>Use this link if you are unable to sign on , but I will not be able to see your progress</a:t>
            </a:r>
          </a:p>
          <a:p>
            <a:r>
              <a:rPr lang="en-GB" sz="2800" b="0" i="0" dirty="0">
                <a:solidFill>
                  <a:srgbClr val="303545"/>
                </a:solidFill>
                <a:effectLst/>
                <a:latin typeface="hurme_no2-webfont"/>
                <a:hlinkClick r:id="rId2"/>
              </a:rPr>
              <a:t>https://quizlet.com/_9h1ng4?x=1qqt&amp;i=4krqz</a:t>
            </a:r>
            <a:endParaRPr lang="en-GB" sz="2800" b="0" i="0" dirty="0">
              <a:solidFill>
                <a:srgbClr val="303545"/>
              </a:solidFill>
              <a:effectLst/>
              <a:latin typeface="hurme_no2-webfont"/>
            </a:endParaRPr>
          </a:p>
          <a:p>
            <a:endParaRPr lang="en-GB" sz="2800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4CCC7B7-A438-49F9-8B5B-50E2DF278F49}"/>
              </a:ext>
            </a:extLst>
          </p:cNvPr>
          <p:cNvSpPr txBox="1"/>
          <p:nvPr/>
        </p:nvSpPr>
        <p:spPr>
          <a:xfrm>
            <a:off x="657546" y="287676"/>
            <a:ext cx="10541285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highlight>
                  <a:srgbClr val="FFFF00"/>
                </a:highlight>
              </a:rPr>
              <a:t>Log onto your Quizlet account and complete “learn, spelling, writing and test</a:t>
            </a:r>
            <a:r>
              <a:rPr lang="zh-CN" altLang="en-US" sz="3200" b="1" dirty="0">
                <a:highlight>
                  <a:srgbClr val="FFFF00"/>
                </a:highlight>
              </a:rPr>
              <a:t>”</a:t>
            </a:r>
            <a:endParaRPr lang="en-GB" sz="3200" b="1" dirty="0">
              <a:highlight>
                <a:srgbClr val="FFFF00"/>
              </a:highlight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A4D886C-5E06-4478-9B2B-3FEF2C49967F}"/>
              </a:ext>
            </a:extLst>
          </p:cNvPr>
          <p:cNvSpPr txBox="1"/>
          <p:nvPr/>
        </p:nvSpPr>
        <p:spPr>
          <a:xfrm>
            <a:off x="1055669" y="1977394"/>
            <a:ext cx="9578084" cy="18158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800" b="0" i="0" dirty="0">
                <a:solidFill>
                  <a:srgbClr val="303545"/>
                </a:solidFill>
                <a:effectLst/>
                <a:latin typeface="hurme_no2-webfont"/>
              </a:rPr>
              <a:t>Use your class link to sign up if you have not done so – this is not an option. You must do this</a:t>
            </a:r>
          </a:p>
          <a:p>
            <a:r>
              <a:rPr lang="en-GB" sz="2800" b="0" i="0" dirty="0">
                <a:solidFill>
                  <a:srgbClr val="303545"/>
                </a:solidFill>
                <a:effectLst/>
                <a:latin typeface="hurme_no2-webfont"/>
                <a:hlinkClick r:id="rId3"/>
              </a:rPr>
              <a:t>https://quizlet.com/join/Fsekv4ejf</a:t>
            </a:r>
            <a:endParaRPr lang="en-GB" sz="2800" b="0" i="0" dirty="0">
              <a:solidFill>
                <a:srgbClr val="303545"/>
              </a:solidFill>
              <a:effectLst/>
              <a:latin typeface="hurme_no2-webfont"/>
            </a:endParaRPr>
          </a:p>
          <a:p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265132068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D1B46ED8E29C64B85E966A4AD65D100" ma:contentTypeVersion="10" ma:contentTypeDescription="Create a new document." ma:contentTypeScope="" ma:versionID="2e27d6a251cfd26c11fb719c597c03bc">
  <xsd:schema xmlns:xsd="http://www.w3.org/2001/XMLSchema" xmlns:xs="http://www.w3.org/2001/XMLSchema" xmlns:p="http://schemas.microsoft.com/office/2006/metadata/properties" xmlns:ns2="f513355b-a9cf-41c1-ad84-cdbe52169224" targetNamespace="http://schemas.microsoft.com/office/2006/metadata/properties" ma:root="true" ma:fieldsID="12ca933570d4978c894272445aa3928f" ns2:_="">
    <xsd:import namespace="f513355b-a9cf-41c1-ad84-cdbe5216922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DateTaken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513355b-a9cf-41c1-ad84-cdbe5216922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6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D7C40599-EA11-47A1-8D95-1DF58533A5BE}"/>
</file>

<file path=customXml/itemProps2.xml><?xml version="1.0" encoding="utf-8"?>
<ds:datastoreItem xmlns:ds="http://schemas.openxmlformats.org/officeDocument/2006/customXml" ds:itemID="{4CF19CF6-9E35-4401-8642-D5577F1CC065}"/>
</file>

<file path=customXml/itemProps3.xml><?xml version="1.0" encoding="utf-8"?>
<ds:datastoreItem xmlns:ds="http://schemas.openxmlformats.org/officeDocument/2006/customXml" ds:itemID="{7FA42032-7BC6-4BFE-92FA-15478A789802}"/>
</file>

<file path=docProps/app.xml><?xml version="1.0" encoding="utf-8"?>
<Properties xmlns="http://schemas.openxmlformats.org/officeDocument/2006/extended-properties" xmlns:vt="http://schemas.openxmlformats.org/officeDocument/2006/docPropsVTypes">
  <TotalTime>80</TotalTime>
  <Words>461</Words>
  <Application>Microsoft Office PowerPoint</Application>
  <PresentationFormat>Widescreen</PresentationFormat>
  <Paragraphs>40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2" baseType="lpstr">
      <vt:lpstr>hurme_no2-webfont</vt:lpstr>
      <vt:lpstr>Arial</vt:lpstr>
      <vt:lpstr>Calibri</vt:lpstr>
      <vt:lpstr>Calibri Light</vt:lpstr>
      <vt:lpstr>Office Theme</vt:lpstr>
      <vt:lpstr>Week Commencing 19th April</vt:lpstr>
      <vt:lpstr>春节 – Spring Festival</vt:lpstr>
      <vt:lpstr>Task 1 New words- copy down these words. while writing, say them at the same time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春节 – Spring Festival</dc:title>
  <dc:creator>R Marshall</dc:creator>
  <cp:lastModifiedBy>R Marshall</cp:lastModifiedBy>
  <cp:revision>10</cp:revision>
  <dcterms:created xsi:type="dcterms:W3CDTF">2021-02-23T21:46:13Z</dcterms:created>
  <dcterms:modified xsi:type="dcterms:W3CDTF">2021-04-19T13:41:21Z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0x010100ED1B46ED8E29C64B85E966A4AD65D100</vt:lpwstr>
  </property>
</Properties>
</file>