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104" d="100"/>
          <a:sy n="104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0BBCA-8867-E442-9EA9-ECF673D63A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0F56E5-8019-B44A-AA09-8515A1FF3E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0EFD9E-1CE2-E94D-BB10-AA456A6F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68F9-BDEE-584C-AA4B-3DC882CC8208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9708CC-A164-4345-ADDE-728EFC73B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96F450-AF56-104C-AEF3-88A13C2DD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63F3C-6ACE-CC42-AA2C-8473A0DDC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722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9F2F2-95A8-4C42-8765-633114830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3D43A2-135B-F34D-8D33-2A1EFF9B22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2E18B1-D068-E14F-9546-AE411264B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68F9-BDEE-584C-AA4B-3DC882CC8208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D8FE2B-B502-FC43-A8C3-1D9606862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745AE0-4061-4E4A-953E-94266D16D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63F3C-6ACE-CC42-AA2C-8473A0DDC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191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D71E1-C66C-2D4B-886E-605564754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6F89A8-8386-9A47-B2D5-CD66D14BF2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BA3F7-5B40-0E46-A2AD-FAE9AC30B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68F9-BDEE-584C-AA4B-3DC882CC8208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D28387-4876-CF46-81CE-69FC84A8F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DA404-33A1-AE48-8B4E-12DD7686D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63F3C-6ACE-CC42-AA2C-8473A0DDC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399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F0649-063C-2441-A5E8-ABD20E469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CB1DF0-5472-0547-8DA5-F8334A3395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13DC0F-95FA-2047-8357-E7DE67D0FD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2D9088-8067-754D-AEC4-9E42A1C23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68F9-BDEE-584C-AA4B-3DC882CC8208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F0D22B-4F81-7142-8F23-7D7A06F3B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27E853-AD13-4349-B13A-4BB066AF1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63F3C-6ACE-CC42-AA2C-8473A0DDC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02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17FB9-429F-3640-8EBD-D67FB0DB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EB4CBE-5252-A448-B6BD-26D71CFBFC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64D5BF-49BE-8D4F-AF41-F6F60E086F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68B794-7EC0-094C-ADF5-DCAA792270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98594E-A314-E94C-8FB1-D4275AB046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09E41F2-5B32-D542-9265-CF6FCA6BD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68F9-BDEE-584C-AA4B-3DC882CC8208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4C567F-59BF-E644-B3E5-D94AD2E41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68C9AD-023B-734C-BBAB-82E26CBA5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63F3C-6ACE-CC42-AA2C-8473A0DDC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454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071AC-8ACF-DC4D-9EB7-30256597B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7AC902-23A5-FB43-A923-5D44C197C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68F9-BDEE-584C-AA4B-3DC882CC8208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E950DF-17C6-314C-82ED-4CAF95299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53325C-DDD9-2C4A-A9B3-6E59C4196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63F3C-6ACE-CC42-AA2C-8473A0DDC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698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606132-6F8C-F546-A392-439E19F17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68F9-BDEE-584C-AA4B-3DC882CC8208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FB14E8-098C-3844-BA93-6D773C97F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8178B2-C08E-4C4C-8243-BA9541A24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63F3C-6ACE-CC42-AA2C-8473A0DDC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78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DE13F-890C-7544-8B9C-927348EEC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90A8A-D1F0-9A42-9467-075893CD9C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58322B-41AB-3F4F-A855-C6D90F2308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0A945C-C546-1D43-BE08-E7A5D2BA4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68F9-BDEE-584C-AA4B-3DC882CC8208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8BB2F1-F536-2647-9E9D-59F6284EF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D80929-C7A8-E24D-98A8-E475E7B51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63F3C-6ACE-CC42-AA2C-8473A0DDC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16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0282F6-4CA0-8343-BC99-CD16ED2BB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1E8C61-3094-0C47-8B18-2F18FE4F0A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0DDCA5-E8B2-424B-A779-038B224221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95071-885B-FF41-B9D7-823F09242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68F9-BDEE-584C-AA4B-3DC882CC8208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04C246-DD7B-FD45-8EFF-971A5DB85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98785A-8E61-A248-A093-AEA2B89EC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63F3C-6ACE-CC42-AA2C-8473A0DDC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260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E5B6A-2FF7-9347-BF86-CFAF2B76E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367F9A-A00D-9947-B8E5-4588768D1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FBB830-D732-4440-988A-E4A7B625C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68F9-BDEE-584C-AA4B-3DC882CC8208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004B6-8246-1C4E-9702-60FA01287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F48DC7-6F20-9D40-ADF4-DC7B474C4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63F3C-6ACE-CC42-AA2C-8473A0DDC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633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31C6DA-3AEE-3845-ADE2-B241C939E3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1AB5DE-A3BB-0345-BE63-D962F72C9F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A92256-9E52-6E45-895C-DE249A322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968F9-BDEE-584C-AA4B-3DC882CC8208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EAE2B7-58F1-0148-80E6-0D2A0CC67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9B821-A56D-2445-999D-299ECFDF4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63F3C-6ACE-CC42-AA2C-8473A0DDC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902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A8DE7A-BF31-6B45-86D9-BD3EBB740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7A5FCA-3219-A04E-B7B8-727800A7F3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56283-FD6D-844E-84B1-78291937F8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5968F9-BDEE-584C-AA4B-3DC882CC8208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5AE5BD-C285-A64E-BD1D-DFA2365AB3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9359F-3A67-9E43-BE90-A78C71C85C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63F3C-6ACE-CC42-AA2C-8473A0DDC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279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BEtC0s543O4?feature=oembed" TargetMode="External"/><Relationship Id="rId4" Type="http://schemas.openxmlformats.org/officeDocument/2006/relationships/hyperlink" Target="https://www.youtube.com/watch?v=BEtC0s543O4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Broadway Quilt Musical Theater Fan Blanket Most Popular | Etsy | Broadway  shows, Broadway posters, Musical theatre">
            <a:extLst>
              <a:ext uri="{FF2B5EF4-FFF2-40B4-BE49-F238E27FC236}">
                <a16:creationId xmlns:a16="http://schemas.microsoft.com/office/drawing/2014/main" id="{A0DA1644-9554-A64D-BB30-DAF214A16D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59" r="-1" b="32202"/>
          <a:stretch/>
        </p:blipFill>
        <p:spPr bwMode="auto">
          <a:xfrm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0C178B2-AA51-D747-9F69-E9EED48E6A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Musicals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29B3F0-756A-D841-993D-85FFD51842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Lesson 9</a:t>
            </a:r>
          </a:p>
        </p:txBody>
      </p:sp>
    </p:spTree>
    <p:extLst>
      <p:ext uri="{BB962C8B-B14F-4D97-AF65-F5344CB8AC3E}">
        <p14:creationId xmlns:p14="http://schemas.microsoft.com/office/powerpoint/2010/main" val="17287668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CBE1851-2230-47A9-B000-CE9046EA6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rgbClr val="284E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B9F9CE-63C0-7344-80A7-2973B8D38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6" y="803705"/>
            <a:ext cx="4208656" cy="30348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15EA62-4BD5-0845-927D-A0846ADEF6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921" y="4013165"/>
            <a:ext cx="4204012" cy="22057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buNone/>
            </a:pPr>
            <a:r>
              <a:rPr lang="en-US" sz="18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Complete the wordsearch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B93832-6514-44F4-849B-5EE2C8A233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6679" y="3928939"/>
            <a:ext cx="3931920" cy="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59312923-3488-6F42-AE53-08E6B8A2F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5227" y="9405"/>
            <a:ext cx="5231978" cy="6839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536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BFCC0-D4B1-1742-95D0-AA7691098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358" y="112877"/>
            <a:ext cx="2998076" cy="1325563"/>
          </a:xfrm>
        </p:spPr>
        <p:txBody>
          <a:bodyPr/>
          <a:lstStyle/>
          <a:p>
            <a:pPr algn="ctr"/>
            <a:r>
              <a:rPr lang="en-GB" b="1" dirty="0"/>
              <a:t>MAIN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399440-1EEB-D244-88C7-A89101CDB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565" y="1741542"/>
            <a:ext cx="2577662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Draw this table into your books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5C1686E-0377-7144-83CF-11182148B8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7384729"/>
              </p:ext>
            </p:extLst>
          </p:nvPr>
        </p:nvGraphicFramePr>
        <p:xfrm>
          <a:off x="3951889" y="10510"/>
          <a:ext cx="8240111" cy="68474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09545">
                  <a:extLst>
                    <a:ext uri="{9D8B030D-6E8A-4147-A177-3AD203B41FA5}">
                      <a16:colId xmlns:a16="http://schemas.microsoft.com/office/drawing/2014/main" val="1210235987"/>
                    </a:ext>
                  </a:extLst>
                </a:gridCol>
                <a:gridCol w="4130566">
                  <a:extLst>
                    <a:ext uri="{9D8B030D-6E8A-4147-A177-3AD203B41FA5}">
                      <a16:colId xmlns:a16="http://schemas.microsoft.com/office/drawing/2014/main" val="3857171192"/>
                    </a:ext>
                  </a:extLst>
                </a:gridCol>
              </a:tblGrid>
              <a:tr h="449553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effectLst/>
                        </a:rPr>
                        <a:t>QUESTION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013" marR="47013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effectLst/>
                        </a:rPr>
                        <a:t>ANSWER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013" marR="47013" marT="0" marB="0"/>
                </a:tc>
                <a:extLst>
                  <a:ext uri="{0D108BD9-81ED-4DB2-BD59-A6C34878D82A}">
                    <a16:rowId xmlns:a16="http://schemas.microsoft.com/office/drawing/2014/main" val="4008913160"/>
                  </a:ext>
                </a:extLst>
              </a:tr>
              <a:tr h="148966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What do the performers use as instruments?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Can you list a number of individual objects that you recognise?</a:t>
                      </a:r>
                    </a:p>
                    <a:p>
                      <a:pPr algn="ctr"/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013" marR="47013" marT="0" marB="0"/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013" marR="47013" marT="0" marB="0"/>
                </a:tc>
                <a:extLst>
                  <a:ext uri="{0D108BD9-81ED-4DB2-BD59-A6C34878D82A}">
                    <a16:rowId xmlns:a16="http://schemas.microsoft.com/office/drawing/2014/main" val="1441917774"/>
                  </a:ext>
                </a:extLst>
              </a:tr>
              <a:tr h="1924152">
                <a:tc>
                  <a:txBody>
                    <a:bodyPr/>
                    <a:lstStyle/>
                    <a:p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What musical element is the primary focus here?</a:t>
                      </a:r>
                    </a:p>
                    <a:p>
                      <a:pPr algn="ctr"/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600" dirty="0">
                        <a:effectLst/>
                      </a:endParaRPr>
                    </a:p>
                    <a:p>
                      <a:pPr algn="ctr"/>
                      <a:r>
                        <a:rPr lang="en-GB" sz="1400" dirty="0">
                          <a:effectLst/>
                        </a:rPr>
                        <a:t>(Think DR P SMITH)</a:t>
                      </a:r>
                      <a:endParaRPr lang="en-GB" sz="1600" dirty="0">
                        <a:effectLst/>
                      </a:endParaRP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Write out its full definition.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013" marR="47013" marT="0" marB="0"/>
                </a:tc>
                <a:tc>
                  <a:txBody>
                    <a:bodyPr/>
                    <a:lstStyle/>
                    <a:p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013" marR="47013" marT="0" marB="0"/>
                </a:tc>
                <a:extLst>
                  <a:ext uri="{0D108BD9-81ED-4DB2-BD59-A6C34878D82A}">
                    <a16:rowId xmlns:a16="http://schemas.microsoft.com/office/drawing/2014/main" val="2446350773"/>
                  </a:ext>
                </a:extLst>
              </a:tr>
              <a:tr h="149445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What do they do to make it fun to watch?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  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013" marR="47013" marT="0" marB="0"/>
                </a:tc>
                <a:tc>
                  <a:txBody>
                    <a:bodyPr/>
                    <a:lstStyle/>
                    <a:p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013" marR="47013" marT="0" marB="0"/>
                </a:tc>
                <a:extLst>
                  <a:ext uri="{0D108BD9-81ED-4DB2-BD59-A6C34878D82A}">
                    <a16:rowId xmlns:a16="http://schemas.microsoft.com/office/drawing/2014/main" val="506190202"/>
                  </a:ext>
                </a:extLst>
              </a:tr>
              <a:tr h="148966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How do the performers connect with the audience?</a:t>
                      </a:r>
                    </a:p>
                    <a:p>
                      <a:pPr algn="ctr"/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013" marR="47013" marT="0" marB="0"/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013" marR="47013" marT="0" marB="0"/>
                </a:tc>
                <a:extLst>
                  <a:ext uri="{0D108BD9-81ED-4DB2-BD59-A6C34878D82A}">
                    <a16:rowId xmlns:a16="http://schemas.microsoft.com/office/drawing/2014/main" val="2011442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5782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19D093C-27FB-4032-B282-42C4563F2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9454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4A75EE-F82E-904A-80DF-BB4DDF9B6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0531" y="499408"/>
            <a:ext cx="1744682" cy="1463472"/>
          </a:xfrm>
        </p:spPr>
        <p:txBody>
          <a:bodyPr anchor="t">
            <a:normAutofit/>
          </a:bodyPr>
          <a:lstStyle/>
          <a:p>
            <a:r>
              <a:rPr lang="en-GB" sz="4800" b="1" dirty="0">
                <a:solidFill>
                  <a:schemeClr val="bg1"/>
                </a:solidFill>
              </a:rPr>
              <a:t>MAIN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5EE815E-1BD3-4777-B652-6D98825BF6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7290" y="681628"/>
            <a:ext cx="1128382" cy="847206"/>
            <a:chOff x="668003" y="1684057"/>
            <a:chExt cx="1128382" cy="847206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E6692982-4A7D-4392-87CD-F0CD4B027D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8003" y="1935883"/>
              <a:ext cx="675351" cy="595380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196485F7-F277-4123-AC53-98EA4C8587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45893" y="1684057"/>
              <a:ext cx="550492" cy="485306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DFD79C-23F6-7A4C-991A-69C1300793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493" y="2205007"/>
            <a:ext cx="4014775" cy="3119594"/>
          </a:xfrm>
        </p:spPr>
        <p:txBody>
          <a:bodyPr anchor="t">
            <a:normAutofit/>
          </a:bodyPr>
          <a:lstStyle/>
          <a:p>
            <a:pPr marL="514350" indent="-514350" fontAlgn="base">
              <a:buFont typeface="+mj-lt"/>
              <a:buAutoNum type="arabicPeriod"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Watch this YouTube link of a performance from the musical </a:t>
            </a:r>
            <a:r>
              <a:rPr lang="en-US" i="1" dirty="0">
                <a:solidFill>
                  <a:schemeClr val="bg1"/>
                </a:solidFill>
                <a:latin typeface="Calibri" panose="020F0502020204030204" pitchFamily="34" charset="0"/>
              </a:rPr>
              <a:t>Stomp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. </a:t>
            </a:r>
            <a:endParaRPr lang="en-US" b="0" i="0" dirty="0">
              <a:solidFill>
                <a:schemeClr val="bg1"/>
              </a:solidFill>
              <a:effectLst/>
              <a:latin typeface="Segoe UI" panose="020B0502040204020203" pitchFamily="34" charset="0"/>
            </a:endParaRPr>
          </a:p>
          <a:p>
            <a:pPr marL="514350" indent="-514350" fontAlgn="base">
              <a:buFont typeface="+mj-lt"/>
              <a:buAutoNum type="arabicPeriod"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</a:rPr>
              <a:t>Listen carefully and answer the questions in the table.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Online Media 3" descr="Stomp">
            <a:hlinkClick r:id="" action="ppaction://media"/>
            <a:extLst>
              <a:ext uri="{FF2B5EF4-FFF2-40B4-BE49-F238E27FC236}">
                <a16:creationId xmlns:a16="http://schemas.microsoft.com/office/drawing/2014/main" id="{3F0DE54D-3D4C-2046-9FAE-6382B2A05AD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471760" y="1258531"/>
            <a:ext cx="7720240" cy="436193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EA6BF4E-3D0E-704E-BD9D-A4FFB6ED76F0}"/>
              </a:ext>
            </a:extLst>
          </p:cNvPr>
          <p:cNvSpPr/>
          <p:nvPr/>
        </p:nvSpPr>
        <p:spPr>
          <a:xfrm>
            <a:off x="147145" y="6559510"/>
            <a:ext cx="4976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Aft>
                <a:spcPts val="600"/>
              </a:spcAft>
            </a:pPr>
            <a:r>
              <a:rPr lang="en-US" sz="1600" u="sng" dirty="0">
                <a:solidFill>
                  <a:srgbClr val="0563C1"/>
                </a:solidFill>
                <a:latin typeface="Calibri" panose="020F0502020204030204" pitchFamily="34" charset="0"/>
                <a:hlinkClick r:id="rId4"/>
              </a:rPr>
              <a:t>https://www.youtube.com/watch?v=BEtC0s543O4</a:t>
            </a:r>
            <a:r>
              <a:rPr lang="en-US" sz="1600" dirty="0">
                <a:latin typeface="Calibri" panose="020F0502020204030204" pitchFamily="34" charset="0"/>
              </a:rPr>
              <a:t> </a:t>
            </a:r>
            <a:endParaRPr lang="en-US" sz="1600" b="0" i="0" dirty="0"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668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CB743-9FE7-5F4C-AB27-551D3E94E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46379" cy="1325563"/>
          </a:xfrm>
        </p:spPr>
        <p:txBody>
          <a:bodyPr/>
          <a:lstStyle/>
          <a:p>
            <a:pPr algn="ctr"/>
            <a:r>
              <a:rPr lang="en-GB" b="1" dirty="0"/>
              <a:t>PLENARY</a:t>
            </a:r>
          </a:p>
        </p:txBody>
      </p:sp>
      <p:pic>
        <p:nvPicPr>
          <p:cNvPr id="5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CEA12415-8A3E-A84C-A190-1DCFCC30F8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58051" y="0"/>
            <a:ext cx="4933949" cy="685800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38BFA7E-7CFA-334E-A39E-3CEA1A825F8E}"/>
              </a:ext>
            </a:extLst>
          </p:cNvPr>
          <p:cNvSpPr/>
          <p:nvPr/>
        </p:nvSpPr>
        <p:spPr>
          <a:xfrm>
            <a:off x="838200" y="1690688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base"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Choose your 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</a:rPr>
              <a:t>favourite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 song from a Musical.</a:t>
            </a:r>
          </a:p>
          <a:p>
            <a:pPr marL="457200" indent="-457200" fontAlgn="base">
              <a:buFont typeface="+mj-lt"/>
              <a:buAutoNum type="arabicPeriod"/>
            </a:pPr>
            <a:endParaRPr lang="en-US" sz="2400" b="0" i="0" dirty="0">
              <a:effectLst/>
              <a:latin typeface="Segoe UI" panose="020B0502040204020203" pitchFamily="34" charset="0"/>
            </a:endParaRPr>
          </a:p>
          <a:p>
            <a:pPr marL="342900" indent="-342900" fontAlgn="base"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On the sheet provided, write the song title, the musical it is from, the type of song it is (solo, duet etc.), and who the composer was of the song/musical. </a:t>
            </a:r>
          </a:p>
          <a:p>
            <a:pPr marL="457200" indent="-457200" fontAlgn="base">
              <a:buFont typeface="+mj-lt"/>
              <a:buAutoNum type="arabicPeriod"/>
            </a:pPr>
            <a:endParaRPr lang="en-US" sz="2400" dirty="0">
              <a:latin typeface="Segoe UI" panose="020B0502040204020203" pitchFamily="34" charset="0"/>
            </a:endParaRPr>
          </a:p>
          <a:p>
            <a:pPr marL="342900" indent="-342900" fontAlgn="base"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Once you have filled this part in, 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</a:rPr>
              <a:t>analyse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 the musical by answering the questions in the table about the music -- you will need to be able to listen to the Musical. </a:t>
            </a:r>
            <a:endParaRPr lang="en-US" sz="2400" b="0" i="0" dirty="0"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552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BE89612-BB12-45C7-A640-3D22333ABF77}"/>
</file>

<file path=customXml/itemProps2.xml><?xml version="1.0" encoding="utf-8"?>
<ds:datastoreItem xmlns:ds="http://schemas.openxmlformats.org/officeDocument/2006/customXml" ds:itemID="{11E0886C-95F1-4D4C-BAEC-AB6BA92FBAC8}"/>
</file>

<file path=customXml/itemProps3.xml><?xml version="1.0" encoding="utf-8"?>
<ds:datastoreItem xmlns:ds="http://schemas.openxmlformats.org/officeDocument/2006/customXml" ds:itemID="{572D2FE7-97A9-44D0-90DA-0FF9EA788AEE}"/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214</Words>
  <Application>Microsoft Macintosh PowerPoint</Application>
  <PresentationFormat>Widescreen</PresentationFormat>
  <Paragraphs>43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Segoe UI</vt:lpstr>
      <vt:lpstr>Office Theme</vt:lpstr>
      <vt:lpstr>Musicals</vt:lpstr>
      <vt:lpstr>STARTER</vt:lpstr>
      <vt:lpstr>MAIN</vt:lpstr>
      <vt:lpstr>MAIN</vt:lpstr>
      <vt:lpstr>PLENARY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Musicals</dc:title>
  <dc:creator>G. Beale</dc:creator>
  <cp:lastModifiedBy>G. Beale</cp:lastModifiedBy>
  <cp:revision>1</cp:revision>
  <dcterms:created xsi:type="dcterms:W3CDTF">2021-03-05T19:05:19Z</dcterms:created>
  <dcterms:modified xsi:type="dcterms:W3CDTF">2021-03-05T19:15:15Z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