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jpeg" ContentType="image/jpeg"/>
  <Default Extension="rels" ContentType="application/vnd.openxmlformats-package.relationships+xml"/>
  <Default Extension="wmf" ContentType="image/x-wmf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activeX/activeX1.xml" ContentType="application/vnd.ms-office.activeX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80" r:id="rId3"/>
    <p:sldId id="270" r:id="rId4"/>
    <p:sldId id="271" r:id="rId5"/>
    <p:sldId id="258" r:id="rId6"/>
    <p:sldId id="259" r:id="rId7"/>
    <p:sldId id="261" r:id="rId8"/>
    <p:sldId id="262" r:id="rId9"/>
    <p:sldId id="279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6" r:id="rId18"/>
    <p:sldId id="272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76" autoAdjust="0"/>
    <p:restoredTop sz="87755" autoAdjust="0"/>
  </p:normalViewPr>
  <p:slideViewPr>
    <p:cSldViewPr>
      <p:cViewPr varScale="1">
        <p:scale>
          <a:sx n="60" d="100"/>
          <a:sy n="60" d="100"/>
        </p:scale>
        <p:origin x="95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8159B0-3729-47A1-BDD9-C7362C9ABF2A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6043EB-1615-4A68-AE95-1525E0B5F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733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Put these on the board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6043EB-1615-4A68-AE95-1525E0B5FCB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945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learningzone/clips/pregnancy-and-multiple-births/12230.html" TargetMode="External"/><Relationship Id="rId2" Type="http://schemas.openxmlformats.org/officeDocument/2006/relationships/hyperlink" Target="http://www.bbc.co.uk/learningzone/clips/development-of-a-foetus/861.html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bbc.co.uk/learningzone/clips/the-role-of-the-placenta-in-embryo-development/1851.html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Fertilisation and implantation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2209800"/>
            <a:ext cx="8229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lphaLcParenR"/>
              <a:tabLst>
                <a:tab pos="233045" algn="l"/>
              </a:tabLst>
            </a:pPr>
            <a:r>
              <a:rPr lang="en-US" sz="3200" dirty="0">
                <a:latin typeface="Century Gothic" panose="020B0502020202020204" pitchFamily="34" charset="0"/>
              </a:rPr>
              <a:t>Where in the female body does a sperm </a:t>
            </a:r>
            <a:r>
              <a:rPr lang="en-US" sz="3200" dirty="0" err="1">
                <a:latin typeface="Century Gothic" panose="020B0502020202020204" pitchFamily="34" charset="0"/>
              </a:rPr>
              <a:t>fertilise</a:t>
            </a:r>
            <a:r>
              <a:rPr lang="en-US" sz="3200" dirty="0">
                <a:latin typeface="Century Gothic" panose="020B0502020202020204" pitchFamily="34" charset="0"/>
              </a:rPr>
              <a:t> an egg?</a:t>
            </a:r>
          </a:p>
          <a:p>
            <a:pPr marL="342900" lvl="0" indent="-342900">
              <a:buFont typeface="+mj-lt"/>
              <a:buAutoNum type="alphaLcParenR"/>
              <a:tabLst>
                <a:tab pos="233045" algn="l"/>
              </a:tabLst>
            </a:pPr>
            <a:endParaRPr lang="en-GB" sz="3200" dirty="0">
              <a:latin typeface="Century Gothic" panose="020B0502020202020204" pitchFamily="34" charset="0"/>
            </a:endParaRPr>
          </a:p>
          <a:p>
            <a:pPr marL="342900" lvl="0" indent="-342900">
              <a:buFont typeface="+mj-lt"/>
              <a:buAutoNum type="alphaLcParenR"/>
              <a:tabLst>
                <a:tab pos="233045" algn="l"/>
              </a:tabLst>
            </a:pPr>
            <a:r>
              <a:rPr lang="en-US" sz="3200" dirty="0">
                <a:latin typeface="Century Gothic" panose="020B0502020202020204" pitchFamily="34" charset="0"/>
              </a:rPr>
              <a:t>Where does an embryo implant and grow inside the woman?</a:t>
            </a:r>
          </a:p>
          <a:p>
            <a:pPr marL="342900" lvl="0" indent="-342900">
              <a:buFont typeface="+mj-lt"/>
              <a:buAutoNum type="alphaLcParenR"/>
              <a:tabLst>
                <a:tab pos="233045" algn="l"/>
              </a:tabLst>
            </a:pPr>
            <a:endParaRPr lang="en-GB" sz="3200" dirty="0">
              <a:latin typeface="Century Gothic" panose="020B0502020202020204" pitchFamily="34" charset="0"/>
            </a:endParaRPr>
          </a:p>
          <a:p>
            <a:pPr marL="342900" lvl="0" indent="-342900">
              <a:buFont typeface="+mj-lt"/>
              <a:buAutoNum type="alphaLcParenR"/>
              <a:tabLst>
                <a:tab pos="233045" algn="l"/>
              </a:tabLst>
            </a:pPr>
            <a:r>
              <a:rPr lang="en-US" sz="3200" dirty="0">
                <a:latin typeface="Century Gothic" panose="020B0502020202020204" pitchFamily="34" charset="0"/>
              </a:rPr>
              <a:t>For how long does a human fetus develop inside the woman? </a:t>
            </a:r>
            <a:endParaRPr lang="en-GB" sz="3200" dirty="0">
              <a:latin typeface="Century Gothic" panose="020B0502020202020204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16044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6EBC7-92FE-4DF6-B7BA-64B486A0E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Objectives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D5C3FFD-1A3D-42EA-A9CF-264632362799}"/>
              </a:ext>
            </a:extLst>
          </p:cNvPr>
          <p:cNvCxnSpPr/>
          <p:nvPr/>
        </p:nvCxnSpPr>
        <p:spPr>
          <a:xfrm flipV="1">
            <a:off x="609600" y="1417638"/>
            <a:ext cx="0" cy="4906962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14B8AFC-11BB-4789-B311-81D0BA4E3EA4}"/>
              </a:ext>
            </a:extLst>
          </p:cNvPr>
          <p:cNvCxnSpPr>
            <a:cxnSpLocks/>
          </p:cNvCxnSpPr>
          <p:nvPr/>
        </p:nvCxnSpPr>
        <p:spPr>
          <a:xfrm>
            <a:off x="609600" y="6324600"/>
            <a:ext cx="7924800" cy="0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2D91D99-E0C3-452D-BBAA-8A0041FD82BA}"/>
              </a:ext>
            </a:extLst>
          </p:cNvPr>
          <p:cNvCxnSpPr/>
          <p:nvPr/>
        </p:nvCxnSpPr>
        <p:spPr>
          <a:xfrm flipV="1">
            <a:off x="609600" y="1417638"/>
            <a:ext cx="7772400" cy="490696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0D8D5D7-3CD2-4B13-B640-E3F8D5E1F07C}"/>
              </a:ext>
            </a:extLst>
          </p:cNvPr>
          <p:cNvSpPr/>
          <p:nvPr/>
        </p:nvSpPr>
        <p:spPr>
          <a:xfrm>
            <a:off x="1158240" y="4739481"/>
            <a:ext cx="2133597" cy="114300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State what is meant by the term ‘gestation’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9CDACE7-DB8D-4F73-952F-1CBCB83FF9F8}"/>
              </a:ext>
            </a:extLst>
          </p:cNvPr>
          <p:cNvSpPr/>
          <p:nvPr/>
        </p:nvSpPr>
        <p:spPr>
          <a:xfrm>
            <a:off x="3505201" y="3124200"/>
            <a:ext cx="2133597" cy="114300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Explain the role of the placenta during pregnancy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8ADD43E-CDCB-4F0B-8788-1D6903CC1169}"/>
              </a:ext>
            </a:extLst>
          </p:cNvPr>
          <p:cNvSpPr/>
          <p:nvPr/>
        </p:nvSpPr>
        <p:spPr>
          <a:xfrm>
            <a:off x="5654038" y="1524000"/>
            <a:ext cx="2438399" cy="114300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Describe what happens at different stages during human gestation periods.</a:t>
            </a:r>
          </a:p>
        </p:txBody>
      </p:sp>
    </p:spTree>
    <p:extLst>
      <p:ext uri="{BB962C8B-B14F-4D97-AF65-F5344CB8AC3E}">
        <p14:creationId xmlns:p14="http://schemas.microsoft.com/office/powerpoint/2010/main" val="4092758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143000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Can you match the animal to the length of its pregnancy?</a:t>
            </a:r>
          </a:p>
        </p:txBody>
      </p:sp>
      <p:pic>
        <p:nvPicPr>
          <p:cNvPr id="4098" name="Picture 2" descr="http://people.mills.edu/jesmith/elephant_cal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2" y="1712118"/>
            <a:ext cx="2681288" cy="201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gotpetsonline.com/pictures-gallery/small-animal-pictures-breeders-babies/rabbit-pictures-breeders-babies/pictures/rabbit-01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305301"/>
            <a:ext cx="2286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cutestuff.co/wp-content/uploads/2012/02/cat-cuddling-kitten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690724"/>
            <a:ext cx="2819400" cy="1900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womansday.com/cm/womansday/images/k2/2-woman-holding-baby-lg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327" y="1524000"/>
            <a:ext cx="2381251" cy="178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i.dailymail.co.uk/i/pix/2013/07/16/article-0-1AD56BA9000005DC-727_634x443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8" b="6546"/>
          <a:stretch/>
        </p:blipFill>
        <p:spPr bwMode="auto">
          <a:xfrm>
            <a:off x="3422010" y="3654486"/>
            <a:ext cx="2895600" cy="198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4400" y="3306409"/>
            <a:ext cx="1905000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2 months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4300" y="5493908"/>
            <a:ext cx="1905000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2 months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05600" y="3439031"/>
            <a:ext cx="1905000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1 month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76400" y="6253101"/>
            <a:ext cx="2071255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15 months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7200" y="3955615"/>
            <a:ext cx="2057400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21 months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89664" y="6172200"/>
            <a:ext cx="1905000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9 months</a:t>
            </a:r>
          </a:p>
        </p:txBody>
      </p:sp>
      <p:pic>
        <p:nvPicPr>
          <p:cNvPr id="15" name="Picture 14" descr="http://cdn.attackofthecute.com/January-22-2012-00-17-59-theatomicboom20.jpe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23" r="9382" b="21161"/>
          <a:stretch/>
        </p:blipFill>
        <p:spPr bwMode="auto">
          <a:xfrm>
            <a:off x="3861955" y="1524000"/>
            <a:ext cx="1863312" cy="204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166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143000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Can you match the animal to the length of its pregnancy?</a:t>
            </a:r>
          </a:p>
        </p:txBody>
      </p:sp>
      <p:pic>
        <p:nvPicPr>
          <p:cNvPr id="4098" name="Picture 2" descr="http://people.mills.edu/jesmith/elephant_cal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2" y="1712118"/>
            <a:ext cx="2681288" cy="201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gotpetsonline.com/pictures-gallery/small-animal-pictures-breeders-babies/rabbit-pictures-breeders-babies/pictures/rabbit-01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305301"/>
            <a:ext cx="2286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cutestuff.co/wp-content/uploads/2012/02/cat-cuddling-kitten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690724"/>
            <a:ext cx="2819400" cy="1900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womansday.com/cm/womansday/images/k2/2-woman-holding-baby-lg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327" y="1524000"/>
            <a:ext cx="2381251" cy="178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i.dailymail.co.uk/i/pix/2013/07/16/article-0-1AD56BA9000005DC-727_634x443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8" b="6546"/>
          <a:stretch/>
        </p:blipFill>
        <p:spPr bwMode="auto">
          <a:xfrm>
            <a:off x="3429000" y="3944506"/>
            <a:ext cx="2895600" cy="198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71600" y="6021152"/>
            <a:ext cx="1905000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2 months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24600" y="5981922"/>
            <a:ext cx="1905000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1 month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08155" y="5348625"/>
            <a:ext cx="2071255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15 months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5312" y="3074270"/>
            <a:ext cx="2057400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21 months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11327" y="2721768"/>
            <a:ext cx="1905000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9 months</a:t>
            </a:r>
          </a:p>
        </p:txBody>
      </p:sp>
      <p:pic>
        <p:nvPicPr>
          <p:cNvPr id="3" name="Picture 2" descr="http://cdn.attackofthecute.com/January-22-2012-00-17-59-theatomicboom20.jpe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23" r="9382" b="21161"/>
          <a:stretch/>
        </p:blipFill>
        <p:spPr bwMode="auto">
          <a:xfrm>
            <a:off x="3532971" y="1524000"/>
            <a:ext cx="1863312" cy="204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91283" y="3273782"/>
            <a:ext cx="1905000" cy="58477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2 months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A589306-DA36-47E1-A101-9C38B6687B55}"/>
              </a:ext>
            </a:extLst>
          </p:cNvPr>
          <p:cNvSpPr/>
          <p:nvPr/>
        </p:nvSpPr>
        <p:spPr>
          <a:xfrm>
            <a:off x="697193" y="2347574"/>
            <a:ext cx="8167688" cy="2998683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The length of an animal’s pregnancy is know scientifically as the </a:t>
            </a:r>
            <a:r>
              <a:rPr lang="en-GB" sz="4400" b="1" u="sng" dirty="0">
                <a:solidFill>
                  <a:schemeClr val="tx1"/>
                </a:solidFill>
              </a:rPr>
              <a:t>gestation</a:t>
            </a:r>
            <a:r>
              <a:rPr lang="en-GB" sz="4400" dirty="0">
                <a:solidFill>
                  <a:schemeClr val="tx1"/>
                </a:solidFill>
              </a:rPr>
              <a:t> period</a:t>
            </a:r>
          </a:p>
        </p:txBody>
      </p:sp>
    </p:spTree>
    <p:extLst>
      <p:ext uri="{BB962C8B-B14F-4D97-AF65-F5344CB8AC3E}">
        <p14:creationId xmlns:p14="http://schemas.microsoft.com/office/powerpoint/2010/main" val="1159904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3492500" y="0"/>
            <a:ext cx="2667000" cy="533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GB" altLang="en-US" sz="2800">
                <a:solidFill>
                  <a:srgbClr val="00B0F0"/>
                </a:solidFill>
                <a:latin typeface="Arial" pitchFamily="34" charset="0"/>
              </a:rPr>
              <a:t>The Placenta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50825" y="2133600"/>
            <a:ext cx="8458200" cy="4524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GB" altLang="en-US">
                <a:solidFill>
                  <a:srgbClr val="00B0F0"/>
                </a:solidFill>
                <a:latin typeface="Century Gothic" pitchFamily="34" charset="0"/>
              </a:rPr>
              <a:t>A structure called the Placenta develops in the uterus wall of a pregnant woman.</a:t>
            </a:r>
          </a:p>
          <a:p>
            <a:r>
              <a:rPr lang="en-GB" altLang="en-US">
                <a:solidFill>
                  <a:srgbClr val="00B0F0"/>
                </a:solidFill>
                <a:latin typeface="Century Gothic" pitchFamily="34" charset="0"/>
              </a:rPr>
              <a:t>The fetus is joined to the placenta by the umbilical cord.</a:t>
            </a:r>
          </a:p>
          <a:p>
            <a:endParaRPr lang="en-GB" altLang="en-US">
              <a:solidFill>
                <a:srgbClr val="00B0F0"/>
              </a:solidFill>
              <a:latin typeface="Century Gothic" pitchFamily="34" charset="0"/>
            </a:endParaRPr>
          </a:p>
          <a:p>
            <a:r>
              <a:rPr lang="en-GB" altLang="en-US">
                <a:solidFill>
                  <a:srgbClr val="FF0000"/>
                </a:solidFill>
                <a:latin typeface="Century Gothic" pitchFamily="34" charset="0"/>
              </a:rPr>
              <a:t>INSIDE THE PLACENTA:</a:t>
            </a:r>
          </a:p>
          <a:p>
            <a:pPr>
              <a:buFontTx/>
              <a:buChar char="•"/>
            </a:pPr>
            <a:r>
              <a:rPr lang="en-GB" altLang="en-US">
                <a:solidFill>
                  <a:srgbClr val="00B0F0"/>
                </a:solidFill>
                <a:latin typeface="Century Gothic" pitchFamily="34" charset="0"/>
              </a:rPr>
              <a:t> Food and Oxygen pass from the mothers blood into the blood of the fetus…. </a:t>
            </a:r>
          </a:p>
          <a:p>
            <a:r>
              <a:rPr lang="en-GB" altLang="en-US">
                <a:solidFill>
                  <a:srgbClr val="00B0F0"/>
                </a:solidFill>
                <a:latin typeface="Century Gothic" pitchFamily="34" charset="0"/>
              </a:rPr>
              <a:t> </a:t>
            </a:r>
          </a:p>
          <a:p>
            <a:r>
              <a:rPr lang="en-GB" altLang="en-US">
                <a:solidFill>
                  <a:srgbClr val="FF0000"/>
                </a:solidFill>
                <a:latin typeface="Century Gothic" pitchFamily="34" charset="0"/>
              </a:rPr>
              <a:t>…..AND AT THE SAME TIME…..</a:t>
            </a:r>
          </a:p>
          <a:p>
            <a:pPr>
              <a:buFontTx/>
              <a:buChar char="•"/>
            </a:pPr>
            <a:r>
              <a:rPr lang="en-GB" altLang="en-US">
                <a:solidFill>
                  <a:srgbClr val="00B0F0"/>
                </a:solidFill>
                <a:latin typeface="Century Gothic" pitchFamily="34" charset="0"/>
              </a:rPr>
              <a:t> Carbon dioxide passes from the blood of the fetus back into the mothers blood.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381000" y="609600"/>
            <a:ext cx="83058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>
                <a:latin typeface="Century Gothic" pitchFamily="34" charset="0"/>
              </a:rPr>
              <a:t>How does the embryo (or fetus) get the food and oxygen it needs and get rid of carbon dioxide it produces over the next 9 months?</a:t>
            </a:r>
          </a:p>
        </p:txBody>
      </p:sp>
    </p:spTree>
    <p:extLst>
      <p:ext uri="{BB962C8B-B14F-4D97-AF65-F5344CB8AC3E}">
        <p14:creationId xmlns:p14="http://schemas.microsoft.com/office/powerpoint/2010/main" val="380209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1000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0" y="0"/>
            <a:ext cx="2438400" cy="533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GB" altLang="en-US" sz="2800">
                <a:solidFill>
                  <a:srgbClr val="00B0F0"/>
                </a:solidFill>
                <a:latin typeface="Arial" pitchFamily="34" charset="0"/>
              </a:rPr>
              <a:t>The Placenta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082" r:id="rId2" imgW="7775640" imgH="5688000"/>
        </mc:Choice>
        <mc:Fallback>
          <p:control r:id="rId2" imgW="7775640" imgH="5688000">
            <p:pic>
              <p:nvPicPr>
                <p:cNvPr id="2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684213" y="836613"/>
                  <a:ext cx="7775575" cy="56880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978604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3898900"/>
          </a:xfrm>
        </p:spPr>
        <p:txBody>
          <a:bodyPr/>
          <a:lstStyle/>
          <a:p>
            <a:r>
              <a:rPr lang="en-GB" altLang="en-US" sz="7200">
                <a:solidFill>
                  <a:srgbClr val="00B0F0"/>
                </a:solidFill>
                <a:latin typeface="Century Gothic" pitchFamily="34" charset="0"/>
              </a:rPr>
              <a:t>The Developing Fetus</a:t>
            </a:r>
            <a:r>
              <a:rPr lang="en-GB" altLang="en-US">
                <a:solidFill>
                  <a:srgbClr val="00B0F0"/>
                </a:solidFill>
                <a:latin typeface="Century Gothic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14372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609600" y="1981200"/>
            <a:ext cx="82804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00B0F0"/>
                </a:solidFill>
                <a:latin typeface="Century Gothic" pitchFamily="34" charset="0"/>
                <a:hlinkClick r:id="rId2"/>
              </a:rPr>
              <a:t>http://www.bbc.co.uk/learningzone/clips/development-of-a-foetus/861.html</a:t>
            </a:r>
            <a:endParaRPr lang="en-GB" altLang="en-US">
              <a:solidFill>
                <a:srgbClr val="00B0F0"/>
              </a:solidFill>
              <a:latin typeface="Century Gothic" pitchFamily="34" charset="0"/>
            </a:endParaRPr>
          </a:p>
          <a:p>
            <a:pPr eaLnBrk="1" hangingPunct="1"/>
            <a:endParaRPr lang="en-GB" altLang="en-US">
              <a:solidFill>
                <a:srgbClr val="00B0F0"/>
              </a:solidFill>
              <a:latin typeface="Century Gothic" pitchFamily="34" charset="0"/>
            </a:endParaRPr>
          </a:p>
          <a:p>
            <a:pPr eaLnBrk="1" hangingPunct="1"/>
            <a:endParaRPr lang="en-GB" altLang="en-US">
              <a:solidFill>
                <a:srgbClr val="00B0F0"/>
              </a:solidFill>
              <a:latin typeface="Century Gothic" pitchFamily="34" charset="0"/>
            </a:endParaRPr>
          </a:p>
          <a:p>
            <a:pPr eaLnBrk="1" hangingPunct="1"/>
            <a:r>
              <a:rPr lang="en-GB" altLang="en-US">
                <a:solidFill>
                  <a:srgbClr val="00B0F0"/>
                </a:solidFill>
                <a:latin typeface="Century Gothic" pitchFamily="34" charset="0"/>
                <a:hlinkClick r:id="rId3"/>
              </a:rPr>
              <a:t>http://www.bbc.co.uk/learningzone/clips/pregnancy-and-multiple-births/12230.html</a:t>
            </a:r>
            <a:endParaRPr lang="en-GB" altLang="en-US">
              <a:solidFill>
                <a:srgbClr val="00B0F0"/>
              </a:solidFill>
              <a:latin typeface="Century Gothic" pitchFamily="34" charset="0"/>
            </a:endParaRPr>
          </a:p>
          <a:p>
            <a:pPr eaLnBrk="1" hangingPunct="1"/>
            <a:endParaRPr lang="en-GB" altLang="en-US">
              <a:solidFill>
                <a:srgbClr val="00B0F0"/>
              </a:solidFill>
              <a:latin typeface="Century Gothic" pitchFamily="34" charset="0"/>
            </a:endParaRPr>
          </a:p>
          <a:p>
            <a:pPr eaLnBrk="1" hangingPunct="1"/>
            <a:endParaRPr lang="en-GB" altLang="en-US">
              <a:solidFill>
                <a:srgbClr val="00B0F0"/>
              </a:solidFill>
              <a:latin typeface="Century Gothic" pitchFamily="34" charset="0"/>
            </a:endParaRPr>
          </a:p>
          <a:p>
            <a:pPr eaLnBrk="1" hangingPunct="1"/>
            <a:r>
              <a:rPr lang="en-GB" altLang="en-US">
                <a:solidFill>
                  <a:srgbClr val="00B0F0"/>
                </a:solidFill>
                <a:latin typeface="Century Gothic" pitchFamily="34" charset="0"/>
                <a:hlinkClick r:id="rId4"/>
              </a:rPr>
              <a:t>http://www.bbc.co.uk/learningzone/clips/the-role-of-the-placenta-in-embryo-development/1851.html</a:t>
            </a:r>
            <a:endParaRPr lang="en-GB" altLang="en-US">
              <a:solidFill>
                <a:srgbClr val="00B0F0"/>
              </a:solidFill>
              <a:latin typeface="Century Gothic" pitchFamily="34" charset="0"/>
            </a:endParaRPr>
          </a:p>
          <a:p>
            <a:pPr eaLnBrk="1" hangingPunct="1"/>
            <a:endParaRPr lang="en-GB" altLang="en-US">
              <a:solidFill>
                <a:srgbClr val="00B0F0"/>
              </a:solidFill>
              <a:latin typeface="Century Gothic" pitchFamily="34" charset="0"/>
            </a:endParaRPr>
          </a:p>
          <a:p>
            <a:pPr eaLnBrk="1" hangingPunct="1"/>
            <a:endParaRPr lang="en-GB" altLang="en-US">
              <a:solidFill>
                <a:srgbClr val="00B0F0"/>
              </a:solidFill>
              <a:latin typeface="Century Gothic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CB3256-A23F-4527-8591-B5F800556322}"/>
              </a:ext>
            </a:extLst>
          </p:cNvPr>
          <p:cNvSpPr txBox="1"/>
          <p:nvPr/>
        </p:nvSpPr>
        <p:spPr>
          <a:xfrm>
            <a:off x="787400" y="360446"/>
            <a:ext cx="7924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Task</a:t>
            </a:r>
            <a:r>
              <a:rPr lang="en-GB" sz="2800" dirty="0">
                <a:latin typeface="Comic Sans MS" panose="030F0702030302020204" pitchFamily="66" charset="0"/>
              </a:rPr>
              <a:t>: Use the information on these websites to fill out the table on the next slide</a:t>
            </a:r>
          </a:p>
        </p:txBody>
      </p:sp>
    </p:spTree>
    <p:extLst>
      <p:ext uri="{BB962C8B-B14F-4D97-AF65-F5344CB8AC3E}">
        <p14:creationId xmlns:p14="http://schemas.microsoft.com/office/powerpoint/2010/main" val="3312259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88DD0AD9-D3D8-4595-8A25-20E8F47379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350938"/>
              </p:ext>
            </p:extLst>
          </p:nvPr>
        </p:nvGraphicFramePr>
        <p:xfrm>
          <a:off x="381000" y="65648"/>
          <a:ext cx="8447064" cy="676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766">
                  <a:extLst>
                    <a:ext uri="{9D8B030D-6E8A-4147-A177-3AD203B41FA5}">
                      <a16:colId xmlns:a16="http://schemas.microsoft.com/office/drawing/2014/main" val="3949296819"/>
                    </a:ext>
                  </a:extLst>
                </a:gridCol>
                <a:gridCol w="2111766">
                  <a:extLst>
                    <a:ext uri="{9D8B030D-6E8A-4147-A177-3AD203B41FA5}">
                      <a16:colId xmlns:a16="http://schemas.microsoft.com/office/drawing/2014/main" val="1753008810"/>
                    </a:ext>
                  </a:extLst>
                </a:gridCol>
                <a:gridCol w="2111766">
                  <a:extLst>
                    <a:ext uri="{9D8B030D-6E8A-4147-A177-3AD203B41FA5}">
                      <a16:colId xmlns:a16="http://schemas.microsoft.com/office/drawing/2014/main" val="1626802006"/>
                    </a:ext>
                  </a:extLst>
                </a:gridCol>
                <a:gridCol w="2111766">
                  <a:extLst>
                    <a:ext uri="{9D8B030D-6E8A-4147-A177-3AD203B41FA5}">
                      <a16:colId xmlns:a16="http://schemas.microsoft.com/office/drawing/2014/main" val="691231891"/>
                    </a:ext>
                  </a:extLst>
                </a:gridCol>
              </a:tblGrid>
              <a:tr h="225146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Diagram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Size of Foetus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Features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8651180"/>
                  </a:ext>
                </a:extLst>
              </a:tr>
              <a:tr h="5628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8363413"/>
                  </a:ext>
                </a:extLst>
              </a:tr>
              <a:tr h="5628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544904"/>
                  </a:ext>
                </a:extLst>
              </a:tr>
              <a:tr h="5628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5961287"/>
                  </a:ext>
                </a:extLst>
              </a:tr>
              <a:tr h="562866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098732"/>
                  </a:ext>
                </a:extLst>
              </a:tr>
              <a:tr h="562866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6506184"/>
                  </a:ext>
                </a:extLst>
              </a:tr>
              <a:tr h="562866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1717133"/>
                  </a:ext>
                </a:extLst>
              </a:tr>
              <a:tr h="5628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575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1503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28600"/>
            <a:ext cx="8153400" cy="485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10"/>
          <p:cNvSpPr txBox="1">
            <a:spLocks noChangeArrowheads="1"/>
          </p:cNvSpPr>
          <p:nvPr/>
        </p:nvSpPr>
        <p:spPr bwMode="auto">
          <a:xfrm>
            <a:off x="0" y="5303838"/>
            <a:ext cx="9144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The embryo at this stage is about 6mm long and has a heart, brain, spinal cord and tiny arm and leg buds. </a:t>
            </a:r>
          </a:p>
        </p:txBody>
      </p:sp>
    </p:spTree>
    <p:extLst>
      <p:ext uri="{BB962C8B-B14F-4D97-AF65-F5344CB8AC3E}">
        <p14:creationId xmlns:p14="http://schemas.microsoft.com/office/powerpoint/2010/main" val="4261431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6276975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613525" y="274638"/>
            <a:ext cx="2530475" cy="600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By now the embryo is about 25mm long and 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weighs about 2g. 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B0F0"/>
              </a:solidFill>
              <a:latin typeface="Century Gothic" pitchFamily="34" charset="0"/>
            </a:endParaRP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Most of the main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organs, arms and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legs are forming.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B0F0"/>
              </a:solidFill>
              <a:latin typeface="Century Gothic" pitchFamily="34" charset="0"/>
            </a:endParaRP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It is now called    a fetus.</a:t>
            </a:r>
          </a:p>
        </p:txBody>
      </p:sp>
    </p:spTree>
    <p:extLst>
      <p:ext uri="{BB962C8B-B14F-4D97-AF65-F5344CB8AC3E}">
        <p14:creationId xmlns:p14="http://schemas.microsoft.com/office/powerpoint/2010/main" val="41090875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6183313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156325" y="0"/>
            <a:ext cx="2987675" cy="674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The Fetus is now about 75mm long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and weighs about 18g.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B0F0"/>
              </a:solidFill>
              <a:latin typeface="Century Gothic" pitchFamily="34" charset="0"/>
            </a:endParaRP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The main internal organs have nearly fully developed.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B0F0"/>
              </a:solidFill>
              <a:latin typeface="Century Gothic" pitchFamily="34" charset="0"/>
            </a:endParaRP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Nails are growing 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on the fingers and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toes. 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B0F0"/>
              </a:solidFill>
              <a:latin typeface="Century Gothic" pitchFamily="34" charset="0"/>
            </a:endParaRP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The ears, eyelids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and teeth have also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formed. </a:t>
            </a:r>
          </a:p>
        </p:txBody>
      </p:sp>
    </p:spTree>
    <p:extLst>
      <p:ext uri="{BB962C8B-B14F-4D97-AF65-F5344CB8AC3E}">
        <p14:creationId xmlns:p14="http://schemas.microsoft.com/office/powerpoint/2010/main" val="3814773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6323013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6300788" y="685800"/>
            <a:ext cx="2843212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The fetus is now around 160mm long and weighs about 140g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B0F0"/>
              </a:solidFill>
              <a:latin typeface="Century Gothic" pitchFamily="34" charset="0"/>
            </a:endParaRP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The fetus is now strangely covered in very fine hair.</a:t>
            </a:r>
          </a:p>
        </p:txBody>
      </p:sp>
    </p:spTree>
    <p:extLst>
      <p:ext uri="{BB962C8B-B14F-4D97-AF65-F5344CB8AC3E}">
        <p14:creationId xmlns:p14="http://schemas.microsoft.com/office/powerpoint/2010/main" val="9301198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6251575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372225" y="1268413"/>
            <a:ext cx="25304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The fetus by now is around 280mm long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B0F0"/>
              </a:solidFill>
              <a:latin typeface="Century Gothic" pitchFamily="34" charset="0"/>
            </a:endParaRP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Its eyes open and it has a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strong desire to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suck.</a:t>
            </a:r>
          </a:p>
        </p:txBody>
      </p:sp>
    </p:spTree>
    <p:extLst>
      <p:ext uri="{BB962C8B-B14F-4D97-AF65-F5344CB8AC3E}">
        <p14:creationId xmlns:p14="http://schemas.microsoft.com/office/powerpoint/2010/main" val="23253856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24613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6384925" y="620713"/>
            <a:ext cx="2759075" cy="489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By now the fetus is around 370mm long, and space is starting to become slightly cramped in the uterus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B0F0"/>
              </a:solidFill>
              <a:latin typeface="Century Gothic" pitchFamily="34" charset="0"/>
            </a:endParaRP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The fetus has a good chance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of surviving if it is born at this stage.</a:t>
            </a:r>
          </a:p>
        </p:txBody>
      </p:sp>
    </p:spTree>
    <p:extLst>
      <p:ext uri="{BB962C8B-B14F-4D97-AF65-F5344CB8AC3E}">
        <p14:creationId xmlns:p14="http://schemas.microsoft.com/office/powerpoint/2010/main" val="28324609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75388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1027"/>
          <p:cNvSpPr txBox="1">
            <a:spLocks noChangeArrowheads="1"/>
          </p:cNvSpPr>
          <p:nvPr/>
        </p:nvSpPr>
        <p:spPr bwMode="auto">
          <a:xfrm>
            <a:off x="6308725" y="792163"/>
            <a:ext cx="2835275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The fetus is now around 50cm long,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weighs between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2.7 - 4.1kg and is getting really cramped for space now.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B0F0"/>
              </a:solidFill>
              <a:latin typeface="Century Gothic" pitchFamily="34" charset="0"/>
            </a:endParaRP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Its head faces 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downwards and 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it is ready to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B0F0"/>
                </a:solidFill>
                <a:latin typeface="Century Gothic" pitchFamily="34" charset="0"/>
              </a:rPr>
              <a:t>be born.</a:t>
            </a:r>
          </a:p>
        </p:txBody>
      </p:sp>
    </p:spTree>
    <p:extLst>
      <p:ext uri="{BB962C8B-B14F-4D97-AF65-F5344CB8AC3E}">
        <p14:creationId xmlns:p14="http://schemas.microsoft.com/office/powerpoint/2010/main" val="42471054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76200"/>
            <a:ext cx="8763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CCFF"/>
                </a:solidFill>
                <a:latin typeface="Century Gothic" panose="020B0502020202020204" pitchFamily="34" charset="0"/>
              </a:rPr>
              <a:t>Can you link these images using the key words at the bottom of the page?</a:t>
            </a:r>
          </a:p>
        </p:txBody>
      </p:sp>
      <p:pic>
        <p:nvPicPr>
          <p:cNvPr id="7170" name="Picture 2" descr="http://cdn.sheknows.com/articles/2012/05/sarah_parenting/baby-surpri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24889"/>
            <a:ext cx="347173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periodictable.com/Samples/008.10/s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354" y="1371600"/>
            <a:ext cx="2843645" cy="284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brucemhood.files.wordpress.com/2008/09/blood_cell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164" y="938645"/>
            <a:ext cx="3437928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://news.bbcimg.co.uk/media/images/67037000/jpg/_67037384_f0040604-pregnant_woman_with_a_glass_of_wine-spl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5"/>
          <a:stretch/>
        </p:blipFill>
        <p:spPr bwMode="auto">
          <a:xfrm>
            <a:off x="2945091" y="3733800"/>
            <a:ext cx="3200400" cy="1945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2400" y="5945832"/>
            <a:ext cx="8763000" cy="461665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Uterus         Umbilical cord           </a:t>
            </a:r>
            <a:r>
              <a:rPr lang="en-GB" sz="2400" b="1" dirty="0" err="1">
                <a:latin typeface="Century Gothic" panose="020B0502020202020204" pitchFamily="34" charset="0"/>
              </a:rPr>
              <a:t>Fetus</a:t>
            </a:r>
            <a:r>
              <a:rPr lang="en-GB" sz="2400" b="1" dirty="0">
                <a:latin typeface="Century Gothic" panose="020B0502020202020204" pitchFamily="34" charset="0"/>
              </a:rPr>
              <a:t>                 Placenta</a:t>
            </a:r>
          </a:p>
        </p:txBody>
      </p:sp>
    </p:spTree>
    <p:extLst>
      <p:ext uri="{BB962C8B-B14F-4D97-AF65-F5344CB8AC3E}">
        <p14:creationId xmlns:p14="http://schemas.microsoft.com/office/powerpoint/2010/main" val="36595457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00B0F0"/>
                </a:solidFill>
                <a:latin typeface="Century Gothic" panose="020B0502020202020204" pitchFamily="34" charset="0"/>
              </a:rPr>
              <a:t>True or false?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600" y="952548"/>
            <a:ext cx="86868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Puberty starts at age 11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Egg cells are made in the ovary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Sperm and egg cells swim towards each other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Fertilisation happens in the oviduct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Egg cells contain enough food for them to develop into a </a:t>
            </a:r>
            <a:r>
              <a:rPr lang="en-GB" sz="2000" dirty="0" err="1">
                <a:latin typeface="Century Gothic" panose="020B0502020202020204" pitchFamily="34" charset="0"/>
              </a:rPr>
              <a:t>fetus</a:t>
            </a: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An egg cell must be fertilised to become an embryo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The </a:t>
            </a:r>
            <a:r>
              <a:rPr lang="en-GB" sz="2000" dirty="0" err="1">
                <a:latin typeface="Century Gothic" panose="020B0502020202020204" pitchFamily="34" charset="0"/>
              </a:rPr>
              <a:t>fetus</a:t>
            </a:r>
            <a:r>
              <a:rPr lang="en-GB" sz="2000" dirty="0">
                <a:latin typeface="Century Gothic" panose="020B0502020202020204" pitchFamily="34" charset="0"/>
              </a:rPr>
              <a:t> develops inside a bag full of fluid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The </a:t>
            </a:r>
            <a:r>
              <a:rPr lang="en-GB" sz="2000" dirty="0" err="1">
                <a:latin typeface="Century Gothic" panose="020B0502020202020204" pitchFamily="34" charset="0"/>
              </a:rPr>
              <a:t>fetus</a:t>
            </a:r>
            <a:r>
              <a:rPr lang="en-GB" sz="2000" dirty="0">
                <a:latin typeface="Century Gothic" panose="020B0502020202020204" pitchFamily="34" charset="0"/>
              </a:rPr>
              <a:t> gets its oxygen by breathing in water like a fish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A </a:t>
            </a:r>
            <a:r>
              <a:rPr lang="en-GB" sz="2000" dirty="0" err="1">
                <a:latin typeface="Century Gothic" panose="020B0502020202020204" pitchFamily="34" charset="0"/>
              </a:rPr>
              <a:t>fetus</a:t>
            </a:r>
            <a:r>
              <a:rPr lang="en-GB" sz="2000" dirty="0">
                <a:latin typeface="Century Gothic" panose="020B0502020202020204" pitchFamily="34" charset="0"/>
              </a:rPr>
              <a:t> takes 9 months to grow and develop in the womb</a:t>
            </a:r>
          </a:p>
        </p:txBody>
      </p:sp>
    </p:spTree>
    <p:extLst>
      <p:ext uri="{BB962C8B-B14F-4D97-AF65-F5344CB8AC3E}">
        <p14:creationId xmlns:p14="http://schemas.microsoft.com/office/powerpoint/2010/main" val="25698169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00B0F0"/>
                </a:solidFill>
                <a:latin typeface="Century Gothic" panose="020B0502020202020204" pitchFamily="34" charset="0"/>
              </a:rPr>
              <a:t>True or false?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600" y="952548"/>
            <a:ext cx="86868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The menstrual cycle is a weekly cycle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Puberty starts at age 11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Egg cells are made in the ovary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Sperm and egg cells swim towards each other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Fertilisation happens in the oviduct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Egg cells contain enough food for them to develop into a </a:t>
            </a:r>
            <a:r>
              <a:rPr lang="en-GB" sz="2000" dirty="0" err="1">
                <a:latin typeface="Century Gothic" panose="020B0502020202020204" pitchFamily="34" charset="0"/>
              </a:rPr>
              <a:t>fetus</a:t>
            </a: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An egg cell must be fertilised to become an embryo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The </a:t>
            </a:r>
            <a:r>
              <a:rPr lang="en-GB" sz="2000" dirty="0" err="1">
                <a:latin typeface="Century Gothic" panose="020B0502020202020204" pitchFamily="34" charset="0"/>
              </a:rPr>
              <a:t>fetus</a:t>
            </a:r>
            <a:r>
              <a:rPr lang="en-GB" sz="2000" dirty="0">
                <a:latin typeface="Century Gothic" panose="020B0502020202020204" pitchFamily="34" charset="0"/>
              </a:rPr>
              <a:t> develops inside a bag full of fluid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The </a:t>
            </a:r>
            <a:r>
              <a:rPr lang="en-GB" sz="2000" dirty="0" err="1">
                <a:latin typeface="Century Gothic" panose="020B0502020202020204" pitchFamily="34" charset="0"/>
              </a:rPr>
              <a:t>fetus</a:t>
            </a:r>
            <a:r>
              <a:rPr lang="en-GB" sz="2000" dirty="0">
                <a:latin typeface="Century Gothic" panose="020B0502020202020204" pitchFamily="34" charset="0"/>
              </a:rPr>
              <a:t> gets its oxygen by breathing in water like a fish</a:t>
            </a:r>
          </a:p>
          <a:p>
            <a:pPr marL="342900" indent="-342900">
              <a:buFont typeface="+mj-lt"/>
              <a:buAutoNum type="arabicParenR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arenR"/>
            </a:pPr>
            <a:r>
              <a:rPr lang="en-GB" sz="2000" dirty="0">
                <a:latin typeface="Century Gothic" panose="020B0502020202020204" pitchFamily="34" charset="0"/>
              </a:rPr>
              <a:t>A </a:t>
            </a:r>
            <a:r>
              <a:rPr lang="en-GB" sz="2000" dirty="0" err="1">
                <a:latin typeface="Century Gothic" panose="020B0502020202020204" pitchFamily="34" charset="0"/>
              </a:rPr>
              <a:t>fetus</a:t>
            </a:r>
            <a:r>
              <a:rPr lang="en-GB" sz="2000" dirty="0">
                <a:latin typeface="Century Gothic" panose="020B0502020202020204" pitchFamily="34" charset="0"/>
              </a:rPr>
              <a:t> takes 9 months to grow and develop in the womb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48200" y="2083950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FF00"/>
                </a:solidFill>
              </a:rPr>
              <a:t>True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06291" y="914400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False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57600" y="1499175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False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77000" y="2682580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False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0" y="3267355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FF00"/>
                </a:solidFill>
              </a:rPr>
              <a:t>True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96200" y="3922592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False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00900" y="4532758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FF00"/>
                </a:solidFill>
              </a:rPr>
              <a:t>True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05500" y="5106000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FF00"/>
                </a:solidFill>
              </a:rPr>
              <a:t>True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23018" y="5690775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False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96200" y="6273225"/>
            <a:ext cx="144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FF00"/>
                </a:solidFill>
              </a:rPr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378227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EDC0AE3-FD0E-4798-B5D9-E19D5CE49E18}"/>
</file>

<file path=customXml/itemProps2.xml><?xml version="1.0" encoding="utf-8"?>
<ds:datastoreItem xmlns:ds="http://schemas.openxmlformats.org/officeDocument/2006/customXml" ds:itemID="{9FD74FAE-4708-4C09-B522-4CA12D3F3F57}"/>
</file>

<file path=customXml/itemProps3.xml><?xml version="1.0" encoding="utf-8"?>
<ds:datastoreItem xmlns:ds="http://schemas.openxmlformats.org/officeDocument/2006/customXml" ds:itemID="{08D6D67C-1164-4CE0-B64E-D6A4B11F3B27}"/>
</file>

<file path=docProps/app.xml><?xml version="1.0" encoding="utf-8"?>
<Properties xmlns="http://schemas.openxmlformats.org/officeDocument/2006/extended-properties" xmlns:vt="http://schemas.openxmlformats.org/officeDocument/2006/docPropsVTypes">
  <TotalTime>11113</TotalTime>
  <Words>738</Words>
  <Application>Microsoft Office PowerPoint</Application>
  <PresentationFormat>On-screen Show (4:3)</PresentationFormat>
  <Paragraphs>150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Century Gothic</vt:lpstr>
      <vt:lpstr>Comic Sans MS</vt:lpstr>
      <vt:lpstr>Office Theme</vt:lpstr>
      <vt:lpstr>Fertilisation and implantation </vt:lpstr>
      <vt:lpstr>Learning Objectives</vt:lpstr>
      <vt:lpstr>Can you match the animal to the length of its pregnancy?</vt:lpstr>
      <vt:lpstr>Can you match the animal to the length of its pregnancy?</vt:lpstr>
      <vt:lpstr>PowerPoint Presentation</vt:lpstr>
      <vt:lpstr>PowerPoint Presentation</vt:lpstr>
      <vt:lpstr>The Developing Fetus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True or false?</vt:lpstr>
      <vt:lpstr>True or false?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E Penn</dc:creator>
  <cp:lastModifiedBy>J Sidhu</cp:lastModifiedBy>
  <cp:revision>24</cp:revision>
  <dcterms:created xsi:type="dcterms:W3CDTF">2006-08-16T00:00:00Z</dcterms:created>
  <dcterms:modified xsi:type="dcterms:W3CDTF">2020-09-23T11:38:53Z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