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2" r:id="rId4"/>
    <p:sldMasterId id="2147483673" r:id="rId5"/>
    <p:sldMasterId id="2147483674" r:id="rId6"/>
  </p:sldMasterIdLst>
  <p:notesMasterIdLst>
    <p:notesMasterId r:id="rId1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4" r:id="rId13"/>
    <p:sldId id="265" r:id="rId14"/>
    <p:sldId id="263" r:id="rId15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C5183B-87EC-FB82-3CC8-98ADCD194E9E}" v="27" dt="2020-05-07T12:16:17.506"/>
    <p1510:client id="{A654B23B-789D-9A3E-9001-EFA50148A2D2}" v="49" dt="2020-05-07T12:21:38.289"/>
    <p1510:client id="{BEE86071-827F-6213-FF08-BFC375B1FA0C}" v="35" dt="2020-05-07T12:12:12.0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786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Hardy" userId="S::hsgr@highdown.reading.sch.uk::6b4c1c58-1677-406e-8469-3af93b8470a4" providerId="AD" clId="Web-{A654B23B-789D-9A3E-9001-EFA50148A2D2}"/>
    <pc:docChg chg="addSld modSld">
      <pc:chgData name="S Hardy" userId="S::hsgr@highdown.reading.sch.uk::6b4c1c58-1677-406e-8469-3af93b8470a4" providerId="AD" clId="Web-{A654B23B-789D-9A3E-9001-EFA50148A2D2}" dt="2020-05-07T12:21:37.867" v="42" actId="20577"/>
      <pc:docMkLst>
        <pc:docMk/>
      </pc:docMkLst>
      <pc:sldChg chg="addSp delSp modSp">
        <pc:chgData name="S Hardy" userId="S::hsgr@highdown.reading.sch.uk::6b4c1c58-1677-406e-8469-3af93b8470a4" providerId="AD" clId="Web-{A654B23B-789D-9A3E-9001-EFA50148A2D2}" dt="2020-05-07T12:20:03.330" v="1"/>
        <pc:sldMkLst>
          <pc:docMk/>
          <pc:sldMk cId="0" sldId="261"/>
        </pc:sldMkLst>
        <pc:picChg chg="add del mod">
          <ac:chgData name="S Hardy" userId="S::hsgr@highdown.reading.sch.uk::6b4c1c58-1677-406e-8469-3af93b8470a4" providerId="AD" clId="Web-{A654B23B-789D-9A3E-9001-EFA50148A2D2}" dt="2020-05-07T12:20:03.330" v="1"/>
          <ac:picMkLst>
            <pc:docMk/>
            <pc:sldMk cId="0" sldId="261"/>
            <ac:picMk id="2" creationId="{0580628A-B5E2-4F94-8BED-B2058036180A}"/>
          </ac:picMkLst>
        </pc:picChg>
      </pc:sldChg>
      <pc:sldChg chg="modSp">
        <pc:chgData name="S Hardy" userId="S::hsgr@highdown.reading.sch.uk::6b4c1c58-1677-406e-8469-3af93b8470a4" providerId="AD" clId="Web-{A654B23B-789D-9A3E-9001-EFA50148A2D2}" dt="2020-05-07T12:21:37.867" v="42" actId="20577"/>
        <pc:sldMkLst>
          <pc:docMk/>
          <pc:sldMk cId="3369648599" sldId="263"/>
        </pc:sldMkLst>
        <pc:spChg chg="mod">
          <ac:chgData name="S Hardy" userId="S::hsgr@highdown.reading.sch.uk::6b4c1c58-1677-406e-8469-3af93b8470a4" providerId="AD" clId="Web-{A654B23B-789D-9A3E-9001-EFA50148A2D2}" dt="2020-05-07T12:21:37.867" v="42" actId="20577"/>
          <ac:spMkLst>
            <pc:docMk/>
            <pc:sldMk cId="3369648599" sldId="263"/>
            <ac:spMk id="3" creationId="{EECB5992-7185-4CEC-BB4E-8EB005725939}"/>
          </ac:spMkLst>
        </pc:spChg>
      </pc:sldChg>
      <pc:sldChg chg="addSp modSp new">
        <pc:chgData name="S Hardy" userId="S::hsgr@highdown.reading.sch.uk::6b4c1c58-1677-406e-8469-3af93b8470a4" providerId="AD" clId="Web-{A654B23B-789D-9A3E-9001-EFA50148A2D2}" dt="2020-05-07T12:20:31.785" v="29" actId="20577"/>
        <pc:sldMkLst>
          <pc:docMk/>
          <pc:sldMk cId="1929222734" sldId="264"/>
        </pc:sldMkLst>
        <pc:spChg chg="mod">
          <ac:chgData name="S Hardy" userId="S::hsgr@highdown.reading.sch.uk::6b4c1c58-1677-406e-8469-3af93b8470a4" providerId="AD" clId="Web-{A654B23B-789D-9A3E-9001-EFA50148A2D2}" dt="2020-05-07T12:20:31.785" v="29" actId="20577"/>
          <ac:spMkLst>
            <pc:docMk/>
            <pc:sldMk cId="1929222734" sldId="264"/>
            <ac:spMk id="2" creationId="{FC5CB869-9DB9-465E-B7B2-ECD1A492A430}"/>
          </ac:spMkLst>
        </pc:spChg>
        <pc:picChg chg="add mod">
          <ac:chgData name="S Hardy" userId="S::hsgr@highdown.reading.sch.uk::6b4c1c58-1677-406e-8469-3af93b8470a4" providerId="AD" clId="Web-{A654B23B-789D-9A3E-9001-EFA50148A2D2}" dt="2020-05-07T12:20:19.268" v="6" actId="1076"/>
          <ac:picMkLst>
            <pc:docMk/>
            <pc:sldMk cId="1929222734" sldId="264"/>
            <ac:picMk id="4" creationId="{02854632-0FE1-4D06-B32E-457906145FC8}"/>
          </ac:picMkLst>
        </pc:picChg>
      </pc:sldChg>
      <pc:sldChg chg="addSp modSp new">
        <pc:chgData name="S Hardy" userId="S::hsgr@highdown.reading.sch.uk::6b4c1c58-1677-406e-8469-3af93b8470a4" providerId="AD" clId="Web-{A654B23B-789D-9A3E-9001-EFA50148A2D2}" dt="2020-05-07T12:20:52.817" v="33" actId="14100"/>
        <pc:sldMkLst>
          <pc:docMk/>
          <pc:sldMk cId="4246589292" sldId="265"/>
        </pc:sldMkLst>
        <pc:picChg chg="add mod">
          <ac:chgData name="S Hardy" userId="S::hsgr@highdown.reading.sch.uk::6b4c1c58-1677-406e-8469-3af93b8470a4" providerId="AD" clId="Web-{A654B23B-789D-9A3E-9001-EFA50148A2D2}" dt="2020-05-07T12:20:52.817" v="33" actId="14100"/>
          <ac:picMkLst>
            <pc:docMk/>
            <pc:sldMk cId="4246589292" sldId="265"/>
            <ac:picMk id="4" creationId="{B82FE611-46F3-4DA9-911C-B3084A7068EF}"/>
          </ac:picMkLst>
        </pc:picChg>
      </pc:sldChg>
    </pc:docChg>
  </pc:docChgLst>
  <pc:docChgLst>
    <pc:chgData name="S Hardy" userId="S::hsgr@highdown.reading.sch.uk::6b4c1c58-1677-406e-8469-3af93b8470a4" providerId="AD" clId="Web-{16C5183B-87EC-FB82-3CC8-98ADCD194E9E}"/>
    <pc:docChg chg="modSld">
      <pc:chgData name="S Hardy" userId="S::hsgr@highdown.reading.sch.uk::6b4c1c58-1677-406e-8469-3af93b8470a4" providerId="AD" clId="Web-{16C5183B-87EC-FB82-3CC8-98ADCD194E9E}" dt="2020-05-07T12:16:17.051" v="25" actId="20577"/>
      <pc:docMkLst>
        <pc:docMk/>
      </pc:docMkLst>
      <pc:sldChg chg="modSp">
        <pc:chgData name="S Hardy" userId="S::hsgr@highdown.reading.sch.uk::6b4c1c58-1677-406e-8469-3af93b8470a4" providerId="AD" clId="Web-{16C5183B-87EC-FB82-3CC8-98ADCD194E9E}" dt="2020-05-07T12:16:17.051" v="25" actId="20577"/>
        <pc:sldMkLst>
          <pc:docMk/>
          <pc:sldMk cId="3369648599" sldId="263"/>
        </pc:sldMkLst>
        <pc:spChg chg="mod">
          <ac:chgData name="S Hardy" userId="S::hsgr@highdown.reading.sch.uk::6b4c1c58-1677-406e-8469-3af93b8470a4" providerId="AD" clId="Web-{16C5183B-87EC-FB82-3CC8-98ADCD194E9E}" dt="2020-05-07T12:16:17.051" v="25" actId="20577"/>
          <ac:spMkLst>
            <pc:docMk/>
            <pc:sldMk cId="3369648599" sldId="263"/>
            <ac:spMk id="3" creationId="{EECB5992-7185-4CEC-BB4E-8EB005725939}"/>
          </ac:spMkLst>
        </pc:spChg>
      </pc:sldChg>
    </pc:docChg>
  </pc:docChgLst>
  <pc:docChgLst>
    <pc:chgData name="S Hardy" userId="S::hsgr@highdown.reading.sch.uk::6b4c1c58-1677-406e-8469-3af93b8470a4" providerId="AD" clId="Web-{BEE86071-827F-6213-FF08-BFC375B1FA0C}"/>
    <pc:docChg chg="modSld">
      <pc:chgData name="S Hardy" userId="S::hsgr@highdown.reading.sch.uk::6b4c1c58-1677-406e-8469-3af93b8470a4" providerId="AD" clId="Web-{BEE86071-827F-6213-FF08-BFC375B1FA0C}" dt="2020-05-07T12:12:09.331" v="33" actId="20577"/>
      <pc:docMkLst>
        <pc:docMk/>
      </pc:docMkLst>
      <pc:sldChg chg="modSp">
        <pc:chgData name="S Hardy" userId="S::hsgr@highdown.reading.sch.uk::6b4c1c58-1677-406e-8469-3af93b8470a4" providerId="AD" clId="Web-{BEE86071-827F-6213-FF08-BFC375B1FA0C}" dt="2020-05-07T12:09:03.518" v="1" actId="20577"/>
        <pc:sldMkLst>
          <pc:docMk/>
          <pc:sldMk cId="0" sldId="258"/>
        </pc:sldMkLst>
        <pc:spChg chg="mod">
          <ac:chgData name="S Hardy" userId="S::hsgr@highdown.reading.sch.uk::6b4c1c58-1677-406e-8469-3af93b8470a4" providerId="AD" clId="Web-{BEE86071-827F-6213-FF08-BFC375B1FA0C}" dt="2020-05-07T12:09:03.518" v="1" actId="20577"/>
          <ac:spMkLst>
            <pc:docMk/>
            <pc:sldMk cId="0" sldId="258"/>
            <ac:spMk id="142" creationId="{00000000-0000-0000-0000-000000000000}"/>
          </ac:spMkLst>
        </pc:spChg>
      </pc:sldChg>
      <pc:sldChg chg="modSp">
        <pc:chgData name="S Hardy" userId="S::hsgr@highdown.reading.sch.uk::6b4c1c58-1677-406e-8469-3af93b8470a4" providerId="AD" clId="Web-{BEE86071-827F-6213-FF08-BFC375B1FA0C}" dt="2020-05-07T12:12:09.331" v="33" actId="20577"/>
        <pc:sldMkLst>
          <pc:docMk/>
          <pc:sldMk cId="3369648599" sldId="263"/>
        </pc:sldMkLst>
        <pc:spChg chg="mod">
          <ac:chgData name="S Hardy" userId="S::hsgr@highdown.reading.sch.uk::6b4c1c58-1677-406e-8469-3af93b8470a4" providerId="AD" clId="Web-{BEE86071-827F-6213-FF08-BFC375B1FA0C}" dt="2020-05-07T12:12:09.331" v="33" actId="20577"/>
          <ac:spMkLst>
            <pc:docMk/>
            <pc:sldMk cId="3369648599" sldId="263"/>
            <ac:spMk id="3" creationId="{EECB5992-7185-4CEC-BB4E-8EB005725939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7278c369ab_0_4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7278c369ab_0_4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7278c369ab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137" name="Google Shape;137;g7278c369ab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7278c369ab_0_111:notes"/>
          <p:cNvSpPr txBox="1"/>
          <p:nvPr/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FFFF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>
                <a:solidFill>
                  <a:srgbClr val="00FFFF"/>
                </a:solidFill>
                <a:latin typeface="Arial"/>
                <a:ea typeface="Arial"/>
                <a:cs typeface="Arial"/>
                <a:sym typeface="Arial"/>
              </a:rPr>
              <a:t>4</a:t>
            </a:fld>
            <a:endParaRPr/>
          </a:p>
        </p:txBody>
      </p:sp>
      <p:sp>
        <p:nvSpPr>
          <p:cNvPr id="146" name="Google Shape;146;g7278c369ab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47" name="Google Shape;147;g7278c369ab_0_11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7278c369ab_0_291:notes"/>
          <p:cNvSpPr txBox="1"/>
          <p:nvPr/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FFFF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>
                <a:solidFill>
                  <a:srgbClr val="00FFFF"/>
                </a:solidFill>
                <a:latin typeface="Arial"/>
                <a:ea typeface="Arial"/>
                <a:cs typeface="Arial"/>
                <a:sym typeface="Arial"/>
              </a:rPr>
              <a:t>5</a:t>
            </a:fld>
            <a:endParaRPr/>
          </a:p>
        </p:txBody>
      </p:sp>
      <p:sp>
        <p:nvSpPr>
          <p:cNvPr id="157" name="Google Shape;157;g7278c369ab_0_2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58" name="Google Shape;158;g7278c369ab_0_29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7278c369ab_0_4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7278c369ab_0_4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dt" idx="10"/>
          </p:nvPr>
        </p:nvSpPr>
        <p:spPr>
          <a:xfrm>
            <a:off x="457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ftr" idx="11"/>
          </p:nvPr>
        </p:nvSpPr>
        <p:spPr>
          <a:xfrm>
            <a:off x="3124200" y="4683919"/>
            <a:ext cx="2895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sldNum" idx="12"/>
          </p:nvPr>
        </p:nvSpPr>
        <p:spPr>
          <a:xfrm>
            <a:off x="6553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marL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marL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marL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marL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marL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marL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marL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>
            <a:spLocks noGrp="1"/>
          </p:cNvSpPr>
          <p:nvPr>
            <p:ph type="title"/>
          </p:nvPr>
        </p:nvSpPr>
        <p:spPr>
          <a:xfrm>
            <a:off x="0" y="0"/>
            <a:ext cx="6516600" cy="41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Text, and Content" type="txAndObj">
  <p:cSld name="TEXT_AND_OBJEC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8"/>
          <p:cNvSpPr txBox="1">
            <a:spLocks noGrp="1"/>
          </p:cNvSpPr>
          <p:nvPr>
            <p:ph type="title"/>
          </p:nvPr>
        </p:nvSpPr>
        <p:spPr>
          <a:xfrm>
            <a:off x="0" y="0"/>
            <a:ext cx="6516600" cy="41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8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2"/>
          </p:nvPr>
        </p:nvSpPr>
        <p:spPr>
          <a:xfrm>
            <a:off x="4648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, and 2 Content" type="objAndTwoObj">
  <p:cSld name="OBJECT_AND_TWO_OBJECTS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9"/>
          <p:cNvSpPr txBox="1">
            <a:spLocks noGrp="1"/>
          </p:cNvSpPr>
          <p:nvPr>
            <p:ph type="title"/>
          </p:nvPr>
        </p:nvSpPr>
        <p:spPr>
          <a:xfrm>
            <a:off x="0" y="0"/>
            <a:ext cx="6516600" cy="41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9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2" name="Google Shape;92;p19"/>
          <p:cNvSpPr txBox="1">
            <a:spLocks noGrp="1"/>
          </p:cNvSpPr>
          <p:nvPr>
            <p:ph type="body" idx="2"/>
          </p:nvPr>
        </p:nvSpPr>
        <p:spPr>
          <a:xfrm>
            <a:off x="4648200" y="1200150"/>
            <a:ext cx="4038600" cy="163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3" name="Google Shape;93;p19"/>
          <p:cNvSpPr txBox="1">
            <a:spLocks noGrp="1"/>
          </p:cNvSpPr>
          <p:nvPr>
            <p:ph type="body" idx="3"/>
          </p:nvPr>
        </p:nvSpPr>
        <p:spPr>
          <a:xfrm>
            <a:off x="4648200" y="2953941"/>
            <a:ext cx="4038600" cy="164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0"/>
          <p:cNvSpPr txBox="1">
            <a:spLocks noGrp="1"/>
          </p:cNvSpPr>
          <p:nvPr>
            <p:ph type="title"/>
          </p:nvPr>
        </p:nvSpPr>
        <p:spPr>
          <a:xfrm rot="5400000">
            <a:off x="5303550" y="1211550"/>
            <a:ext cx="4594800" cy="217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0"/>
          <p:cNvSpPr txBox="1">
            <a:spLocks noGrp="1"/>
          </p:cNvSpPr>
          <p:nvPr>
            <p:ph type="body" idx="1"/>
          </p:nvPr>
        </p:nvSpPr>
        <p:spPr>
          <a:xfrm rot="5400000">
            <a:off x="883950" y="-883950"/>
            <a:ext cx="4594800" cy="636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1"/>
          <p:cNvSpPr txBox="1">
            <a:spLocks noGrp="1"/>
          </p:cNvSpPr>
          <p:nvPr>
            <p:ph type="title"/>
          </p:nvPr>
        </p:nvSpPr>
        <p:spPr>
          <a:xfrm>
            <a:off x="0" y="0"/>
            <a:ext cx="6516600" cy="41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21"/>
          <p:cNvSpPr txBox="1">
            <a:spLocks noGrp="1"/>
          </p:cNvSpPr>
          <p:nvPr>
            <p:ph type="body" idx="1"/>
          </p:nvPr>
        </p:nvSpPr>
        <p:spPr>
          <a:xfrm rot="5400000">
            <a:off x="2874750" y="-1217400"/>
            <a:ext cx="3394500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2"/>
          <p:cNvSpPr txBox="1">
            <a:spLocks noGrp="1"/>
          </p:cNvSpPr>
          <p:nvPr>
            <p:ph type="title"/>
          </p:nvPr>
        </p:nvSpPr>
        <p:spPr>
          <a:xfrm>
            <a:off x="1792288" y="3600450"/>
            <a:ext cx="5486400" cy="42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22"/>
          <p:cNvSpPr>
            <a:spLocks noGrp="1"/>
          </p:cNvSpPr>
          <p:nvPr>
            <p:ph type="pic" idx="2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3" name="Google Shape;103;p22"/>
          <p:cNvSpPr txBox="1">
            <a:spLocks noGrp="1"/>
          </p:cNvSpPr>
          <p:nvPr>
            <p:ph type="body" idx="1"/>
          </p:nvPr>
        </p:nvSpPr>
        <p:spPr>
          <a:xfrm>
            <a:off x="1792288" y="4025503"/>
            <a:ext cx="5486400" cy="6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3"/>
          <p:cNvSpPr txBox="1">
            <a:spLocks noGrp="1"/>
          </p:cNvSpPr>
          <p:nvPr>
            <p:ph type="title"/>
          </p:nvPr>
        </p:nvSpPr>
        <p:spPr>
          <a:xfrm>
            <a:off x="457200" y="204788"/>
            <a:ext cx="3008400" cy="8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23"/>
          <p:cNvSpPr txBox="1">
            <a:spLocks noGrp="1"/>
          </p:cNvSpPr>
          <p:nvPr>
            <p:ph type="body" idx="1"/>
          </p:nvPr>
        </p:nvSpPr>
        <p:spPr>
          <a:xfrm>
            <a:off x="3575050" y="204788"/>
            <a:ext cx="5111700" cy="43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7" name="Google Shape;107;p23"/>
          <p:cNvSpPr txBox="1">
            <a:spLocks noGrp="1"/>
          </p:cNvSpPr>
          <p:nvPr>
            <p:ph type="body" idx="2"/>
          </p:nvPr>
        </p:nvSpPr>
        <p:spPr>
          <a:xfrm>
            <a:off x="457200" y="1076325"/>
            <a:ext cx="3008400" cy="35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4"/>
          <p:cNvSpPr txBox="1">
            <a:spLocks noGrp="1"/>
          </p:cNvSpPr>
          <p:nvPr>
            <p:ph type="title"/>
          </p:nvPr>
        </p:nvSpPr>
        <p:spPr>
          <a:xfrm>
            <a:off x="0" y="0"/>
            <a:ext cx="6516600" cy="41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25"/>
          <p:cNvSpPr txBox="1">
            <a:spLocks noGrp="1"/>
          </p:cNvSpPr>
          <p:nvPr>
            <p:ph type="body" idx="1"/>
          </p:nvPr>
        </p:nvSpPr>
        <p:spPr>
          <a:xfrm>
            <a:off x="457200" y="1151335"/>
            <a:ext cx="4040100" cy="4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3" name="Google Shape;113;p25"/>
          <p:cNvSpPr txBox="1">
            <a:spLocks noGrp="1"/>
          </p:cNvSpPr>
          <p:nvPr>
            <p:ph type="body" idx="2"/>
          </p:nvPr>
        </p:nvSpPr>
        <p:spPr>
          <a:xfrm>
            <a:off x="457200" y="1631156"/>
            <a:ext cx="4040100" cy="29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4" name="Google Shape;114;p25"/>
          <p:cNvSpPr txBox="1">
            <a:spLocks noGrp="1"/>
          </p:cNvSpPr>
          <p:nvPr>
            <p:ph type="body" idx="3"/>
          </p:nvPr>
        </p:nvSpPr>
        <p:spPr>
          <a:xfrm>
            <a:off x="4645025" y="1151335"/>
            <a:ext cx="4041900" cy="4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5" name="Google Shape;115;p25"/>
          <p:cNvSpPr txBox="1">
            <a:spLocks noGrp="1"/>
          </p:cNvSpPr>
          <p:nvPr>
            <p:ph type="body" idx="4"/>
          </p:nvPr>
        </p:nvSpPr>
        <p:spPr>
          <a:xfrm>
            <a:off x="4645025" y="1631156"/>
            <a:ext cx="4041900" cy="29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6"/>
          <p:cNvSpPr txBox="1">
            <a:spLocks noGrp="1"/>
          </p:cNvSpPr>
          <p:nvPr>
            <p:ph type="title"/>
          </p:nvPr>
        </p:nvSpPr>
        <p:spPr>
          <a:xfrm>
            <a:off x="0" y="0"/>
            <a:ext cx="6516600" cy="41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6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9" name="Google Shape;119;p26"/>
          <p:cNvSpPr txBox="1">
            <a:spLocks noGrp="1"/>
          </p:cNvSpPr>
          <p:nvPr>
            <p:ph type="body" idx="2"/>
          </p:nvPr>
        </p:nvSpPr>
        <p:spPr>
          <a:xfrm>
            <a:off x="4648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7"/>
          <p:cNvSpPr txBox="1">
            <a:spLocks noGrp="1"/>
          </p:cNvSpPr>
          <p:nvPr>
            <p:ph type="title"/>
          </p:nvPr>
        </p:nvSpPr>
        <p:spPr>
          <a:xfrm>
            <a:off x="722313" y="3305175"/>
            <a:ext cx="77724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27"/>
          <p:cNvSpPr txBox="1">
            <a:spLocks noGrp="1"/>
          </p:cNvSpPr>
          <p:nvPr>
            <p:ph type="body" idx="1"/>
          </p:nvPr>
        </p:nvSpPr>
        <p:spPr>
          <a:xfrm>
            <a:off x="722313" y="2180035"/>
            <a:ext cx="7772400" cy="112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3.xml"/><Relationship Id="rId18" Type="http://schemas.openxmlformats.org/officeDocument/2006/relationships/image" Target="../media/image5.jpg"/><Relationship Id="rId3" Type="http://schemas.openxmlformats.org/officeDocument/2006/relationships/slideLayout" Target="../slideLayouts/slideLayout15.xml"/><Relationship Id="rId21" Type="http://schemas.openxmlformats.org/officeDocument/2006/relationships/image" Target="../media/image8.png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image" Target="../media/image4.jpg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3.jpg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6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dt" idx="10"/>
          </p:nvPr>
        </p:nvSpPr>
        <p:spPr>
          <a:xfrm>
            <a:off x="457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3124200" y="4683919"/>
            <a:ext cx="2895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ldNum" idx="12"/>
          </p:nvPr>
        </p:nvSpPr>
        <p:spPr>
          <a:xfrm>
            <a:off x="6553200" y="4683919"/>
            <a:ext cx="2133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Google Shape;61;p15" descr="underline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0" y="5001815"/>
            <a:ext cx="9144000" cy="125015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5"/>
          <p:cNvSpPr txBox="1"/>
          <p:nvPr/>
        </p:nvSpPr>
        <p:spPr>
          <a:xfrm>
            <a:off x="7032625" y="4978003"/>
            <a:ext cx="21336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© Boardworks Ltd 2004</a:t>
            </a:r>
            <a:endParaRPr/>
          </a:p>
        </p:txBody>
      </p:sp>
      <p:pic>
        <p:nvPicPr>
          <p:cNvPr id="63" name="Google Shape;63;p15" descr="swish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0" y="411956"/>
            <a:ext cx="7235826" cy="164306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5" descr="boardworks_logo"/>
          <p:cNvPicPr preferRelativeResize="0"/>
          <p:nvPr/>
        </p:nvPicPr>
        <p:blipFill rotWithShape="1">
          <a:blip r:embed="rId16">
            <a:alphaModFix/>
          </a:blip>
          <a:srcRect l="4902" t="7429" r="6929" b="10837"/>
          <a:stretch/>
        </p:blipFill>
        <p:spPr>
          <a:xfrm>
            <a:off x="7885112" y="0"/>
            <a:ext cx="1219200" cy="558403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5" descr="right_button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8459787" y="4569619"/>
            <a:ext cx="376237" cy="398859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5" descr="left_button"/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179387" y="4569619"/>
            <a:ext cx="407194" cy="432196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15"/>
          <p:cNvSpPr txBox="1"/>
          <p:nvPr/>
        </p:nvSpPr>
        <p:spPr>
          <a:xfrm>
            <a:off x="0" y="4957763"/>
            <a:ext cx="6666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 of 20</a:t>
            </a:r>
            <a:endParaRPr/>
          </a:p>
        </p:txBody>
      </p:sp>
      <p:pic>
        <p:nvPicPr>
          <p:cNvPr id="68" name="Google Shape;68;p15" descr="underline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0" y="5001815"/>
            <a:ext cx="9144000" cy="125015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15"/>
          <p:cNvSpPr txBox="1"/>
          <p:nvPr/>
        </p:nvSpPr>
        <p:spPr>
          <a:xfrm>
            <a:off x="7032625" y="4978003"/>
            <a:ext cx="21336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00CC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rgbClr val="9900CC"/>
                </a:solidFill>
                <a:latin typeface="Arial"/>
                <a:ea typeface="Arial"/>
                <a:cs typeface="Arial"/>
                <a:sym typeface="Arial"/>
              </a:rPr>
              <a:t>© Boardworks Ltd 2005</a:t>
            </a:r>
            <a:endParaRPr/>
          </a:p>
        </p:txBody>
      </p:sp>
      <p:pic>
        <p:nvPicPr>
          <p:cNvPr id="70" name="Google Shape;70;p15" descr="swish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0" y="411956"/>
            <a:ext cx="7235826" cy="164306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5" descr="boardworks_logo"/>
          <p:cNvPicPr preferRelativeResize="0"/>
          <p:nvPr/>
        </p:nvPicPr>
        <p:blipFill rotWithShape="1">
          <a:blip r:embed="rId16">
            <a:alphaModFix/>
          </a:blip>
          <a:srcRect l="4902" t="7429" r="6929" b="10837"/>
          <a:stretch/>
        </p:blipFill>
        <p:spPr>
          <a:xfrm>
            <a:off x="7885112" y="0"/>
            <a:ext cx="1219200" cy="558403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5" descr="left_button"/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179387" y="4569619"/>
            <a:ext cx="407194" cy="432196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15"/>
          <p:cNvSpPr txBox="1">
            <a:spLocks noGrp="1"/>
          </p:cNvSpPr>
          <p:nvPr>
            <p:ph type="title"/>
          </p:nvPr>
        </p:nvSpPr>
        <p:spPr>
          <a:xfrm>
            <a:off x="0" y="0"/>
            <a:ext cx="6516600" cy="41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1" i="0" u="none" strike="noStrike" cap="none">
                <a:solidFill>
                  <a:srgbClr val="FF66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1" i="0" u="none" strike="noStrike" cap="none">
                <a:solidFill>
                  <a:srgbClr val="FF66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1" i="0" u="none" strike="noStrike" cap="none">
                <a:solidFill>
                  <a:srgbClr val="FF66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1" i="0" u="none" strike="noStrike" cap="none">
                <a:solidFill>
                  <a:srgbClr val="FF66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1" i="0" u="none" strike="noStrike" cap="none">
                <a:solidFill>
                  <a:srgbClr val="FF66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1" i="0" u="none" strike="noStrike" cap="none">
                <a:solidFill>
                  <a:srgbClr val="FF66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1" i="0" u="none" strike="noStrike" cap="none">
                <a:solidFill>
                  <a:srgbClr val="FF66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1" i="0" u="none" strike="noStrike" cap="none">
                <a:solidFill>
                  <a:srgbClr val="FF66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800" b="1" i="0" u="none" strike="noStrike" cap="none">
                <a:solidFill>
                  <a:srgbClr val="FF66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4" name="Google Shape;74;p15"/>
          <p:cNvSpPr txBox="1"/>
          <p:nvPr/>
        </p:nvSpPr>
        <p:spPr>
          <a:xfrm>
            <a:off x="0" y="4964906"/>
            <a:ext cx="11160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r>
              <a:rPr lang="en-GB" sz="12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of 38</a:t>
            </a:r>
            <a:endParaRPr/>
          </a:p>
        </p:txBody>
      </p:sp>
      <p:grpSp>
        <p:nvGrpSpPr>
          <p:cNvPr id="75" name="Google Shape;75;p15"/>
          <p:cNvGrpSpPr/>
          <p:nvPr/>
        </p:nvGrpSpPr>
        <p:grpSpPr>
          <a:xfrm>
            <a:off x="234950" y="65484"/>
            <a:ext cx="479424" cy="359568"/>
            <a:chOff x="1109" y="547"/>
            <a:chExt cx="302" cy="302"/>
          </a:xfrm>
        </p:grpSpPr>
        <p:sp>
          <p:nvSpPr>
            <p:cNvPr id="76" name="Google Shape;76;p15"/>
            <p:cNvSpPr/>
            <p:nvPr/>
          </p:nvSpPr>
          <p:spPr>
            <a:xfrm>
              <a:off x="1109" y="547"/>
              <a:ext cx="300" cy="300"/>
            </a:xfrm>
            <a:prstGeom prst="ellipse">
              <a:avLst/>
            </a:prstGeom>
            <a:solidFill>
              <a:srgbClr val="0100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" name="Google Shape;77;p15"/>
            <p:cNvSpPr/>
            <p:nvPr/>
          </p:nvSpPr>
          <p:spPr>
            <a:xfrm>
              <a:off x="1111" y="549"/>
              <a:ext cx="300" cy="300"/>
            </a:xfrm>
            <a:prstGeom prst="ellipse">
              <a:avLst/>
            </a:prstGeom>
            <a:noFill/>
            <a:ln w="22850" cap="flat" cmpd="sng">
              <a:solidFill>
                <a:srgbClr val="0100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78" name="Google Shape;78;p15" descr="KS3_chemistry_orange"/>
            <p:cNvPicPr preferRelativeResize="0"/>
            <p:nvPr/>
          </p:nvPicPr>
          <p:blipFill rotWithShape="1">
            <a:blip r:embed="rId19">
              <a:alphaModFix/>
            </a:blip>
            <a:srcRect/>
            <a:stretch/>
          </p:blipFill>
          <p:spPr>
            <a:xfrm>
              <a:off x="1121" y="562"/>
              <a:ext cx="204" cy="20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9" name="Google Shape;79;p15" descr="8H_image1"/>
            <p:cNvPicPr preferRelativeResize="0"/>
            <p:nvPr/>
          </p:nvPicPr>
          <p:blipFill rotWithShape="1">
            <a:blip r:embed="rId20">
              <a:alphaModFix/>
            </a:blip>
            <a:srcRect/>
            <a:stretch/>
          </p:blipFill>
          <p:spPr>
            <a:xfrm>
              <a:off x="1130" y="612"/>
              <a:ext cx="138" cy="13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0" name="Google Shape;80;p15" descr="8H_image2"/>
            <p:cNvPicPr preferRelativeResize="0"/>
            <p:nvPr/>
          </p:nvPicPr>
          <p:blipFill rotWithShape="1">
            <a:blip r:embed="rId21">
              <a:alphaModFix/>
            </a:blip>
            <a:srcRect/>
            <a:stretch/>
          </p:blipFill>
          <p:spPr>
            <a:xfrm>
              <a:off x="1212" y="573"/>
              <a:ext cx="88" cy="8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guides/zgb9kqt/revision/2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Igneous and metamorphic rocks</a:t>
            </a:r>
            <a:endParaRPr/>
          </a:p>
        </p:txBody>
      </p:sp>
      <p:sp>
        <p:nvSpPr>
          <p:cNvPr id="128" name="Google Shape;128;p2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Aims -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To know why rocks have particular properties depending on how they formed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To learn how metamorphic and igneous rocks are formed.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To state one difference between igneous and metamorphic rocks.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Igneous and metamorphic rocks</a:t>
            </a:r>
            <a:endParaRPr/>
          </a:p>
        </p:txBody>
      </p:sp>
      <p:sp>
        <p:nvSpPr>
          <p:cNvPr id="134" name="Google Shape;134;p2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Starter</a:t>
            </a: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/>
              <a:t>Get a blob of blue tack or chewing gum or plasticine - something squidgy</a:t>
            </a: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/>
              <a:t>Flatten it out and put round pencil marks in it –evenly spaced</a:t>
            </a: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/>
              <a:t>Then carefully push the edges together with two parallel rulers (flat things).</a:t>
            </a: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dirty="0"/>
              <a:t>What do you notice about the shape of the circles now -and how they appear?</a:t>
            </a: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2987" y="979884"/>
            <a:ext cx="5076824" cy="2368153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30"/>
          <p:cNvSpPr txBox="1"/>
          <p:nvPr/>
        </p:nvSpPr>
        <p:spPr>
          <a:xfrm>
            <a:off x="971550" y="3381375"/>
            <a:ext cx="3240000" cy="7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None/>
            </a:pPr>
            <a:r>
              <a:rPr lang="en-GB" sz="2800" b="1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Before metamorphism</a:t>
            </a:r>
            <a:endParaRPr/>
          </a:p>
        </p:txBody>
      </p:sp>
      <p:sp>
        <p:nvSpPr>
          <p:cNvPr id="141" name="Google Shape;141;p30"/>
          <p:cNvSpPr txBox="1"/>
          <p:nvPr/>
        </p:nvSpPr>
        <p:spPr>
          <a:xfrm>
            <a:off x="4643437" y="3381375"/>
            <a:ext cx="3311400" cy="7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None/>
            </a:pPr>
            <a:r>
              <a:rPr lang="en-GB" sz="2800" b="1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After metamorphism</a:t>
            </a:r>
            <a:endParaRPr/>
          </a:p>
        </p:txBody>
      </p:sp>
      <p:sp>
        <p:nvSpPr>
          <p:cNvPr id="142" name="Google Shape;142;p30"/>
          <p:cNvSpPr txBox="1"/>
          <p:nvPr/>
        </p:nvSpPr>
        <p:spPr>
          <a:xfrm>
            <a:off x="405725" y="157050"/>
            <a:ext cx="7784700" cy="82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This is what happens - they line up.</a:t>
            </a:r>
            <a:endParaRPr dirty="0"/>
          </a:p>
          <a:p>
            <a:r>
              <a:rPr lang="en-GB" dirty="0"/>
              <a:t>Because the minerals are in lines you can cut along the lines and split the rock into layers </a:t>
            </a:r>
            <a:endParaRPr/>
          </a:p>
          <a:p>
            <a:r>
              <a:rPr lang="en-GB" dirty="0"/>
              <a:t>E.g. slate.  Metamorphic rocks often (but not always) look stripy</a:t>
            </a:r>
            <a:endParaRPr dirty="0"/>
          </a:p>
        </p:txBody>
      </p:sp>
      <p:sp>
        <p:nvSpPr>
          <p:cNvPr id="143" name="Google Shape;143;p30"/>
          <p:cNvSpPr txBox="1"/>
          <p:nvPr/>
        </p:nvSpPr>
        <p:spPr>
          <a:xfrm>
            <a:off x="405725" y="4378675"/>
            <a:ext cx="7483500" cy="7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Pressure can rearrange the particles in this way but so can heat under the earth (e.g. by magma - molten rock).  This may happen over millions of years.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31" descr="slate"/>
          <p:cNvPicPr preferRelativeResize="0"/>
          <p:nvPr/>
        </p:nvPicPr>
        <p:blipFill rotWithShape="1">
          <a:blip r:embed="rId3">
            <a:alphaModFix/>
          </a:blip>
          <a:srcRect t="6646"/>
          <a:stretch/>
        </p:blipFill>
        <p:spPr>
          <a:xfrm>
            <a:off x="752475" y="681038"/>
            <a:ext cx="7693026" cy="3277791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31"/>
          <p:cNvSpPr txBox="1">
            <a:spLocks noGrp="1"/>
          </p:cNvSpPr>
          <p:nvPr>
            <p:ph type="title" idx="4294967295"/>
          </p:nvPr>
        </p:nvSpPr>
        <p:spPr>
          <a:xfrm>
            <a:off x="0" y="0"/>
            <a:ext cx="6516600" cy="41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2800"/>
              <a:buFont typeface="Arial"/>
              <a:buNone/>
            </a:pPr>
            <a:r>
              <a:rPr lang="en-GB" sz="2800" b="1" i="0" u="none" strike="noStrike" cap="none" dirty="0">
                <a:solidFill>
                  <a:srgbClr val="FF6600"/>
                </a:solidFill>
                <a:latin typeface="Arial"/>
                <a:ea typeface="Arial"/>
                <a:cs typeface="Arial"/>
                <a:sym typeface="Arial"/>
              </a:rPr>
              <a:t>      </a:t>
            </a:r>
            <a:r>
              <a:rPr lang="en-GB" dirty="0"/>
              <a:t>an </a:t>
            </a:r>
            <a:r>
              <a:rPr lang="en-GB" sz="2800" b="1" i="0" u="none" strike="noStrike" cap="none" dirty="0">
                <a:solidFill>
                  <a:srgbClr val="FF6600"/>
                </a:solidFill>
                <a:latin typeface="Arial"/>
                <a:ea typeface="Arial"/>
                <a:cs typeface="Arial"/>
                <a:sym typeface="Arial"/>
              </a:rPr>
              <a:t>example of metamorphic rock</a:t>
            </a:r>
            <a:endParaRPr dirty="0"/>
          </a:p>
        </p:txBody>
      </p:sp>
      <p:sp>
        <p:nvSpPr>
          <p:cNvPr id="151" name="Google Shape;151;p31"/>
          <p:cNvSpPr txBox="1"/>
          <p:nvPr/>
        </p:nvSpPr>
        <p:spPr>
          <a:xfrm>
            <a:off x="615125" y="3924300"/>
            <a:ext cx="7844700" cy="107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400"/>
              <a:buFont typeface="Arial"/>
              <a:buNone/>
            </a:pPr>
            <a:endParaRPr/>
          </a:p>
        </p:txBody>
      </p:sp>
      <p:sp>
        <p:nvSpPr>
          <p:cNvPr id="152" name="Google Shape;152;p31"/>
          <p:cNvSpPr txBox="1"/>
          <p:nvPr/>
        </p:nvSpPr>
        <p:spPr>
          <a:xfrm>
            <a:off x="817562" y="733425"/>
            <a:ext cx="2160600" cy="43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GB" sz="3200" b="1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Slate is …</a:t>
            </a:r>
            <a:endParaRPr/>
          </a:p>
        </p:txBody>
      </p:sp>
      <p:sp>
        <p:nvSpPr>
          <p:cNvPr id="153" name="Google Shape;153;p31"/>
          <p:cNvSpPr txBox="1"/>
          <p:nvPr/>
        </p:nvSpPr>
        <p:spPr>
          <a:xfrm>
            <a:off x="798512" y="723900"/>
            <a:ext cx="2160600" cy="43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lang="en-GB" sz="3200" b="1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Slate is …</a:t>
            </a:r>
            <a:endParaRPr dirty="0"/>
          </a:p>
        </p:txBody>
      </p:sp>
      <p:sp>
        <p:nvSpPr>
          <p:cNvPr id="154" name="Google Shape;154;p31"/>
          <p:cNvSpPr txBox="1"/>
          <p:nvPr/>
        </p:nvSpPr>
        <p:spPr>
          <a:xfrm>
            <a:off x="752475" y="4035300"/>
            <a:ext cx="7202700" cy="96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Metamorphic rocks are made up of crystals they are not porous- porous means that water can go through it.  They are strong because of the crystals and can be split into layers because of how they are lined up.</a:t>
            </a:r>
            <a:endParaRPr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B9A6EDF-B535-4F6B-B6B6-CAAE000316D0}"/>
              </a:ext>
            </a:extLst>
          </p:cNvPr>
          <p:cNvSpPr/>
          <p:nvPr/>
        </p:nvSpPr>
        <p:spPr>
          <a:xfrm>
            <a:off x="1928901" y="844425"/>
            <a:ext cx="498989" cy="4344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32"/>
          <p:cNvSpPr txBox="1">
            <a:spLocks noGrp="1"/>
          </p:cNvSpPr>
          <p:nvPr>
            <p:ph type="title"/>
          </p:nvPr>
        </p:nvSpPr>
        <p:spPr>
          <a:xfrm>
            <a:off x="0" y="0"/>
            <a:ext cx="8316900" cy="41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6600"/>
              </a:buClr>
              <a:buSzPts val="2800"/>
              <a:buFont typeface="Arial"/>
              <a:buNone/>
            </a:pPr>
            <a:r>
              <a:rPr lang="en-GB" sz="2800" b="1" i="0" u="none">
                <a:solidFill>
                  <a:srgbClr val="FF6600"/>
                </a:solidFill>
                <a:latin typeface="Arial"/>
                <a:ea typeface="Arial"/>
                <a:cs typeface="Arial"/>
                <a:sym typeface="Arial"/>
              </a:rPr>
              <a:t>      Properties of metamorphic rocks</a:t>
            </a:r>
            <a:endParaRPr/>
          </a:p>
        </p:txBody>
      </p:sp>
      <p:sp>
        <p:nvSpPr>
          <p:cNvPr id="161" name="Google Shape;161;p32"/>
          <p:cNvSpPr/>
          <p:nvPr/>
        </p:nvSpPr>
        <p:spPr>
          <a:xfrm>
            <a:off x="323850" y="1246584"/>
            <a:ext cx="252300" cy="189300"/>
          </a:xfrm>
          <a:prstGeom prst="ellipse">
            <a:avLst/>
          </a:prstGeom>
          <a:gradFill>
            <a:gsLst>
              <a:gs pos="0">
                <a:schemeClr val="lt1"/>
              </a:gs>
              <a:gs pos="100000">
                <a:srgbClr val="9900C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63500" dist="35921" dir="2700000">
              <a:srgbClr val="B2B2B2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rgbClr val="00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2" name="Google Shape;162;p32"/>
          <p:cNvSpPr txBox="1"/>
          <p:nvPr/>
        </p:nvSpPr>
        <p:spPr>
          <a:xfrm>
            <a:off x="646112" y="523875"/>
            <a:ext cx="8497800" cy="61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400"/>
              <a:buFont typeface="Arial"/>
              <a:buNone/>
            </a:pPr>
            <a:r>
              <a:rPr lang="en-GB" sz="2400" b="1" i="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How are the properties of metamorphic rocks different from sedimentary rocks?</a:t>
            </a:r>
            <a:endParaRPr/>
          </a:p>
        </p:txBody>
      </p:sp>
      <p:sp>
        <p:nvSpPr>
          <p:cNvPr id="163" name="Google Shape;163;p32"/>
          <p:cNvSpPr/>
          <p:nvPr/>
        </p:nvSpPr>
        <p:spPr>
          <a:xfrm>
            <a:off x="323850" y="1928813"/>
            <a:ext cx="239700" cy="194100"/>
          </a:xfrm>
          <a:prstGeom prst="ellipse">
            <a:avLst/>
          </a:prstGeom>
          <a:gradFill>
            <a:gsLst>
              <a:gs pos="0">
                <a:schemeClr val="lt1"/>
              </a:gs>
              <a:gs pos="100000">
                <a:srgbClr val="9900C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63500" dist="35921" dir="2700000">
              <a:srgbClr val="B2B2B2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rgbClr val="00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p32"/>
          <p:cNvSpPr/>
          <p:nvPr/>
        </p:nvSpPr>
        <p:spPr>
          <a:xfrm>
            <a:off x="323850" y="2626519"/>
            <a:ext cx="252300" cy="194100"/>
          </a:xfrm>
          <a:prstGeom prst="ellipse">
            <a:avLst/>
          </a:prstGeom>
          <a:gradFill>
            <a:gsLst>
              <a:gs pos="0">
                <a:schemeClr val="lt1"/>
              </a:gs>
              <a:gs pos="100000">
                <a:srgbClr val="9900C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63500" dist="35921" dir="2700000">
              <a:srgbClr val="B2B2B2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rgbClr val="00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" name="Google Shape;165;p32"/>
          <p:cNvSpPr txBox="1"/>
          <p:nvPr/>
        </p:nvSpPr>
        <p:spPr>
          <a:xfrm>
            <a:off x="522287" y="1164440"/>
            <a:ext cx="8137500" cy="61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400"/>
              <a:buFont typeface="Arial"/>
              <a:buNone/>
            </a:pPr>
            <a:r>
              <a:rPr lang="en-GB" sz="2400" b="0" i="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Metamorphic rocks often have layer structures of </a:t>
            </a:r>
            <a:r>
              <a:rPr lang="en-GB" sz="2400" b="1" i="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crystals</a:t>
            </a:r>
            <a:r>
              <a:rPr lang="en-GB" sz="2400" b="0" i="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 caused by the effect of heat and pressure.</a:t>
            </a:r>
            <a:endParaRPr/>
          </a:p>
        </p:txBody>
      </p:sp>
      <p:sp>
        <p:nvSpPr>
          <p:cNvPr id="166" name="Google Shape;166;p32"/>
          <p:cNvSpPr txBox="1"/>
          <p:nvPr/>
        </p:nvSpPr>
        <p:spPr>
          <a:xfrm>
            <a:off x="630237" y="1854994"/>
            <a:ext cx="8353500" cy="61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400"/>
              <a:buFont typeface="Arial"/>
              <a:buNone/>
            </a:pPr>
            <a:r>
              <a:rPr lang="en-GB" sz="2400" b="0" i="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Metamorphic rocks</a:t>
            </a:r>
            <a:r>
              <a:rPr lang="en-GB" sz="2400" b="0" i="0" u="none">
                <a:solidFill>
                  <a:srgbClr val="010067"/>
                </a:solidFill>
                <a:latin typeface="Arial"/>
                <a:ea typeface="Arial"/>
                <a:cs typeface="Arial"/>
                <a:sym typeface="Arial"/>
              </a:rPr>
              <a:t> are usually </a:t>
            </a:r>
            <a:r>
              <a:rPr lang="en-GB" sz="2400" b="1" i="0" u="none">
                <a:solidFill>
                  <a:srgbClr val="010067"/>
                </a:solidFill>
                <a:latin typeface="Arial"/>
                <a:ea typeface="Arial"/>
                <a:cs typeface="Arial"/>
                <a:sym typeface="Arial"/>
              </a:rPr>
              <a:t>denser and harder</a:t>
            </a:r>
            <a:r>
              <a:rPr lang="en-GB" sz="2400" b="0" i="0" u="none">
                <a:solidFill>
                  <a:srgbClr val="010067"/>
                </a:solidFill>
                <a:latin typeface="Arial"/>
                <a:ea typeface="Arial"/>
                <a:cs typeface="Arial"/>
                <a:sym typeface="Arial"/>
              </a:rPr>
              <a:t> than sedimentary rocks.</a:t>
            </a:r>
            <a:endParaRPr/>
          </a:p>
        </p:txBody>
      </p:sp>
      <p:sp>
        <p:nvSpPr>
          <p:cNvPr id="167" name="Google Shape;167;p32"/>
          <p:cNvSpPr txBox="1"/>
          <p:nvPr/>
        </p:nvSpPr>
        <p:spPr>
          <a:xfrm>
            <a:off x="630237" y="2545556"/>
            <a:ext cx="7921500" cy="8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66"/>
              </a:buClr>
              <a:buSzPts val="2400"/>
              <a:buFont typeface="Arial"/>
              <a:buNone/>
            </a:pPr>
            <a:r>
              <a:rPr lang="en-GB" sz="2400" b="0" i="0" u="none">
                <a:solidFill>
                  <a:srgbClr val="000066"/>
                </a:solidFill>
                <a:latin typeface="Arial"/>
                <a:ea typeface="Arial"/>
                <a:cs typeface="Arial"/>
                <a:sym typeface="Arial"/>
              </a:rPr>
              <a:t>Metamorphic rocks</a:t>
            </a:r>
            <a:r>
              <a:rPr lang="en-GB" sz="2400" b="0" i="0" u="none">
                <a:solidFill>
                  <a:srgbClr val="010067"/>
                </a:solidFill>
                <a:latin typeface="Arial"/>
                <a:ea typeface="Arial"/>
                <a:cs typeface="Arial"/>
                <a:sym typeface="Arial"/>
              </a:rPr>
              <a:t> sometimes show </a:t>
            </a:r>
            <a:r>
              <a:rPr lang="en-GB" sz="2400" b="1" i="0" u="none">
                <a:solidFill>
                  <a:srgbClr val="010067"/>
                </a:solidFill>
                <a:latin typeface="Arial"/>
                <a:ea typeface="Arial"/>
                <a:cs typeface="Arial"/>
                <a:sym typeface="Arial"/>
              </a:rPr>
              <a:t>distortions</a:t>
            </a:r>
            <a:r>
              <a:rPr lang="en-GB" sz="2400" b="0" i="0" u="none">
                <a:solidFill>
                  <a:srgbClr val="010067"/>
                </a:solidFill>
                <a:latin typeface="Arial"/>
                <a:ea typeface="Arial"/>
                <a:cs typeface="Arial"/>
                <a:sym typeface="Arial"/>
              </a:rPr>
              <a:t> caused by the movements that led to their formation. This may give rise to </a:t>
            </a:r>
            <a:r>
              <a:rPr lang="en-GB" sz="2400" b="1" i="0" u="none">
                <a:solidFill>
                  <a:srgbClr val="010067"/>
                </a:solidFill>
                <a:latin typeface="Arial"/>
                <a:ea typeface="Arial"/>
                <a:cs typeface="Arial"/>
                <a:sym typeface="Arial"/>
              </a:rPr>
              <a:t>wavy or zig-zag patterns</a:t>
            </a:r>
            <a:r>
              <a:rPr lang="en-GB" sz="2400" b="0" i="0" u="none">
                <a:solidFill>
                  <a:srgbClr val="010067"/>
                </a:solidFill>
                <a:latin typeface="Arial"/>
                <a:ea typeface="Arial"/>
                <a:cs typeface="Arial"/>
                <a:sym typeface="Arial"/>
              </a:rPr>
              <a:t> within the rock.</a:t>
            </a:r>
            <a:endParaRPr/>
          </a:p>
        </p:txBody>
      </p:sp>
      <p:grpSp>
        <p:nvGrpSpPr>
          <p:cNvPr id="168" name="Google Shape;168;p32"/>
          <p:cNvGrpSpPr/>
          <p:nvPr/>
        </p:nvGrpSpPr>
        <p:grpSpPr>
          <a:xfrm>
            <a:off x="898525" y="3571875"/>
            <a:ext cx="7402512" cy="1175146"/>
            <a:chOff x="566" y="3000"/>
            <a:chExt cx="4663" cy="987"/>
          </a:xfrm>
        </p:grpSpPr>
        <p:sp>
          <p:nvSpPr>
            <p:cNvPr id="169" name="Google Shape;169;p32"/>
            <p:cNvSpPr txBox="1"/>
            <p:nvPr/>
          </p:nvSpPr>
          <p:spPr>
            <a:xfrm>
              <a:off x="566" y="3000"/>
              <a:ext cx="4500" cy="900"/>
            </a:xfrm>
            <a:prstGeom prst="rect">
              <a:avLst/>
            </a:prstGeom>
            <a:solidFill>
              <a:srgbClr val="FFFFCC"/>
            </a:solidFill>
            <a:ln w="38100" cap="flat" cmpd="sng">
              <a:solidFill>
                <a:srgbClr val="FF660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" name="Google Shape;170;p32"/>
            <p:cNvSpPr txBox="1"/>
            <p:nvPr/>
          </p:nvSpPr>
          <p:spPr>
            <a:xfrm>
              <a:off x="612" y="3091"/>
              <a:ext cx="3600" cy="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10067"/>
                </a:buClr>
                <a:buSzPts val="2400"/>
                <a:buFont typeface="Arial"/>
                <a:buNone/>
              </a:pPr>
              <a:r>
                <a:rPr lang="en-GB" sz="2400" b="1" i="0" u="none">
                  <a:solidFill>
                    <a:srgbClr val="010067"/>
                  </a:solidFill>
                  <a:latin typeface="Arial"/>
                  <a:ea typeface="Arial"/>
                  <a:cs typeface="Arial"/>
                  <a:sym typeface="Arial"/>
                </a:rPr>
                <a:t>Metamorphic rocks contain regular layers of crystals that sometimes have a wavy or zig-zag arrangement. </a:t>
              </a:r>
              <a:endParaRPr/>
            </a:p>
          </p:txBody>
        </p:sp>
        <p:grpSp>
          <p:nvGrpSpPr>
            <p:cNvPr id="171" name="Google Shape;171;p32"/>
            <p:cNvGrpSpPr/>
            <p:nvPr/>
          </p:nvGrpSpPr>
          <p:grpSpPr>
            <a:xfrm>
              <a:off x="4029" y="3079"/>
              <a:ext cx="1200" cy="908"/>
              <a:chOff x="4029" y="3079"/>
              <a:chExt cx="1200" cy="908"/>
            </a:xfrm>
          </p:grpSpPr>
          <p:sp>
            <p:nvSpPr>
              <p:cNvPr id="172" name="Google Shape;172;p32"/>
              <p:cNvSpPr/>
              <p:nvPr/>
            </p:nvSpPr>
            <p:spPr>
              <a:xfrm>
                <a:off x="4029" y="3079"/>
                <a:ext cx="1200" cy="900"/>
              </a:xfrm>
              <a:prstGeom prst="ellipse">
                <a:avLst/>
              </a:prstGeom>
              <a:blipFill rotWithShape="1">
                <a:blip r:embed="rId3">
                  <a:alphaModFix/>
                </a:blip>
                <a:stretch>
                  <a:fillRect/>
                </a:stretch>
              </a:blipFill>
              <a:ln w="57150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0" i="0" u="none">
                  <a:solidFill>
                    <a:srgbClr val="00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3" name="Google Shape;173;p32" descr="Newsprint"/>
              <p:cNvSpPr/>
              <p:nvPr/>
            </p:nvSpPr>
            <p:spPr>
              <a:xfrm>
                <a:off x="4188" y="3191"/>
                <a:ext cx="0" cy="300"/>
              </a:xfrm>
              <a:prstGeom prst="roundRect">
                <a:avLst>
                  <a:gd name="adj" fmla="val 16667"/>
                </a:avLst>
              </a:prstGeom>
              <a:blipFill rotWithShape="1">
                <a:blip r:embed="rId3">
                  <a:alphaModFix/>
                </a:blip>
                <a:stretch>
                  <a:fillRect/>
                </a:stretch>
              </a:blip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0" i="0" u="none">
                  <a:solidFill>
                    <a:srgbClr val="00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4" name="Google Shape;174;p32" descr="Newsprint"/>
              <p:cNvSpPr/>
              <p:nvPr/>
            </p:nvSpPr>
            <p:spPr>
              <a:xfrm>
                <a:off x="4346" y="3111"/>
                <a:ext cx="0" cy="300"/>
              </a:xfrm>
              <a:prstGeom prst="roundRect">
                <a:avLst>
                  <a:gd name="adj" fmla="val 16667"/>
                </a:avLst>
              </a:prstGeom>
              <a:blipFill rotWithShape="1">
                <a:blip r:embed="rId3">
                  <a:alphaModFix/>
                </a:blip>
                <a:stretch>
                  <a:fillRect/>
                </a:stretch>
              </a:blip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0" i="0" u="none">
                  <a:solidFill>
                    <a:srgbClr val="00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5" name="Google Shape;175;p32" descr="Newsprint"/>
              <p:cNvSpPr/>
              <p:nvPr/>
            </p:nvSpPr>
            <p:spPr>
              <a:xfrm>
                <a:off x="4079" y="3343"/>
                <a:ext cx="0" cy="300"/>
              </a:xfrm>
              <a:prstGeom prst="roundRect">
                <a:avLst>
                  <a:gd name="adj" fmla="val 16667"/>
                </a:avLst>
              </a:prstGeom>
              <a:blipFill rotWithShape="1">
                <a:blip r:embed="rId3">
                  <a:alphaModFix/>
                </a:blip>
                <a:stretch>
                  <a:fillRect/>
                </a:stretch>
              </a:blip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0" i="0" u="none">
                  <a:solidFill>
                    <a:srgbClr val="00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6" name="Google Shape;176;p32" descr="Newsprint"/>
              <p:cNvSpPr/>
              <p:nvPr/>
            </p:nvSpPr>
            <p:spPr>
              <a:xfrm>
                <a:off x="4098" y="3503"/>
                <a:ext cx="0" cy="300"/>
              </a:xfrm>
              <a:prstGeom prst="roundRect">
                <a:avLst>
                  <a:gd name="adj" fmla="val 16667"/>
                </a:avLst>
              </a:prstGeom>
              <a:blipFill rotWithShape="1">
                <a:blip r:embed="rId3">
                  <a:alphaModFix/>
                </a:blip>
                <a:stretch>
                  <a:fillRect/>
                </a:stretch>
              </a:blip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0" i="0" u="none">
                  <a:solidFill>
                    <a:srgbClr val="00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7" name="Google Shape;177;p32" descr="Newsprint"/>
              <p:cNvSpPr/>
              <p:nvPr/>
            </p:nvSpPr>
            <p:spPr>
              <a:xfrm>
                <a:off x="4227" y="3599"/>
                <a:ext cx="0" cy="300"/>
              </a:xfrm>
              <a:prstGeom prst="roundRect">
                <a:avLst>
                  <a:gd name="adj" fmla="val 16667"/>
                </a:avLst>
              </a:prstGeom>
              <a:blipFill rotWithShape="1">
                <a:blip r:embed="rId3">
                  <a:alphaModFix/>
                </a:blip>
                <a:stretch>
                  <a:fillRect/>
                </a:stretch>
              </a:blip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0" i="0" u="none">
                  <a:solidFill>
                    <a:srgbClr val="00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8" name="Google Shape;178;p32" descr="Newsprint"/>
              <p:cNvSpPr/>
              <p:nvPr/>
            </p:nvSpPr>
            <p:spPr>
              <a:xfrm>
                <a:off x="4366" y="3663"/>
                <a:ext cx="0" cy="300"/>
              </a:xfrm>
              <a:prstGeom prst="roundRect">
                <a:avLst>
                  <a:gd name="adj" fmla="val 16667"/>
                </a:avLst>
              </a:prstGeom>
              <a:blipFill rotWithShape="1">
                <a:blip r:embed="rId3">
                  <a:alphaModFix/>
                </a:blip>
                <a:stretch>
                  <a:fillRect/>
                </a:stretch>
              </a:blip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0" i="0" u="none">
                  <a:solidFill>
                    <a:srgbClr val="00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9" name="Google Shape;179;p32" descr="Newsprint"/>
              <p:cNvSpPr/>
              <p:nvPr/>
            </p:nvSpPr>
            <p:spPr>
              <a:xfrm>
                <a:off x="4505" y="3687"/>
                <a:ext cx="0" cy="300"/>
              </a:xfrm>
              <a:prstGeom prst="roundRect">
                <a:avLst>
                  <a:gd name="adj" fmla="val 16667"/>
                </a:avLst>
              </a:prstGeom>
              <a:blipFill rotWithShape="1">
                <a:blip r:embed="rId3">
                  <a:alphaModFix/>
                </a:blip>
                <a:stretch>
                  <a:fillRect/>
                </a:stretch>
              </a:blip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0" i="0" u="none">
                  <a:solidFill>
                    <a:srgbClr val="00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0" name="Google Shape;180;p32" descr="Newsprint"/>
              <p:cNvSpPr/>
              <p:nvPr/>
            </p:nvSpPr>
            <p:spPr>
              <a:xfrm>
                <a:off x="4505" y="3087"/>
                <a:ext cx="0" cy="300"/>
              </a:xfrm>
              <a:prstGeom prst="roundRect">
                <a:avLst>
                  <a:gd name="adj" fmla="val 16667"/>
                </a:avLst>
              </a:prstGeom>
              <a:blipFill rotWithShape="1">
                <a:blip r:embed="rId3">
                  <a:alphaModFix/>
                </a:blip>
                <a:stretch>
                  <a:fillRect/>
                </a:stretch>
              </a:blip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0" i="0" u="none">
                  <a:solidFill>
                    <a:srgbClr val="00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1" name="Google Shape;181;p32" descr="Newsprint"/>
              <p:cNvSpPr/>
              <p:nvPr/>
            </p:nvSpPr>
            <p:spPr>
              <a:xfrm>
                <a:off x="4653" y="3127"/>
                <a:ext cx="0" cy="300"/>
              </a:xfrm>
              <a:prstGeom prst="roundRect">
                <a:avLst>
                  <a:gd name="adj" fmla="val 16667"/>
                </a:avLst>
              </a:prstGeom>
              <a:blipFill rotWithShape="1">
                <a:blip r:embed="rId3">
                  <a:alphaModFix/>
                </a:blip>
                <a:stretch>
                  <a:fillRect/>
                </a:stretch>
              </a:blip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0" i="0" u="none">
                  <a:solidFill>
                    <a:srgbClr val="00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2" name="Google Shape;182;p32" descr="Newsprint"/>
              <p:cNvSpPr/>
              <p:nvPr/>
            </p:nvSpPr>
            <p:spPr>
              <a:xfrm>
                <a:off x="4812" y="3191"/>
                <a:ext cx="0" cy="300"/>
              </a:xfrm>
              <a:prstGeom prst="roundRect">
                <a:avLst>
                  <a:gd name="adj" fmla="val 16667"/>
                </a:avLst>
              </a:prstGeom>
              <a:blipFill rotWithShape="1">
                <a:blip r:embed="rId3">
                  <a:alphaModFix/>
                </a:blip>
                <a:stretch>
                  <a:fillRect/>
                </a:stretch>
              </a:blip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0" i="0" u="none">
                  <a:solidFill>
                    <a:srgbClr val="00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3" name="Google Shape;183;p32" descr="Newsprint"/>
              <p:cNvSpPr/>
              <p:nvPr/>
            </p:nvSpPr>
            <p:spPr>
              <a:xfrm>
                <a:off x="4931" y="3311"/>
                <a:ext cx="0" cy="300"/>
              </a:xfrm>
              <a:prstGeom prst="roundRect">
                <a:avLst>
                  <a:gd name="adj" fmla="val 16667"/>
                </a:avLst>
              </a:prstGeom>
              <a:blipFill rotWithShape="1">
                <a:blip r:embed="rId3">
                  <a:alphaModFix/>
                </a:blip>
                <a:stretch>
                  <a:fillRect/>
                </a:stretch>
              </a:blip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0" i="0" u="none">
                  <a:solidFill>
                    <a:srgbClr val="00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4" name="Google Shape;184;p32" descr="Newsprint"/>
              <p:cNvSpPr/>
              <p:nvPr/>
            </p:nvSpPr>
            <p:spPr>
              <a:xfrm>
                <a:off x="4257" y="3463"/>
                <a:ext cx="0" cy="300"/>
              </a:xfrm>
              <a:prstGeom prst="roundRect">
                <a:avLst>
                  <a:gd name="adj" fmla="val 16667"/>
                </a:avLst>
              </a:prstGeom>
              <a:blipFill rotWithShape="1">
                <a:blip r:embed="rId3">
                  <a:alphaModFix/>
                </a:blip>
                <a:stretch>
                  <a:fillRect/>
                </a:stretch>
              </a:blip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0" i="0" u="none">
                  <a:solidFill>
                    <a:srgbClr val="00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5" name="Google Shape;185;p32" descr="Newsprint"/>
              <p:cNvSpPr/>
              <p:nvPr/>
            </p:nvSpPr>
            <p:spPr>
              <a:xfrm>
                <a:off x="4227" y="3319"/>
                <a:ext cx="0" cy="300"/>
              </a:xfrm>
              <a:prstGeom prst="roundRect">
                <a:avLst>
                  <a:gd name="adj" fmla="val 16667"/>
                </a:avLst>
              </a:prstGeom>
              <a:blipFill rotWithShape="1">
                <a:blip r:embed="rId3">
                  <a:alphaModFix/>
                </a:blip>
                <a:stretch>
                  <a:fillRect/>
                </a:stretch>
              </a:blip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0" i="0" u="none">
                  <a:solidFill>
                    <a:srgbClr val="00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6" name="Google Shape;186;p32" descr="Newsprint"/>
              <p:cNvSpPr/>
              <p:nvPr/>
            </p:nvSpPr>
            <p:spPr>
              <a:xfrm>
                <a:off x="4366" y="3247"/>
                <a:ext cx="0" cy="300"/>
              </a:xfrm>
              <a:prstGeom prst="roundRect">
                <a:avLst>
                  <a:gd name="adj" fmla="val 16667"/>
                </a:avLst>
              </a:prstGeom>
              <a:blipFill rotWithShape="1">
                <a:blip r:embed="rId3">
                  <a:alphaModFix/>
                </a:blip>
                <a:stretch>
                  <a:fillRect/>
                </a:stretch>
              </a:blip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0" i="0" u="none">
                  <a:solidFill>
                    <a:srgbClr val="00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7" name="Google Shape;187;p32" descr="Newsprint"/>
              <p:cNvSpPr/>
              <p:nvPr/>
            </p:nvSpPr>
            <p:spPr>
              <a:xfrm>
                <a:off x="4386" y="3455"/>
                <a:ext cx="0" cy="300"/>
              </a:xfrm>
              <a:prstGeom prst="roundRect">
                <a:avLst>
                  <a:gd name="adj" fmla="val 16667"/>
                </a:avLst>
              </a:prstGeom>
              <a:blipFill rotWithShape="1">
                <a:blip r:embed="rId3">
                  <a:alphaModFix/>
                </a:blip>
                <a:stretch>
                  <a:fillRect/>
                </a:stretch>
              </a:blip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0" i="0" u="none">
                  <a:solidFill>
                    <a:srgbClr val="00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8" name="Google Shape;188;p32" descr="Newsprint"/>
              <p:cNvSpPr/>
              <p:nvPr/>
            </p:nvSpPr>
            <p:spPr>
              <a:xfrm>
                <a:off x="4505" y="3551"/>
                <a:ext cx="0" cy="300"/>
              </a:xfrm>
              <a:prstGeom prst="roundRect">
                <a:avLst>
                  <a:gd name="adj" fmla="val 16667"/>
                </a:avLst>
              </a:prstGeom>
              <a:blipFill rotWithShape="1">
                <a:blip r:embed="rId3">
                  <a:alphaModFix/>
                </a:blip>
                <a:stretch>
                  <a:fillRect/>
                </a:stretch>
              </a:blip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0" i="0" u="none">
                  <a:solidFill>
                    <a:srgbClr val="00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9" name="Google Shape;189;p32" descr="Newsprint"/>
              <p:cNvSpPr/>
              <p:nvPr/>
            </p:nvSpPr>
            <p:spPr>
              <a:xfrm>
                <a:off x="4495" y="3439"/>
                <a:ext cx="0" cy="300"/>
              </a:xfrm>
              <a:prstGeom prst="roundRect">
                <a:avLst>
                  <a:gd name="adj" fmla="val 16667"/>
                </a:avLst>
              </a:prstGeom>
              <a:blipFill rotWithShape="1">
                <a:blip r:embed="rId3">
                  <a:alphaModFix/>
                </a:blip>
                <a:stretch>
                  <a:fillRect/>
                </a:stretch>
              </a:blip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0" i="0" u="none">
                  <a:solidFill>
                    <a:srgbClr val="00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0" name="Google Shape;190;p32" descr="Newsprint"/>
              <p:cNvSpPr/>
              <p:nvPr/>
            </p:nvSpPr>
            <p:spPr>
              <a:xfrm>
                <a:off x="4653" y="3311"/>
                <a:ext cx="0" cy="300"/>
              </a:xfrm>
              <a:prstGeom prst="roundRect">
                <a:avLst>
                  <a:gd name="adj" fmla="val 16667"/>
                </a:avLst>
              </a:prstGeom>
              <a:blipFill rotWithShape="1">
                <a:blip r:embed="rId3">
                  <a:alphaModFix/>
                </a:blip>
                <a:stretch>
                  <a:fillRect/>
                </a:stretch>
              </a:blip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0" i="0" u="none">
                  <a:solidFill>
                    <a:srgbClr val="00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1" name="Google Shape;191;p32" descr="Newsprint"/>
              <p:cNvSpPr/>
              <p:nvPr/>
            </p:nvSpPr>
            <p:spPr>
              <a:xfrm>
                <a:off x="4524" y="3263"/>
                <a:ext cx="0" cy="300"/>
              </a:xfrm>
              <a:prstGeom prst="roundRect">
                <a:avLst>
                  <a:gd name="adj" fmla="val 16667"/>
                </a:avLst>
              </a:prstGeom>
              <a:blipFill rotWithShape="1">
                <a:blip r:embed="rId3">
                  <a:alphaModFix/>
                </a:blip>
                <a:stretch>
                  <a:fillRect/>
                </a:stretch>
              </a:blip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0" i="0" u="none">
                  <a:solidFill>
                    <a:srgbClr val="00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2" name="Google Shape;192;p32" descr="Newsprint"/>
              <p:cNvSpPr/>
              <p:nvPr/>
            </p:nvSpPr>
            <p:spPr>
              <a:xfrm>
                <a:off x="4772" y="3407"/>
                <a:ext cx="0" cy="300"/>
              </a:xfrm>
              <a:prstGeom prst="roundRect">
                <a:avLst>
                  <a:gd name="adj" fmla="val 16667"/>
                </a:avLst>
              </a:prstGeom>
              <a:blipFill rotWithShape="1">
                <a:blip r:embed="rId3">
                  <a:alphaModFix/>
                </a:blip>
                <a:stretch>
                  <a:fillRect/>
                </a:stretch>
              </a:blip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0" i="0" u="none">
                  <a:solidFill>
                    <a:srgbClr val="00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3" name="Google Shape;193;p32" descr="Newsprint"/>
              <p:cNvSpPr/>
              <p:nvPr/>
            </p:nvSpPr>
            <p:spPr>
              <a:xfrm>
                <a:off x="4653" y="3463"/>
                <a:ext cx="0" cy="300"/>
              </a:xfrm>
              <a:prstGeom prst="roundRect">
                <a:avLst>
                  <a:gd name="adj" fmla="val 16667"/>
                </a:avLst>
              </a:prstGeom>
              <a:blipFill rotWithShape="1">
                <a:blip r:embed="rId3">
                  <a:alphaModFix/>
                </a:blip>
                <a:stretch>
                  <a:fillRect/>
                </a:stretch>
              </a:blip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0" i="0" u="none">
                  <a:solidFill>
                    <a:srgbClr val="00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4" name="Google Shape;194;p32" descr="Newsprint"/>
              <p:cNvSpPr/>
              <p:nvPr/>
            </p:nvSpPr>
            <p:spPr>
              <a:xfrm>
                <a:off x="4653" y="3647"/>
                <a:ext cx="0" cy="300"/>
              </a:xfrm>
              <a:prstGeom prst="roundRect">
                <a:avLst>
                  <a:gd name="adj" fmla="val 16667"/>
                </a:avLst>
              </a:prstGeom>
              <a:blipFill rotWithShape="1">
                <a:blip r:embed="rId3">
                  <a:alphaModFix/>
                </a:blip>
                <a:stretch>
                  <a:fillRect/>
                </a:stretch>
              </a:blip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0" i="0" u="none">
                  <a:solidFill>
                    <a:srgbClr val="00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5" name="Google Shape;195;p32" descr="Newsprint"/>
              <p:cNvSpPr/>
              <p:nvPr/>
            </p:nvSpPr>
            <p:spPr>
              <a:xfrm>
                <a:off x="4931" y="3455"/>
                <a:ext cx="0" cy="300"/>
              </a:xfrm>
              <a:prstGeom prst="roundRect">
                <a:avLst>
                  <a:gd name="adj" fmla="val 16667"/>
                </a:avLst>
              </a:prstGeom>
              <a:blipFill rotWithShape="1">
                <a:blip r:embed="rId3">
                  <a:alphaModFix/>
                </a:blip>
                <a:stretch>
                  <a:fillRect/>
                </a:stretch>
              </a:blip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0" i="0" u="none">
                  <a:solidFill>
                    <a:srgbClr val="00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6" name="Google Shape;196;p32" descr="Newsprint"/>
              <p:cNvSpPr/>
              <p:nvPr/>
            </p:nvSpPr>
            <p:spPr>
              <a:xfrm>
                <a:off x="4792" y="3591"/>
                <a:ext cx="0" cy="300"/>
              </a:xfrm>
              <a:prstGeom prst="roundRect">
                <a:avLst>
                  <a:gd name="adj" fmla="val 16667"/>
                </a:avLst>
              </a:prstGeom>
              <a:blipFill rotWithShape="1">
                <a:blip r:embed="rId3">
                  <a:alphaModFix/>
                </a:blip>
                <a:stretch>
                  <a:fillRect/>
                </a:stretch>
              </a:blip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 b="0" i="0" u="none">
                  <a:solidFill>
                    <a:srgbClr val="00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97" name="Google Shape;197;p32"/>
            <p:cNvSpPr/>
            <p:nvPr/>
          </p:nvSpPr>
          <p:spPr>
            <a:xfrm>
              <a:off x="4027" y="3071"/>
              <a:ext cx="1200" cy="900"/>
            </a:xfrm>
            <a:prstGeom prst="ellipse">
              <a:avLst/>
            </a:prstGeom>
            <a:noFill/>
            <a:ln w="635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rgbClr val="00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3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Igneous rock</a:t>
            </a:r>
            <a:endParaRPr/>
          </a:p>
        </p:txBody>
      </p:sp>
      <p:sp>
        <p:nvSpPr>
          <p:cNvPr id="203" name="Google Shape;203;p3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Underground liquid rock is called MAGMA </a:t>
            </a: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/>
              <a:t>As magma cools and freezes its particles arrange themselves into crystals.</a:t>
            </a: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/>
              <a:t>Each crystal is made up of particles of one mineral.  There are no gaps between the crystals,</a:t>
            </a:r>
            <a:r>
              <a:rPr lang="en-GB" b="1" dirty="0"/>
              <a:t> so igneous rocks are hard and difficult to damage</a:t>
            </a:r>
            <a:endParaRPr b="1"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/>
              <a:t>The size of the crystals depends on how quickly the magma cools - think back to making copper </a:t>
            </a:r>
            <a:r>
              <a:rPr lang="en-GB" dirty="0" err="1"/>
              <a:t>sulfate</a:t>
            </a:r>
            <a:r>
              <a:rPr lang="en-GB" dirty="0"/>
              <a:t> crystals (blue ones).</a:t>
            </a: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dirty="0"/>
              <a:t>They are large if they cool slowly and small if they cool quickly.</a:t>
            </a: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CB869-9DB9-465E-B7B2-ECD1A492A4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65" y="182444"/>
            <a:ext cx="8520600" cy="572700"/>
          </a:xfrm>
        </p:spPr>
        <p:txBody>
          <a:bodyPr/>
          <a:lstStyle/>
          <a:p>
            <a:r>
              <a:rPr lang="en-GB" dirty="0"/>
              <a:t>Now have a go at these questions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34389B-2B8F-4788-99E7-2C5673C1DBC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02854632-0FE1-4D06-B32E-457906145F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191" y="873469"/>
            <a:ext cx="7693625" cy="4307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2227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9174C6-65C0-445C-926E-A3ED9E42F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22BA1D-A294-439F-854B-91EC35686E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A screenshot of a newspaper&#10;&#10;Description generated with very high confidence">
            <a:extLst>
              <a:ext uri="{FF2B5EF4-FFF2-40B4-BE49-F238E27FC236}">
                <a16:creationId xmlns:a16="http://schemas.microsoft.com/office/drawing/2014/main" id="{B82FE611-46F3-4DA9-911C-B3084A7068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82" y="774"/>
            <a:ext cx="8960192" cy="5064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5892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9F169B-63BA-430C-8A41-82368D3503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Plenary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CB5992-7185-4CEC-BB4E-8EB0057259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8627" y="1021185"/>
            <a:ext cx="8906747" cy="4003345"/>
          </a:xfrm>
        </p:spPr>
        <p:txBody>
          <a:bodyPr/>
          <a:lstStyle/>
          <a:p>
            <a:pPr marL="114300" indent="0">
              <a:buNone/>
            </a:pPr>
            <a:r>
              <a:rPr lang="en-GB" dirty="0"/>
              <a:t>Can you write one sentence about the properties (qualities/properties)</a:t>
            </a:r>
            <a:endParaRPr lang="en-US"/>
          </a:p>
          <a:p>
            <a:r>
              <a:rPr lang="en-GB" dirty="0"/>
              <a:t>Of sedimentary rocks</a:t>
            </a:r>
          </a:p>
          <a:p>
            <a:r>
              <a:rPr lang="en-GB" dirty="0"/>
              <a:t>Metamorphic rocks</a:t>
            </a:r>
          </a:p>
          <a:p>
            <a:r>
              <a:rPr lang="en-GB" dirty="0"/>
              <a:t>Igneous rocks</a:t>
            </a:r>
          </a:p>
          <a:p>
            <a:pPr>
              <a:lnSpc>
                <a:spcPct val="114999"/>
              </a:lnSpc>
            </a:pPr>
            <a:endParaRPr lang="en-GB" dirty="0"/>
          </a:p>
          <a:p>
            <a:pPr marL="114300" indent="0">
              <a:lnSpc>
                <a:spcPct val="114999"/>
              </a:lnSpc>
              <a:buNone/>
            </a:pPr>
            <a:r>
              <a:rPr lang="en-GB" dirty="0"/>
              <a:t>Challenge: Can you add a diagram?</a:t>
            </a:r>
          </a:p>
          <a:p>
            <a:pPr marL="114300" indent="0">
              <a:lnSpc>
                <a:spcPct val="114999"/>
              </a:lnSpc>
              <a:buNone/>
            </a:pPr>
            <a:r>
              <a:rPr lang="en-GB" dirty="0"/>
              <a:t>Extra challenge: Can you find names and pictures of a sedimentary, igneous, and metamorphic rock.</a:t>
            </a:r>
          </a:p>
          <a:p>
            <a:pPr marL="114300" indent="0">
              <a:lnSpc>
                <a:spcPct val="114999"/>
              </a:lnSpc>
              <a:buNone/>
            </a:pPr>
            <a:endParaRPr lang="en-GB" dirty="0"/>
          </a:p>
          <a:p>
            <a:pPr marL="114300" indent="0">
              <a:lnSpc>
                <a:spcPct val="114999"/>
              </a:lnSpc>
              <a:buNone/>
            </a:pPr>
            <a:r>
              <a:rPr lang="en-GB" dirty="0"/>
              <a:t>If you are a little stuck, this link might help:  </a:t>
            </a:r>
            <a:r>
              <a:rPr lang="en-GB" dirty="0">
                <a:hlinkClick r:id="rId2"/>
              </a:rPr>
              <a:t>https://www.bbc.co.uk/bitesize/guides/zgb9kqt/revision/2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9648599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BBE0E3"/>
      </a:accent4>
      <a:accent5>
        <a:srgbClr val="333399"/>
      </a:accent5>
      <a:accent6>
        <a:srgbClr val="FFFFFF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aster">
  <a:themeElements>
    <a:clrScheme name="1_master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8bff4ea9bbf578accc85fe6293134aaa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6490a2c258b91988babf7bea1d004eb5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547754c-74b2-4d91-982e-55751234f08d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3C7EDAF9-B1CE-425C-A7BC-A60B03A29E5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8C429B1-D66F-43F2-9912-EEE5E2EA2EE0}"/>
</file>

<file path=customXml/itemProps3.xml><?xml version="1.0" encoding="utf-8"?>
<ds:datastoreItem xmlns:ds="http://schemas.openxmlformats.org/officeDocument/2006/customXml" ds:itemID="{5FFAB381-77F4-4631-9145-6BBEB9474B90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433</Words>
  <Application>Microsoft Office PowerPoint</Application>
  <PresentationFormat>On-screen Show (16:9)</PresentationFormat>
  <Paragraphs>40</Paragraphs>
  <Slides>9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Simple Light</vt:lpstr>
      <vt:lpstr>Default Design</vt:lpstr>
      <vt:lpstr>1_master</vt:lpstr>
      <vt:lpstr>Igneous and metamorphic rocks</vt:lpstr>
      <vt:lpstr>Igneous and metamorphic rocks</vt:lpstr>
      <vt:lpstr>PowerPoint Presentation</vt:lpstr>
      <vt:lpstr>      an example of metamorphic rock</vt:lpstr>
      <vt:lpstr>      Properties of metamorphic rocks</vt:lpstr>
      <vt:lpstr>Igneous rock</vt:lpstr>
      <vt:lpstr>Now have a go at these questions</vt:lpstr>
      <vt:lpstr>PowerPoint Presentation</vt:lpstr>
      <vt:lpstr>Plenary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Igneous and metamorphic rocks</dc:title>
  <dc:creator>JMB</dc:creator>
  <cp:lastModifiedBy>J Bailey</cp:lastModifiedBy>
  <cp:revision>41</cp:revision>
  <dcterms:modified xsi:type="dcterms:W3CDTF">2020-05-07T12:21:43Z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  <property fmtid="{D5CDD505-2E9C-101B-9397-08002B2CF9AE}" pid="3" name="Order">
    <vt:r8>1687500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  <property fmtid="{D5CDD505-2E9C-101B-9397-08002B2CF9AE}" pid="9" name="TemplateUrl">
    <vt:lpwstr/>
  </property>
</Properties>
</file>