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6" Type="http://schemas.microsoft.com/office/2020/02/relationships/classificationlabels" Target="docMetadata/LabelInfo.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18"/>
  </p:notesMasterIdLst>
  <p:sldIdLst>
    <p:sldId id="272" r:id="rId5"/>
    <p:sldId id="1794" r:id="rId6"/>
    <p:sldId id="1785" r:id="rId7"/>
    <p:sldId id="1795" r:id="rId8"/>
    <p:sldId id="1796" r:id="rId9"/>
    <p:sldId id="1797" r:id="rId10"/>
    <p:sldId id="1798" r:id="rId11"/>
    <p:sldId id="1790" r:id="rId12"/>
    <p:sldId id="1799" r:id="rId13"/>
    <p:sldId id="1800" r:id="rId14"/>
    <p:sldId id="1801" r:id="rId15"/>
    <p:sldId id="1802" r:id="rId16"/>
    <p:sldId id="1803" r:id="rId17"/>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6424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D0D37AA-B860-4A5B-BE31-69CBBA108E75}" v="55" dt="2025-09-09T10:07:19.03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87" autoAdjust="0"/>
    <p:restoredTop sz="94660"/>
  </p:normalViewPr>
  <p:slideViewPr>
    <p:cSldViewPr snapToGrid="0">
      <p:cViewPr varScale="1">
        <p:scale>
          <a:sx n="59" d="100"/>
          <a:sy n="59" d="100"/>
        </p:scale>
        <p:origin x="1484" y="5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notesMaster" Target="notesMasters/notesMaster1.xml"/><Relationship Id="rId3" Type="http://schemas.openxmlformats.org/officeDocument/2006/relationships/customXml" Target="../customXml/item3.xml"/><Relationship Id="rId21"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23"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A09205B-0664-4CA3-8508-608F7E1EE4AF}" type="datetimeFigureOut">
              <a:rPr lang="en-GB" smtClean="0"/>
              <a:t>12/09/2025</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FF84D32-3FB3-4E77-83C2-B083BB45576E}" type="slidenum">
              <a:rPr lang="en-GB" smtClean="0"/>
              <a:t>‹#›</a:t>
            </a:fld>
            <a:endParaRPr lang="en-GB"/>
          </a:p>
        </p:txBody>
      </p:sp>
    </p:spTree>
    <p:extLst>
      <p:ext uri="{BB962C8B-B14F-4D97-AF65-F5344CB8AC3E}">
        <p14:creationId xmlns:p14="http://schemas.microsoft.com/office/powerpoint/2010/main" val="115604401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livereadingac.sharepoint.com/:b:/s/grp-gra-GRTUK/EabrtP-hNxdIiu_MTUpt9OEBYhkv0PohmmCpN7c9uCqtkw?e=439UJa" TargetMode="External"/><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333333"/>
                </a:solidFill>
                <a:effectLst/>
                <a:latin typeface="Roboto" panose="02000000000000000000" pitchFamily="2" charset="0"/>
              </a:rPr>
              <a:t>Students who are currently enrolled at the school or college and have been in receipt of UK government funded free school meals at some point during the last six years (i.e. during their secondary education), will be eligible to have the application fee waived by UCAS (UK students only). </a:t>
            </a:r>
            <a:endParaRPr lang="en-GB" dirty="0"/>
          </a:p>
        </p:txBody>
      </p:sp>
      <p:sp>
        <p:nvSpPr>
          <p:cNvPr id="4" name="Slide Number Placeholder 3"/>
          <p:cNvSpPr>
            <a:spLocks noGrp="1"/>
          </p:cNvSpPr>
          <p:nvPr>
            <p:ph type="sldNum" sz="quarter" idx="5"/>
          </p:nvPr>
        </p:nvSpPr>
        <p:spPr/>
        <p:txBody>
          <a:bodyPr/>
          <a:lstStyle/>
          <a:p>
            <a:fld id="{8FF84D32-3FB3-4E77-83C2-B083BB45576E}" type="slidenum">
              <a:rPr lang="en-GB" smtClean="0"/>
              <a:t>4</a:t>
            </a:fld>
            <a:endParaRPr lang="en-GB"/>
          </a:p>
        </p:txBody>
      </p:sp>
    </p:spTree>
    <p:extLst>
      <p:ext uri="{BB962C8B-B14F-4D97-AF65-F5344CB8AC3E}">
        <p14:creationId xmlns:p14="http://schemas.microsoft.com/office/powerpoint/2010/main" val="163371397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2A71638-8985-5EC3-A3C8-607AA406750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EE5417E8-A68F-EE0B-17A5-5A66648DAC7F}"/>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8383AAD-9758-4D74-D6CD-5F2DD04B0FE5}"/>
              </a:ext>
            </a:extLst>
          </p:cNvPr>
          <p:cNvSpPr>
            <a:spLocks noGrp="1"/>
          </p:cNvSpPr>
          <p:nvPr>
            <p:ph type="body" idx="1"/>
          </p:nvPr>
        </p:nvSpPr>
        <p:spPr/>
        <p:txBody>
          <a:bodyPr/>
          <a:lstStyle/>
          <a:p>
            <a:endParaRPr lang="en-GB" dirty="0"/>
          </a:p>
        </p:txBody>
      </p:sp>
      <p:sp>
        <p:nvSpPr>
          <p:cNvPr id="4" name="Slide Number Placeholder 3">
            <a:extLst>
              <a:ext uri="{FF2B5EF4-FFF2-40B4-BE49-F238E27FC236}">
                <a16:creationId xmlns:a16="http://schemas.microsoft.com/office/drawing/2014/main" id="{84B1D49E-9775-FB06-99B4-D307450B1429}"/>
              </a:ext>
            </a:extLst>
          </p:cNvPr>
          <p:cNvSpPr>
            <a:spLocks noGrp="1"/>
          </p:cNvSpPr>
          <p:nvPr>
            <p:ph type="sldNum" sz="quarter" idx="5"/>
          </p:nvPr>
        </p:nvSpPr>
        <p:spPr/>
        <p:txBody>
          <a:bodyPr/>
          <a:lstStyle/>
          <a:p>
            <a:fld id="{8FF84D32-3FB3-4E77-83C2-B083BB45576E}" type="slidenum">
              <a:rPr lang="en-GB" smtClean="0"/>
              <a:t>5</a:t>
            </a:fld>
            <a:endParaRPr lang="en-GB"/>
          </a:p>
        </p:txBody>
      </p:sp>
    </p:spTree>
    <p:extLst>
      <p:ext uri="{BB962C8B-B14F-4D97-AF65-F5344CB8AC3E}">
        <p14:creationId xmlns:p14="http://schemas.microsoft.com/office/powerpoint/2010/main" val="47571599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4188709-E743-B857-33E7-4EDD85AAE1B2}"/>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7B51E8-2DC4-3426-D393-A2A3E44B8165}"/>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DF583019-A2F4-75CC-0390-F30B4D866B1A}"/>
              </a:ext>
            </a:extLst>
          </p:cNvPr>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Roboto Light" panose="02000000000000000000" pitchFamily="2" charset="0"/>
              </a:rPr>
              <a:t>* students with UK home address</a:t>
            </a:r>
          </a:p>
          <a:p>
            <a:endParaRPr lang="en-GB" dirty="0"/>
          </a:p>
        </p:txBody>
      </p:sp>
      <p:sp>
        <p:nvSpPr>
          <p:cNvPr id="4" name="Slide Number Placeholder 3">
            <a:extLst>
              <a:ext uri="{FF2B5EF4-FFF2-40B4-BE49-F238E27FC236}">
                <a16:creationId xmlns:a16="http://schemas.microsoft.com/office/drawing/2014/main" id="{7DE77CCA-2699-8681-A06F-00A13B041579}"/>
              </a:ext>
            </a:extLst>
          </p:cNvPr>
          <p:cNvSpPr>
            <a:spLocks noGrp="1"/>
          </p:cNvSpPr>
          <p:nvPr>
            <p:ph type="sldNum" sz="quarter" idx="5"/>
          </p:nvPr>
        </p:nvSpPr>
        <p:spPr/>
        <p:txBody>
          <a:bodyPr/>
          <a:lstStyle/>
          <a:p>
            <a:fld id="{8FF84D32-3FB3-4E77-83C2-B083BB45576E}" type="slidenum">
              <a:rPr lang="en-GB" smtClean="0"/>
              <a:t>6</a:t>
            </a:fld>
            <a:endParaRPr lang="en-GB"/>
          </a:p>
        </p:txBody>
      </p:sp>
    </p:spTree>
    <p:extLst>
      <p:ext uri="{BB962C8B-B14F-4D97-AF65-F5344CB8AC3E}">
        <p14:creationId xmlns:p14="http://schemas.microsoft.com/office/powerpoint/2010/main" val="400286910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BE96104-0F02-A9F6-9CA6-C67D009D2FCF}"/>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A4E0D3DB-0A35-D2AF-FD01-6D0F8EC8362B}"/>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A932BA0-EF13-33D9-7838-188B5CD96D3F}"/>
              </a:ext>
            </a:extLst>
          </p:cNvPr>
          <p:cNvSpPr>
            <a:spLocks noGrp="1"/>
          </p:cNvSpPr>
          <p:nvPr>
            <p:ph type="body" idx="1"/>
          </p:nvPr>
        </p:nvSpPr>
        <p:spPr/>
        <p:txBody>
          <a:bodyPr/>
          <a:lstStyle/>
          <a:p>
            <a:pPr marL="0" indent="0" defTabSz="609570">
              <a:spcBef>
                <a:spcPts val="400"/>
              </a:spcBef>
              <a:spcAft>
                <a:spcPts val="400"/>
              </a:spcAft>
              <a:buClr>
                <a:srgbClr val="FBC651"/>
              </a:buClr>
              <a:buNone/>
              <a:tabLst>
                <a:tab pos="2268950" algn="l"/>
                <a:tab pos="3938916" algn="l"/>
              </a:tabLst>
              <a:defRPr/>
            </a:pPr>
            <a:r>
              <a:rPr lang="en-GB" dirty="0">
                <a:solidFill>
                  <a:srgbClr val="FFFFFF"/>
                </a:solidFill>
                <a:latin typeface="Calibri Light" panose="020F0302020204030204"/>
                <a:ea typeface="MS PGothic"/>
                <a:cs typeface="Calibri"/>
              </a:rPr>
              <a:t>*(for students with a UK home address)</a:t>
            </a:r>
          </a:p>
          <a:p>
            <a:pPr marL="0" indent="0" defTabSz="609570">
              <a:spcBef>
                <a:spcPts val="400"/>
              </a:spcBef>
              <a:spcAft>
                <a:spcPts val="400"/>
              </a:spcAft>
              <a:buClr>
                <a:srgbClr val="FBC651"/>
              </a:buClr>
              <a:buNone/>
              <a:tabLst>
                <a:tab pos="2268950" algn="l"/>
                <a:tab pos="3938916" algn="l"/>
              </a:tabLst>
              <a:defRPr/>
            </a:pPr>
            <a:r>
              <a:rPr lang="en-GB" dirty="0">
                <a:solidFill>
                  <a:srgbClr val="FFFFFF"/>
                </a:solidFill>
                <a:latin typeface="Calibri Light" panose="020F0302020204030204"/>
                <a:ea typeface="MS PGothic"/>
                <a:cs typeface="Calibri"/>
              </a:rPr>
              <a:t>**(not visible if linked to your school/college)</a:t>
            </a:r>
          </a:p>
          <a:p>
            <a:endParaRPr lang="en-GB" dirty="0"/>
          </a:p>
        </p:txBody>
      </p:sp>
      <p:sp>
        <p:nvSpPr>
          <p:cNvPr id="4" name="Slide Number Placeholder 3">
            <a:extLst>
              <a:ext uri="{FF2B5EF4-FFF2-40B4-BE49-F238E27FC236}">
                <a16:creationId xmlns:a16="http://schemas.microsoft.com/office/drawing/2014/main" id="{10FEEAB5-A031-A66B-101B-AA18FA41CE30}"/>
              </a:ext>
            </a:extLst>
          </p:cNvPr>
          <p:cNvSpPr>
            <a:spLocks noGrp="1"/>
          </p:cNvSpPr>
          <p:nvPr>
            <p:ph type="sldNum" sz="quarter" idx="5"/>
          </p:nvPr>
        </p:nvSpPr>
        <p:spPr/>
        <p:txBody>
          <a:bodyPr/>
          <a:lstStyle/>
          <a:p>
            <a:fld id="{8FF84D32-3FB3-4E77-83C2-B083BB45576E}" type="slidenum">
              <a:rPr lang="en-GB" smtClean="0"/>
              <a:t>7</a:t>
            </a:fld>
            <a:endParaRPr lang="en-GB"/>
          </a:p>
        </p:txBody>
      </p:sp>
    </p:spTree>
    <p:extLst>
      <p:ext uri="{BB962C8B-B14F-4D97-AF65-F5344CB8AC3E}">
        <p14:creationId xmlns:p14="http://schemas.microsoft.com/office/powerpoint/2010/main" val="353206083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9409136-8FF6-E264-4BD5-0BE1DC9E90D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143F7669-88F9-D8BE-85FC-4D9CD8133DD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9CD41269-E619-A29E-27F8-85C34E406705}"/>
              </a:ext>
            </a:extLst>
          </p:cNvPr>
          <p:cNvSpPr>
            <a:spLocks noGrp="1"/>
          </p:cNvSpPr>
          <p:nvPr>
            <p:ph type="body" idx="1"/>
          </p:nvPr>
        </p:nvSpPr>
        <p:spPr/>
        <p:txBody>
          <a:bodyPr/>
          <a:lstStyle/>
          <a:p>
            <a:r>
              <a:rPr lang="en-GB" sz="2000" kern="100" dirty="0">
                <a:effectLst/>
                <a:latin typeface="Aptos" panose="020B0004020202020204" pitchFamily="34" charset="0"/>
                <a:ea typeface="Aptos" panose="020B0004020202020204" pitchFamily="34" charset="0"/>
                <a:cs typeface="Arial" panose="020B0604020202020204" pitchFamily="34" charset="0"/>
              </a:rPr>
              <a:t>The universities and colleges begin their decision-making process. This differs between them, and even for different courses at the same university or college. The </a:t>
            </a:r>
            <a:r>
              <a:rPr lang="en-US" sz="1200" kern="100" dirty="0">
                <a:effectLst/>
                <a:latin typeface="Aptos" panose="020B0004020202020204" pitchFamily="34" charset="0"/>
                <a:ea typeface="Aptos" panose="020B0004020202020204" pitchFamily="34" charset="0"/>
                <a:cs typeface="Arial" panose="020B0604020202020204" pitchFamily="34" charset="0"/>
              </a:rPr>
              <a:t>a</a:t>
            </a:r>
            <a:r>
              <a:rPr lang="en-US" sz="1200" dirty="0"/>
              <a:t>pplication forms are </a:t>
            </a:r>
            <a:r>
              <a:rPr lang="en-US" sz="1200" b="1" dirty="0"/>
              <a:t>viewed holistically</a:t>
            </a:r>
            <a:r>
              <a:rPr lang="en-US" sz="1200" dirty="0"/>
              <a:t>, each section is important and will be used by universities and colleges in different ways – this is why is it so important for students to do detailed research to know what is being looked for by each choice. There may even be differences across individual universities in how they are used. </a:t>
            </a:r>
          </a:p>
          <a:p>
            <a:endParaRPr lang="en-US" sz="1200" dirty="0"/>
          </a:p>
          <a:p>
            <a:r>
              <a:rPr lang="en-GB" sz="1800" b="0" i="0" dirty="0">
                <a:solidFill>
                  <a:srgbClr val="333333"/>
                </a:solidFill>
                <a:effectLst/>
                <a:latin typeface="Roboto" panose="02000000000000000000" pitchFamily="2" charset="0"/>
              </a:rPr>
              <a:t>Most admissions tests happen between August and November the year before you're due to start your studies. </a:t>
            </a:r>
            <a:r>
              <a:rPr lang="en-GB" sz="1800" b="1" i="0" dirty="0">
                <a:solidFill>
                  <a:srgbClr val="333333"/>
                </a:solidFill>
                <a:effectLst/>
                <a:latin typeface="Roboto" panose="02000000000000000000" pitchFamily="2" charset="0"/>
              </a:rPr>
              <a:t>Some have a registration deadline before you need to submit your UCAS application. </a:t>
            </a:r>
            <a:r>
              <a:rPr lang="en-GB" sz="1800" b="0" i="0" dirty="0">
                <a:solidFill>
                  <a:srgbClr val="333333"/>
                </a:solidFill>
                <a:effectLst/>
                <a:latin typeface="Roboto" panose="02000000000000000000" pitchFamily="2" charset="0"/>
              </a:rPr>
              <a:t>Y</a:t>
            </a:r>
            <a:r>
              <a:rPr lang="en-GB" sz="2800" b="0" i="0" dirty="0">
                <a:solidFill>
                  <a:srgbClr val="333333"/>
                </a:solidFill>
                <a:effectLst/>
                <a:latin typeface="Roboto" panose="02000000000000000000" pitchFamily="2" charset="0"/>
              </a:rPr>
              <a:t>ou should check the UCAS course search to check whether the course you are applying for requires an admissions test.  </a:t>
            </a:r>
            <a:r>
              <a:rPr lang="en-US" sz="1200" dirty="0"/>
              <a:t>www.ucas.com/applying/applying-university/admissions-tests. </a:t>
            </a:r>
          </a:p>
          <a:p>
            <a:endParaRPr lang="en-US" sz="1200" dirty="0"/>
          </a:p>
          <a:p>
            <a:r>
              <a:rPr lang="en-GB" sz="1800" b="0" i="0" dirty="0">
                <a:solidFill>
                  <a:srgbClr val="333333"/>
                </a:solidFill>
                <a:effectLst/>
                <a:latin typeface="Roboto" panose="02000000000000000000" pitchFamily="2" charset="0"/>
              </a:rPr>
              <a:t>Depending on the kind of courses you apply for, your chosen unis and colleges may invite you </a:t>
            </a:r>
            <a:r>
              <a:rPr lang="en-GB" sz="2800" b="0" i="0" kern="1200" dirty="0">
                <a:solidFill>
                  <a:srgbClr val="333333"/>
                </a:solidFill>
                <a:effectLst/>
                <a:latin typeface="Roboto" panose="02000000000000000000" pitchFamily="2" charset="0"/>
                <a:ea typeface="+mn-ea"/>
                <a:cs typeface="+mn-cs"/>
              </a:rPr>
              <a:t>for an interview or audition – in fact they’re compulsory for some courses, such as teaching and nursing. </a:t>
            </a:r>
            <a:r>
              <a:rPr lang="en-GB" sz="4000" b="0" i="0" kern="1200" dirty="0">
                <a:solidFill>
                  <a:srgbClr val="333333"/>
                </a:solidFill>
                <a:effectLst/>
                <a:latin typeface="Roboto" panose="02000000000000000000" pitchFamily="2" charset="0"/>
                <a:ea typeface="+mn-ea"/>
                <a:cs typeface="+mn-cs"/>
              </a:rPr>
              <a:t>I</a:t>
            </a:r>
            <a:r>
              <a:rPr lang="en-GB" sz="4000" b="0" i="0" dirty="0">
                <a:solidFill>
                  <a:srgbClr val="333333"/>
                </a:solidFill>
                <a:effectLst/>
                <a:latin typeface="Roboto" panose="02000000000000000000" pitchFamily="2" charset="0"/>
              </a:rPr>
              <a:t>t could either be sent to you directly, or through your UCAS application. It’s best to contact the </a:t>
            </a:r>
            <a:r>
              <a:rPr lang="en-GB" sz="4000" b="0" i="0" dirty="0" err="1">
                <a:solidFill>
                  <a:srgbClr val="333333"/>
                </a:solidFill>
                <a:effectLst/>
                <a:latin typeface="Roboto" panose="02000000000000000000" pitchFamily="2" charset="0"/>
              </a:rPr>
              <a:t>uni</a:t>
            </a:r>
            <a:r>
              <a:rPr lang="en-GB" sz="4000" b="0" i="0" dirty="0">
                <a:solidFill>
                  <a:srgbClr val="333333"/>
                </a:solidFill>
                <a:effectLst/>
                <a:latin typeface="Roboto" panose="02000000000000000000" pitchFamily="2" charset="0"/>
              </a:rPr>
              <a:t> or college to find out how and where you will receive information about your interview.</a:t>
            </a:r>
            <a:r>
              <a:rPr lang="en-US" sz="2800" b="0" i="0" kern="1200" dirty="0">
                <a:solidFill>
                  <a:srgbClr val="333333"/>
                </a:solidFill>
                <a:effectLst/>
                <a:latin typeface="Roboto" panose="02000000000000000000" pitchFamily="2" charset="0"/>
                <a:ea typeface="+mn-ea"/>
                <a:cs typeface="+mn-cs"/>
              </a:rPr>
              <a:t> For more advice www.ucas.com/applying/after-you-apply/undergraduate-interview-invitations</a:t>
            </a:r>
          </a:p>
          <a:p>
            <a:endParaRPr lang="en-GB" dirty="0"/>
          </a:p>
        </p:txBody>
      </p:sp>
      <p:sp>
        <p:nvSpPr>
          <p:cNvPr id="4" name="Slide Number Placeholder 3">
            <a:extLst>
              <a:ext uri="{FF2B5EF4-FFF2-40B4-BE49-F238E27FC236}">
                <a16:creationId xmlns:a16="http://schemas.microsoft.com/office/drawing/2014/main" id="{C9EF28E3-2155-4BDF-A28B-D14F28CC0CD2}"/>
              </a:ext>
            </a:extLst>
          </p:cNvPr>
          <p:cNvSpPr>
            <a:spLocks noGrp="1"/>
          </p:cNvSpPr>
          <p:nvPr>
            <p:ph type="sldNum" sz="quarter" idx="5"/>
          </p:nvPr>
        </p:nvSpPr>
        <p:spPr/>
        <p:txBody>
          <a:bodyPr/>
          <a:lstStyle/>
          <a:p>
            <a:fld id="{8FF84D32-3FB3-4E77-83C2-B083BB45576E}" type="slidenum">
              <a:rPr lang="en-GB" smtClean="0"/>
              <a:t>9</a:t>
            </a:fld>
            <a:endParaRPr lang="en-GB"/>
          </a:p>
        </p:txBody>
      </p:sp>
    </p:spTree>
    <p:extLst>
      <p:ext uri="{BB962C8B-B14F-4D97-AF65-F5344CB8AC3E}">
        <p14:creationId xmlns:p14="http://schemas.microsoft.com/office/powerpoint/2010/main" val="190043869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240B5A1-B5F8-7A50-1FEF-554B3731A241}"/>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4160B68E-DE2E-95BE-4342-778DF640A2A7}"/>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5BE427DD-A5C6-16C1-E5DC-8B20B2B4AE2A}"/>
              </a:ext>
            </a:extLst>
          </p:cNvPr>
          <p:cNvSpPr>
            <a:spLocks noGrp="1"/>
          </p:cNvSpPr>
          <p:nvPr>
            <p:ph type="body" idx="1"/>
          </p:nvPr>
        </p:nvSpPr>
        <p:spPr/>
        <p:txBody>
          <a:bodyPr/>
          <a:lstStyle/>
          <a:p>
            <a:pPr marL="0" marR="0" lvl="0" indent="0" algn="l" defTabSz="914400" rtl="0" eaLnBrk="1" fontAlgn="auto" latinLnBrk="0" hangingPunct="1">
              <a:lnSpc>
                <a:spcPct val="107000"/>
              </a:lnSpc>
              <a:spcBef>
                <a:spcPts val="0"/>
              </a:spcBef>
              <a:spcAft>
                <a:spcPts val="800"/>
              </a:spcAft>
              <a:buClrTx/>
              <a:buSzTx/>
              <a:buFontTx/>
              <a:buNone/>
              <a:tabLst/>
              <a:defRPr/>
            </a:pPr>
            <a:r>
              <a:rPr lang="en-GB" sz="1200" dirty="0">
                <a:latin typeface="Roboto Light "/>
              </a:rPr>
              <a:t>Your application will update as the status of your application changes. We always advise students use a personal email address for their UCAS application so they can have access to this at all times. </a:t>
            </a:r>
          </a:p>
          <a:p>
            <a:pPr marL="0" marR="0" lvl="0" indent="0" algn="l" defTabSz="914400" rtl="0" eaLnBrk="1" fontAlgn="auto" latinLnBrk="0" hangingPunct="1">
              <a:lnSpc>
                <a:spcPct val="107000"/>
              </a:lnSpc>
              <a:spcBef>
                <a:spcPts val="0"/>
              </a:spcBef>
              <a:spcAft>
                <a:spcPts val="800"/>
              </a:spcAft>
              <a:buClrTx/>
              <a:buSzTx/>
              <a:buFontTx/>
              <a:buNone/>
              <a:tabLst/>
              <a:defRPr/>
            </a:pPr>
            <a:endParaRPr lang="en-GB" sz="1200" dirty="0">
              <a:latin typeface="Roboto Light "/>
            </a:endParaRPr>
          </a:p>
          <a:p>
            <a:pPr>
              <a:lnSpc>
                <a:spcPct val="107000"/>
              </a:lnSpc>
              <a:spcAft>
                <a:spcPts val="800"/>
              </a:spcAft>
            </a:pPr>
            <a:r>
              <a:rPr lang="en-GB" sz="1200" kern="100" dirty="0">
                <a:effectLst/>
                <a:latin typeface="Aptos" panose="020B0004020202020204" pitchFamily="34" charset="0"/>
                <a:ea typeface="Aptos" panose="020B0004020202020204" pitchFamily="34" charset="0"/>
                <a:cs typeface="Arial" panose="020B0604020202020204" pitchFamily="34" charset="0"/>
              </a:rPr>
              <a:t>You will hear about each of their choices at different times – sometimes you might be contacted very quickly, or it may be several months before you hear anything. </a:t>
            </a:r>
          </a:p>
          <a:p>
            <a:pPr>
              <a:lnSpc>
                <a:spcPct val="107000"/>
              </a:lnSpc>
              <a:spcAft>
                <a:spcPts val="800"/>
              </a:spcAft>
            </a:pPr>
            <a:endParaRPr lang="en-GB" sz="1200" kern="100" dirty="0">
              <a:effectLst/>
              <a:latin typeface="Aptos" panose="020B0004020202020204" pitchFamily="34" charset="0"/>
              <a:ea typeface="Aptos" panose="020B0004020202020204" pitchFamily="34" charset="0"/>
              <a:cs typeface="Arial" panose="020B0604020202020204" pitchFamily="34" charset="0"/>
            </a:endParaRPr>
          </a:p>
          <a:p>
            <a:pPr>
              <a:lnSpc>
                <a:spcPct val="107000"/>
              </a:lnSpc>
              <a:spcAft>
                <a:spcPts val="800"/>
              </a:spcAft>
            </a:pPr>
            <a:r>
              <a:rPr lang="en-GB" sz="1200" kern="100" dirty="0">
                <a:effectLst/>
                <a:latin typeface="Aptos" panose="020B0004020202020204" pitchFamily="34" charset="0"/>
                <a:ea typeface="Aptos" panose="020B0004020202020204" pitchFamily="34" charset="0"/>
                <a:cs typeface="Arial" panose="020B0604020202020204" pitchFamily="34" charset="0"/>
              </a:rPr>
              <a:t>An offer will be either conditional or unconditional. </a:t>
            </a:r>
          </a:p>
          <a:p>
            <a:pPr marL="342900" lvl="0" indent="-342900">
              <a:lnSpc>
                <a:spcPct val="107000"/>
              </a:lnSpc>
              <a:buFont typeface="Symbol" panose="05050102010706020507" pitchFamily="18" charset="2"/>
              <a:buChar char=""/>
            </a:pPr>
            <a:r>
              <a:rPr lang="en-GB" sz="1200" b="1" kern="100" dirty="0">
                <a:effectLst/>
                <a:latin typeface="Aptos" panose="020B0004020202020204" pitchFamily="34" charset="0"/>
                <a:ea typeface="Aptos" panose="020B0004020202020204" pitchFamily="34" charset="0"/>
                <a:cs typeface="Arial" panose="020B0604020202020204" pitchFamily="34" charset="0"/>
              </a:rPr>
              <a:t>Conditional offer</a:t>
            </a:r>
            <a:r>
              <a:rPr lang="en-GB" sz="1200" kern="100" dirty="0">
                <a:effectLst/>
                <a:latin typeface="Aptos" panose="020B0004020202020204" pitchFamily="34" charset="0"/>
                <a:ea typeface="Aptos" panose="020B0004020202020204" pitchFamily="34" charset="0"/>
                <a:cs typeface="Arial" panose="020B0604020202020204" pitchFamily="34" charset="0"/>
              </a:rPr>
              <a:t> – the offer has conditions. For example, certain qualification results have to be achieved. The conditions may include achievement of specific grades, possibly in named subjects, or a certain number of UCAS Tariff points.</a:t>
            </a:r>
          </a:p>
          <a:p>
            <a:pPr marL="342900" lvl="0" indent="-342900">
              <a:lnSpc>
                <a:spcPct val="107000"/>
              </a:lnSpc>
              <a:spcAft>
                <a:spcPts val="800"/>
              </a:spcAft>
              <a:buFont typeface="Symbol" panose="05050102010706020507" pitchFamily="18" charset="2"/>
              <a:buChar char=""/>
            </a:pPr>
            <a:r>
              <a:rPr lang="en-GB" sz="1200" b="1" kern="100" dirty="0">
                <a:effectLst/>
                <a:latin typeface="Aptos" panose="020B0004020202020204" pitchFamily="34" charset="0"/>
                <a:ea typeface="Aptos" panose="020B0004020202020204" pitchFamily="34" charset="0"/>
                <a:cs typeface="Arial" panose="020B0604020202020204" pitchFamily="34" charset="0"/>
              </a:rPr>
              <a:t>Unconditional offer</a:t>
            </a:r>
            <a:r>
              <a:rPr lang="en-GB" sz="1200" kern="100" dirty="0">
                <a:effectLst/>
                <a:latin typeface="Aptos" panose="020B0004020202020204" pitchFamily="34" charset="0"/>
                <a:ea typeface="Aptos" panose="020B0004020202020204" pitchFamily="34" charset="0"/>
                <a:cs typeface="Arial" panose="020B0604020202020204" pitchFamily="34" charset="0"/>
              </a:rPr>
              <a:t> – this usually the university or college’s entry requirements have already been met for the course. They might still have to meet other requirements, such as financial or medical conditions.</a:t>
            </a:r>
          </a:p>
          <a:p>
            <a:endParaRPr lang="en-GB" sz="1200" dirty="0"/>
          </a:p>
          <a:p>
            <a:r>
              <a:rPr lang="en-GB" sz="1200" dirty="0"/>
              <a:t>They may also receive:</a:t>
            </a:r>
          </a:p>
          <a:p>
            <a:pPr marL="285750" marR="0" lvl="0" indent="-28575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b="1" kern="100" dirty="0">
                <a:effectLst/>
                <a:latin typeface="Aptos" panose="020B0004020202020204" pitchFamily="34" charset="0"/>
                <a:ea typeface="Aptos" panose="020B0004020202020204" pitchFamily="34" charset="0"/>
                <a:cs typeface="Arial" panose="020B0604020202020204" pitchFamily="34" charset="0"/>
              </a:rPr>
              <a:t>Unsuccessful</a:t>
            </a:r>
            <a:r>
              <a:rPr lang="en-GB" sz="1200" kern="100" dirty="0">
                <a:effectLst/>
                <a:latin typeface="Aptos" panose="020B0004020202020204" pitchFamily="34" charset="0"/>
                <a:ea typeface="Aptos" panose="020B0004020202020204" pitchFamily="34" charset="0"/>
                <a:cs typeface="Arial" panose="020B0604020202020204" pitchFamily="34" charset="0"/>
              </a:rPr>
              <a:t> – the university or college has not offered a place on the course.</a:t>
            </a:r>
          </a:p>
          <a:p>
            <a:endParaRPr lang="en-GB" dirty="0"/>
          </a:p>
        </p:txBody>
      </p:sp>
      <p:sp>
        <p:nvSpPr>
          <p:cNvPr id="4" name="Slide Number Placeholder 3">
            <a:extLst>
              <a:ext uri="{FF2B5EF4-FFF2-40B4-BE49-F238E27FC236}">
                <a16:creationId xmlns:a16="http://schemas.microsoft.com/office/drawing/2014/main" id="{000FC3BB-9A30-032E-D0F0-340B3716CA58}"/>
              </a:ext>
            </a:extLst>
          </p:cNvPr>
          <p:cNvSpPr>
            <a:spLocks noGrp="1"/>
          </p:cNvSpPr>
          <p:nvPr>
            <p:ph type="sldNum" sz="quarter" idx="5"/>
          </p:nvPr>
        </p:nvSpPr>
        <p:spPr/>
        <p:txBody>
          <a:bodyPr/>
          <a:lstStyle/>
          <a:p>
            <a:fld id="{8FF84D32-3FB3-4E77-83C2-B083BB45576E}" type="slidenum">
              <a:rPr lang="en-GB" smtClean="0"/>
              <a:t>10</a:t>
            </a:fld>
            <a:endParaRPr lang="en-GB"/>
          </a:p>
        </p:txBody>
      </p:sp>
    </p:spTree>
    <p:extLst>
      <p:ext uri="{BB962C8B-B14F-4D97-AF65-F5344CB8AC3E}">
        <p14:creationId xmlns:p14="http://schemas.microsoft.com/office/powerpoint/2010/main" val="37207965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B856F73-F684-3C74-00E5-918A72591380}"/>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54F6B2B9-9850-C28C-2F1D-1D89732E1B7E}"/>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BEED6260-EA37-062A-41CE-4FADF847E287}"/>
              </a:ext>
            </a:extLst>
          </p:cNvPr>
          <p:cNvSpPr>
            <a:spLocks noGrp="1"/>
          </p:cNvSpPr>
          <p:nvPr>
            <p:ph type="body" idx="1"/>
          </p:nvPr>
        </p:nvSpPr>
        <p:spPr/>
        <p:txBody>
          <a:bodyPr/>
          <a:lstStyle/>
          <a:p>
            <a:pPr>
              <a:lnSpc>
                <a:spcPct val="107000"/>
              </a:lnSpc>
              <a:spcAft>
                <a:spcPts val="800"/>
              </a:spcAft>
            </a:pPr>
            <a:r>
              <a:rPr lang="en-GB" sz="1200" kern="100" dirty="0">
                <a:effectLst/>
                <a:latin typeface="Aptos" panose="020B0004020202020204" pitchFamily="34" charset="0"/>
                <a:ea typeface="Aptos" panose="020B0004020202020204" pitchFamily="34" charset="0"/>
                <a:cs typeface="Arial" panose="020B0604020202020204" pitchFamily="34" charset="0"/>
              </a:rPr>
              <a:t>When you’ve had all decisions from your choices, you need to decide which one(s) you want to accept. </a:t>
            </a:r>
            <a:r>
              <a:rPr lang="en-GB" sz="1200" b="1" kern="100" dirty="0">
                <a:effectLst/>
                <a:latin typeface="Aptos" panose="020B0004020202020204" pitchFamily="34" charset="0"/>
                <a:ea typeface="Aptos" panose="020B0004020202020204" pitchFamily="34" charset="0"/>
                <a:cs typeface="Arial" panose="020B0604020202020204" pitchFamily="34" charset="0"/>
              </a:rPr>
              <a:t>The date you must reply to your offers is shown in your application</a:t>
            </a:r>
            <a:r>
              <a:rPr lang="en-GB" sz="1200" kern="100" dirty="0">
                <a:effectLst/>
                <a:latin typeface="Aptos" panose="020B0004020202020204" pitchFamily="34" charset="0"/>
                <a:ea typeface="Aptos" panose="020B0004020202020204" pitchFamily="34" charset="0"/>
                <a:cs typeface="Arial" panose="020B0604020202020204" pitchFamily="34" charset="0"/>
              </a:rPr>
              <a:t>.</a:t>
            </a:r>
          </a:p>
          <a:p>
            <a:pPr marL="342900" lvl="0" indent="-342900">
              <a:lnSpc>
                <a:spcPct val="107000"/>
              </a:lnSpc>
              <a:buFont typeface="Symbol" panose="05050102010706020507" pitchFamily="18" charset="2"/>
              <a:buChar char=""/>
            </a:pPr>
            <a:r>
              <a:rPr lang="en-GB" sz="1200" kern="100" dirty="0">
                <a:effectLst/>
                <a:latin typeface="Aptos" panose="020B0004020202020204" pitchFamily="34" charset="0"/>
                <a:ea typeface="Aptos" panose="020B0004020202020204" pitchFamily="34" charset="0"/>
                <a:cs typeface="Arial" panose="020B0604020202020204" pitchFamily="34" charset="0"/>
              </a:rPr>
              <a:t>You can accept one offer as your firm choice.</a:t>
            </a:r>
          </a:p>
          <a:p>
            <a:pPr marL="342900" lvl="0" indent="-342900">
              <a:lnSpc>
                <a:spcPct val="107000"/>
              </a:lnSpc>
              <a:buFont typeface="Symbol" panose="05050102010706020507" pitchFamily="18" charset="2"/>
              <a:buChar char=""/>
            </a:pPr>
            <a:r>
              <a:rPr lang="en-GB" sz="1200" kern="100" dirty="0">
                <a:effectLst/>
                <a:latin typeface="Aptos" panose="020B0004020202020204" pitchFamily="34" charset="0"/>
                <a:ea typeface="Aptos" panose="020B0004020202020204" pitchFamily="34" charset="0"/>
                <a:cs typeface="Arial" panose="020B0604020202020204" pitchFamily="34" charset="0"/>
              </a:rPr>
              <a:t>If that’s a conditional offer, you can accept a second offer as an insurance choice, if you want to, in case you don’t meet the conditions of your firm choice.</a:t>
            </a:r>
          </a:p>
          <a:p>
            <a:pPr marL="342900" lvl="0" indent="-342900">
              <a:lnSpc>
                <a:spcPct val="107000"/>
              </a:lnSpc>
              <a:buFont typeface="Symbol" panose="05050102010706020507" pitchFamily="18" charset="2"/>
              <a:buChar char=""/>
            </a:pPr>
            <a:r>
              <a:rPr lang="en-GB" sz="1200" kern="100" dirty="0">
                <a:effectLst/>
                <a:latin typeface="Aptos" panose="020B0004020202020204" pitchFamily="34" charset="0"/>
                <a:ea typeface="Aptos" panose="020B0004020202020204" pitchFamily="34" charset="0"/>
                <a:cs typeface="Arial" panose="020B0604020202020204" pitchFamily="34" charset="0"/>
              </a:rPr>
              <a:t>You don’t have to have an insurance choice. If you aren’t sure any of your other offers are right for you, it might be better to wait and see what’s available in Clearing once you have your results. </a:t>
            </a:r>
          </a:p>
          <a:p>
            <a:pPr marL="342900" lvl="0" indent="-342900">
              <a:lnSpc>
                <a:spcPct val="107000"/>
              </a:lnSpc>
              <a:spcAft>
                <a:spcPts val="800"/>
              </a:spcAft>
              <a:buFont typeface="Symbol" panose="05050102010706020507" pitchFamily="18" charset="2"/>
              <a:buChar char=""/>
            </a:pPr>
            <a:r>
              <a:rPr lang="en-GB" sz="1200" dirty="0">
                <a:effectLst/>
                <a:latin typeface="Segoe UI" panose="020B0502040204020203" pitchFamily="34" charset="0"/>
              </a:rPr>
              <a:t>Remaining offers are automatically declined when the 'Firm' and 'Insurance' are selected. </a:t>
            </a:r>
          </a:p>
          <a:p>
            <a:pPr marL="342900" lvl="0" indent="-342900">
              <a:lnSpc>
                <a:spcPct val="107000"/>
              </a:lnSpc>
              <a:spcAft>
                <a:spcPts val="800"/>
              </a:spcAft>
              <a:buFont typeface="Symbol" panose="05050102010706020507" pitchFamily="18" charset="2"/>
              <a:buChar char=""/>
            </a:pPr>
            <a:r>
              <a:rPr lang="en-GB" sz="1200" u="none" kern="100" dirty="0">
                <a:solidFill>
                  <a:srgbClr val="467886"/>
                </a:solidFill>
                <a:effectLst/>
                <a:latin typeface="Aptos" panose="020B0004020202020204" pitchFamily="34" charset="0"/>
                <a:ea typeface="Aptos" panose="020B0004020202020204" pitchFamily="34" charset="0"/>
                <a:cs typeface="Arial" panose="020B0604020202020204" pitchFamily="34" charset="0"/>
              </a:rPr>
              <a:t>If you</a:t>
            </a:r>
            <a:r>
              <a:rPr lang="en-GB" sz="1200" kern="100" dirty="0">
                <a:effectLst/>
                <a:latin typeface="Aptos" panose="020B0004020202020204" pitchFamily="34" charset="0"/>
                <a:ea typeface="Aptos" panose="020B0004020202020204" pitchFamily="34" charset="0"/>
                <a:cs typeface="Arial" panose="020B0604020202020204" pitchFamily="34" charset="0"/>
              </a:rPr>
              <a:t> firmly accept an unconditional offer, you cannot hold an insurance choice.</a:t>
            </a:r>
          </a:p>
          <a:p>
            <a:endParaRPr lang="en-GB" dirty="0"/>
          </a:p>
          <a:p>
            <a:pPr>
              <a:lnSpc>
                <a:spcPct val="107000"/>
              </a:lnSpc>
              <a:spcAft>
                <a:spcPts val="800"/>
              </a:spcAft>
            </a:pPr>
            <a:r>
              <a:rPr lang="en-GB" sz="1200" kern="100" dirty="0">
                <a:effectLst/>
                <a:latin typeface="Aptos" panose="020B0004020202020204" pitchFamily="34" charset="0"/>
                <a:ea typeface="Aptos" panose="020B0004020202020204" pitchFamily="34" charset="0"/>
                <a:cs typeface="Arial" panose="020B0604020202020204" pitchFamily="34" charset="0"/>
              </a:rPr>
              <a:t>Choosing the right course and university or college is a very important decision, and it can be difficult to change later in the admissions process. To help you make an informed decision about where to apply, what to study, and whether to accept an offer, the university or college you should read all the information the university or college has shared with you; before making a decision. </a:t>
            </a:r>
            <a:r>
              <a:rPr lang="en-GB" sz="1200" b="0" kern="100" dirty="0">
                <a:effectLst/>
                <a:latin typeface="Aptos" panose="020B0004020202020204" pitchFamily="34" charset="0"/>
                <a:ea typeface="Aptos" panose="020B0004020202020204" pitchFamily="34" charset="0"/>
                <a:cs typeface="Arial" panose="020B0604020202020204" pitchFamily="34" charset="0"/>
              </a:rPr>
              <a:t>You need to think very carefully, and make sure you do not accept an offer from any university or college if they you’re not prepared to study there.</a:t>
            </a:r>
          </a:p>
          <a:p>
            <a:endParaRPr lang="en-GB" sz="1200" dirty="0"/>
          </a:p>
          <a:p>
            <a:pPr>
              <a:lnSpc>
                <a:spcPct val="107000"/>
              </a:lnSpc>
              <a:spcAft>
                <a:spcPts val="800"/>
              </a:spcAft>
            </a:pPr>
            <a:r>
              <a:rPr lang="en-GB" sz="1200" b="1" kern="100" dirty="0">
                <a:effectLst/>
                <a:latin typeface="Aptos" panose="020B0004020202020204" pitchFamily="34" charset="0"/>
                <a:ea typeface="Aptos" panose="020B0004020202020204" pitchFamily="34" charset="0"/>
                <a:cs typeface="Arial" panose="020B0604020202020204" pitchFamily="34" charset="0"/>
              </a:rPr>
              <a:t>AN IMPORTANT MESSAGE FOR YOUR STUDENTS</a:t>
            </a:r>
            <a:endParaRPr lang="en-GB" sz="1200" kern="100" dirty="0">
              <a:effectLst/>
              <a:latin typeface="Aptos" panose="020B0004020202020204" pitchFamily="34" charset="0"/>
              <a:ea typeface="Aptos" panose="020B0004020202020204" pitchFamily="34" charset="0"/>
              <a:cs typeface="Arial" panose="020B0604020202020204" pitchFamily="34" charset="0"/>
            </a:endParaRPr>
          </a:p>
          <a:p>
            <a:pPr>
              <a:lnSpc>
                <a:spcPct val="107000"/>
              </a:lnSpc>
              <a:spcAft>
                <a:spcPts val="800"/>
              </a:spcAft>
            </a:pPr>
            <a:r>
              <a:rPr lang="en-GB" sz="1200" kern="100" dirty="0">
                <a:effectLst/>
                <a:latin typeface="Aptos" panose="020B0004020202020204" pitchFamily="34" charset="0"/>
                <a:ea typeface="Aptos" panose="020B0004020202020204" pitchFamily="34" charset="0"/>
                <a:cs typeface="Arial" panose="020B0604020202020204" pitchFamily="34" charset="0"/>
              </a:rPr>
              <a:t>If you don’t reply to your offers on or before the reply date shown in your application UCAS will decline them on your behalf (often referred to as declined by default [DBD]). This means you will lose all your offers. </a:t>
            </a:r>
          </a:p>
          <a:p>
            <a:endParaRPr lang="en-GB" dirty="0"/>
          </a:p>
        </p:txBody>
      </p:sp>
      <p:sp>
        <p:nvSpPr>
          <p:cNvPr id="4" name="Slide Number Placeholder 3">
            <a:extLst>
              <a:ext uri="{FF2B5EF4-FFF2-40B4-BE49-F238E27FC236}">
                <a16:creationId xmlns:a16="http://schemas.microsoft.com/office/drawing/2014/main" id="{52A8EA19-4DE7-CDDE-E0FD-6C759CD5E1B5}"/>
              </a:ext>
            </a:extLst>
          </p:cNvPr>
          <p:cNvSpPr>
            <a:spLocks noGrp="1"/>
          </p:cNvSpPr>
          <p:nvPr>
            <p:ph type="sldNum" sz="quarter" idx="5"/>
          </p:nvPr>
        </p:nvSpPr>
        <p:spPr/>
        <p:txBody>
          <a:bodyPr/>
          <a:lstStyle/>
          <a:p>
            <a:fld id="{8FF84D32-3FB3-4E77-83C2-B083BB45576E}" type="slidenum">
              <a:rPr lang="en-GB" smtClean="0"/>
              <a:t>11</a:t>
            </a:fld>
            <a:endParaRPr lang="en-GB"/>
          </a:p>
        </p:txBody>
      </p:sp>
    </p:spTree>
    <p:extLst>
      <p:ext uri="{BB962C8B-B14F-4D97-AF65-F5344CB8AC3E}">
        <p14:creationId xmlns:p14="http://schemas.microsoft.com/office/powerpoint/2010/main" val="250779672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E473F5F-8537-7C92-0C01-563B92E95375}"/>
            </a:ext>
          </a:extLst>
        </p:cNvPr>
        <p:cNvGrpSpPr/>
        <p:nvPr/>
      </p:nvGrpSpPr>
      <p:grpSpPr>
        <a:xfrm>
          <a:off x="0" y="0"/>
          <a:ext cx="0" cy="0"/>
          <a:chOff x="0" y="0"/>
          <a:chExt cx="0" cy="0"/>
        </a:xfrm>
      </p:grpSpPr>
      <p:sp>
        <p:nvSpPr>
          <p:cNvPr id="2" name="Slide Image Placeholder 1">
            <a:extLst>
              <a:ext uri="{FF2B5EF4-FFF2-40B4-BE49-F238E27FC236}">
                <a16:creationId xmlns:a16="http://schemas.microsoft.com/office/drawing/2014/main" id="{80E22539-6053-992E-591E-9875C5E4421C}"/>
              </a:ext>
            </a:extLst>
          </p:cNvPr>
          <p:cNvSpPr>
            <a:spLocks noGrp="1" noRot="1" noChangeAspect="1"/>
          </p:cNvSpPr>
          <p:nvPr>
            <p:ph type="sldImg"/>
          </p:nvPr>
        </p:nvSpPr>
        <p:spPr/>
      </p:sp>
      <p:sp>
        <p:nvSpPr>
          <p:cNvPr id="3" name="Notes Placeholder 2">
            <a:extLst>
              <a:ext uri="{FF2B5EF4-FFF2-40B4-BE49-F238E27FC236}">
                <a16:creationId xmlns:a16="http://schemas.microsoft.com/office/drawing/2014/main" id="{47EE4722-D151-FBAB-4EFF-2297C8CF83AC}"/>
              </a:ext>
            </a:extLst>
          </p:cNvPr>
          <p:cNvSpPr>
            <a:spLocks noGrp="1"/>
          </p:cNvSpPr>
          <p:nvPr>
            <p:ph type="body" idx="1"/>
          </p:nvPr>
        </p:nvSpPr>
        <p:spPr/>
        <p:txBody>
          <a:bodyPr/>
          <a:lstStyle/>
          <a:p>
            <a:r>
              <a:rPr lang="en-GB" dirty="0"/>
              <a:t>Parent, Guardian and Carer Guide: </a:t>
            </a:r>
            <a:r>
              <a:rPr lang="en-GB" dirty="0">
                <a:hlinkClick r:id="rId3"/>
              </a:rPr>
              <a:t>UCAS Parent Guardian Carer Guide 2026.pdf</a:t>
            </a:r>
            <a:endParaRPr lang="en-GB" dirty="0"/>
          </a:p>
        </p:txBody>
      </p:sp>
      <p:sp>
        <p:nvSpPr>
          <p:cNvPr id="4" name="Slide Number Placeholder 3">
            <a:extLst>
              <a:ext uri="{FF2B5EF4-FFF2-40B4-BE49-F238E27FC236}">
                <a16:creationId xmlns:a16="http://schemas.microsoft.com/office/drawing/2014/main" id="{3DCC0368-2187-DB56-B9A9-0A24D527A4BC}"/>
              </a:ext>
            </a:extLst>
          </p:cNvPr>
          <p:cNvSpPr>
            <a:spLocks noGrp="1"/>
          </p:cNvSpPr>
          <p:nvPr>
            <p:ph type="sldNum" sz="quarter" idx="5"/>
          </p:nvPr>
        </p:nvSpPr>
        <p:spPr/>
        <p:txBody>
          <a:bodyPr/>
          <a:lstStyle/>
          <a:p>
            <a:fld id="{8FF84D32-3FB3-4E77-83C2-B083BB45576E}" type="slidenum">
              <a:rPr lang="en-GB" smtClean="0"/>
              <a:t>13</a:t>
            </a:fld>
            <a:endParaRPr lang="en-GB"/>
          </a:p>
        </p:txBody>
      </p:sp>
    </p:spTree>
    <p:extLst>
      <p:ext uri="{BB962C8B-B14F-4D97-AF65-F5344CB8AC3E}">
        <p14:creationId xmlns:p14="http://schemas.microsoft.com/office/powerpoint/2010/main" val="375236341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E892BF8-CD13-4B6A-8C6A-93F8BACCD5A3}"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ADD287-4BCC-4C3E-8218-0CA9D9825F5C}" type="slidenum">
              <a:rPr lang="en-GB" smtClean="0"/>
              <a:t>‹#›</a:t>
            </a:fld>
            <a:endParaRPr lang="en-GB"/>
          </a:p>
        </p:txBody>
      </p:sp>
    </p:spTree>
    <p:extLst>
      <p:ext uri="{BB962C8B-B14F-4D97-AF65-F5344CB8AC3E}">
        <p14:creationId xmlns:p14="http://schemas.microsoft.com/office/powerpoint/2010/main" val="41568704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892BF8-CD13-4B6A-8C6A-93F8BACCD5A3}"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ADD287-4BCC-4C3E-8218-0CA9D9825F5C}" type="slidenum">
              <a:rPr lang="en-GB" smtClean="0"/>
              <a:t>‹#›</a:t>
            </a:fld>
            <a:endParaRPr lang="en-GB"/>
          </a:p>
        </p:txBody>
      </p:sp>
    </p:spTree>
    <p:extLst>
      <p:ext uri="{BB962C8B-B14F-4D97-AF65-F5344CB8AC3E}">
        <p14:creationId xmlns:p14="http://schemas.microsoft.com/office/powerpoint/2010/main" val="227900994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2E892BF8-CD13-4B6A-8C6A-93F8BACCD5A3}"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ADD287-4BCC-4C3E-8218-0CA9D9825F5C}" type="slidenum">
              <a:rPr lang="en-GB" smtClean="0"/>
              <a:t>‹#›</a:t>
            </a:fld>
            <a:endParaRPr lang="en-GB"/>
          </a:p>
        </p:txBody>
      </p:sp>
    </p:spTree>
    <p:extLst>
      <p:ext uri="{BB962C8B-B14F-4D97-AF65-F5344CB8AC3E}">
        <p14:creationId xmlns:p14="http://schemas.microsoft.com/office/powerpoint/2010/main" val="22755623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E892BF8-CD13-4B6A-8C6A-93F8BACCD5A3}"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ADD287-4BCC-4C3E-8218-0CA9D9825F5C}" type="slidenum">
              <a:rPr lang="en-GB" smtClean="0"/>
              <a:t>‹#›</a:t>
            </a:fld>
            <a:endParaRPr lang="en-GB"/>
          </a:p>
        </p:txBody>
      </p:sp>
    </p:spTree>
    <p:extLst>
      <p:ext uri="{BB962C8B-B14F-4D97-AF65-F5344CB8AC3E}">
        <p14:creationId xmlns:p14="http://schemas.microsoft.com/office/powerpoint/2010/main" val="183250466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E892BF8-CD13-4B6A-8C6A-93F8BACCD5A3}" type="datetimeFigureOut">
              <a:rPr lang="en-GB" smtClean="0"/>
              <a:t>12/09/2025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7ADD287-4BCC-4C3E-8218-0CA9D9825F5C}" type="slidenum">
              <a:rPr lang="en-GB" smtClean="0"/>
              <a:t>‹#›</a:t>
            </a:fld>
            <a:endParaRPr lang="en-GB"/>
          </a:p>
        </p:txBody>
      </p:sp>
    </p:spTree>
    <p:extLst>
      <p:ext uri="{BB962C8B-B14F-4D97-AF65-F5344CB8AC3E}">
        <p14:creationId xmlns:p14="http://schemas.microsoft.com/office/powerpoint/2010/main" val="9050896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E892BF8-CD13-4B6A-8C6A-93F8BACCD5A3}" type="datetimeFigureOut">
              <a:rPr lang="en-GB" smtClean="0"/>
              <a:t>12/09/2025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7ADD287-4BCC-4C3E-8218-0CA9D9825F5C}" type="slidenum">
              <a:rPr lang="en-GB" smtClean="0"/>
              <a:t>‹#›</a:t>
            </a:fld>
            <a:endParaRPr lang="en-GB"/>
          </a:p>
        </p:txBody>
      </p:sp>
    </p:spTree>
    <p:extLst>
      <p:ext uri="{BB962C8B-B14F-4D97-AF65-F5344CB8AC3E}">
        <p14:creationId xmlns:p14="http://schemas.microsoft.com/office/powerpoint/2010/main" val="38091711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E892BF8-CD13-4B6A-8C6A-93F8BACCD5A3}" type="datetimeFigureOut">
              <a:rPr lang="en-GB" smtClean="0"/>
              <a:t>12/09/2025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7ADD287-4BCC-4C3E-8218-0CA9D9825F5C}" type="slidenum">
              <a:rPr lang="en-GB" smtClean="0"/>
              <a:t>‹#›</a:t>
            </a:fld>
            <a:endParaRPr lang="en-GB"/>
          </a:p>
        </p:txBody>
      </p:sp>
    </p:spTree>
    <p:extLst>
      <p:ext uri="{BB962C8B-B14F-4D97-AF65-F5344CB8AC3E}">
        <p14:creationId xmlns:p14="http://schemas.microsoft.com/office/powerpoint/2010/main" val="41368294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E892BF8-CD13-4B6A-8C6A-93F8BACCD5A3}"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ADD287-4BCC-4C3E-8218-0CA9D9825F5C}" type="slidenum">
              <a:rPr lang="en-GB" smtClean="0"/>
              <a:t>‹#›</a:t>
            </a:fld>
            <a:endParaRPr lang="en-GB"/>
          </a:p>
        </p:txBody>
      </p:sp>
    </p:spTree>
    <p:extLst>
      <p:ext uri="{BB962C8B-B14F-4D97-AF65-F5344CB8AC3E}">
        <p14:creationId xmlns:p14="http://schemas.microsoft.com/office/powerpoint/2010/main" val="1619141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2E892BF8-CD13-4B6A-8C6A-93F8BACCD5A3}" type="datetimeFigureOut">
              <a:rPr lang="en-GB" smtClean="0"/>
              <a:t>12/09/2025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7ADD287-4BCC-4C3E-8218-0CA9D9825F5C}" type="slidenum">
              <a:rPr lang="en-GB" smtClean="0"/>
              <a:t>‹#›</a:t>
            </a:fld>
            <a:endParaRPr lang="en-GB"/>
          </a:p>
        </p:txBody>
      </p:sp>
    </p:spTree>
    <p:extLst>
      <p:ext uri="{BB962C8B-B14F-4D97-AF65-F5344CB8AC3E}">
        <p14:creationId xmlns:p14="http://schemas.microsoft.com/office/powerpoint/2010/main" val="137095502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892BF8-CD13-4B6A-8C6A-93F8BACCD5A3}"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ADD287-4BCC-4C3E-8218-0CA9D9825F5C}" type="slidenum">
              <a:rPr lang="en-GB" smtClean="0"/>
              <a:t>‹#›</a:t>
            </a:fld>
            <a:endParaRPr lang="en-GB"/>
          </a:p>
        </p:txBody>
      </p:sp>
    </p:spTree>
    <p:extLst>
      <p:ext uri="{BB962C8B-B14F-4D97-AF65-F5344CB8AC3E}">
        <p14:creationId xmlns:p14="http://schemas.microsoft.com/office/powerpoint/2010/main" val="38323066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E892BF8-CD13-4B6A-8C6A-93F8BACCD5A3}" type="datetimeFigureOut">
              <a:rPr lang="en-GB" smtClean="0"/>
              <a:t>12/09/2025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7ADD287-4BCC-4C3E-8218-0CA9D9825F5C}" type="slidenum">
              <a:rPr lang="en-GB" smtClean="0"/>
              <a:t>‹#›</a:t>
            </a:fld>
            <a:endParaRPr lang="en-GB"/>
          </a:p>
        </p:txBody>
      </p:sp>
    </p:spTree>
    <p:extLst>
      <p:ext uri="{BB962C8B-B14F-4D97-AF65-F5344CB8AC3E}">
        <p14:creationId xmlns:p14="http://schemas.microsoft.com/office/powerpoint/2010/main" val="311053057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PhAnim="0" userDrawn="1">
  <p:cSld name="Section divider 2">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5747D8F-BB0D-4A1A-9DB9-73EB1AEA153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624" y="468"/>
            <a:ext cx="9142753" cy="6857064"/>
          </a:xfrm>
          <a:prstGeom prst="rect">
            <a:avLst/>
          </a:prstGeom>
        </p:spPr>
      </p:pic>
      <p:sp>
        <p:nvSpPr>
          <p:cNvPr id="7" name="Rectangle 11">
            <a:extLst>
              <a:ext uri="{FF2B5EF4-FFF2-40B4-BE49-F238E27FC236}">
                <a16:creationId xmlns:a16="http://schemas.microsoft.com/office/drawing/2014/main" id="{C916625B-841A-497B-A18A-A50ACC4E996B}"/>
              </a:ext>
            </a:extLst>
          </p:cNvPr>
          <p:cNvSpPr>
            <a:spLocks noGrp="1" noChangeArrowheads="1"/>
          </p:cNvSpPr>
          <p:nvPr>
            <p:ph type="ctrTitle" hasCustomPrompt="1"/>
          </p:nvPr>
        </p:nvSpPr>
        <p:spPr>
          <a:xfrm>
            <a:off x="359532" y="2516520"/>
            <a:ext cx="8280000" cy="919800"/>
          </a:xfrm>
        </p:spPr>
        <p:txBody>
          <a:bodyPr wrap="square"/>
          <a:lstStyle>
            <a:lvl1pPr algn="ctr">
              <a:lnSpc>
                <a:spcPct val="90000"/>
              </a:lnSpc>
              <a:tabLst>
                <a:tab pos="3028950" algn="l"/>
              </a:tabLst>
              <a:defRPr sz="2850" cap="none" baseline="0">
                <a:solidFill>
                  <a:schemeClr val="bg1"/>
                </a:solidFill>
              </a:defRPr>
            </a:lvl1pPr>
          </a:lstStyle>
          <a:p>
            <a:pPr lvl="0"/>
            <a:r>
              <a:rPr lang="en-US" altLang="en-US" noProof="0" dirty="0"/>
              <a:t>Click to add title</a:t>
            </a:r>
            <a:endParaRPr lang="en-GB" altLang="en-US" noProof="0" dirty="0"/>
          </a:p>
        </p:txBody>
      </p:sp>
      <p:sp>
        <p:nvSpPr>
          <p:cNvPr id="8" name="Rectangle 12">
            <a:extLst>
              <a:ext uri="{FF2B5EF4-FFF2-40B4-BE49-F238E27FC236}">
                <a16:creationId xmlns:a16="http://schemas.microsoft.com/office/drawing/2014/main" id="{87547F7A-0663-4F69-9DFE-979A58CBECCA}"/>
              </a:ext>
            </a:extLst>
          </p:cNvPr>
          <p:cNvSpPr>
            <a:spLocks noGrp="1" noChangeArrowheads="1"/>
          </p:cNvSpPr>
          <p:nvPr>
            <p:ph type="subTitle" idx="1" hasCustomPrompt="1"/>
          </p:nvPr>
        </p:nvSpPr>
        <p:spPr>
          <a:xfrm>
            <a:off x="359532" y="3645024"/>
            <a:ext cx="8280000" cy="925512"/>
          </a:xfrm>
        </p:spPr>
        <p:txBody>
          <a:bodyPr/>
          <a:lstStyle>
            <a:lvl1pPr marL="0" indent="0" algn="ctr">
              <a:buFontTx/>
              <a:buNone/>
              <a:defRPr sz="1800">
                <a:solidFill>
                  <a:schemeClr val="bg1"/>
                </a:solidFill>
              </a:defRPr>
            </a:lvl1pPr>
          </a:lstStyle>
          <a:p>
            <a:pPr lvl="0"/>
            <a:r>
              <a:rPr lang="en-US" altLang="en-US" noProof="0" dirty="0"/>
              <a:t>Click to add subtitle</a:t>
            </a:r>
            <a:endParaRPr lang="en-GB" altLang="en-US" noProof="0" dirty="0"/>
          </a:p>
        </p:txBody>
      </p:sp>
      <p:pic>
        <p:nvPicPr>
          <p:cNvPr id="9" name="Picture 55" descr="White version of the University of Reading's logo." title="University of Reading logo">
            <a:extLst>
              <a:ext uri="{FF2B5EF4-FFF2-40B4-BE49-F238E27FC236}">
                <a16:creationId xmlns:a16="http://schemas.microsoft.com/office/drawing/2014/main" id="{3B2AB33E-4257-42AF-8458-2E1393046C0E}"/>
              </a:ext>
            </a:extLst>
          </p:cNvPr>
          <p:cNvPicPr>
            <a:picLocks noChangeAspect="1" noChangeArrowheads="1"/>
          </p:cNvPicPr>
          <p:nvPr userDrawn="1"/>
        </p:nvPicPr>
        <p:blipFill>
          <a:blip r:embed="rId3" cstate="print">
            <a:extLst>
              <a:ext uri="{28A0092B-C50C-407E-A947-70E740481C1C}">
                <a14:useLocalDpi xmlns:a14="http://schemas.microsoft.com/office/drawing/2010/main" val="0"/>
              </a:ext>
            </a:extLst>
          </a:blip>
          <a:stretch>
            <a:fillRect/>
          </a:stretch>
        </p:blipFill>
        <p:spPr bwMode="hidden">
          <a:xfrm>
            <a:off x="3981169" y="439663"/>
            <a:ext cx="1181660" cy="514125"/>
          </a:xfrm>
          <a:prstGeom prst="rect">
            <a:avLst/>
          </a:prstGeom>
          <a:noFill/>
          <a:ln>
            <a:noFill/>
          </a:ln>
        </p:spPr>
      </p:pic>
      <p:sp>
        <p:nvSpPr>
          <p:cNvPr id="3" name="Text Placeholder 2">
            <a:extLst>
              <a:ext uri="{FF2B5EF4-FFF2-40B4-BE49-F238E27FC236}">
                <a16:creationId xmlns:a16="http://schemas.microsoft.com/office/drawing/2014/main" id="{27B7C50F-14F3-4DE0-87F4-3F41FDBAEBA2}"/>
              </a:ext>
            </a:extLst>
          </p:cNvPr>
          <p:cNvSpPr>
            <a:spLocks noGrp="1"/>
          </p:cNvSpPr>
          <p:nvPr>
            <p:ph type="body" sz="quarter" idx="10" hasCustomPrompt="1"/>
          </p:nvPr>
        </p:nvSpPr>
        <p:spPr>
          <a:xfrm>
            <a:off x="413539" y="5589240"/>
            <a:ext cx="2592287" cy="830997"/>
          </a:xfrm>
        </p:spPr>
        <p:txBody>
          <a:bodyPr anchor="b"/>
          <a:lstStyle>
            <a:lvl1pPr marL="0" indent="0">
              <a:buNone/>
              <a:defRPr b="1">
                <a:solidFill>
                  <a:schemeClr val="bg1"/>
                </a:solidFill>
              </a:defRPr>
            </a:lvl1pPr>
            <a:lvl2pPr marL="270000" indent="0">
              <a:buNone/>
              <a:defRPr/>
            </a:lvl2pPr>
            <a:lvl3pPr marL="540000" indent="0">
              <a:buNone/>
              <a:defRPr/>
            </a:lvl3pPr>
            <a:lvl4pPr marL="810000" indent="0">
              <a:buNone/>
              <a:defRPr/>
            </a:lvl4pPr>
          </a:lstStyle>
          <a:p>
            <a:pPr lvl="0"/>
            <a:r>
              <a:rPr lang="en-US" dirty="0"/>
              <a:t>Speaker</a:t>
            </a:r>
          </a:p>
          <a:p>
            <a:pPr lvl="0"/>
            <a:r>
              <a:rPr lang="en-US" dirty="0"/>
              <a:t>Role</a:t>
            </a:r>
          </a:p>
        </p:txBody>
      </p:sp>
      <p:sp>
        <p:nvSpPr>
          <p:cNvPr id="15" name="Text Placeholder 2">
            <a:extLst>
              <a:ext uri="{FF2B5EF4-FFF2-40B4-BE49-F238E27FC236}">
                <a16:creationId xmlns:a16="http://schemas.microsoft.com/office/drawing/2014/main" id="{BE94CCC6-53FB-464C-B3B6-9BA62E1DFCC7}"/>
              </a:ext>
            </a:extLst>
          </p:cNvPr>
          <p:cNvSpPr>
            <a:spLocks noGrp="1"/>
          </p:cNvSpPr>
          <p:nvPr>
            <p:ph type="body" sz="quarter" idx="11" hasCustomPrompt="1"/>
          </p:nvPr>
        </p:nvSpPr>
        <p:spPr>
          <a:xfrm>
            <a:off x="5976156" y="5589240"/>
            <a:ext cx="2663376" cy="830997"/>
          </a:xfrm>
        </p:spPr>
        <p:txBody>
          <a:bodyPr anchor="b"/>
          <a:lstStyle>
            <a:lvl1pPr marL="0" indent="0" algn="r">
              <a:buNone/>
              <a:defRPr b="1">
                <a:solidFill>
                  <a:schemeClr val="bg1"/>
                </a:solidFill>
              </a:defRPr>
            </a:lvl1pPr>
            <a:lvl2pPr marL="270000" indent="0">
              <a:buNone/>
              <a:defRPr/>
            </a:lvl2pPr>
            <a:lvl3pPr marL="540000" indent="0">
              <a:buNone/>
              <a:defRPr/>
            </a:lvl3pPr>
            <a:lvl4pPr marL="810000" indent="0">
              <a:buNone/>
              <a:defRPr/>
            </a:lvl4pPr>
          </a:lstStyle>
          <a:p>
            <a:pPr lvl="0"/>
            <a:r>
              <a:rPr lang="en-US" dirty="0"/>
              <a:t>Event</a:t>
            </a:r>
          </a:p>
          <a:p>
            <a:pPr lvl="0"/>
            <a:r>
              <a:rPr lang="en-US" dirty="0"/>
              <a:t>Date</a:t>
            </a:r>
          </a:p>
        </p:txBody>
      </p:sp>
    </p:spTree>
    <p:extLst>
      <p:ext uri="{BB962C8B-B14F-4D97-AF65-F5344CB8AC3E}">
        <p14:creationId xmlns:p14="http://schemas.microsoft.com/office/powerpoint/2010/main" val="745846522"/>
      </p:ext>
    </p:extLst>
  </p:cSld>
  <p:clrMapOvr>
    <a:masterClrMapping/>
  </p:clrMapOvr>
  <p:transition spd="med">
    <p:fad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1_Title and Content">
    <p:spTree>
      <p:nvGrpSpPr>
        <p:cNvPr id="1" name=""/>
        <p:cNvGrpSpPr/>
        <p:nvPr/>
      </p:nvGrpSpPr>
      <p:grpSpPr>
        <a:xfrm>
          <a:off x="0" y="0"/>
          <a:ext cx="0" cy="0"/>
          <a:chOff x="0" y="0"/>
          <a:chExt cx="0" cy="0"/>
        </a:xfrm>
      </p:grpSpPr>
      <p:sp>
        <p:nvSpPr>
          <p:cNvPr id="5" name="Title 1"/>
          <p:cNvSpPr>
            <a:spLocks noGrp="1"/>
          </p:cNvSpPr>
          <p:nvPr>
            <p:ph type="title" hasCustomPrompt="1"/>
          </p:nvPr>
        </p:nvSpPr>
        <p:spPr>
          <a:xfrm>
            <a:off x="424800" y="1340768"/>
            <a:ext cx="8280000" cy="828000"/>
          </a:xfrm>
        </p:spPr>
        <p:txBody>
          <a:bodyPr/>
          <a:lstStyle>
            <a:lvl1pPr>
              <a:defRPr cap="none"/>
            </a:lvl1pPr>
          </a:lstStyle>
          <a:p>
            <a:r>
              <a:rPr lang="en-US"/>
              <a:t>Click to add title</a:t>
            </a:r>
            <a:endParaRPr lang="en-GB"/>
          </a:p>
        </p:txBody>
      </p:sp>
      <p:sp>
        <p:nvSpPr>
          <p:cNvPr id="8" name="Rectangle 13"/>
          <p:cNvSpPr>
            <a:spLocks noGrp="1" noChangeArrowheads="1"/>
          </p:cNvSpPr>
          <p:nvPr>
            <p:ph type="sldNum" sz="quarter" idx="4"/>
          </p:nvPr>
        </p:nvSpPr>
        <p:spPr bwMode="auto">
          <a:xfrm>
            <a:off x="8028526" y="6343280"/>
            <a:ext cx="676275" cy="252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0" tIns="0" rIns="0" bIns="0" numCol="1" anchor="t" anchorCtr="0" compatLnSpc="1">
            <a:prstTxWarp prst="textNoShape">
              <a:avLst/>
            </a:prstTxWarp>
          </a:bodyPr>
          <a:lstStyle>
            <a:lvl1pPr algn="r">
              <a:defRPr sz="1200">
                <a:solidFill>
                  <a:schemeClr val="tx1"/>
                </a:solidFill>
                <a:latin typeface="Arial" panose="020B0604020202020204" pitchFamily="34" charset="0"/>
                <a:cs typeface="Arial" panose="020B0604020202020204" pitchFamily="34" charset="0"/>
              </a:defRPr>
            </a:lvl1pPr>
          </a:lstStyle>
          <a:p>
            <a:fld id="{44C01B32-D1A0-401C-8867-70456BBB1E87}" type="slidenum">
              <a:rPr lang="en-GB" altLang="en-US" smtClean="0"/>
              <a:pPr/>
              <a:t>‹#›</a:t>
            </a:fld>
            <a:endParaRPr lang="en-GB" altLang="en-US"/>
          </a:p>
        </p:txBody>
      </p:sp>
      <p:pic>
        <p:nvPicPr>
          <p:cNvPr id="10" name="Picture 53" descr="Device-black"/>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524751" y="437938"/>
            <a:ext cx="1184275" cy="387350"/>
          </a:xfrm>
          <a:prstGeom prst="rect">
            <a:avLst/>
          </a:prstGeom>
          <a:noFill/>
          <a:extLst>
            <a:ext uri="{909E8E84-426E-40DD-AFC4-6F175D3DCCD1}">
              <a14:hiddenFill xmlns:a14="http://schemas.microsoft.com/office/drawing/2010/main">
                <a:solidFill>
                  <a:srgbClr val="FFFFFF"/>
                </a:solidFill>
              </a14:hiddenFill>
            </a:ext>
          </a:extLst>
        </p:spPr>
      </p:pic>
      <p:sp>
        <p:nvSpPr>
          <p:cNvPr id="11" name="Content Placeholder 2"/>
          <p:cNvSpPr>
            <a:spLocks noGrp="1"/>
          </p:cNvSpPr>
          <p:nvPr>
            <p:ph idx="11" hasCustomPrompt="1"/>
          </p:nvPr>
        </p:nvSpPr>
        <p:spPr>
          <a:xfrm>
            <a:off x="424800" y="2319968"/>
            <a:ext cx="8280000" cy="3951304"/>
          </a:xfrm>
        </p:spPr>
        <p:txBody>
          <a:bodyPr/>
          <a:lstStyle>
            <a:lvl1pPr>
              <a:buClr>
                <a:schemeClr val="tx2"/>
              </a:buClr>
              <a:defRPr/>
            </a:lvl1pPr>
          </a:lstStyle>
          <a:p>
            <a:pPr lvl="0"/>
            <a:r>
              <a:rPr lang="en-US"/>
              <a:t>Click to add text</a:t>
            </a:r>
          </a:p>
          <a:p>
            <a:pPr lvl="1"/>
            <a:r>
              <a:rPr lang="en-US"/>
              <a:t>Second level</a:t>
            </a:r>
          </a:p>
          <a:p>
            <a:pPr lvl="2"/>
            <a:r>
              <a:rPr lang="en-US"/>
              <a:t>Third level</a:t>
            </a:r>
          </a:p>
          <a:p>
            <a:pPr lvl="3"/>
            <a:r>
              <a:rPr lang="en-US"/>
              <a:t>Fourth level</a:t>
            </a:r>
          </a:p>
          <a:p>
            <a:pPr lvl="4"/>
            <a:r>
              <a:rPr lang="en-US"/>
              <a:t>Fifth level</a:t>
            </a:r>
            <a:endParaRPr lang="en-GB"/>
          </a:p>
        </p:txBody>
      </p:sp>
    </p:spTree>
    <p:extLst>
      <p:ext uri="{BB962C8B-B14F-4D97-AF65-F5344CB8AC3E}">
        <p14:creationId xmlns:p14="http://schemas.microsoft.com/office/powerpoint/2010/main" val="1006235879"/>
      </p:ext>
    </p:extLst>
  </p:cSld>
  <p:clrMapOvr>
    <a:masterClrMapping/>
  </p:clrMapOvr>
  <p:transition>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20000"/>
            <a:lumOff val="8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E892BF8-CD13-4B6A-8C6A-93F8BACCD5A3}" type="datetimeFigureOut">
              <a:rPr lang="en-GB" smtClean="0"/>
              <a:t>12/09/2025</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7ADD287-4BCC-4C3E-8218-0CA9D9825F5C}" type="slidenum">
              <a:rPr lang="en-GB" smtClean="0"/>
              <a:t>‹#›</a:t>
            </a:fld>
            <a:endParaRPr lang="en-GB"/>
          </a:p>
        </p:txBody>
      </p:sp>
    </p:spTree>
    <p:extLst>
      <p:ext uri="{BB962C8B-B14F-4D97-AF65-F5344CB8AC3E}">
        <p14:creationId xmlns:p14="http://schemas.microsoft.com/office/powerpoint/2010/main" val="100672363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9" r:id="rId12"/>
    <p:sldLayoutId id="2147483680"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xml"/><Relationship Id="rId1" Type="http://schemas.openxmlformats.org/officeDocument/2006/relationships/slideLayout" Target="../slideLayouts/slideLayout13.xml"/><Relationship Id="rId5" Type="http://schemas.openxmlformats.org/officeDocument/2006/relationships/image" Target="../media/image12.svg"/><Relationship Id="rId4" Type="http://schemas.openxmlformats.org/officeDocument/2006/relationships/image" Target="../media/image11.png"/></Relationships>
</file>

<file path=ppt/slides/_rels/slide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3.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4.xml"/><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5.xml"/><Relationship Id="rId1" Type="http://schemas.openxmlformats.org/officeDocument/2006/relationships/slideLayout" Target="../slideLayouts/slideLayout13.xml"/><Relationship Id="rId5" Type="http://schemas.openxmlformats.org/officeDocument/2006/relationships/image" Target="../media/image20.svg"/><Relationship Id="rId4" Type="http://schemas.openxmlformats.org/officeDocument/2006/relationships/image" Target="../media/image19.png"/></Relationships>
</file>

<file path=ppt/slides/_rels/slide1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6.xml"/><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7.xml"/><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24.svg"/><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8.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CE0C2-F8D4-4626-848A-2C29AB3D234F}"/>
              </a:ext>
            </a:extLst>
          </p:cNvPr>
          <p:cNvSpPr>
            <a:spLocks noGrp="1"/>
          </p:cNvSpPr>
          <p:nvPr>
            <p:ph type="ctrTitle"/>
          </p:nvPr>
        </p:nvSpPr>
        <p:spPr>
          <a:xfrm>
            <a:off x="359532" y="2744640"/>
            <a:ext cx="8280000" cy="689850"/>
          </a:xfrm>
        </p:spPr>
        <p:txBody>
          <a:bodyPr>
            <a:noAutofit/>
          </a:bodyPr>
          <a:lstStyle/>
          <a:p>
            <a:r>
              <a:rPr lang="en-GB" sz="6000" b="1" dirty="0">
                <a:latin typeface="+mn-lt"/>
              </a:rPr>
              <a:t>Introduction to the </a:t>
            </a:r>
            <a:br>
              <a:rPr lang="en-GB" sz="6000" b="1" dirty="0">
                <a:latin typeface="+mn-lt"/>
              </a:rPr>
            </a:br>
            <a:r>
              <a:rPr lang="en-GB" sz="6000" b="1" dirty="0">
                <a:latin typeface="+mn-lt"/>
              </a:rPr>
              <a:t>UCAS Process 2026</a:t>
            </a:r>
          </a:p>
        </p:txBody>
      </p:sp>
      <p:pic>
        <p:nvPicPr>
          <p:cNvPr id="4" name="Graphic 3" descr="Clipboard Ticked with solid fill">
            <a:extLst>
              <a:ext uri="{FF2B5EF4-FFF2-40B4-BE49-F238E27FC236}">
                <a16:creationId xmlns:a16="http://schemas.microsoft.com/office/drawing/2014/main" id="{B81ECEB8-5861-FB1A-6735-F419BB8C00FC}"/>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633787" y="4162424"/>
            <a:ext cx="1876426" cy="1876426"/>
          </a:xfrm>
          <a:prstGeom prst="rect">
            <a:avLst/>
          </a:prstGeom>
        </p:spPr>
      </p:pic>
    </p:spTree>
    <p:extLst>
      <p:ext uri="{BB962C8B-B14F-4D97-AF65-F5344CB8AC3E}">
        <p14:creationId xmlns:p14="http://schemas.microsoft.com/office/powerpoint/2010/main" val="3836067160"/>
      </p:ext>
    </p:extLst>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iagonal Stripe 3">
            <a:extLst>
              <a:ext uri="{FF2B5EF4-FFF2-40B4-BE49-F238E27FC236}">
                <a16:creationId xmlns:a16="http://schemas.microsoft.com/office/drawing/2014/main" id="{673777CE-93F4-22C2-D937-88C5CE01C4C7}"/>
              </a:ext>
            </a:extLst>
          </p:cNvPr>
          <p:cNvSpPr/>
          <p:nvPr/>
        </p:nvSpPr>
        <p:spPr>
          <a:xfrm>
            <a:off x="0" y="0"/>
            <a:ext cx="3090672" cy="2871216"/>
          </a:xfrm>
          <a:prstGeom prst="diagStripe">
            <a:avLst/>
          </a:prstGeom>
          <a:gradFill flip="none" rotWithShape="1">
            <a:gsLst>
              <a:gs pos="0">
                <a:srgbClr val="C64248"/>
              </a:gs>
              <a:gs pos="50000">
                <a:srgbClr val="C64248"/>
              </a:gs>
              <a:gs pos="100000">
                <a:srgbClr val="C64248"/>
              </a:gs>
            </a:gsLst>
            <a:lin ang="189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Title 3">
            <a:extLst>
              <a:ext uri="{FF2B5EF4-FFF2-40B4-BE49-F238E27FC236}">
                <a16:creationId xmlns:a16="http://schemas.microsoft.com/office/drawing/2014/main" id="{2DBF62D8-3391-97DA-DE92-0447F5BC7C1B}"/>
              </a:ext>
            </a:extLst>
          </p:cNvPr>
          <p:cNvSpPr txBox="1">
            <a:spLocks/>
          </p:cNvSpPr>
          <p:nvPr/>
        </p:nvSpPr>
        <p:spPr>
          <a:xfrm rot="19031543">
            <a:off x="-378014" y="706769"/>
            <a:ext cx="3135683" cy="7918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cap="none">
                <a:solidFill>
                  <a:schemeClr val="tx1"/>
                </a:solidFill>
                <a:latin typeface="+mj-lt"/>
                <a:ea typeface="+mj-ea"/>
                <a:cs typeface="+mj-cs"/>
              </a:defRPr>
            </a:lvl1pPr>
          </a:lstStyle>
          <a:p>
            <a:pPr algn="ctr"/>
            <a:r>
              <a:rPr lang="en-GB" b="1" dirty="0">
                <a:solidFill>
                  <a:schemeClr val="bg1"/>
                </a:solidFill>
                <a:latin typeface="Arial Bold"/>
                <a:cs typeface="Arial Bold"/>
              </a:rPr>
              <a:t>Key Dates</a:t>
            </a:r>
          </a:p>
        </p:txBody>
      </p:sp>
      <p:sp>
        <p:nvSpPr>
          <p:cNvPr id="2" name="Title 1">
            <a:extLst>
              <a:ext uri="{FF2B5EF4-FFF2-40B4-BE49-F238E27FC236}">
                <a16:creationId xmlns:a16="http://schemas.microsoft.com/office/drawing/2014/main" id="{2E17D9B3-5EF7-94B1-FFDD-8AB1B1374D35}"/>
              </a:ext>
            </a:extLst>
          </p:cNvPr>
          <p:cNvSpPr>
            <a:spLocks noGrp="1"/>
          </p:cNvSpPr>
          <p:nvPr>
            <p:ph type="title"/>
          </p:nvPr>
        </p:nvSpPr>
        <p:spPr>
          <a:xfrm>
            <a:off x="967725" y="1254642"/>
            <a:ext cx="8280000" cy="828000"/>
          </a:xfrm>
        </p:spPr>
        <p:txBody>
          <a:bodyPr>
            <a:normAutofit/>
          </a:bodyPr>
          <a:lstStyle/>
          <a:p>
            <a:pPr algn="ctr"/>
            <a:r>
              <a:rPr lang="en-GB" dirty="0"/>
              <a:t>Overview of the 2026 cycle:</a:t>
            </a:r>
          </a:p>
        </p:txBody>
      </p:sp>
      <p:pic>
        <p:nvPicPr>
          <p:cNvPr id="10" name="Picture 9">
            <a:extLst>
              <a:ext uri="{FF2B5EF4-FFF2-40B4-BE49-F238E27FC236}">
                <a16:creationId xmlns:a16="http://schemas.microsoft.com/office/drawing/2014/main" id="{F1D11585-0210-2236-8929-84C770DB9A8A}"/>
              </a:ext>
            </a:extLst>
          </p:cNvPr>
          <p:cNvPicPr>
            <a:picLocks noChangeAspect="1"/>
          </p:cNvPicPr>
          <p:nvPr/>
        </p:nvPicPr>
        <p:blipFill>
          <a:blip r:embed="rId2"/>
          <a:stretch>
            <a:fillRect/>
          </a:stretch>
        </p:blipFill>
        <p:spPr>
          <a:xfrm>
            <a:off x="-1050" y="2487157"/>
            <a:ext cx="9144000" cy="3685954"/>
          </a:xfrm>
          <a:prstGeom prst="rect">
            <a:avLst/>
          </a:prstGeom>
        </p:spPr>
      </p:pic>
      <p:pic>
        <p:nvPicPr>
          <p:cNvPr id="12" name="Picture 11">
            <a:extLst>
              <a:ext uri="{FF2B5EF4-FFF2-40B4-BE49-F238E27FC236}">
                <a16:creationId xmlns:a16="http://schemas.microsoft.com/office/drawing/2014/main" id="{5BAA0CAB-2296-06FC-E7BA-4576ADD3F180}"/>
              </a:ext>
            </a:extLst>
          </p:cNvPr>
          <p:cNvPicPr>
            <a:picLocks noChangeAspect="1"/>
          </p:cNvPicPr>
          <p:nvPr/>
        </p:nvPicPr>
        <p:blipFill>
          <a:blip r:embed="rId3"/>
          <a:stretch>
            <a:fillRect/>
          </a:stretch>
        </p:blipFill>
        <p:spPr>
          <a:xfrm>
            <a:off x="7997336" y="6577626"/>
            <a:ext cx="1250389" cy="280374"/>
          </a:xfrm>
          <a:prstGeom prst="rect">
            <a:avLst/>
          </a:prstGeom>
        </p:spPr>
      </p:pic>
    </p:spTree>
    <p:extLst>
      <p:ext uri="{BB962C8B-B14F-4D97-AF65-F5344CB8AC3E}">
        <p14:creationId xmlns:p14="http://schemas.microsoft.com/office/powerpoint/2010/main" val="589830525"/>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CE0C2-F8D4-4626-848A-2C29AB3D234F}"/>
              </a:ext>
            </a:extLst>
          </p:cNvPr>
          <p:cNvSpPr>
            <a:spLocks noGrp="1"/>
          </p:cNvSpPr>
          <p:nvPr>
            <p:ph type="ctrTitle"/>
          </p:nvPr>
        </p:nvSpPr>
        <p:spPr>
          <a:xfrm>
            <a:off x="359532" y="2744640"/>
            <a:ext cx="8280000" cy="689850"/>
          </a:xfrm>
        </p:spPr>
        <p:txBody>
          <a:bodyPr>
            <a:noAutofit/>
          </a:bodyPr>
          <a:lstStyle/>
          <a:p>
            <a:r>
              <a:rPr lang="en-GB" sz="6000" b="1" dirty="0">
                <a:latin typeface="+mn-lt"/>
              </a:rPr>
              <a:t>Applying</a:t>
            </a:r>
          </a:p>
        </p:txBody>
      </p:sp>
      <p:pic>
        <p:nvPicPr>
          <p:cNvPr id="4" name="Graphic 3" descr="CheckList with solid fill">
            <a:extLst>
              <a:ext uri="{FF2B5EF4-FFF2-40B4-BE49-F238E27FC236}">
                <a16:creationId xmlns:a16="http://schemas.microsoft.com/office/drawing/2014/main" id="{99FD3A13-05E2-D142-E557-87C8A873A89A}"/>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700462" y="3752849"/>
            <a:ext cx="1743075" cy="1743075"/>
          </a:xfrm>
          <a:prstGeom prst="rect">
            <a:avLst/>
          </a:prstGeom>
        </p:spPr>
      </p:pic>
    </p:spTree>
    <p:extLst>
      <p:ext uri="{BB962C8B-B14F-4D97-AF65-F5344CB8AC3E}">
        <p14:creationId xmlns:p14="http://schemas.microsoft.com/office/powerpoint/2010/main" val="61922963"/>
      </p:ext>
    </p:extLst>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C3E6F77-DE44-EC3A-ED41-FC14861B0501}"/>
            </a:ext>
          </a:extLst>
        </p:cNvPr>
        <p:cNvGrpSpPr/>
        <p:nvPr/>
      </p:nvGrpSpPr>
      <p:grpSpPr>
        <a:xfrm>
          <a:off x="0" y="0"/>
          <a:ext cx="0" cy="0"/>
          <a:chOff x="0" y="0"/>
          <a:chExt cx="0" cy="0"/>
        </a:xfrm>
      </p:grpSpPr>
      <p:pic>
        <p:nvPicPr>
          <p:cNvPr id="18" name="Picture 17">
            <a:extLst>
              <a:ext uri="{FF2B5EF4-FFF2-40B4-BE49-F238E27FC236}">
                <a16:creationId xmlns:a16="http://schemas.microsoft.com/office/drawing/2014/main" id="{4FC23947-E810-E80E-B82E-13CD206CFBFA}"/>
              </a:ext>
            </a:extLst>
          </p:cNvPr>
          <p:cNvPicPr>
            <a:picLocks noChangeAspect="1"/>
          </p:cNvPicPr>
          <p:nvPr/>
        </p:nvPicPr>
        <p:blipFill>
          <a:blip r:embed="rId3"/>
          <a:stretch>
            <a:fillRect/>
          </a:stretch>
        </p:blipFill>
        <p:spPr>
          <a:xfrm>
            <a:off x="571500" y="1887946"/>
            <a:ext cx="8039100" cy="4610092"/>
          </a:xfrm>
          <a:prstGeom prst="rect">
            <a:avLst/>
          </a:prstGeom>
        </p:spPr>
      </p:pic>
      <p:sp>
        <p:nvSpPr>
          <p:cNvPr id="4" name="Diagonal Stripe 3">
            <a:extLst>
              <a:ext uri="{FF2B5EF4-FFF2-40B4-BE49-F238E27FC236}">
                <a16:creationId xmlns:a16="http://schemas.microsoft.com/office/drawing/2014/main" id="{2DD26E28-32C4-3B96-5CC8-E545A2F70A80}"/>
              </a:ext>
            </a:extLst>
          </p:cNvPr>
          <p:cNvSpPr/>
          <p:nvPr/>
        </p:nvSpPr>
        <p:spPr>
          <a:xfrm>
            <a:off x="0" y="0"/>
            <a:ext cx="3090672" cy="2871216"/>
          </a:xfrm>
          <a:prstGeom prst="diagStripe">
            <a:avLst/>
          </a:prstGeom>
          <a:gradFill flip="none" rotWithShape="1">
            <a:gsLst>
              <a:gs pos="0">
                <a:srgbClr val="C64248"/>
              </a:gs>
              <a:gs pos="50000">
                <a:srgbClr val="C64248"/>
              </a:gs>
              <a:gs pos="100000">
                <a:srgbClr val="C64248"/>
              </a:gs>
            </a:gsLst>
            <a:lin ang="189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Title 3">
            <a:extLst>
              <a:ext uri="{FF2B5EF4-FFF2-40B4-BE49-F238E27FC236}">
                <a16:creationId xmlns:a16="http://schemas.microsoft.com/office/drawing/2014/main" id="{1B1A2BCC-EDBF-446D-156A-040A4BBAD59B}"/>
              </a:ext>
            </a:extLst>
          </p:cNvPr>
          <p:cNvSpPr txBox="1">
            <a:spLocks/>
          </p:cNvSpPr>
          <p:nvPr/>
        </p:nvSpPr>
        <p:spPr>
          <a:xfrm rot="19031543">
            <a:off x="-378014" y="706769"/>
            <a:ext cx="3135683" cy="7918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cap="none">
                <a:solidFill>
                  <a:schemeClr val="tx1"/>
                </a:solidFill>
                <a:latin typeface="+mj-lt"/>
                <a:ea typeface="+mj-ea"/>
                <a:cs typeface="+mj-cs"/>
              </a:defRPr>
            </a:lvl1pPr>
          </a:lstStyle>
          <a:p>
            <a:pPr algn="ctr"/>
            <a:r>
              <a:rPr lang="en-GB" b="1" dirty="0">
                <a:solidFill>
                  <a:schemeClr val="bg1"/>
                </a:solidFill>
                <a:latin typeface="Arial Bold"/>
                <a:cs typeface="Arial Bold"/>
              </a:rPr>
              <a:t>Key Facts</a:t>
            </a:r>
          </a:p>
        </p:txBody>
      </p:sp>
      <p:pic>
        <p:nvPicPr>
          <p:cNvPr id="20" name="Graphic 19" descr="Badge Tick1 with solid fill">
            <a:extLst>
              <a:ext uri="{FF2B5EF4-FFF2-40B4-BE49-F238E27FC236}">
                <a16:creationId xmlns:a16="http://schemas.microsoft.com/office/drawing/2014/main" id="{52B1DE45-80A3-95A0-1CAD-05A224109FD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951881" y="293287"/>
            <a:ext cx="1240238" cy="1240238"/>
          </a:xfrm>
          <a:prstGeom prst="rect">
            <a:avLst/>
          </a:prstGeom>
        </p:spPr>
      </p:pic>
    </p:spTree>
    <p:extLst>
      <p:ext uri="{BB962C8B-B14F-4D97-AF65-F5344CB8AC3E}">
        <p14:creationId xmlns:p14="http://schemas.microsoft.com/office/powerpoint/2010/main" val="1898813056"/>
      </p:ext>
    </p:extLst>
  </p:cSld>
  <p:clrMapOvr>
    <a:masterClrMapping/>
  </p:clrMapOvr>
  <p:transition>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6595087-735B-D73F-8DF4-9151E8C0421B}"/>
            </a:ext>
          </a:extLst>
        </p:cNvPr>
        <p:cNvGrpSpPr/>
        <p:nvPr/>
      </p:nvGrpSpPr>
      <p:grpSpPr>
        <a:xfrm>
          <a:off x="0" y="0"/>
          <a:ext cx="0" cy="0"/>
          <a:chOff x="0" y="0"/>
          <a:chExt cx="0" cy="0"/>
        </a:xfrm>
      </p:grpSpPr>
      <p:sp>
        <p:nvSpPr>
          <p:cNvPr id="4" name="Diagonal Stripe 3">
            <a:extLst>
              <a:ext uri="{FF2B5EF4-FFF2-40B4-BE49-F238E27FC236}">
                <a16:creationId xmlns:a16="http://schemas.microsoft.com/office/drawing/2014/main" id="{A4EBA397-B42E-7E72-4EBA-4E8824E37CED}"/>
              </a:ext>
            </a:extLst>
          </p:cNvPr>
          <p:cNvSpPr/>
          <p:nvPr/>
        </p:nvSpPr>
        <p:spPr>
          <a:xfrm>
            <a:off x="0" y="0"/>
            <a:ext cx="3090672" cy="2871216"/>
          </a:xfrm>
          <a:prstGeom prst="diagStripe">
            <a:avLst/>
          </a:prstGeom>
          <a:gradFill flip="none" rotWithShape="1">
            <a:gsLst>
              <a:gs pos="0">
                <a:srgbClr val="C64248"/>
              </a:gs>
              <a:gs pos="50000">
                <a:srgbClr val="C64248"/>
              </a:gs>
              <a:gs pos="100000">
                <a:srgbClr val="C64248"/>
              </a:gs>
            </a:gsLst>
            <a:lin ang="189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Title 3">
            <a:extLst>
              <a:ext uri="{FF2B5EF4-FFF2-40B4-BE49-F238E27FC236}">
                <a16:creationId xmlns:a16="http://schemas.microsoft.com/office/drawing/2014/main" id="{E60C41B7-1B53-52D4-62B7-349E997E6D2E}"/>
              </a:ext>
            </a:extLst>
          </p:cNvPr>
          <p:cNvSpPr txBox="1">
            <a:spLocks/>
          </p:cNvSpPr>
          <p:nvPr/>
        </p:nvSpPr>
        <p:spPr>
          <a:xfrm rot="19031543">
            <a:off x="-378014" y="706769"/>
            <a:ext cx="3135683" cy="7918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cap="none">
                <a:solidFill>
                  <a:schemeClr val="tx1"/>
                </a:solidFill>
                <a:latin typeface="+mj-lt"/>
                <a:ea typeface="+mj-ea"/>
                <a:cs typeface="+mj-cs"/>
              </a:defRPr>
            </a:lvl1pPr>
          </a:lstStyle>
          <a:p>
            <a:pPr algn="ctr"/>
            <a:r>
              <a:rPr lang="en-GB" b="1" dirty="0">
                <a:solidFill>
                  <a:schemeClr val="bg1"/>
                </a:solidFill>
                <a:latin typeface="Arial Bold"/>
                <a:cs typeface="Arial Bold"/>
              </a:rPr>
              <a:t>Applying</a:t>
            </a:r>
          </a:p>
        </p:txBody>
      </p:sp>
      <p:pic>
        <p:nvPicPr>
          <p:cNvPr id="2" name="Picture 1">
            <a:extLst>
              <a:ext uri="{FF2B5EF4-FFF2-40B4-BE49-F238E27FC236}">
                <a16:creationId xmlns:a16="http://schemas.microsoft.com/office/drawing/2014/main" id="{4FBDAEE7-8B18-CBD0-5A56-031E1E59FD69}"/>
              </a:ext>
            </a:extLst>
          </p:cNvPr>
          <p:cNvPicPr>
            <a:picLocks noChangeAspect="1"/>
          </p:cNvPicPr>
          <p:nvPr/>
        </p:nvPicPr>
        <p:blipFill>
          <a:blip r:embed="rId3"/>
          <a:stretch>
            <a:fillRect/>
          </a:stretch>
        </p:blipFill>
        <p:spPr>
          <a:xfrm>
            <a:off x="3918" y="2361146"/>
            <a:ext cx="9140082" cy="2458504"/>
          </a:xfrm>
          <a:prstGeom prst="rect">
            <a:avLst/>
          </a:prstGeom>
        </p:spPr>
      </p:pic>
    </p:spTree>
    <p:extLst>
      <p:ext uri="{BB962C8B-B14F-4D97-AF65-F5344CB8AC3E}">
        <p14:creationId xmlns:p14="http://schemas.microsoft.com/office/powerpoint/2010/main" val="1618503681"/>
      </p:ext>
    </p:extLst>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E713F03-1611-22BA-0F0A-60304CD3DB04}"/>
            </a:ext>
          </a:extLst>
        </p:cNvPr>
        <p:cNvGrpSpPr/>
        <p:nvPr/>
      </p:nvGrpSpPr>
      <p:grpSpPr>
        <a:xfrm>
          <a:off x="0" y="0"/>
          <a:ext cx="0" cy="0"/>
          <a:chOff x="0" y="0"/>
          <a:chExt cx="0" cy="0"/>
        </a:xfrm>
      </p:grpSpPr>
      <p:sp>
        <p:nvSpPr>
          <p:cNvPr id="4" name="Diagonal Stripe 3">
            <a:extLst>
              <a:ext uri="{FF2B5EF4-FFF2-40B4-BE49-F238E27FC236}">
                <a16:creationId xmlns:a16="http://schemas.microsoft.com/office/drawing/2014/main" id="{AD609192-3D24-B527-F27B-0BC3B9F84A07}"/>
              </a:ext>
            </a:extLst>
          </p:cNvPr>
          <p:cNvSpPr/>
          <p:nvPr/>
        </p:nvSpPr>
        <p:spPr>
          <a:xfrm>
            <a:off x="0" y="0"/>
            <a:ext cx="3090672" cy="2871216"/>
          </a:xfrm>
          <a:prstGeom prst="diagStripe">
            <a:avLst/>
          </a:prstGeom>
          <a:gradFill flip="none" rotWithShape="1">
            <a:gsLst>
              <a:gs pos="0">
                <a:srgbClr val="C64248"/>
              </a:gs>
              <a:gs pos="50000">
                <a:srgbClr val="C64248"/>
              </a:gs>
              <a:gs pos="100000">
                <a:srgbClr val="C64248"/>
              </a:gs>
            </a:gsLst>
            <a:lin ang="189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Title 3">
            <a:extLst>
              <a:ext uri="{FF2B5EF4-FFF2-40B4-BE49-F238E27FC236}">
                <a16:creationId xmlns:a16="http://schemas.microsoft.com/office/drawing/2014/main" id="{26183606-7FA5-1B6E-EC31-AD112370588E}"/>
              </a:ext>
            </a:extLst>
          </p:cNvPr>
          <p:cNvSpPr txBox="1">
            <a:spLocks/>
          </p:cNvSpPr>
          <p:nvPr/>
        </p:nvSpPr>
        <p:spPr>
          <a:xfrm rot="19031543">
            <a:off x="-378014" y="706769"/>
            <a:ext cx="3135683" cy="7918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cap="none">
                <a:solidFill>
                  <a:schemeClr val="tx1"/>
                </a:solidFill>
                <a:latin typeface="+mj-lt"/>
                <a:ea typeface="+mj-ea"/>
                <a:cs typeface="+mj-cs"/>
              </a:defRPr>
            </a:lvl1pPr>
          </a:lstStyle>
          <a:p>
            <a:pPr algn="ctr"/>
            <a:r>
              <a:rPr lang="en-GB" b="1" dirty="0">
                <a:solidFill>
                  <a:schemeClr val="bg1"/>
                </a:solidFill>
                <a:latin typeface="Arial Bold"/>
                <a:cs typeface="Arial Bold"/>
              </a:rPr>
              <a:t>Applying</a:t>
            </a:r>
          </a:p>
        </p:txBody>
      </p:sp>
      <p:sp>
        <p:nvSpPr>
          <p:cNvPr id="3" name="Title 1">
            <a:extLst>
              <a:ext uri="{FF2B5EF4-FFF2-40B4-BE49-F238E27FC236}">
                <a16:creationId xmlns:a16="http://schemas.microsoft.com/office/drawing/2014/main" id="{90062A61-AF27-C49C-6EB3-C4ACA2602BED}"/>
              </a:ext>
            </a:extLst>
          </p:cNvPr>
          <p:cNvSpPr>
            <a:spLocks noGrp="1"/>
          </p:cNvSpPr>
          <p:nvPr>
            <p:ph type="title"/>
          </p:nvPr>
        </p:nvSpPr>
        <p:spPr>
          <a:xfrm>
            <a:off x="584773" y="928598"/>
            <a:ext cx="8280000" cy="828000"/>
          </a:xfrm>
        </p:spPr>
        <p:txBody>
          <a:bodyPr>
            <a:normAutofit/>
          </a:bodyPr>
          <a:lstStyle/>
          <a:p>
            <a:pPr algn="ctr"/>
            <a:r>
              <a:rPr lang="en-GB" dirty="0"/>
              <a:t>Application: Profile</a:t>
            </a:r>
          </a:p>
        </p:txBody>
      </p:sp>
      <p:pic>
        <p:nvPicPr>
          <p:cNvPr id="9" name="Picture 8">
            <a:extLst>
              <a:ext uri="{FF2B5EF4-FFF2-40B4-BE49-F238E27FC236}">
                <a16:creationId xmlns:a16="http://schemas.microsoft.com/office/drawing/2014/main" id="{F940A345-23DD-00A4-F2C8-47A22FDA2FC6}"/>
              </a:ext>
            </a:extLst>
          </p:cNvPr>
          <p:cNvPicPr>
            <a:picLocks noChangeAspect="1"/>
          </p:cNvPicPr>
          <p:nvPr/>
        </p:nvPicPr>
        <p:blipFill>
          <a:blip r:embed="rId3"/>
          <a:stretch>
            <a:fillRect/>
          </a:stretch>
        </p:blipFill>
        <p:spPr>
          <a:xfrm>
            <a:off x="3320127" y="2424330"/>
            <a:ext cx="5487496" cy="4103499"/>
          </a:xfrm>
          <a:prstGeom prst="rect">
            <a:avLst/>
          </a:prstGeom>
        </p:spPr>
      </p:pic>
      <p:sp>
        <p:nvSpPr>
          <p:cNvPr id="10" name="TextBox 9">
            <a:extLst>
              <a:ext uri="{FF2B5EF4-FFF2-40B4-BE49-F238E27FC236}">
                <a16:creationId xmlns:a16="http://schemas.microsoft.com/office/drawing/2014/main" id="{16AA75CE-454F-2FE3-84A1-E1BB62A2F497}"/>
              </a:ext>
            </a:extLst>
          </p:cNvPr>
          <p:cNvSpPr txBox="1"/>
          <p:nvPr/>
        </p:nvSpPr>
        <p:spPr>
          <a:xfrm>
            <a:off x="336377" y="2793473"/>
            <a:ext cx="2999539" cy="3734356"/>
          </a:xfrm>
          <a:prstGeom prst="rect">
            <a:avLst/>
          </a:prstGeom>
          <a:noFill/>
        </p:spPr>
        <p:txBody>
          <a:bodyPr wrap="none" rtlCol="0">
            <a:spAutoFit/>
          </a:bodyPr>
          <a:lstStyle/>
          <a:p>
            <a:pPr marL="361950" indent="-323850">
              <a:spcBef>
                <a:spcPts val="400"/>
              </a:spcBef>
              <a:spcAft>
                <a:spcPts val="400"/>
              </a:spcAft>
              <a:buClr>
                <a:srgbClr val="12BCBC"/>
              </a:buClr>
              <a:buFont typeface="Wingdings" panose="05000000000000000000" pitchFamily="2" charset="2"/>
              <a:buChar char="§"/>
              <a:tabLst>
                <a:tab pos="2268950" algn="l"/>
                <a:tab pos="3938916" algn="l"/>
              </a:tabLst>
              <a:defRPr/>
            </a:pPr>
            <a:r>
              <a:rPr lang="en-GB" dirty="0">
                <a:latin typeface="Roboto Light" panose="02000000000000000000" pitchFamily="2" charset="0"/>
              </a:rPr>
              <a:t> </a:t>
            </a:r>
            <a:r>
              <a:rPr lang="en-GB" dirty="0">
                <a:latin typeface="Roboto Light "/>
              </a:rPr>
              <a:t>Personal details</a:t>
            </a:r>
          </a:p>
          <a:p>
            <a:pPr marL="361950" indent="-323850">
              <a:spcBef>
                <a:spcPts val="400"/>
              </a:spcBef>
              <a:spcAft>
                <a:spcPts val="400"/>
              </a:spcAft>
              <a:buClr>
                <a:srgbClr val="12BCBC"/>
              </a:buClr>
              <a:buFont typeface="Wingdings" panose="05000000000000000000" pitchFamily="2" charset="2"/>
              <a:buChar char="§"/>
              <a:tabLst>
                <a:tab pos="2268950" algn="l"/>
                <a:tab pos="3938916" algn="l"/>
              </a:tabLst>
              <a:defRPr/>
            </a:pPr>
            <a:r>
              <a:rPr lang="en-GB" dirty="0">
                <a:latin typeface="Roboto Light "/>
              </a:rPr>
              <a:t> Nationality details </a:t>
            </a:r>
          </a:p>
          <a:p>
            <a:pPr marL="361950" indent="-323850">
              <a:spcBef>
                <a:spcPts val="400"/>
              </a:spcBef>
              <a:spcAft>
                <a:spcPts val="400"/>
              </a:spcAft>
              <a:buClr>
                <a:srgbClr val="12BCBC"/>
              </a:buClr>
              <a:buFont typeface="Wingdings" panose="05000000000000000000" pitchFamily="2" charset="2"/>
              <a:buChar char="§"/>
              <a:tabLst>
                <a:tab pos="2268950" algn="l"/>
                <a:tab pos="3938916" algn="l"/>
              </a:tabLst>
              <a:defRPr/>
            </a:pPr>
            <a:r>
              <a:rPr lang="en-GB" dirty="0">
                <a:latin typeface="Roboto Light "/>
              </a:rPr>
              <a:t> Where you live</a:t>
            </a:r>
          </a:p>
          <a:p>
            <a:pPr marL="361950" indent="-323850">
              <a:spcBef>
                <a:spcPts val="400"/>
              </a:spcBef>
              <a:spcAft>
                <a:spcPts val="400"/>
              </a:spcAft>
              <a:buClr>
                <a:srgbClr val="12BCBC"/>
              </a:buClr>
              <a:buFont typeface="Wingdings" panose="05000000000000000000" pitchFamily="2" charset="2"/>
              <a:buChar char="§"/>
              <a:tabLst>
                <a:tab pos="2268950" algn="l"/>
                <a:tab pos="3938916" algn="l"/>
              </a:tabLst>
              <a:defRPr/>
            </a:pPr>
            <a:r>
              <a:rPr lang="en-GB" dirty="0">
                <a:latin typeface="Roboto Light "/>
              </a:rPr>
              <a:t> Contact details</a:t>
            </a:r>
          </a:p>
          <a:p>
            <a:pPr marL="361950" indent="-323850">
              <a:spcBef>
                <a:spcPts val="400"/>
              </a:spcBef>
              <a:spcAft>
                <a:spcPts val="400"/>
              </a:spcAft>
              <a:buClr>
                <a:srgbClr val="12BCBC"/>
              </a:buClr>
              <a:buFont typeface="Wingdings" panose="05000000000000000000" pitchFamily="2" charset="2"/>
              <a:buChar char="§"/>
              <a:tabLst>
                <a:tab pos="2268950" algn="l"/>
                <a:tab pos="3938916" algn="l"/>
              </a:tabLst>
              <a:defRPr/>
            </a:pPr>
            <a:r>
              <a:rPr lang="en-GB" dirty="0">
                <a:latin typeface="Roboto Light "/>
              </a:rPr>
              <a:t> Supporting information</a:t>
            </a:r>
          </a:p>
          <a:p>
            <a:pPr marL="361950" indent="-323850">
              <a:spcBef>
                <a:spcPts val="400"/>
              </a:spcBef>
              <a:spcAft>
                <a:spcPts val="400"/>
              </a:spcAft>
              <a:buClr>
                <a:srgbClr val="12BCBC"/>
              </a:buClr>
              <a:buFont typeface="Wingdings" panose="05000000000000000000" pitchFamily="2" charset="2"/>
              <a:buChar char="§"/>
              <a:tabLst>
                <a:tab pos="2268950" algn="l"/>
                <a:tab pos="3938916" algn="l"/>
              </a:tabLst>
              <a:defRPr/>
            </a:pPr>
            <a:r>
              <a:rPr lang="en-GB" dirty="0">
                <a:latin typeface="Roboto Light "/>
              </a:rPr>
              <a:t> Finance and funding </a:t>
            </a:r>
          </a:p>
          <a:p>
            <a:pPr marL="361950" indent="-323850">
              <a:spcBef>
                <a:spcPts val="400"/>
              </a:spcBef>
              <a:spcAft>
                <a:spcPts val="400"/>
              </a:spcAft>
              <a:buClr>
                <a:srgbClr val="12BCBC"/>
              </a:buClr>
              <a:buFont typeface="Wingdings" panose="05000000000000000000" pitchFamily="2" charset="2"/>
              <a:buChar char="§"/>
              <a:tabLst>
                <a:tab pos="2268950" algn="l"/>
                <a:tab pos="3938916" algn="l"/>
              </a:tabLst>
              <a:defRPr/>
            </a:pPr>
            <a:r>
              <a:rPr lang="en-GB" dirty="0">
                <a:latin typeface="Roboto Light "/>
              </a:rPr>
              <a:t> Diversity and inclusion*</a:t>
            </a:r>
          </a:p>
          <a:p>
            <a:pPr marL="361950" indent="-323850">
              <a:spcBef>
                <a:spcPts val="400"/>
              </a:spcBef>
              <a:spcAft>
                <a:spcPts val="400"/>
              </a:spcAft>
              <a:buClr>
                <a:srgbClr val="12BCBC"/>
              </a:buClr>
              <a:buFont typeface="Wingdings" panose="05000000000000000000" pitchFamily="2" charset="2"/>
              <a:buChar char="§"/>
              <a:tabLst>
                <a:tab pos="2268950" algn="l"/>
                <a:tab pos="3938916" algn="l"/>
              </a:tabLst>
              <a:defRPr/>
            </a:pPr>
            <a:r>
              <a:rPr lang="en-GB" dirty="0">
                <a:latin typeface="Roboto Light "/>
              </a:rPr>
              <a:t> More about you </a:t>
            </a:r>
          </a:p>
          <a:p>
            <a:pPr marL="228594" indent="-228594" defTabSz="914354">
              <a:spcBef>
                <a:spcPts val="400"/>
              </a:spcBef>
              <a:spcAft>
                <a:spcPts val="400"/>
              </a:spcAft>
              <a:buClr>
                <a:srgbClr val="FBAF17"/>
              </a:buClr>
              <a:buFont typeface="Arial" panose="020B0604020202020204" pitchFamily="34" charset="0"/>
              <a:buChar char="•"/>
              <a:tabLst>
                <a:tab pos="2268950" algn="l"/>
                <a:tab pos="3938916" algn="l"/>
              </a:tabLst>
            </a:pPr>
            <a:endParaRPr lang="en-GB" dirty="0">
              <a:latin typeface="Roboto Light" panose="02000000000000000000" pitchFamily="2" charset="0"/>
            </a:endParaRPr>
          </a:p>
          <a:p>
            <a:endParaRPr lang="en-GB" dirty="0"/>
          </a:p>
        </p:txBody>
      </p:sp>
    </p:spTree>
    <p:extLst>
      <p:ext uri="{BB962C8B-B14F-4D97-AF65-F5344CB8AC3E}">
        <p14:creationId xmlns:p14="http://schemas.microsoft.com/office/powerpoint/2010/main" val="2122399300"/>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AF9B301-3CE9-C882-4CBD-0BA57C9AAC77}"/>
            </a:ext>
          </a:extLst>
        </p:cNvPr>
        <p:cNvGrpSpPr/>
        <p:nvPr/>
      </p:nvGrpSpPr>
      <p:grpSpPr>
        <a:xfrm>
          <a:off x="0" y="0"/>
          <a:ext cx="0" cy="0"/>
          <a:chOff x="0" y="0"/>
          <a:chExt cx="0" cy="0"/>
        </a:xfrm>
      </p:grpSpPr>
      <p:sp>
        <p:nvSpPr>
          <p:cNvPr id="4" name="Diagonal Stripe 3">
            <a:extLst>
              <a:ext uri="{FF2B5EF4-FFF2-40B4-BE49-F238E27FC236}">
                <a16:creationId xmlns:a16="http://schemas.microsoft.com/office/drawing/2014/main" id="{1FFD3E82-5ECA-4970-3013-07F0245871A2}"/>
              </a:ext>
            </a:extLst>
          </p:cNvPr>
          <p:cNvSpPr/>
          <p:nvPr/>
        </p:nvSpPr>
        <p:spPr>
          <a:xfrm>
            <a:off x="0" y="0"/>
            <a:ext cx="3090672" cy="2871216"/>
          </a:xfrm>
          <a:prstGeom prst="diagStripe">
            <a:avLst/>
          </a:prstGeom>
          <a:gradFill flip="none" rotWithShape="1">
            <a:gsLst>
              <a:gs pos="0">
                <a:srgbClr val="C64248"/>
              </a:gs>
              <a:gs pos="50000">
                <a:srgbClr val="C64248"/>
              </a:gs>
              <a:gs pos="100000">
                <a:srgbClr val="C64248"/>
              </a:gs>
            </a:gsLst>
            <a:lin ang="189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Title 3">
            <a:extLst>
              <a:ext uri="{FF2B5EF4-FFF2-40B4-BE49-F238E27FC236}">
                <a16:creationId xmlns:a16="http://schemas.microsoft.com/office/drawing/2014/main" id="{56F8F124-7704-45F8-76D8-F4D1674DE4F5}"/>
              </a:ext>
            </a:extLst>
          </p:cNvPr>
          <p:cNvSpPr txBox="1">
            <a:spLocks/>
          </p:cNvSpPr>
          <p:nvPr/>
        </p:nvSpPr>
        <p:spPr>
          <a:xfrm rot="19031543">
            <a:off x="-378014" y="706769"/>
            <a:ext cx="3135683" cy="7918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cap="none">
                <a:solidFill>
                  <a:schemeClr val="tx1"/>
                </a:solidFill>
                <a:latin typeface="+mj-lt"/>
                <a:ea typeface="+mj-ea"/>
                <a:cs typeface="+mj-cs"/>
              </a:defRPr>
            </a:lvl1pPr>
          </a:lstStyle>
          <a:p>
            <a:pPr algn="ctr"/>
            <a:r>
              <a:rPr lang="en-GB" b="1" dirty="0">
                <a:solidFill>
                  <a:schemeClr val="bg1"/>
                </a:solidFill>
                <a:latin typeface="Arial Bold"/>
                <a:cs typeface="Arial Bold"/>
              </a:rPr>
              <a:t>Applying</a:t>
            </a:r>
          </a:p>
        </p:txBody>
      </p:sp>
      <p:sp>
        <p:nvSpPr>
          <p:cNvPr id="3" name="Title 1">
            <a:extLst>
              <a:ext uri="{FF2B5EF4-FFF2-40B4-BE49-F238E27FC236}">
                <a16:creationId xmlns:a16="http://schemas.microsoft.com/office/drawing/2014/main" id="{C7329361-3D2E-2E2C-03BF-4454E64D5838}"/>
              </a:ext>
            </a:extLst>
          </p:cNvPr>
          <p:cNvSpPr>
            <a:spLocks noGrp="1"/>
          </p:cNvSpPr>
          <p:nvPr>
            <p:ph type="title"/>
          </p:nvPr>
        </p:nvSpPr>
        <p:spPr>
          <a:xfrm>
            <a:off x="994348" y="928598"/>
            <a:ext cx="8280000" cy="828000"/>
          </a:xfrm>
        </p:spPr>
        <p:txBody>
          <a:bodyPr>
            <a:normAutofit/>
          </a:bodyPr>
          <a:lstStyle/>
          <a:p>
            <a:pPr algn="ctr"/>
            <a:r>
              <a:rPr lang="en-GB" dirty="0"/>
              <a:t>Application: Experiences</a:t>
            </a:r>
          </a:p>
        </p:txBody>
      </p:sp>
      <p:sp>
        <p:nvSpPr>
          <p:cNvPr id="10" name="TextBox 9">
            <a:extLst>
              <a:ext uri="{FF2B5EF4-FFF2-40B4-BE49-F238E27FC236}">
                <a16:creationId xmlns:a16="http://schemas.microsoft.com/office/drawing/2014/main" id="{6057893C-A342-B0F6-E739-DCB503CFC8D9}"/>
              </a:ext>
            </a:extLst>
          </p:cNvPr>
          <p:cNvSpPr txBox="1"/>
          <p:nvPr/>
        </p:nvSpPr>
        <p:spPr>
          <a:xfrm>
            <a:off x="788665" y="2711762"/>
            <a:ext cx="2666114" cy="2215991"/>
          </a:xfrm>
          <a:prstGeom prst="rect">
            <a:avLst/>
          </a:prstGeom>
          <a:noFill/>
        </p:spPr>
        <p:txBody>
          <a:bodyPr wrap="none" rtlCol="0">
            <a:spAutoFit/>
          </a:bodyPr>
          <a:lstStyle/>
          <a:p>
            <a:pPr marL="361950" indent="-323850">
              <a:spcBef>
                <a:spcPts val="400"/>
              </a:spcBef>
              <a:spcAft>
                <a:spcPts val="400"/>
              </a:spcAft>
              <a:buClr>
                <a:srgbClr val="12BCBC"/>
              </a:buClr>
              <a:buFont typeface="Wingdings" panose="05000000000000000000" pitchFamily="2" charset="2"/>
              <a:buChar char="§"/>
              <a:tabLst>
                <a:tab pos="2268950" algn="l"/>
                <a:tab pos="3938916" algn="l"/>
              </a:tabLst>
              <a:defRPr/>
            </a:pPr>
            <a:r>
              <a:rPr lang="en-GB" dirty="0">
                <a:latin typeface="Roboto Light "/>
              </a:rPr>
              <a:t> Education </a:t>
            </a:r>
          </a:p>
          <a:p>
            <a:pPr marL="361950" indent="-323850">
              <a:spcBef>
                <a:spcPts val="400"/>
              </a:spcBef>
              <a:spcAft>
                <a:spcPts val="400"/>
              </a:spcAft>
              <a:buClr>
                <a:srgbClr val="12BCBC"/>
              </a:buClr>
              <a:buFont typeface="Wingdings" panose="05000000000000000000" pitchFamily="2" charset="2"/>
              <a:buChar char="§"/>
              <a:tabLst>
                <a:tab pos="2268950" algn="l"/>
                <a:tab pos="3938916" algn="l"/>
              </a:tabLst>
              <a:defRPr/>
            </a:pPr>
            <a:r>
              <a:rPr lang="en-GB" dirty="0">
                <a:latin typeface="Roboto Light "/>
              </a:rPr>
              <a:t> Employment </a:t>
            </a:r>
          </a:p>
          <a:p>
            <a:pPr marL="361950" indent="-323850">
              <a:spcBef>
                <a:spcPts val="400"/>
              </a:spcBef>
              <a:spcAft>
                <a:spcPts val="400"/>
              </a:spcAft>
              <a:buClr>
                <a:srgbClr val="12BCBC"/>
              </a:buClr>
              <a:buFont typeface="Wingdings" panose="05000000000000000000" pitchFamily="2" charset="2"/>
              <a:buChar char="§"/>
              <a:tabLst>
                <a:tab pos="2268950" algn="l"/>
                <a:tab pos="3938916" algn="l"/>
              </a:tabLst>
              <a:defRPr/>
            </a:pPr>
            <a:r>
              <a:rPr lang="en-GB" dirty="0">
                <a:latin typeface="Roboto Light "/>
              </a:rPr>
              <a:t> Extra activities* </a:t>
            </a:r>
          </a:p>
          <a:p>
            <a:pPr marL="361950" indent="-323850">
              <a:spcBef>
                <a:spcPts val="400"/>
              </a:spcBef>
              <a:spcAft>
                <a:spcPts val="400"/>
              </a:spcAft>
              <a:buClr>
                <a:srgbClr val="12BCBC"/>
              </a:buClr>
              <a:buFont typeface="Wingdings" panose="05000000000000000000" pitchFamily="2" charset="2"/>
              <a:buChar char="§"/>
              <a:tabLst>
                <a:tab pos="2268950" algn="l"/>
                <a:tab pos="3938916" algn="l"/>
              </a:tabLst>
              <a:defRPr/>
            </a:pPr>
            <a:r>
              <a:rPr lang="en-GB" dirty="0">
                <a:latin typeface="Roboto Light "/>
              </a:rPr>
              <a:t> Personal statement </a:t>
            </a:r>
          </a:p>
          <a:p>
            <a:pPr marL="361950" indent="-323850">
              <a:spcBef>
                <a:spcPts val="400"/>
              </a:spcBef>
              <a:spcAft>
                <a:spcPts val="400"/>
              </a:spcAft>
              <a:buClr>
                <a:srgbClr val="12BCBC"/>
              </a:buClr>
              <a:buFont typeface="Wingdings" panose="05000000000000000000" pitchFamily="2" charset="2"/>
              <a:buChar char="§"/>
              <a:tabLst>
                <a:tab pos="2268950" algn="l"/>
                <a:tab pos="3938916" algn="l"/>
              </a:tabLst>
              <a:defRPr/>
            </a:pPr>
            <a:r>
              <a:rPr lang="en-GB" dirty="0">
                <a:latin typeface="Roboto Light "/>
              </a:rPr>
              <a:t> Reference**</a:t>
            </a:r>
          </a:p>
          <a:p>
            <a:endParaRPr lang="en-GB" dirty="0"/>
          </a:p>
        </p:txBody>
      </p:sp>
      <p:pic>
        <p:nvPicPr>
          <p:cNvPr id="2" name="Picture 1">
            <a:extLst>
              <a:ext uri="{FF2B5EF4-FFF2-40B4-BE49-F238E27FC236}">
                <a16:creationId xmlns:a16="http://schemas.microsoft.com/office/drawing/2014/main" id="{3AE3EEB0-A04F-C876-95CB-74F8EA1F076A}"/>
              </a:ext>
            </a:extLst>
          </p:cNvPr>
          <p:cNvPicPr>
            <a:picLocks noChangeAspect="1"/>
          </p:cNvPicPr>
          <p:nvPr/>
        </p:nvPicPr>
        <p:blipFill>
          <a:blip r:embed="rId3"/>
          <a:stretch>
            <a:fillRect/>
          </a:stretch>
        </p:blipFill>
        <p:spPr>
          <a:xfrm>
            <a:off x="3805098" y="2530109"/>
            <a:ext cx="5002525" cy="3399293"/>
          </a:xfrm>
          <a:prstGeom prst="rect">
            <a:avLst/>
          </a:prstGeom>
        </p:spPr>
      </p:pic>
    </p:spTree>
    <p:extLst>
      <p:ext uri="{BB962C8B-B14F-4D97-AF65-F5344CB8AC3E}">
        <p14:creationId xmlns:p14="http://schemas.microsoft.com/office/powerpoint/2010/main" val="583851756"/>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6CE0C2-F8D4-4626-848A-2C29AB3D234F}"/>
              </a:ext>
            </a:extLst>
          </p:cNvPr>
          <p:cNvSpPr>
            <a:spLocks noGrp="1"/>
          </p:cNvSpPr>
          <p:nvPr>
            <p:ph type="ctrTitle"/>
          </p:nvPr>
        </p:nvSpPr>
        <p:spPr>
          <a:xfrm>
            <a:off x="359532" y="2744640"/>
            <a:ext cx="8280000" cy="689850"/>
          </a:xfrm>
        </p:spPr>
        <p:txBody>
          <a:bodyPr>
            <a:noAutofit/>
          </a:bodyPr>
          <a:lstStyle/>
          <a:p>
            <a:r>
              <a:rPr lang="en-GB" sz="6000" b="1" dirty="0">
                <a:latin typeface="+mn-lt"/>
              </a:rPr>
              <a:t>Offers &amp; Decisions</a:t>
            </a:r>
          </a:p>
        </p:txBody>
      </p:sp>
      <p:pic>
        <p:nvPicPr>
          <p:cNvPr id="4" name="Graphic 3" descr="Fork In Road with solid fill">
            <a:extLst>
              <a:ext uri="{FF2B5EF4-FFF2-40B4-BE49-F238E27FC236}">
                <a16:creationId xmlns:a16="http://schemas.microsoft.com/office/drawing/2014/main" id="{A7C837AF-526E-C19E-CA01-2313E7EAEA5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742294" y="3733799"/>
            <a:ext cx="1514475" cy="1514475"/>
          </a:xfrm>
          <a:prstGeom prst="rect">
            <a:avLst/>
          </a:prstGeom>
        </p:spPr>
      </p:pic>
    </p:spTree>
    <p:extLst>
      <p:ext uri="{BB962C8B-B14F-4D97-AF65-F5344CB8AC3E}">
        <p14:creationId xmlns:p14="http://schemas.microsoft.com/office/powerpoint/2010/main" val="3014048068"/>
      </p:ext>
    </p:extLst>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456C6F-74A8-0D30-CA30-CEA2BACD04DD}"/>
            </a:ext>
          </a:extLst>
        </p:cNvPr>
        <p:cNvGrpSpPr/>
        <p:nvPr/>
      </p:nvGrpSpPr>
      <p:grpSpPr>
        <a:xfrm>
          <a:off x="0" y="0"/>
          <a:ext cx="0" cy="0"/>
          <a:chOff x="0" y="0"/>
          <a:chExt cx="0" cy="0"/>
        </a:xfrm>
      </p:grpSpPr>
      <p:sp>
        <p:nvSpPr>
          <p:cNvPr id="4" name="Diagonal Stripe 3">
            <a:extLst>
              <a:ext uri="{FF2B5EF4-FFF2-40B4-BE49-F238E27FC236}">
                <a16:creationId xmlns:a16="http://schemas.microsoft.com/office/drawing/2014/main" id="{FB4BFF27-4983-CA9A-E5EF-9FB8FA179D6C}"/>
              </a:ext>
            </a:extLst>
          </p:cNvPr>
          <p:cNvSpPr/>
          <p:nvPr/>
        </p:nvSpPr>
        <p:spPr>
          <a:xfrm>
            <a:off x="0" y="0"/>
            <a:ext cx="3090672" cy="2871216"/>
          </a:xfrm>
          <a:prstGeom prst="diagStripe">
            <a:avLst/>
          </a:prstGeom>
          <a:gradFill flip="none" rotWithShape="1">
            <a:gsLst>
              <a:gs pos="0">
                <a:srgbClr val="C64248"/>
              </a:gs>
              <a:gs pos="50000">
                <a:srgbClr val="C64248"/>
              </a:gs>
              <a:gs pos="100000">
                <a:srgbClr val="C64248"/>
              </a:gs>
            </a:gsLst>
            <a:lin ang="189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Title 3">
            <a:extLst>
              <a:ext uri="{FF2B5EF4-FFF2-40B4-BE49-F238E27FC236}">
                <a16:creationId xmlns:a16="http://schemas.microsoft.com/office/drawing/2014/main" id="{009FBF47-4B0D-241D-133E-1C6E01447CCC}"/>
              </a:ext>
            </a:extLst>
          </p:cNvPr>
          <p:cNvSpPr txBox="1">
            <a:spLocks/>
          </p:cNvSpPr>
          <p:nvPr/>
        </p:nvSpPr>
        <p:spPr>
          <a:xfrm rot="19031543">
            <a:off x="-378014" y="706769"/>
            <a:ext cx="3135683" cy="7918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cap="none">
                <a:solidFill>
                  <a:schemeClr val="tx1"/>
                </a:solidFill>
                <a:latin typeface="+mj-lt"/>
                <a:ea typeface="+mj-ea"/>
                <a:cs typeface="+mj-cs"/>
              </a:defRPr>
            </a:lvl1pPr>
          </a:lstStyle>
          <a:p>
            <a:pPr algn="ctr"/>
            <a:r>
              <a:rPr lang="en-GB" b="1" dirty="0">
                <a:solidFill>
                  <a:schemeClr val="bg1"/>
                </a:solidFill>
                <a:latin typeface="Arial Bold"/>
                <a:cs typeface="Arial Bold"/>
              </a:rPr>
              <a:t>Decisions</a:t>
            </a:r>
          </a:p>
        </p:txBody>
      </p:sp>
      <p:pic>
        <p:nvPicPr>
          <p:cNvPr id="5" name="Picture 4">
            <a:extLst>
              <a:ext uri="{FF2B5EF4-FFF2-40B4-BE49-F238E27FC236}">
                <a16:creationId xmlns:a16="http://schemas.microsoft.com/office/drawing/2014/main" id="{4DE1668F-5308-C033-BDFC-18E5575F7DD8}"/>
              </a:ext>
            </a:extLst>
          </p:cNvPr>
          <p:cNvPicPr>
            <a:picLocks noChangeAspect="1"/>
          </p:cNvPicPr>
          <p:nvPr/>
        </p:nvPicPr>
        <p:blipFill>
          <a:blip r:embed="rId3"/>
          <a:stretch>
            <a:fillRect/>
          </a:stretch>
        </p:blipFill>
        <p:spPr>
          <a:xfrm>
            <a:off x="200025" y="2711762"/>
            <a:ext cx="9144000" cy="3953049"/>
          </a:xfrm>
          <a:prstGeom prst="rect">
            <a:avLst/>
          </a:prstGeom>
        </p:spPr>
      </p:pic>
      <p:pic>
        <p:nvPicPr>
          <p:cNvPr id="9" name="Graphic 8" descr="Scales of justice with solid fill">
            <a:extLst>
              <a:ext uri="{FF2B5EF4-FFF2-40B4-BE49-F238E27FC236}">
                <a16:creationId xmlns:a16="http://schemas.microsoft.com/office/drawing/2014/main" id="{CDEA0530-31AC-3A76-381E-928E3BBB837D}"/>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645598" y="509206"/>
            <a:ext cx="1852803" cy="1852803"/>
          </a:xfrm>
          <a:prstGeom prst="rect">
            <a:avLst/>
          </a:prstGeom>
        </p:spPr>
      </p:pic>
    </p:spTree>
    <p:extLst>
      <p:ext uri="{BB962C8B-B14F-4D97-AF65-F5344CB8AC3E}">
        <p14:creationId xmlns:p14="http://schemas.microsoft.com/office/powerpoint/2010/main" val="1314114552"/>
      </p:ext>
    </p:extLst>
  </p:cSld>
  <p:clrMapOvr>
    <a:masterClrMapping/>
  </p:clrMapOvr>
  <p:transition>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67037EC-65EE-AB46-E94C-142C698F9D86}"/>
            </a:ext>
          </a:extLst>
        </p:cNvPr>
        <p:cNvGrpSpPr/>
        <p:nvPr/>
      </p:nvGrpSpPr>
      <p:grpSpPr>
        <a:xfrm>
          <a:off x="0" y="0"/>
          <a:ext cx="0" cy="0"/>
          <a:chOff x="0" y="0"/>
          <a:chExt cx="0" cy="0"/>
        </a:xfrm>
      </p:grpSpPr>
      <p:sp>
        <p:nvSpPr>
          <p:cNvPr id="4" name="Diagonal Stripe 3">
            <a:extLst>
              <a:ext uri="{FF2B5EF4-FFF2-40B4-BE49-F238E27FC236}">
                <a16:creationId xmlns:a16="http://schemas.microsoft.com/office/drawing/2014/main" id="{DFEEB4E8-3636-C3B4-67D2-9A07341BA782}"/>
              </a:ext>
            </a:extLst>
          </p:cNvPr>
          <p:cNvSpPr/>
          <p:nvPr/>
        </p:nvSpPr>
        <p:spPr>
          <a:xfrm>
            <a:off x="0" y="0"/>
            <a:ext cx="3090672" cy="2871216"/>
          </a:xfrm>
          <a:prstGeom prst="diagStripe">
            <a:avLst/>
          </a:prstGeom>
          <a:gradFill flip="none" rotWithShape="1">
            <a:gsLst>
              <a:gs pos="0">
                <a:srgbClr val="C64248"/>
              </a:gs>
              <a:gs pos="50000">
                <a:srgbClr val="C64248"/>
              </a:gs>
              <a:gs pos="100000">
                <a:srgbClr val="C64248"/>
              </a:gs>
            </a:gsLst>
            <a:lin ang="189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Title 3">
            <a:extLst>
              <a:ext uri="{FF2B5EF4-FFF2-40B4-BE49-F238E27FC236}">
                <a16:creationId xmlns:a16="http://schemas.microsoft.com/office/drawing/2014/main" id="{F48B9790-1792-44AA-67A6-5EA34C9A5455}"/>
              </a:ext>
            </a:extLst>
          </p:cNvPr>
          <p:cNvSpPr txBox="1">
            <a:spLocks/>
          </p:cNvSpPr>
          <p:nvPr/>
        </p:nvSpPr>
        <p:spPr>
          <a:xfrm rot="19031543">
            <a:off x="-378014" y="706769"/>
            <a:ext cx="3135683" cy="7918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cap="none">
                <a:solidFill>
                  <a:schemeClr val="tx1"/>
                </a:solidFill>
                <a:latin typeface="+mj-lt"/>
                <a:ea typeface="+mj-ea"/>
                <a:cs typeface="+mj-cs"/>
              </a:defRPr>
            </a:lvl1pPr>
          </a:lstStyle>
          <a:p>
            <a:pPr algn="ctr"/>
            <a:r>
              <a:rPr lang="en-GB" b="1" dirty="0">
                <a:solidFill>
                  <a:schemeClr val="bg1"/>
                </a:solidFill>
                <a:latin typeface="Arial Bold"/>
                <a:cs typeface="Arial Bold"/>
              </a:rPr>
              <a:t>Tracking</a:t>
            </a:r>
          </a:p>
        </p:txBody>
      </p:sp>
      <p:pic>
        <p:nvPicPr>
          <p:cNvPr id="7" name="Picture 6">
            <a:extLst>
              <a:ext uri="{FF2B5EF4-FFF2-40B4-BE49-F238E27FC236}">
                <a16:creationId xmlns:a16="http://schemas.microsoft.com/office/drawing/2014/main" id="{4DBC2C5D-0B14-61D4-566D-BB8B69012830}"/>
              </a:ext>
            </a:extLst>
          </p:cNvPr>
          <p:cNvPicPr>
            <a:picLocks noChangeAspect="1"/>
          </p:cNvPicPr>
          <p:nvPr/>
        </p:nvPicPr>
        <p:blipFill>
          <a:blip r:embed="rId3"/>
          <a:stretch>
            <a:fillRect/>
          </a:stretch>
        </p:blipFill>
        <p:spPr>
          <a:xfrm>
            <a:off x="2171330" y="1102701"/>
            <a:ext cx="6534890" cy="3660037"/>
          </a:xfrm>
          <a:prstGeom prst="rect">
            <a:avLst/>
          </a:prstGeom>
        </p:spPr>
      </p:pic>
      <p:sp>
        <p:nvSpPr>
          <p:cNvPr id="9" name="TextBox 8">
            <a:extLst>
              <a:ext uri="{FF2B5EF4-FFF2-40B4-BE49-F238E27FC236}">
                <a16:creationId xmlns:a16="http://schemas.microsoft.com/office/drawing/2014/main" id="{C505A3DC-CE12-6476-4CF7-4CFFDECFF711}"/>
              </a:ext>
            </a:extLst>
          </p:cNvPr>
          <p:cNvSpPr txBox="1"/>
          <p:nvPr/>
        </p:nvSpPr>
        <p:spPr>
          <a:xfrm>
            <a:off x="743928" y="5026729"/>
            <a:ext cx="3730363" cy="1831271"/>
          </a:xfrm>
          <a:prstGeom prst="rect">
            <a:avLst/>
          </a:prstGeom>
          <a:noFill/>
        </p:spPr>
        <p:txBody>
          <a:bodyPr wrap="square" rtlCol="0">
            <a:spAutoFit/>
          </a:bodyPr>
          <a:lstStyle/>
          <a:p>
            <a:pPr marL="268288" indent="-179388">
              <a:spcBef>
                <a:spcPts val="600"/>
              </a:spcBef>
              <a:spcAft>
                <a:spcPts val="600"/>
              </a:spcAft>
              <a:buFont typeface="Arial" panose="020B0604020202020204" pitchFamily="34" charset="0"/>
              <a:buNone/>
            </a:pPr>
            <a:r>
              <a:rPr lang="en-US" b="1" dirty="0">
                <a:latin typeface="Roboto Light "/>
                <a:ea typeface="Roboto" panose="02000000000000000000" pitchFamily="2" charset="0"/>
                <a:cs typeface="Roboto" panose="02000000000000000000" pitchFamily="2" charset="0"/>
              </a:rPr>
              <a:t>Follow your application to:</a:t>
            </a:r>
          </a:p>
          <a:p>
            <a:pPr marL="431800" indent="-342900">
              <a:lnSpc>
                <a:spcPct val="100000"/>
              </a:lnSpc>
              <a:spcBef>
                <a:spcPts val="0"/>
              </a:spcBef>
              <a:buClr>
                <a:srgbClr val="12BCBC"/>
              </a:buClr>
              <a:buFont typeface="Arial" panose="020B0604020202020204" pitchFamily="34" charset="0"/>
              <a:buChar char="•"/>
            </a:pPr>
            <a:r>
              <a:rPr lang="en-GB" dirty="0">
                <a:latin typeface="Roboto Light "/>
                <a:ea typeface="Roboto" panose="02000000000000000000" pitchFamily="2" charset="0"/>
                <a:cs typeface="Roboto" panose="02000000000000000000" pitchFamily="2" charset="0"/>
              </a:rPr>
              <a:t>check progress</a:t>
            </a:r>
          </a:p>
          <a:p>
            <a:pPr marL="431800" indent="-342900">
              <a:lnSpc>
                <a:spcPct val="100000"/>
              </a:lnSpc>
              <a:spcBef>
                <a:spcPts val="0"/>
              </a:spcBef>
              <a:buClr>
                <a:srgbClr val="12BCBC"/>
              </a:buClr>
              <a:buFont typeface="Arial" panose="020B0604020202020204" pitchFamily="34" charset="0"/>
              <a:buChar char="•"/>
            </a:pPr>
            <a:r>
              <a:rPr lang="en-GB" dirty="0">
                <a:latin typeface="Roboto Light "/>
                <a:ea typeface="Roboto" panose="02000000000000000000" pitchFamily="2" charset="0"/>
                <a:cs typeface="Roboto" panose="02000000000000000000" pitchFamily="2" charset="0"/>
              </a:rPr>
              <a:t>see your choices </a:t>
            </a:r>
          </a:p>
          <a:p>
            <a:pPr marL="431800" indent="-342900">
              <a:lnSpc>
                <a:spcPct val="100000"/>
              </a:lnSpc>
              <a:spcBef>
                <a:spcPts val="0"/>
              </a:spcBef>
              <a:buClr>
                <a:srgbClr val="12BCBC"/>
              </a:buClr>
              <a:buFont typeface="Arial" panose="020B0604020202020204" pitchFamily="34" charset="0"/>
              <a:buChar char="•"/>
            </a:pPr>
            <a:r>
              <a:rPr lang="en-GB" dirty="0">
                <a:latin typeface="Roboto Light "/>
                <a:ea typeface="Roboto" panose="02000000000000000000" pitchFamily="2" charset="0"/>
                <a:cs typeface="Roboto" panose="02000000000000000000" pitchFamily="2" charset="0"/>
              </a:rPr>
              <a:t>update contact information</a:t>
            </a:r>
          </a:p>
          <a:p>
            <a:pPr marL="431800" indent="-342900">
              <a:lnSpc>
                <a:spcPct val="100000"/>
              </a:lnSpc>
              <a:spcBef>
                <a:spcPts val="0"/>
              </a:spcBef>
              <a:buClr>
                <a:srgbClr val="12BCBC"/>
              </a:buClr>
              <a:buFont typeface="Arial" panose="020B0604020202020204" pitchFamily="34" charset="0"/>
              <a:buChar char="•"/>
            </a:pPr>
            <a:r>
              <a:rPr lang="en-GB" dirty="0">
                <a:latin typeface="Roboto Light "/>
                <a:ea typeface="Roboto" panose="02000000000000000000" pitchFamily="2" charset="0"/>
                <a:cs typeface="Roboto" panose="02000000000000000000" pitchFamily="2" charset="0"/>
              </a:rPr>
              <a:t>view and reply to your offers</a:t>
            </a:r>
          </a:p>
          <a:p>
            <a:endParaRPr lang="en-GB" dirty="0"/>
          </a:p>
        </p:txBody>
      </p:sp>
      <p:sp>
        <p:nvSpPr>
          <p:cNvPr id="10" name="TextBox 9">
            <a:extLst>
              <a:ext uri="{FF2B5EF4-FFF2-40B4-BE49-F238E27FC236}">
                <a16:creationId xmlns:a16="http://schemas.microsoft.com/office/drawing/2014/main" id="{98572DD2-7640-7972-7741-52392A8948CD}"/>
              </a:ext>
            </a:extLst>
          </p:cNvPr>
          <p:cNvSpPr txBox="1"/>
          <p:nvPr/>
        </p:nvSpPr>
        <p:spPr>
          <a:xfrm>
            <a:off x="5107489" y="5026729"/>
            <a:ext cx="3730363" cy="1631216"/>
          </a:xfrm>
          <a:prstGeom prst="rect">
            <a:avLst/>
          </a:prstGeom>
          <a:noFill/>
        </p:spPr>
        <p:txBody>
          <a:bodyPr wrap="square" rtlCol="0">
            <a:spAutoFit/>
          </a:bodyPr>
          <a:lstStyle/>
          <a:p>
            <a:pPr marL="88900">
              <a:spcBef>
                <a:spcPts val="300"/>
              </a:spcBef>
              <a:spcAft>
                <a:spcPts val="300"/>
              </a:spcAft>
              <a:buClr>
                <a:srgbClr val="12BCBC"/>
              </a:buClr>
            </a:pPr>
            <a:r>
              <a:rPr lang="en-GB" b="1" dirty="0">
                <a:latin typeface="Roboto Light "/>
                <a:ea typeface="Roboto" panose="02000000000000000000" pitchFamily="2" charset="0"/>
                <a:cs typeface="Roboto" panose="02000000000000000000" pitchFamily="2" charset="0"/>
              </a:rPr>
              <a:t>One of three decisions:</a:t>
            </a:r>
          </a:p>
          <a:p>
            <a:pPr marL="431800" indent="-342900">
              <a:lnSpc>
                <a:spcPct val="100000"/>
              </a:lnSpc>
              <a:spcBef>
                <a:spcPts val="0"/>
              </a:spcBef>
              <a:spcAft>
                <a:spcPts val="300"/>
              </a:spcAft>
              <a:buClr>
                <a:srgbClr val="12BCBC"/>
              </a:buClr>
              <a:buFont typeface="Arial" panose="020B0604020202020204" pitchFamily="34" charset="0"/>
              <a:buChar char="•"/>
            </a:pPr>
            <a:r>
              <a:rPr lang="en-GB" dirty="0">
                <a:latin typeface="Roboto Light "/>
                <a:ea typeface="Roboto" panose="02000000000000000000" pitchFamily="2" charset="0"/>
                <a:cs typeface="Roboto" panose="02000000000000000000" pitchFamily="2" charset="0"/>
              </a:rPr>
              <a:t>unconditional offer</a:t>
            </a:r>
          </a:p>
          <a:p>
            <a:pPr marL="431800" indent="-342900">
              <a:lnSpc>
                <a:spcPct val="100000"/>
              </a:lnSpc>
              <a:spcBef>
                <a:spcPts val="0"/>
              </a:spcBef>
              <a:spcAft>
                <a:spcPts val="300"/>
              </a:spcAft>
              <a:buClr>
                <a:srgbClr val="12BCBC"/>
              </a:buClr>
              <a:buFont typeface="Arial" panose="020B0604020202020204" pitchFamily="34" charset="0"/>
              <a:buChar char="•"/>
            </a:pPr>
            <a:r>
              <a:rPr lang="en-GB" dirty="0">
                <a:latin typeface="Roboto Light "/>
                <a:ea typeface="Roboto" panose="02000000000000000000" pitchFamily="2" charset="0"/>
                <a:cs typeface="Roboto" panose="02000000000000000000" pitchFamily="2" charset="0"/>
              </a:rPr>
              <a:t>conditional offer</a:t>
            </a:r>
          </a:p>
          <a:p>
            <a:pPr marL="431800" indent="-342900">
              <a:lnSpc>
                <a:spcPct val="100000"/>
              </a:lnSpc>
              <a:spcBef>
                <a:spcPts val="0"/>
              </a:spcBef>
              <a:spcAft>
                <a:spcPts val="300"/>
              </a:spcAft>
              <a:buClr>
                <a:srgbClr val="12BCBC"/>
              </a:buClr>
              <a:buFont typeface="Arial" panose="020B0604020202020204" pitchFamily="34" charset="0"/>
              <a:buChar char="•"/>
            </a:pPr>
            <a:r>
              <a:rPr lang="en-GB" dirty="0">
                <a:latin typeface="Roboto Light "/>
                <a:ea typeface="Roboto" panose="02000000000000000000" pitchFamily="2" charset="0"/>
                <a:cs typeface="Roboto" panose="02000000000000000000" pitchFamily="2" charset="0"/>
              </a:rPr>
              <a:t>unsuccessful</a:t>
            </a:r>
          </a:p>
          <a:p>
            <a:endParaRPr lang="en-GB" dirty="0"/>
          </a:p>
        </p:txBody>
      </p:sp>
    </p:spTree>
    <p:extLst>
      <p:ext uri="{BB962C8B-B14F-4D97-AF65-F5344CB8AC3E}">
        <p14:creationId xmlns:p14="http://schemas.microsoft.com/office/powerpoint/2010/main" val="2387682057"/>
      </p:ext>
    </p:extLst>
  </p:cSld>
  <p:clrMapOvr>
    <a:masterClrMapping/>
  </p:clrMapOvr>
  <p:transition>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4A561DA-3A0D-CBE6-9866-65A74B70D05B}"/>
            </a:ext>
          </a:extLst>
        </p:cNvPr>
        <p:cNvGrpSpPr/>
        <p:nvPr/>
      </p:nvGrpSpPr>
      <p:grpSpPr>
        <a:xfrm>
          <a:off x="0" y="0"/>
          <a:ext cx="0" cy="0"/>
          <a:chOff x="0" y="0"/>
          <a:chExt cx="0" cy="0"/>
        </a:xfrm>
      </p:grpSpPr>
      <p:sp>
        <p:nvSpPr>
          <p:cNvPr id="4" name="Diagonal Stripe 3">
            <a:extLst>
              <a:ext uri="{FF2B5EF4-FFF2-40B4-BE49-F238E27FC236}">
                <a16:creationId xmlns:a16="http://schemas.microsoft.com/office/drawing/2014/main" id="{A72E73F5-F268-1AF6-5E93-CA8D9EA16CA7}"/>
              </a:ext>
            </a:extLst>
          </p:cNvPr>
          <p:cNvSpPr/>
          <p:nvPr/>
        </p:nvSpPr>
        <p:spPr>
          <a:xfrm>
            <a:off x="0" y="0"/>
            <a:ext cx="3090672" cy="2871216"/>
          </a:xfrm>
          <a:prstGeom prst="diagStripe">
            <a:avLst/>
          </a:prstGeom>
          <a:gradFill flip="none" rotWithShape="1">
            <a:gsLst>
              <a:gs pos="0">
                <a:srgbClr val="C64248"/>
              </a:gs>
              <a:gs pos="50000">
                <a:srgbClr val="C64248"/>
              </a:gs>
              <a:gs pos="100000">
                <a:srgbClr val="C64248"/>
              </a:gs>
            </a:gsLst>
            <a:lin ang="189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Title 3">
            <a:extLst>
              <a:ext uri="{FF2B5EF4-FFF2-40B4-BE49-F238E27FC236}">
                <a16:creationId xmlns:a16="http://schemas.microsoft.com/office/drawing/2014/main" id="{E0551DC5-7FD0-17B5-9A69-4E05A9F924F4}"/>
              </a:ext>
            </a:extLst>
          </p:cNvPr>
          <p:cNvSpPr txBox="1">
            <a:spLocks/>
          </p:cNvSpPr>
          <p:nvPr/>
        </p:nvSpPr>
        <p:spPr>
          <a:xfrm rot="19031543">
            <a:off x="-378014" y="706769"/>
            <a:ext cx="3135683" cy="7918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cap="none">
                <a:solidFill>
                  <a:schemeClr val="tx1"/>
                </a:solidFill>
                <a:latin typeface="+mj-lt"/>
                <a:ea typeface="+mj-ea"/>
                <a:cs typeface="+mj-cs"/>
              </a:defRPr>
            </a:lvl1pPr>
          </a:lstStyle>
          <a:p>
            <a:pPr algn="ctr"/>
            <a:r>
              <a:rPr lang="en-GB" b="1" dirty="0">
                <a:solidFill>
                  <a:schemeClr val="bg1"/>
                </a:solidFill>
                <a:latin typeface="Arial Bold"/>
                <a:cs typeface="Arial Bold"/>
              </a:rPr>
              <a:t>Replying</a:t>
            </a:r>
          </a:p>
        </p:txBody>
      </p:sp>
      <p:sp>
        <p:nvSpPr>
          <p:cNvPr id="9" name="TextBox 8">
            <a:extLst>
              <a:ext uri="{FF2B5EF4-FFF2-40B4-BE49-F238E27FC236}">
                <a16:creationId xmlns:a16="http://schemas.microsoft.com/office/drawing/2014/main" id="{955681F7-1A0B-D0BD-EF14-7ADDB325AE0F}"/>
              </a:ext>
            </a:extLst>
          </p:cNvPr>
          <p:cNvSpPr txBox="1"/>
          <p:nvPr/>
        </p:nvSpPr>
        <p:spPr>
          <a:xfrm>
            <a:off x="391503" y="2829758"/>
            <a:ext cx="3494697" cy="3139321"/>
          </a:xfrm>
          <a:prstGeom prst="rect">
            <a:avLst/>
          </a:prstGeom>
          <a:noFill/>
        </p:spPr>
        <p:txBody>
          <a:bodyPr wrap="square" rtlCol="0">
            <a:spAutoFit/>
          </a:bodyPr>
          <a:lstStyle/>
          <a:p>
            <a:pPr marL="361950" indent="-323850">
              <a:buClr>
                <a:srgbClr val="12BCBC"/>
              </a:buClr>
              <a:buFont typeface="Wingdings" panose="05000000000000000000" pitchFamily="2" charset="2"/>
              <a:buChar char="§"/>
            </a:pPr>
            <a:r>
              <a:rPr lang="en-GB" dirty="0">
                <a:latin typeface="Roboto Light "/>
                <a:ea typeface="Roboto" panose="02000000000000000000" pitchFamily="2" charset="0"/>
                <a:cs typeface="Roboto" panose="02000000000000000000" pitchFamily="2" charset="0"/>
              </a:rPr>
              <a:t>Once you've made your decisions, choose a 'firm' and 'insurance' choice. </a:t>
            </a:r>
          </a:p>
          <a:p>
            <a:pPr marL="361950" indent="-323850">
              <a:buClr>
                <a:srgbClr val="12BCBC"/>
              </a:buClr>
              <a:buFont typeface="Wingdings" panose="05000000000000000000" pitchFamily="2" charset="2"/>
              <a:buChar char="§"/>
            </a:pPr>
            <a:endParaRPr lang="en-GB" dirty="0">
              <a:latin typeface="Roboto Light "/>
              <a:ea typeface="Roboto" panose="02000000000000000000" pitchFamily="2" charset="0"/>
              <a:cs typeface="Roboto" panose="02000000000000000000" pitchFamily="2" charset="0"/>
            </a:endParaRPr>
          </a:p>
          <a:p>
            <a:pPr marL="361950" indent="-323850">
              <a:buClr>
                <a:srgbClr val="12BCBC"/>
              </a:buClr>
              <a:buFont typeface="Wingdings" panose="05000000000000000000" pitchFamily="2" charset="2"/>
              <a:buChar char="§"/>
            </a:pPr>
            <a:r>
              <a:rPr lang="en-GB" dirty="0">
                <a:latin typeface="Roboto Light "/>
                <a:ea typeface="Roboto" panose="02000000000000000000" pitchFamily="2" charset="0"/>
                <a:cs typeface="Roboto" panose="02000000000000000000" pitchFamily="2" charset="0"/>
              </a:rPr>
              <a:t>Decline any remaining offers. </a:t>
            </a:r>
          </a:p>
          <a:p>
            <a:pPr marL="361950" indent="-323850">
              <a:buClr>
                <a:srgbClr val="12BCBC"/>
              </a:buClr>
              <a:buFont typeface="Wingdings" panose="05000000000000000000" pitchFamily="2" charset="2"/>
              <a:buChar char="§"/>
            </a:pPr>
            <a:endParaRPr lang="en-GB" dirty="0">
              <a:latin typeface="Roboto Light "/>
              <a:ea typeface="Roboto" panose="02000000000000000000" pitchFamily="2" charset="0"/>
              <a:cs typeface="Roboto" panose="02000000000000000000" pitchFamily="2" charset="0"/>
            </a:endParaRPr>
          </a:p>
          <a:p>
            <a:pPr marL="361950" indent="-323850">
              <a:buClr>
                <a:srgbClr val="12BCBC"/>
              </a:buClr>
              <a:buFont typeface="Wingdings" panose="05000000000000000000" pitchFamily="2" charset="2"/>
              <a:buChar char="§"/>
            </a:pPr>
            <a:r>
              <a:rPr lang="en-GB" dirty="0">
                <a:latin typeface="Roboto Light "/>
                <a:ea typeface="Roboto" panose="02000000000000000000" pitchFamily="2" charset="0"/>
                <a:cs typeface="Roboto" panose="02000000000000000000" pitchFamily="2" charset="0"/>
              </a:rPr>
              <a:t>If you're not holding an offer, use Extra or Clearing to find available places.</a:t>
            </a:r>
          </a:p>
          <a:p>
            <a:endParaRPr lang="en-GB" dirty="0"/>
          </a:p>
        </p:txBody>
      </p:sp>
      <p:pic>
        <p:nvPicPr>
          <p:cNvPr id="3" name="Picture 2">
            <a:extLst>
              <a:ext uri="{FF2B5EF4-FFF2-40B4-BE49-F238E27FC236}">
                <a16:creationId xmlns:a16="http://schemas.microsoft.com/office/drawing/2014/main" id="{D2D4D201-F620-6336-9061-62D454511C23}"/>
              </a:ext>
            </a:extLst>
          </p:cNvPr>
          <p:cNvPicPr>
            <a:picLocks noChangeAspect="1"/>
          </p:cNvPicPr>
          <p:nvPr/>
        </p:nvPicPr>
        <p:blipFill>
          <a:blip r:embed="rId3"/>
          <a:stretch>
            <a:fillRect/>
          </a:stretch>
        </p:blipFill>
        <p:spPr>
          <a:xfrm>
            <a:off x="4213796" y="1160704"/>
            <a:ext cx="4930204" cy="5697296"/>
          </a:xfrm>
          <a:prstGeom prst="rect">
            <a:avLst/>
          </a:prstGeom>
        </p:spPr>
      </p:pic>
    </p:spTree>
    <p:extLst>
      <p:ext uri="{BB962C8B-B14F-4D97-AF65-F5344CB8AC3E}">
        <p14:creationId xmlns:p14="http://schemas.microsoft.com/office/powerpoint/2010/main" val="1630852446"/>
      </p:ext>
    </p:extLst>
  </p:cSld>
  <p:clrMapOvr>
    <a:masterClrMapping/>
  </p:clrMapOvr>
  <p:transition>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DCC66328-BCE8-AF04-5406-E26F5371A82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A2DDC2D-9EEA-6ADD-B8AF-935C621FF273}"/>
              </a:ext>
            </a:extLst>
          </p:cNvPr>
          <p:cNvSpPr>
            <a:spLocks noGrp="1"/>
          </p:cNvSpPr>
          <p:nvPr>
            <p:ph type="ctrTitle"/>
          </p:nvPr>
        </p:nvSpPr>
        <p:spPr>
          <a:xfrm>
            <a:off x="359532" y="2744640"/>
            <a:ext cx="8280000" cy="689850"/>
          </a:xfrm>
        </p:spPr>
        <p:txBody>
          <a:bodyPr>
            <a:noAutofit/>
          </a:bodyPr>
          <a:lstStyle/>
          <a:p>
            <a:r>
              <a:rPr lang="en-GB" sz="6000" b="1" dirty="0">
                <a:latin typeface="+mn-lt"/>
              </a:rPr>
              <a:t>Next Steps</a:t>
            </a:r>
          </a:p>
        </p:txBody>
      </p:sp>
      <p:pic>
        <p:nvPicPr>
          <p:cNvPr id="4" name="Graphic 3" descr="Chevron arrows with solid fill">
            <a:extLst>
              <a:ext uri="{FF2B5EF4-FFF2-40B4-BE49-F238E27FC236}">
                <a16:creationId xmlns:a16="http://schemas.microsoft.com/office/drawing/2014/main" id="{9ADA0BF9-7B22-A3D2-CB81-9F648702D88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728007" y="3429000"/>
            <a:ext cx="1543050" cy="1543050"/>
          </a:xfrm>
          <a:prstGeom prst="rect">
            <a:avLst/>
          </a:prstGeom>
        </p:spPr>
      </p:pic>
    </p:spTree>
    <p:extLst>
      <p:ext uri="{BB962C8B-B14F-4D97-AF65-F5344CB8AC3E}">
        <p14:creationId xmlns:p14="http://schemas.microsoft.com/office/powerpoint/2010/main" val="1175486918"/>
      </p:ext>
    </p:extLst>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4AB6E3D0-DB21-D562-132C-A85D85BBE92C}"/>
            </a:ext>
          </a:extLst>
        </p:cNvPr>
        <p:cNvGrpSpPr/>
        <p:nvPr/>
      </p:nvGrpSpPr>
      <p:grpSpPr>
        <a:xfrm>
          <a:off x="0" y="0"/>
          <a:ext cx="0" cy="0"/>
          <a:chOff x="0" y="0"/>
          <a:chExt cx="0" cy="0"/>
        </a:xfrm>
      </p:grpSpPr>
      <p:sp>
        <p:nvSpPr>
          <p:cNvPr id="4" name="Diagonal Stripe 3">
            <a:extLst>
              <a:ext uri="{FF2B5EF4-FFF2-40B4-BE49-F238E27FC236}">
                <a16:creationId xmlns:a16="http://schemas.microsoft.com/office/drawing/2014/main" id="{1A6C0C6B-F9B5-5F84-DEC0-AC37D8516B21}"/>
              </a:ext>
            </a:extLst>
          </p:cNvPr>
          <p:cNvSpPr/>
          <p:nvPr/>
        </p:nvSpPr>
        <p:spPr>
          <a:xfrm>
            <a:off x="0" y="0"/>
            <a:ext cx="3090672" cy="2871216"/>
          </a:xfrm>
          <a:prstGeom prst="diagStripe">
            <a:avLst/>
          </a:prstGeom>
          <a:gradFill flip="none" rotWithShape="1">
            <a:gsLst>
              <a:gs pos="0">
                <a:srgbClr val="C64248"/>
              </a:gs>
              <a:gs pos="50000">
                <a:srgbClr val="C64248"/>
              </a:gs>
              <a:gs pos="100000">
                <a:srgbClr val="C64248"/>
              </a:gs>
            </a:gsLst>
            <a:lin ang="18900000" scaled="1"/>
            <a:tileRect/>
          </a:gradFill>
          <a:ln>
            <a:noFill/>
          </a:ln>
          <a:effectLst>
            <a:outerShdw blurRad="50800" dist="38100" dir="2700000" algn="tl" rotWithShape="0">
              <a:prstClr val="black">
                <a:alpha val="40000"/>
              </a:prstClr>
            </a:outerShdw>
          </a:effectLst>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Title 3">
            <a:extLst>
              <a:ext uri="{FF2B5EF4-FFF2-40B4-BE49-F238E27FC236}">
                <a16:creationId xmlns:a16="http://schemas.microsoft.com/office/drawing/2014/main" id="{FA1F6F3C-BFF9-3DDD-013F-C399BDD0B7B6}"/>
              </a:ext>
            </a:extLst>
          </p:cNvPr>
          <p:cNvSpPr txBox="1">
            <a:spLocks/>
          </p:cNvSpPr>
          <p:nvPr/>
        </p:nvSpPr>
        <p:spPr>
          <a:xfrm rot="19031543">
            <a:off x="-378014" y="706769"/>
            <a:ext cx="3135683" cy="791864"/>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cap="none">
                <a:solidFill>
                  <a:schemeClr val="tx1"/>
                </a:solidFill>
                <a:latin typeface="+mj-lt"/>
                <a:ea typeface="+mj-ea"/>
                <a:cs typeface="+mj-cs"/>
              </a:defRPr>
            </a:lvl1pPr>
          </a:lstStyle>
          <a:p>
            <a:pPr algn="ctr"/>
            <a:r>
              <a:rPr lang="en-GB" sz="4000" b="1" dirty="0">
                <a:solidFill>
                  <a:schemeClr val="bg1"/>
                </a:solidFill>
                <a:latin typeface="Arial Bold"/>
                <a:cs typeface="Arial Bold"/>
              </a:rPr>
              <a:t>Next Steps</a:t>
            </a:r>
          </a:p>
        </p:txBody>
      </p:sp>
      <p:sp>
        <p:nvSpPr>
          <p:cNvPr id="9" name="TextBox 8">
            <a:extLst>
              <a:ext uri="{FF2B5EF4-FFF2-40B4-BE49-F238E27FC236}">
                <a16:creationId xmlns:a16="http://schemas.microsoft.com/office/drawing/2014/main" id="{7BAA20B2-8A0D-F5AB-52FB-72CBE65B505D}"/>
              </a:ext>
            </a:extLst>
          </p:cNvPr>
          <p:cNvSpPr txBox="1"/>
          <p:nvPr/>
        </p:nvSpPr>
        <p:spPr>
          <a:xfrm>
            <a:off x="272633" y="3124396"/>
            <a:ext cx="3661192" cy="2862322"/>
          </a:xfrm>
          <a:prstGeom prst="rect">
            <a:avLst/>
          </a:prstGeom>
          <a:noFill/>
        </p:spPr>
        <p:txBody>
          <a:bodyPr wrap="square" rtlCol="0">
            <a:spAutoFit/>
          </a:bodyPr>
          <a:lstStyle/>
          <a:p>
            <a:pPr marL="361950" lvl="0" indent="-323850">
              <a:lnSpc>
                <a:spcPct val="150000"/>
              </a:lnSpc>
              <a:buClr>
                <a:srgbClr val="12BCBC"/>
              </a:buClr>
              <a:buFont typeface="Wingdings" panose="05000000000000000000" pitchFamily="2" charset="2"/>
              <a:buChar char="§"/>
              <a:defRPr/>
            </a:pPr>
            <a:r>
              <a:rPr lang="en-US" dirty="0">
                <a:latin typeface="Roboto Light "/>
              </a:rPr>
              <a:t> research, research, research</a:t>
            </a:r>
          </a:p>
          <a:p>
            <a:pPr marL="361950" lvl="0" indent="-323850">
              <a:lnSpc>
                <a:spcPct val="150000"/>
              </a:lnSpc>
              <a:buClr>
                <a:srgbClr val="12BCBC"/>
              </a:buClr>
              <a:buFont typeface="Wingdings" panose="05000000000000000000" pitchFamily="2" charset="2"/>
              <a:buChar char="§"/>
              <a:defRPr/>
            </a:pPr>
            <a:r>
              <a:rPr lang="en-US" dirty="0">
                <a:latin typeface="Roboto Light "/>
              </a:rPr>
              <a:t> attend open days and events</a:t>
            </a:r>
          </a:p>
          <a:p>
            <a:pPr marL="361950" indent="-323850">
              <a:lnSpc>
                <a:spcPct val="150000"/>
              </a:lnSpc>
              <a:spcBef>
                <a:spcPts val="0"/>
              </a:spcBef>
              <a:buClr>
                <a:srgbClr val="12BCBC"/>
              </a:buClr>
              <a:buFont typeface="Wingdings" panose="05000000000000000000" pitchFamily="2" charset="2"/>
              <a:buChar char="§"/>
              <a:defRPr/>
            </a:pPr>
            <a:r>
              <a:rPr lang="en-US" dirty="0">
                <a:latin typeface="Roboto Light "/>
              </a:rPr>
              <a:t> independent learning</a:t>
            </a:r>
          </a:p>
          <a:p>
            <a:pPr marL="361950" indent="-323850">
              <a:lnSpc>
                <a:spcPct val="150000"/>
              </a:lnSpc>
              <a:spcBef>
                <a:spcPts val="0"/>
              </a:spcBef>
              <a:buClr>
                <a:srgbClr val="12BCBC"/>
              </a:buClr>
              <a:buFont typeface="Wingdings" panose="05000000000000000000" pitchFamily="2" charset="2"/>
              <a:buChar char="§"/>
              <a:defRPr/>
            </a:pPr>
            <a:r>
              <a:rPr lang="en-US" dirty="0">
                <a:latin typeface="Roboto Light "/>
              </a:rPr>
              <a:t> work experience</a:t>
            </a:r>
          </a:p>
          <a:p>
            <a:pPr marL="361950" indent="-323850">
              <a:lnSpc>
                <a:spcPct val="150000"/>
              </a:lnSpc>
              <a:spcBef>
                <a:spcPts val="0"/>
              </a:spcBef>
              <a:buClr>
                <a:srgbClr val="12BCBC"/>
              </a:buClr>
              <a:buFont typeface="Wingdings" panose="05000000000000000000" pitchFamily="2" charset="2"/>
              <a:buChar char="§"/>
              <a:defRPr/>
            </a:pPr>
            <a:r>
              <a:rPr lang="en-US" dirty="0">
                <a:latin typeface="Roboto Light "/>
              </a:rPr>
              <a:t> volunteering</a:t>
            </a:r>
          </a:p>
          <a:p>
            <a:pPr marL="361950" indent="-323850">
              <a:lnSpc>
                <a:spcPct val="150000"/>
              </a:lnSpc>
              <a:spcBef>
                <a:spcPts val="0"/>
              </a:spcBef>
              <a:buClr>
                <a:srgbClr val="12BCBC"/>
              </a:buClr>
              <a:buFont typeface="Wingdings" panose="05000000000000000000" pitchFamily="2" charset="2"/>
              <a:buChar char="§"/>
              <a:defRPr/>
            </a:pPr>
            <a:r>
              <a:rPr lang="en-US" dirty="0">
                <a:latin typeface="Roboto Light "/>
              </a:rPr>
              <a:t> focus on this year’s studies</a:t>
            </a:r>
          </a:p>
          <a:p>
            <a:endParaRPr lang="en-GB" dirty="0"/>
          </a:p>
        </p:txBody>
      </p:sp>
      <p:pic>
        <p:nvPicPr>
          <p:cNvPr id="2" name="Picture Placeholder 10" descr="A group of people standing next to bicycles&#10;&#10;AI-generated content may be incorrect.">
            <a:extLst>
              <a:ext uri="{FF2B5EF4-FFF2-40B4-BE49-F238E27FC236}">
                <a16:creationId xmlns:a16="http://schemas.microsoft.com/office/drawing/2014/main" id="{2645892A-AB19-CE73-0D27-085E598495B6}"/>
              </a:ext>
            </a:extLst>
          </p:cNvPr>
          <p:cNvPicPr>
            <a:picLocks noChangeAspect="1"/>
          </p:cNvPicPr>
          <p:nvPr/>
        </p:nvPicPr>
        <p:blipFill>
          <a:blip r:embed="rId3"/>
          <a:srcRect l="18953" r="18953"/>
          <a:stretch>
            <a:fillRect/>
          </a:stretch>
        </p:blipFill>
        <p:spPr>
          <a:xfrm>
            <a:off x="4193370" y="1533525"/>
            <a:ext cx="4476251" cy="4806332"/>
          </a:xfrm>
          <a:prstGeom prst="rect">
            <a:avLst/>
          </a:prstGeom>
        </p:spPr>
      </p:pic>
    </p:spTree>
    <p:extLst>
      <p:ext uri="{BB962C8B-B14F-4D97-AF65-F5344CB8AC3E}">
        <p14:creationId xmlns:p14="http://schemas.microsoft.com/office/powerpoint/2010/main" val="3215269621"/>
      </p:ext>
    </p:extLst>
  </p:cSld>
  <p:clrMapOvr>
    <a:masterClrMapping/>
  </p:clrMapOvr>
  <p:transition>
    <p:fade/>
  </p:transition>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C4BA174CC79004CAFE417162D836E52" ma:contentTypeVersion="21" ma:contentTypeDescription="Create a new document." ma:contentTypeScope="" ma:versionID="7aa4d3c6e252912368f122966e34907f">
  <xsd:schema xmlns:xsd="http://www.w3.org/2001/XMLSchema" xmlns:xs="http://www.w3.org/2001/XMLSchema" xmlns:p="http://schemas.microsoft.com/office/2006/metadata/properties" xmlns:ns2="a5fbc626-e2b5-4415-86de-6616ec8df65f" xmlns:ns3="5d04adec-f6b2-4bb3-85a2-50df14d8aead" targetNamespace="http://schemas.microsoft.com/office/2006/metadata/properties" ma:root="true" ma:fieldsID="a5a3e5566a2ebfeb7a5cdfce41a59ba0" ns2:_="" ns3:_="">
    <xsd:import namespace="a5fbc626-e2b5-4415-86de-6616ec8df65f"/>
    <xsd:import namespace="5d04adec-f6b2-4bb3-85a2-50df14d8aead"/>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ServiceLocation" minOccurs="0"/>
                <xsd:element ref="ns2:MediaLengthInSeconds" minOccurs="0"/>
                <xsd:element ref="ns2:lcf76f155ced4ddcb4097134ff3c332f" minOccurs="0"/>
                <xsd:element ref="ns3:TaxCatchAll" minOccurs="0"/>
                <xsd:element ref="ns2:MediaServiceObjectDetectorVersions" minOccurs="0"/>
                <xsd:element ref="ns2:MediaServiceSearchProperties"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5fbc626-e2b5-4415-86de-6616ec8df65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08cd521b-c766-495a-bf72-da9be8cb7f85"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4" nillable="true" ma:displayName="MediaServiceObjectDetectorVersions" ma:hidden="true" ma:indexed="true" ma:internalName="MediaServiceObjectDetectorVersions"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5d04adec-f6b2-4bb3-85a2-50df14d8aead"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23" nillable="true" ma:displayName="Taxonomy Catch All Column" ma:hidden="true" ma:list="{4291da1b-c176-477f-8ea4-a565f24bc6ab}" ma:internalName="TaxCatchAll" ma:showField="CatchAllData" ma:web="5d04adec-f6b2-4bb3-85a2-50df14d8aead">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lcf76f155ced4ddcb4097134ff3c332f xmlns="a5fbc626-e2b5-4415-86de-6616ec8df65f">
      <Terms xmlns="http://schemas.microsoft.com/office/infopath/2007/PartnerControls"/>
    </lcf76f155ced4ddcb4097134ff3c332f>
    <TaxCatchAll xmlns="5d04adec-f6b2-4bb3-85a2-50df14d8aead" xsi:nil="true"/>
  </documentManagement>
</p:properties>
</file>

<file path=customXml/itemProps1.xml><?xml version="1.0" encoding="utf-8"?>
<ds:datastoreItem xmlns:ds="http://schemas.openxmlformats.org/officeDocument/2006/customXml" ds:itemID="{A893AFA4-0A0C-495A-8D87-FBF14E18A1E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5fbc626-e2b5-4415-86de-6616ec8df65f"/>
    <ds:schemaRef ds:uri="5d04adec-f6b2-4bb3-85a2-50df14d8aea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E90F56DB-57C4-4BBC-ADF1-AA821F208A1B}">
  <ds:schemaRefs>
    <ds:schemaRef ds:uri="http://schemas.microsoft.com/sharepoint/v3/contenttype/forms"/>
  </ds:schemaRefs>
</ds:datastoreItem>
</file>

<file path=customXml/itemProps3.xml><?xml version="1.0" encoding="utf-8"?>
<ds:datastoreItem xmlns:ds="http://schemas.openxmlformats.org/officeDocument/2006/customXml" ds:itemID="{FB4477B0-B864-4BD2-8AEA-6163CE94FF1D}">
  <ds:schemaRefs>
    <ds:schemaRef ds:uri="http://schemas.microsoft.com/office/2006/metadata/properties"/>
    <ds:schemaRef ds:uri="http://schemas.microsoft.com/office/infopath/2007/PartnerControls"/>
    <ds:schemaRef ds:uri="http://schemas.microsoft.com/office/2006/documentManagement/types"/>
    <ds:schemaRef ds:uri="http://www.w3.org/XML/1998/namespace"/>
    <ds:schemaRef ds:uri="5d04adec-f6b2-4bb3-85a2-50df14d8aead"/>
    <ds:schemaRef ds:uri="http://purl.org/dc/dcmitype/"/>
    <ds:schemaRef ds:uri="a5fbc626-e2b5-4415-86de-6616ec8df65f"/>
    <ds:schemaRef ds:uri="http://schemas.openxmlformats.org/package/2006/metadata/core-properties"/>
    <ds:schemaRef ds:uri="http://purl.org/dc/terms/"/>
    <ds:schemaRef ds:uri="http://purl.org/dc/elements/1.1/"/>
  </ds:schemaRefs>
</ds:datastoreItem>
</file>

<file path=docMetadata/LabelInfo.xml><?xml version="1.0" encoding="utf-8"?>
<clbl:labelList xmlns:clbl="http://schemas.microsoft.com/office/2020/mipLabelMetadata">
  <clbl:label id="{4ffa3bc4-ecfc-48c0-9080-f5e43ff90e5f}" enabled="0" method="" siteId="{4ffa3bc4-ecfc-48c0-9080-f5e43ff90e5f}" removed="1"/>
</clbl:labelList>
</file>

<file path=docProps/app.xml><?xml version="1.0" encoding="utf-8"?>
<Properties xmlns="http://schemas.openxmlformats.org/officeDocument/2006/extended-properties" xmlns:vt="http://schemas.openxmlformats.org/officeDocument/2006/docPropsVTypes">
  <Template>Office Theme 2013 - 2022</Template>
  <TotalTime>0</TotalTime>
  <Words>996</Words>
  <Application>Microsoft Office PowerPoint</Application>
  <PresentationFormat>On-screen Show (4:3)</PresentationFormat>
  <Paragraphs>88</Paragraphs>
  <Slides>13</Slides>
  <Notes>8</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13</vt:i4>
      </vt:variant>
    </vt:vector>
  </HeadingPairs>
  <TitlesOfParts>
    <vt:vector size="25" baseType="lpstr">
      <vt:lpstr>Aptos</vt:lpstr>
      <vt:lpstr>Arial</vt:lpstr>
      <vt:lpstr>Arial Bold</vt:lpstr>
      <vt:lpstr>Calibri</vt:lpstr>
      <vt:lpstr>Calibri Light</vt:lpstr>
      <vt:lpstr>Roboto</vt:lpstr>
      <vt:lpstr>Roboto Light</vt:lpstr>
      <vt:lpstr>Roboto Light </vt:lpstr>
      <vt:lpstr>Segoe UI</vt:lpstr>
      <vt:lpstr>Symbol</vt:lpstr>
      <vt:lpstr>Wingdings</vt:lpstr>
      <vt:lpstr>Office Theme</vt:lpstr>
      <vt:lpstr>Introduction to the  UCAS Process 2026</vt:lpstr>
      <vt:lpstr>Overview of the 2026 cycle:</vt:lpstr>
      <vt:lpstr>Applying</vt:lpstr>
      <vt:lpstr>PowerPoint Presentation</vt:lpstr>
      <vt:lpstr>PowerPoint Presentation</vt:lpstr>
      <vt:lpstr>Application: Profile</vt:lpstr>
      <vt:lpstr>Application: Experiences</vt:lpstr>
      <vt:lpstr>Offers &amp; Decisions</vt:lpstr>
      <vt:lpstr>PowerPoint Presentation</vt:lpstr>
      <vt:lpstr>PowerPoint Presentation</vt:lpstr>
      <vt:lpstr>PowerPoint Presentation</vt:lpstr>
      <vt:lpstr>Next Steps</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Why Study At Reading</dc:title>
  <dc:creator>Imogen Lawlor</dc:creator>
  <cp:lastModifiedBy>K PRIOR</cp:lastModifiedBy>
  <cp:revision>7</cp:revision>
  <dcterms:created xsi:type="dcterms:W3CDTF">2023-06-14T11:21:41Z</dcterms:created>
  <dcterms:modified xsi:type="dcterms:W3CDTF">2025-09-12T14:51:47Z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0x0101006C4BA174CC79004CAFE417162D836E52</vt:lpwstr>
  </property>
  <property fmtid="{D5CDD505-2E9C-101B-9397-08002B2CF9AE}" pid="3" name="MediaServiceImageTags">
    <vt:lpwstr/>
  </property>
</Properties>
</file>