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7F6AB-E418-43B0-8A0B-6B834FED8A8E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ED06B-2F35-4CA4-BC6A-CF21FE44E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690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CD316-2FE1-4CF8-A513-71F4FB2CA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CEBC3D-2670-4FB2-BF86-859111C523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015CB-D096-4F7E-8144-F22A9B22F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D4EEF-F3C5-48EB-ACBC-C2C39A37D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049613-7A63-45EE-9811-ADC104B13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959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29749-6898-451D-8694-A9960D1B9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2CE4E2-8C0F-4B05-BD93-EFAED1A1CF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D43A5-CEC8-4803-9171-4BB731447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5CD62-A88A-4FAA-8D69-64BF4894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17355D-86A6-459A-9610-689FDED00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975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5336A-A104-4870-9C2F-48DFAFC6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047E0A-9744-47DE-869E-F14B740BC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C97138-7C9D-455E-940F-244E539DD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6A909A-CBC6-4BA3-B409-A261E1FE9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1F3EE-04F7-4109-B0CC-71CDADB73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62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6BBDB-925C-44DB-974D-E028EBC3C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9C20D9-9F16-4AB8-8B05-EE4791E1EE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644906-83C6-4B26-9C09-F270B39698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4D677C-1BC5-419B-A781-A58FD38D9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F2F206-7871-4DAC-835F-52E1CA9C1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1B3AF0-F76B-4946-B64C-F6CD68E33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89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46156-3384-42D5-A581-9FBDB4688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6BE2FD-B2C7-4ED3-8C53-B9322D5030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37E3F5-850A-4C9C-BE6B-52C4CBA507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128627-5028-4724-9505-2D0FF54AD2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76D771-84A3-4F6C-BBE8-412BBE0410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73D96D-ECA7-458A-A7AB-5F2F62ED6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11C697-5391-4A99-922C-016DD5279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341DDD-C805-41DD-A8C8-01BC84C3F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761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E4922-F378-466D-8CA0-94A43901A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9FD207-C1CD-43B7-81D0-113B68016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26D4AC-C583-4201-9FC6-DA88001D3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8398CE-3DA9-4008-8A9C-61FBF2FCB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31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18DF72-AF83-4FD6-B7BF-1A9FB3817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7B72B1-FF9D-4322-96D5-724498852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AE7AF7-F07D-4B37-BB51-DBCB5939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87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71C7F-397D-409A-99FC-AD3E71F51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5452B-0DF5-40BC-AAC3-D64028443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47697-E4F7-406F-A53A-D6CF620C32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C8B353-BE70-44E2-BC27-A75B2FC49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39169-1CD0-469C-A62D-76E34125C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9D0ADF-74B3-49BF-A09E-87A75676D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346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277B5-21D3-4EC5-88B2-61D23B3D6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C2A424-35AA-45AE-9B0B-FA8371302D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B12B9A-9BB2-4051-AD1C-14449FAD6F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822BEA-2171-4291-B78D-16AA7A936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6F8DE5-74C5-40AC-A0F9-0CAE0F801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652C28-4669-44BD-860A-835C37B5E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26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4FFF3-E502-41A7-B92F-3AB51CD91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F01F83-5E45-4553-9E59-6852910C7C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7BD19-39A6-4192-9AAB-B08F75A3B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4826-379D-4BA2-AFF0-2DD34D3FD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D1DC4-6631-40DC-88BC-6BF79826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487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3CFD37-E496-4554-98EE-FBF6B0E9B7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DB8C0F-21C4-4DA9-B6E6-BEAE54F3C1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8CF63-5BD5-47C9-8E29-F2AEDF309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117450-A31B-408E-8636-31C3E6DFA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0685E-9FD3-4EDD-9F04-DCD22EFDE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897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849105-D670-4986-89FA-74A2A85C5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EAD81B-3404-4E4C-832D-5B728E4476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FC166-B66B-476D-9006-2C41FDDA18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007B3-F123-4172-9D8E-8832F361F6A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BAA0E-B853-4A03-A85A-29DC9D1354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EEDF6F-0E23-49F3-A50B-61BCB65E52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0218D-58CE-4A93-B7BB-1E16C13B98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886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Relationship Id="rId1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image" Target="../media/image26.gif"/><Relationship Id="rId3" Type="http://schemas.openxmlformats.org/officeDocument/2006/relationships/image" Target="../media/image16.gif"/><Relationship Id="rId7" Type="http://schemas.openxmlformats.org/officeDocument/2006/relationships/image" Target="../media/image20.gif"/><Relationship Id="rId12" Type="http://schemas.openxmlformats.org/officeDocument/2006/relationships/image" Target="../media/image25.gif"/><Relationship Id="rId2" Type="http://schemas.openxmlformats.org/officeDocument/2006/relationships/image" Target="../media/image15.gif"/><Relationship Id="rId16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11" Type="http://schemas.openxmlformats.org/officeDocument/2006/relationships/image" Target="../media/image24.gif"/><Relationship Id="rId5" Type="http://schemas.openxmlformats.org/officeDocument/2006/relationships/image" Target="../media/image18.gif"/><Relationship Id="rId15" Type="http://schemas.openxmlformats.org/officeDocument/2006/relationships/image" Target="../media/image28.gif"/><Relationship Id="rId10" Type="http://schemas.openxmlformats.org/officeDocument/2006/relationships/image" Target="../media/image23.gif"/><Relationship Id="rId4" Type="http://schemas.openxmlformats.org/officeDocument/2006/relationships/image" Target="../media/image17.gif"/><Relationship Id="rId9" Type="http://schemas.openxmlformats.org/officeDocument/2006/relationships/image" Target="../media/image22.gif"/><Relationship Id="rId1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4D61EEE-26FA-4EE1-8E2B-2A6F432187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425" y="2962691"/>
            <a:ext cx="9144000" cy="3263447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b="1" dirty="0"/>
              <a:t>LO</a:t>
            </a:r>
            <a:r>
              <a:rPr lang="zh-CN" altLang="en-US" sz="3200" b="1" dirty="0"/>
              <a:t>： </a:t>
            </a:r>
            <a:r>
              <a:rPr lang="en-GB" altLang="zh-CN" sz="3200" b="1" dirty="0"/>
              <a:t>We are revising places in town and adverbs of frequency</a:t>
            </a:r>
          </a:p>
          <a:p>
            <a:pPr algn="l"/>
            <a:r>
              <a:rPr lang="en-GB" sz="3200" b="1" dirty="0"/>
              <a:t>I can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200" b="1" dirty="0"/>
              <a:t>talk about how to get around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200" b="1" dirty="0"/>
              <a:t>use adverbs of frequency with places in town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A771BB-A9E3-4D11-B0F6-24F5A682B502}"/>
              </a:ext>
            </a:extLst>
          </p:cNvPr>
          <p:cNvSpPr txBox="1"/>
          <p:nvPr/>
        </p:nvSpPr>
        <p:spPr>
          <a:xfrm>
            <a:off x="390418" y="339047"/>
            <a:ext cx="4356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highlight>
                  <a:srgbClr val="FFFF00"/>
                </a:highlight>
              </a:rPr>
              <a:t>Lesson 1 this week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1312D8-058C-42A3-BB88-C9F84BE10E4A}"/>
              </a:ext>
            </a:extLst>
          </p:cNvPr>
          <p:cNvSpPr txBox="1"/>
          <p:nvPr/>
        </p:nvSpPr>
        <p:spPr>
          <a:xfrm>
            <a:off x="3534311" y="1266147"/>
            <a:ext cx="4458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I often go to cinema</a:t>
            </a:r>
          </a:p>
        </p:txBody>
      </p:sp>
    </p:spTree>
    <p:extLst>
      <p:ext uri="{BB962C8B-B14F-4D97-AF65-F5344CB8AC3E}">
        <p14:creationId xmlns:p14="http://schemas.microsoft.com/office/powerpoint/2010/main" val="4234667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09C0E-2832-4CFE-BB3C-479E5F8DE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910" y="372813"/>
            <a:ext cx="10515600" cy="1009651"/>
          </a:xfrm>
        </p:spPr>
        <p:txBody>
          <a:bodyPr>
            <a:noAutofit/>
          </a:bodyPr>
          <a:lstStyle/>
          <a:p>
            <a:r>
              <a:rPr lang="en-GB" sz="3600" b="1" dirty="0">
                <a:highlight>
                  <a:srgbClr val="FFFF00"/>
                </a:highlight>
                <a:latin typeface="+mn-lt"/>
              </a:rPr>
              <a:t>Write down these words in characters. You may use an online dictionary if you cannot remember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0FAE8-E3CB-451C-B05B-58CED5F31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523" y="188589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dirty="0"/>
              <a:t>hospital</a:t>
            </a:r>
          </a:p>
          <a:p>
            <a:pPr marL="514350" indent="-514350">
              <a:buAutoNum type="arabicPeriod"/>
            </a:pPr>
            <a:r>
              <a:rPr lang="en-GB" dirty="0"/>
              <a:t>library</a:t>
            </a:r>
          </a:p>
          <a:p>
            <a:pPr marL="514350" indent="-514350">
              <a:buAutoNum type="arabicPeriod"/>
            </a:pPr>
            <a:r>
              <a:rPr lang="en-GB" dirty="0"/>
              <a:t>sports centre</a:t>
            </a:r>
          </a:p>
          <a:p>
            <a:pPr marL="514350" indent="-514350">
              <a:buAutoNum type="arabicPeriod"/>
            </a:pPr>
            <a:r>
              <a:rPr lang="en-GB" dirty="0"/>
              <a:t>shopping centre</a:t>
            </a:r>
          </a:p>
          <a:p>
            <a:pPr marL="514350" indent="-514350">
              <a:buAutoNum type="arabicPeriod"/>
            </a:pPr>
            <a:r>
              <a:rPr lang="en-GB" dirty="0"/>
              <a:t>train station</a:t>
            </a:r>
          </a:p>
          <a:p>
            <a:pPr marL="514350" indent="-514350">
              <a:buAutoNum type="arabicPeriod"/>
            </a:pPr>
            <a:r>
              <a:rPr lang="en-GB" dirty="0"/>
              <a:t>park</a:t>
            </a:r>
          </a:p>
          <a:p>
            <a:pPr marL="514350" indent="-514350">
              <a:buAutoNum type="arabicPeriod"/>
            </a:pPr>
            <a:r>
              <a:rPr lang="en-GB" dirty="0"/>
              <a:t>post office</a:t>
            </a:r>
          </a:p>
          <a:p>
            <a:pPr marL="514350" indent="-514350">
              <a:buAutoNum type="arabicPeriod"/>
            </a:pPr>
            <a:r>
              <a:rPr lang="en-GB" dirty="0"/>
              <a:t>bank</a:t>
            </a:r>
          </a:p>
          <a:p>
            <a:pPr marL="514350" indent="-514350">
              <a:buAutoNum type="arabicPeriod"/>
            </a:pPr>
            <a:r>
              <a:rPr lang="en-GB" dirty="0"/>
              <a:t>museum</a:t>
            </a:r>
          </a:p>
          <a:p>
            <a:pPr marL="514350" indent="-514350">
              <a:buAutoNum type="arabicPeriod"/>
            </a:pPr>
            <a:r>
              <a:rPr lang="en-GB" dirty="0"/>
              <a:t>cinema</a:t>
            </a:r>
          </a:p>
        </p:txBody>
      </p:sp>
    </p:spTree>
    <p:extLst>
      <p:ext uri="{BB962C8B-B14F-4D97-AF65-F5344CB8AC3E}">
        <p14:creationId xmlns:p14="http://schemas.microsoft.com/office/powerpoint/2010/main" val="144433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58F0B-956F-421F-9791-F5057280F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6129"/>
          </a:xfrm>
        </p:spPr>
        <p:txBody>
          <a:bodyPr>
            <a:normAutofit fontScale="90000"/>
          </a:bodyPr>
          <a:lstStyle/>
          <a:p>
            <a:r>
              <a:rPr lang="en-GB" dirty="0">
                <a:highlight>
                  <a:srgbClr val="FFFF00"/>
                </a:highlight>
              </a:rPr>
              <a:t>Do you still remember </a:t>
            </a:r>
            <a:r>
              <a:rPr lang="en-US" altLang="ja-JP" dirty="0">
                <a:highlight>
                  <a:srgbClr val="FFFF00"/>
                </a:highlight>
              </a:rPr>
              <a:t>some</a:t>
            </a:r>
            <a:r>
              <a:rPr lang="ja-JP" altLang="en-US" dirty="0">
                <a:highlight>
                  <a:srgbClr val="FFFF00"/>
                </a:highlight>
              </a:rPr>
              <a:t> </a:t>
            </a:r>
            <a:r>
              <a:rPr lang="en-GB" dirty="0">
                <a:highlight>
                  <a:srgbClr val="FFFF00"/>
                </a:highlight>
              </a:rPr>
              <a:t>adverbs of frequency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AE23B5-4591-483E-8E83-3F0E508254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1490" y="153794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Listen and type the words in your chat box </a:t>
            </a:r>
            <a:r>
              <a:rPr lang="en-US" altLang="ja-JP" dirty="0"/>
              <a:t>in</a:t>
            </a:r>
            <a:r>
              <a:rPr lang="ja-JP" altLang="en-US" dirty="0"/>
              <a:t> </a:t>
            </a:r>
            <a:r>
              <a:rPr lang="en-US" altLang="ja-JP" dirty="0"/>
              <a:t>Chinese</a:t>
            </a:r>
            <a:r>
              <a:rPr lang="ja-JP" altLang="en-US" dirty="0"/>
              <a:t> </a:t>
            </a:r>
            <a:r>
              <a:rPr lang="en-US" altLang="ja-JP" dirty="0"/>
              <a:t>and</a:t>
            </a:r>
            <a:r>
              <a:rPr lang="ja-JP" altLang="en-US" dirty="0"/>
              <a:t> </a:t>
            </a:r>
            <a:r>
              <a:rPr lang="en-US" altLang="ja-JP" dirty="0"/>
              <a:t>English</a:t>
            </a:r>
          </a:p>
          <a:p>
            <a:pPr marL="0" indent="0">
              <a:buNone/>
            </a:pPr>
            <a:r>
              <a:rPr lang="en-US" altLang="ja-JP" dirty="0" err="1"/>
              <a:t>cháng</a:t>
            </a:r>
            <a:r>
              <a:rPr lang="ja-JP" altLang="en-US" dirty="0"/>
              <a:t> </a:t>
            </a:r>
            <a:r>
              <a:rPr lang="en-US" altLang="ja-JP" dirty="0" err="1"/>
              <a:t>chang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yǒu</a:t>
            </a:r>
            <a:r>
              <a:rPr lang="en-US" altLang="ja-JP" dirty="0"/>
              <a:t> </a:t>
            </a:r>
            <a:r>
              <a:rPr lang="en-US" altLang="ja-JP" dirty="0" err="1"/>
              <a:t>shí</a:t>
            </a:r>
            <a:r>
              <a:rPr lang="ja-JP" altLang="en-US" dirty="0"/>
              <a:t> </a:t>
            </a:r>
            <a:r>
              <a:rPr lang="en-US" altLang="ja-JP" dirty="0" err="1"/>
              <a:t>hòu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hěn</a:t>
            </a:r>
            <a:r>
              <a:rPr lang="en-US" altLang="ja-JP" dirty="0"/>
              <a:t> </a:t>
            </a:r>
            <a:r>
              <a:rPr lang="en-US" altLang="ja-JP" dirty="0" err="1"/>
              <a:t>shǎo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cóng</a:t>
            </a:r>
            <a:r>
              <a:rPr lang="en-US" altLang="ja-JP" dirty="0"/>
              <a:t> </a:t>
            </a:r>
            <a:r>
              <a:rPr lang="en-US" altLang="ja-JP" dirty="0" err="1"/>
              <a:t>bù</a:t>
            </a:r>
            <a:endParaRPr lang="en-US" altLang="ja-JP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altLang="ja-JP" dirty="0"/>
              <a:t>Extension</a:t>
            </a:r>
          </a:p>
          <a:p>
            <a:pPr marL="0" indent="0">
              <a:buNone/>
            </a:pPr>
            <a:r>
              <a:rPr lang="en-US" altLang="ja-JP" dirty="0" err="1"/>
              <a:t>yì</a:t>
            </a:r>
            <a:r>
              <a:rPr lang="en-US" altLang="ja-JP" dirty="0"/>
              <a:t> </a:t>
            </a:r>
            <a:r>
              <a:rPr lang="en-US" altLang="ja-JP" dirty="0" err="1"/>
              <a:t>bān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tōng</a:t>
            </a:r>
            <a:r>
              <a:rPr lang="en-US" altLang="ja-JP" dirty="0"/>
              <a:t> </a:t>
            </a:r>
            <a:r>
              <a:rPr lang="en-US" altLang="ja-JP" dirty="0" err="1"/>
              <a:t>cháng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 err="1"/>
              <a:t>zòng</a:t>
            </a:r>
            <a:r>
              <a:rPr lang="en-US" altLang="ja-JP" dirty="0"/>
              <a:t> </a:t>
            </a:r>
            <a:r>
              <a:rPr lang="en-US" altLang="ja-JP" dirty="0" err="1"/>
              <a:t>shì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9644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231F003-3467-4C4F-BD22-3610AC00C417}"/>
              </a:ext>
            </a:extLst>
          </p:cNvPr>
          <p:cNvSpPr txBox="1"/>
          <p:nvPr/>
        </p:nvSpPr>
        <p:spPr>
          <a:xfrm>
            <a:off x="534257" y="450204"/>
            <a:ext cx="6349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dirty="0">
                <a:highlight>
                  <a:srgbClr val="FFFF00"/>
                </a:highlight>
              </a:rPr>
              <a:t>Task 1 </a:t>
            </a:r>
            <a:r>
              <a:rPr lang="en-GB" altLang="ja-JP" sz="3200" dirty="0">
                <a:highlight>
                  <a:srgbClr val="FFFF00"/>
                </a:highlight>
              </a:rPr>
              <a:t>Practise writing these words</a:t>
            </a:r>
            <a:endParaRPr lang="en-GB" sz="3200" dirty="0">
              <a:highlight>
                <a:srgbClr val="FFFF00"/>
              </a:highlight>
            </a:endParaRPr>
          </a:p>
        </p:txBody>
      </p:sp>
      <p:pic>
        <p:nvPicPr>
          <p:cNvPr id="1026" name="Picture 2" descr="stroke order animation of 常">
            <a:extLst>
              <a:ext uri="{FF2B5EF4-FFF2-40B4-BE49-F238E27FC236}">
                <a16:creationId xmlns:a16="http://schemas.microsoft.com/office/drawing/2014/main" id="{E68E999D-57F7-4802-B4B5-A56357184E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111" y="1305669"/>
            <a:ext cx="891926" cy="89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troke order animation of 常">
            <a:extLst>
              <a:ext uri="{FF2B5EF4-FFF2-40B4-BE49-F238E27FC236}">
                <a16:creationId xmlns:a16="http://schemas.microsoft.com/office/drawing/2014/main" id="{C0EE41E0-D139-4590-B316-E8C8583B40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169" y="1305669"/>
            <a:ext cx="891926" cy="89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oke order animation of 有">
            <a:extLst>
              <a:ext uri="{FF2B5EF4-FFF2-40B4-BE49-F238E27FC236}">
                <a16:creationId xmlns:a16="http://schemas.microsoft.com/office/drawing/2014/main" id="{734F5774-DF09-4D78-B4F9-449768A824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94" y="2684747"/>
            <a:ext cx="798816" cy="79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roke order animation of 时">
            <a:extLst>
              <a:ext uri="{FF2B5EF4-FFF2-40B4-BE49-F238E27FC236}">
                <a16:creationId xmlns:a16="http://schemas.microsoft.com/office/drawing/2014/main" id="{76B7B10C-022B-4E70-BC1B-973BB30D9F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220" y="2674152"/>
            <a:ext cx="820006" cy="82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troke order animation of 候">
            <a:extLst>
              <a:ext uri="{FF2B5EF4-FFF2-40B4-BE49-F238E27FC236}">
                <a16:creationId xmlns:a16="http://schemas.microsoft.com/office/drawing/2014/main" id="{EB7B91EF-D42C-4A60-A095-1D08C06648E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336" y="2640363"/>
            <a:ext cx="820006" cy="82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roke order animation of 很">
            <a:extLst>
              <a:ext uri="{FF2B5EF4-FFF2-40B4-BE49-F238E27FC236}">
                <a16:creationId xmlns:a16="http://schemas.microsoft.com/office/drawing/2014/main" id="{EA38FAB6-611D-4CF1-BC72-5F659A3B92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79" y="3986676"/>
            <a:ext cx="798816" cy="79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troke order animation of 少">
            <a:extLst>
              <a:ext uri="{FF2B5EF4-FFF2-40B4-BE49-F238E27FC236}">
                <a16:creationId xmlns:a16="http://schemas.microsoft.com/office/drawing/2014/main" id="{060FBDA9-78C5-499B-9FBD-33EAFA716C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337" y="3986676"/>
            <a:ext cx="798816" cy="79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troke order animation of 从">
            <a:extLst>
              <a:ext uri="{FF2B5EF4-FFF2-40B4-BE49-F238E27FC236}">
                <a16:creationId xmlns:a16="http://schemas.microsoft.com/office/drawing/2014/main" id="{14BA1DE2-C4DF-4008-8409-1EB64498F6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111" y="5260021"/>
            <a:ext cx="798816" cy="79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troke order animation of 不">
            <a:extLst>
              <a:ext uri="{FF2B5EF4-FFF2-40B4-BE49-F238E27FC236}">
                <a16:creationId xmlns:a16="http://schemas.microsoft.com/office/drawing/2014/main" id="{50F02247-E6C3-46DB-A646-1E9EAD1838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869" y="5260021"/>
            <a:ext cx="798817" cy="79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troke order animation of 一">
            <a:extLst>
              <a:ext uri="{FF2B5EF4-FFF2-40B4-BE49-F238E27FC236}">
                <a16:creationId xmlns:a16="http://schemas.microsoft.com/office/drawing/2014/main" id="{E1454020-3C0E-49C9-A10C-CB9BF6778FB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789" y="1019214"/>
            <a:ext cx="842484" cy="84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troke order animation of 般">
            <a:extLst>
              <a:ext uri="{FF2B5EF4-FFF2-40B4-BE49-F238E27FC236}">
                <a16:creationId xmlns:a16="http://schemas.microsoft.com/office/drawing/2014/main" id="{EAABB41A-8738-49A2-8088-7E2F70DF33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1846" y="1034577"/>
            <a:ext cx="1025708" cy="1025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troke order animation of 通">
            <a:extLst>
              <a:ext uri="{FF2B5EF4-FFF2-40B4-BE49-F238E27FC236}">
                <a16:creationId xmlns:a16="http://schemas.microsoft.com/office/drawing/2014/main" id="{4169C123-DEF5-49C8-8A54-3904224C01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920" y="2629372"/>
            <a:ext cx="891926" cy="89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stroke order animation of 常">
            <a:extLst>
              <a:ext uri="{FF2B5EF4-FFF2-40B4-BE49-F238E27FC236}">
                <a16:creationId xmlns:a16="http://schemas.microsoft.com/office/drawing/2014/main" id="{5E73BAD4-EF1B-48AA-8CEB-08C3873B8E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627" y="2631538"/>
            <a:ext cx="891926" cy="89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stroke order animation of 总">
            <a:extLst>
              <a:ext uri="{FF2B5EF4-FFF2-40B4-BE49-F238E27FC236}">
                <a16:creationId xmlns:a16="http://schemas.microsoft.com/office/drawing/2014/main" id="{A16AF73D-72B4-4745-8A17-A21287D0B0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247" y="4117368"/>
            <a:ext cx="891925" cy="89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stroke order animation of 是">
            <a:extLst>
              <a:ext uri="{FF2B5EF4-FFF2-40B4-BE49-F238E27FC236}">
                <a16:creationId xmlns:a16="http://schemas.microsoft.com/office/drawing/2014/main" id="{56F1670F-B658-4499-AFCD-A5B3BFBB17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54" y="4182526"/>
            <a:ext cx="891926" cy="89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05C6F9-446A-4AC5-ABDB-2E28D5092715}"/>
              </a:ext>
            </a:extLst>
          </p:cNvPr>
          <p:cNvSpPr txBox="1"/>
          <p:nvPr/>
        </p:nvSpPr>
        <p:spPr>
          <a:xfrm>
            <a:off x="3159090" y="1365015"/>
            <a:ext cx="3025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b="1" dirty="0" err="1"/>
              <a:t>cháng</a:t>
            </a:r>
            <a:r>
              <a:rPr lang="ja-JP" altLang="en-US" sz="2400" b="1" dirty="0"/>
              <a:t> </a:t>
            </a:r>
            <a:r>
              <a:rPr lang="en-US" altLang="ja-JP" sz="2400" b="1" dirty="0" err="1"/>
              <a:t>chang</a:t>
            </a:r>
            <a:r>
              <a:rPr lang="en-US" altLang="ja-JP" sz="2400" b="1" dirty="0"/>
              <a:t>,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often</a:t>
            </a:r>
            <a:endParaRPr lang="en-GB" sz="2400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FC9BCFF-E6E2-4A5F-A62D-3851C306CBB1}"/>
              </a:ext>
            </a:extLst>
          </p:cNvPr>
          <p:cNvSpPr txBox="1"/>
          <p:nvPr/>
        </p:nvSpPr>
        <p:spPr>
          <a:xfrm>
            <a:off x="3600129" y="2629372"/>
            <a:ext cx="30257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b="1" dirty="0" err="1"/>
              <a:t>yǒu</a:t>
            </a:r>
            <a:r>
              <a:rPr lang="en-US" altLang="ja-JP" sz="2400" b="1" dirty="0"/>
              <a:t> </a:t>
            </a:r>
            <a:r>
              <a:rPr lang="en-US" altLang="ja-JP" sz="2400" b="1" dirty="0" err="1"/>
              <a:t>shí</a:t>
            </a:r>
            <a:r>
              <a:rPr lang="en-US" altLang="ja-JP" sz="2400" b="1" dirty="0"/>
              <a:t> </a:t>
            </a:r>
            <a:r>
              <a:rPr lang="en-US" altLang="ja-JP" sz="2400" b="1" dirty="0" err="1"/>
              <a:t>hòu</a:t>
            </a:r>
            <a:r>
              <a:rPr lang="en-US" altLang="ja-JP" sz="2400" b="1" dirty="0"/>
              <a:t>, sometimes</a:t>
            </a:r>
            <a:endParaRPr lang="en-GB" sz="2400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2A64942-8920-4097-A50D-C9AF1A158C1D}"/>
              </a:ext>
            </a:extLst>
          </p:cNvPr>
          <p:cNvSpPr txBox="1"/>
          <p:nvPr/>
        </p:nvSpPr>
        <p:spPr>
          <a:xfrm>
            <a:off x="3416159" y="4209094"/>
            <a:ext cx="3025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b="1" dirty="0" err="1"/>
              <a:t>hěn</a:t>
            </a:r>
            <a:r>
              <a:rPr lang="en-US" altLang="ja-JP" sz="2400" b="1" dirty="0"/>
              <a:t> </a:t>
            </a:r>
            <a:r>
              <a:rPr lang="en-US" altLang="ja-JP" sz="2400" b="1" dirty="0" err="1"/>
              <a:t>shǎo</a:t>
            </a:r>
            <a:r>
              <a:rPr lang="en-US" altLang="ja-JP" sz="2400" b="1" dirty="0"/>
              <a:t>,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rarely</a:t>
            </a:r>
            <a:endParaRPr lang="en-GB" sz="24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B057A01-4BE3-4B00-B6A3-634FEF609F16}"/>
              </a:ext>
            </a:extLst>
          </p:cNvPr>
          <p:cNvSpPr txBox="1"/>
          <p:nvPr/>
        </p:nvSpPr>
        <p:spPr>
          <a:xfrm>
            <a:off x="3416159" y="5399070"/>
            <a:ext cx="3025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b="1" dirty="0" err="1"/>
              <a:t>cóng</a:t>
            </a:r>
            <a:r>
              <a:rPr lang="en-US" altLang="ja-JP" sz="2400" b="1" dirty="0"/>
              <a:t> </a:t>
            </a:r>
            <a:r>
              <a:rPr lang="en-US" altLang="ja-JP" sz="2400" b="1" dirty="0" err="1"/>
              <a:t>bù</a:t>
            </a:r>
            <a:r>
              <a:rPr lang="en-US" altLang="ja-JP" sz="2400" b="1" dirty="0"/>
              <a:t>,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never</a:t>
            </a:r>
            <a:endParaRPr lang="en-GB" sz="24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6EEC2EF-BDA7-457A-8720-819BC98CE074}"/>
              </a:ext>
            </a:extLst>
          </p:cNvPr>
          <p:cNvSpPr txBox="1"/>
          <p:nvPr/>
        </p:nvSpPr>
        <p:spPr>
          <a:xfrm>
            <a:off x="9385229" y="1440456"/>
            <a:ext cx="3025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b="1" dirty="0" err="1"/>
              <a:t>yì</a:t>
            </a:r>
            <a:r>
              <a:rPr lang="en-US" altLang="ja-JP" sz="2400" b="1" dirty="0"/>
              <a:t> </a:t>
            </a:r>
            <a:r>
              <a:rPr lang="en-US" altLang="ja-JP" sz="2400" b="1" dirty="0" err="1"/>
              <a:t>bān</a:t>
            </a:r>
            <a:r>
              <a:rPr lang="en-US" altLang="ja-JP" sz="2400" b="1" dirty="0"/>
              <a:t>,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normally</a:t>
            </a:r>
            <a:endParaRPr lang="en-GB" sz="24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BE3F1B0-F9DD-406F-B35B-ACD12BEF3861}"/>
              </a:ext>
            </a:extLst>
          </p:cNvPr>
          <p:cNvSpPr txBox="1"/>
          <p:nvPr/>
        </p:nvSpPr>
        <p:spPr>
          <a:xfrm>
            <a:off x="9385229" y="2844502"/>
            <a:ext cx="3025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b="1" dirty="0" err="1"/>
              <a:t>tōng</a:t>
            </a:r>
            <a:r>
              <a:rPr lang="ja-JP" altLang="en-US" sz="2400" b="1" dirty="0"/>
              <a:t> </a:t>
            </a:r>
            <a:r>
              <a:rPr lang="en-US" altLang="ja-JP" sz="2400" b="1" dirty="0" err="1"/>
              <a:t>cháng</a:t>
            </a:r>
            <a:r>
              <a:rPr lang="en-US" altLang="ja-JP" sz="2400" b="1" dirty="0"/>
              <a:t>,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usually</a:t>
            </a:r>
            <a:endParaRPr lang="en-GB" sz="24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2217C11-F3EB-4AC9-971E-0F4D8BCB43CE}"/>
              </a:ext>
            </a:extLst>
          </p:cNvPr>
          <p:cNvSpPr txBox="1"/>
          <p:nvPr/>
        </p:nvSpPr>
        <p:spPr>
          <a:xfrm>
            <a:off x="9328723" y="4439926"/>
            <a:ext cx="3025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b="1" dirty="0" err="1"/>
              <a:t>zǒng</a:t>
            </a:r>
            <a:r>
              <a:rPr lang="en-US" altLang="ja-JP" sz="2400" b="1" dirty="0"/>
              <a:t> </a:t>
            </a:r>
            <a:r>
              <a:rPr lang="en-US" altLang="ja-JP" sz="2400" b="1" dirty="0" err="1"/>
              <a:t>shì</a:t>
            </a:r>
            <a:r>
              <a:rPr lang="en-US" altLang="ja-JP" sz="2400" b="1" dirty="0"/>
              <a:t>,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always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031967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24713-5FAF-4003-BEE6-DF34C8187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910" y="241522"/>
            <a:ext cx="10515600" cy="879030"/>
          </a:xfrm>
        </p:spPr>
        <p:txBody>
          <a:bodyPr>
            <a:normAutofit fontScale="90000"/>
          </a:bodyPr>
          <a:lstStyle/>
          <a:p>
            <a:r>
              <a:rPr lang="en-US" altLang="ja-JP" sz="3600" b="1" dirty="0">
                <a:highlight>
                  <a:srgbClr val="FFFF00"/>
                </a:highlight>
                <a:latin typeface="+mn-lt"/>
              </a:rPr>
              <a:t>Task 2 Write</a:t>
            </a:r>
            <a:r>
              <a:rPr lang="ja-JP" altLang="en-US" sz="3600" b="1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3600" b="1" dirty="0">
                <a:highlight>
                  <a:srgbClr val="FFFF00"/>
                </a:highlight>
                <a:latin typeface="+mn-lt"/>
              </a:rPr>
              <a:t>two</a:t>
            </a:r>
            <a:r>
              <a:rPr lang="ja-JP" altLang="en-US" sz="3600" b="1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3600" b="1" dirty="0">
                <a:highlight>
                  <a:srgbClr val="FFFF00"/>
                </a:highlight>
                <a:latin typeface="+mn-lt"/>
              </a:rPr>
              <a:t>sentences</a:t>
            </a:r>
            <a:r>
              <a:rPr lang="ja-JP" altLang="en-US" sz="3600" b="1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3600" b="1" dirty="0">
                <a:highlight>
                  <a:srgbClr val="FFFF00"/>
                </a:highlight>
                <a:latin typeface="+mn-lt"/>
              </a:rPr>
              <a:t>using adverbs of frequency</a:t>
            </a:r>
            <a:endParaRPr lang="en-GB" sz="3600" b="1" dirty="0">
              <a:highlight>
                <a:srgbClr val="FFFF00"/>
              </a:highlight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B98B1-069A-4E00-9120-4EB75D313C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0941" y="1253331"/>
            <a:ext cx="10515600" cy="10891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Person + </a:t>
            </a:r>
            <a:r>
              <a:rPr lang="en-GB" sz="3600" dirty="0">
                <a:solidFill>
                  <a:srgbClr val="00B050"/>
                </a:solidFill>
              </a:rPr>
              <a:t>adverbs of frequency </a:t>
            </a:r>
            <a:r>
              <a:rPr lang="en-GB" sz="3600" dirty="0"/>
              <a:t>+ </a:t>
            </a:r>
            <a:r>
              <a:rPr lang="en-GB" sz="3600" dirty="0">
                <a:solidFill>
                  <a:srgbClr val="FF0000"/>
                </a:solidFill>
              </a:rPr>
              <a:t>go to </a:t>
            </a:r>
            <a:r>
              <a:rPr lang="en-GB" sz="3600" dirty="0"/>
              <a:t>+ </a:t>
            </a:r>
            <a:r>
              <a:rPr lang="en-GB" sz="3600" dirty="0">
                <a:solidFill>
                  <a:srgbClr val="0070C0"/>
                </a:solidFill>
              </a:rPr>
              <a:t>place in town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6C274B-B1AC-4286-978A-9418A50D3B17}"/>
              </a:ext>
            </a:extLst>
          </p:cNvPr>
          <p:cNvSpPr txBox="1"/>
          <p:nvPr/>
        </p:nvSpPr>
        <p:spPr>
          <a:xfrm>
            <a:off x="940941" y="4591518"/>
            <a:ext cx="40420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to go to – </a:t>
            </a:r>
            <a:r>
              <a:rPr lang="en-US" altLang="ja-JP" sz="4000" dirty="0" err="1"/>
              <a:t>qù</a:t>
            </a:r>
            <a:r>
              <a:rPr lang="en-US" altLang="ja-JP" sz="4000" dirty="0"/>
              <a:t> </a:t>
            </a:r>
            <a:r>
              <a:rPr lang="zh-CN" altLang="en-US" sz="4000" dirty="0"/>
              <a:t>去</a:t>
            </a:r>
            <a:endParaRPr lang="en-GB" sz="4000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4D7C71D-5519-4B7C-93DF-16980F4995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82392" y="2722652"/>
            <a:ext cx="2397019" cy="239701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127581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1E54C-9095-43E8-9697-08F7ECFAC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411" y="-189680"/>
            <a:ext cx="4134492" cy="1325563"/>
          </a:xfrm>
        </p:spPr>
        <p:txBody>
          <a:bodyPr>
            <a:normAutofit/>
          </a:bodyPr>
          <a:lstStyle/>
          <a:p>
            <a:r>
              <a:rPr lang="en-GB" sz="4000" b="1" dirty="0">
                <a:highlight>
                  <a:srgbClr val="FFFF00"/>
                </a:highlight>
                <a:latin typeface="+mn-lt"/>
              </a:rPr>
              <a:t>Lesson 2 this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12E43-C6D4-410A-A2B8-8CD6440F54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9441" y="1990011"/>
            <a:ext cx="10515600" cy="246897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LO: We are recapping means of transport</a:t>
            </a:r>
          </a:p>
          <a:p>
            <a:pPr marL="0" indent="0">
              <a:buNone/>
            </a:pPr>
            <a:r>
              <a:rPr lang="en-GB" dirty="0"/>
              <a:t>I can </a:t>
            </a:r>
          </a:p>
          <a:p>
            <a:r>
              <a:rPr lang="en-GB" dirty="0"/>
              <a:t>recognise and write transport correctly</a:t>
            </a:r>
          </a:p>
          <a:p>
            <a:r>
              <a:rPr lang="en-US" altLang="zh-CN" dirty="0"/>
              <a:t>combine transport and places in town to write a few sentences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C51375-3407-4433-AF8E-4A3431437B60}"/>
              </a:ext>
            </a:extLst>
          </p:cNvPr>
          <p:cNvSpPr txBox="1"/>
          <p:nvPr/>
        </p:nvSpPr>
        <p:spPr>
          <a:xfrm>
            <a:off x="3339101" y="1135883"/>
            <a:ext cx="5147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u="sng" dirty="0"/>
              <a:t>我坐火车去图书馆</a:t>
            </a:r>
            <a:endParaRPr lang="en-GB" sz="4000" u="sng" dirty="0"/>
          </a:p>
        </p:txBody>
      </p:sp>
    </p:spTree>
    <p:extLst>
      <p:ext uri="{BB962C8B-B14F-4D97-AF65-F5344CB8AC3E}">
        <p14:creationId xmlns:p14="http://schemas.microsoft.com/office/powerpoint/2010/main" val="88662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35CD4-52AE-4605-9D18-19EDF42A0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564" y="277402"/>
            <a:ext cx="10515600" cy="560531"/>
          </a:xfrm>
        </p:spPr>
        <p:txBody>
          <a:bodyPr>
            <a:normAutofit fontScale="90000"/>
          </a:bodyPr>
          <a:lstStyle/>
          <a:p>
            <a:r>
              <a:rPr lang="en-US" altLang="zh-CN" b="1" dirty="0">
                <a:highlight>
                  <a:srgbClr val="FFFF00"/>
                </a:highlight>
                <a:latin typeface="+mn-lt"/>
              </a:rPr>
              <a:t>Do you still remember these phrases?</a:t>
            </a:r>
            <a:endParaRPr lang="en-GB" b="1" dirty="0">
              <a:highlight>
                <a:srgbClr val="FFFF00"/>
              </a:highlight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B0A73-6A7D-44C3-972D-6E48CC4B6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5564" y="1253331"/>
            <a:ext cx="4899061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to take the train </a:t>
            </a:r>
            <a:r>
              <a:rPr lang="en-US" altLang="ja-JP" dirty="0" err="1"/>
              <a:t>zuò</a:t>
            </a:r>
            <a:r>
              <a:rPr lang="en-US" altLang="ja-JP" dirty="0"/>
              <a:t> </a:t>
            </a:r>
            <a:r>
              <a:rPr lang="en-US" altLang="ja-JP" dirty="0" err="1"/>
              <a:t>huǒ</a:t>
            </a:r>
            <a:r>
              <a:rPr lang="en-US" altLang="ja-JP" dirty="0"/>
              <a:t> </a:t>
            </a:r>
            <a:r>
              <a:rPr lang="en-US" altLang="ja-JP" dirty="0" err="1"/>
              <a:t>chē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to take the bus</a:t>
            </a:r>
            <a:r>
              <a:rPr lang="en-US" dirty="0"/>
              <a:t> </a:t>
            </a:r>
            <a:r>
              <a:rPr lang="en-US" altLang="ja-JP" dirty="0" err="1"/>
              <a:t>zuò</a:t>
            </a:r>
            <a:r>
              <a:rPr lang="en-US" altLang="ja-JP" dirty="0"/>
              <a:t> gong </a:t>
            </a:r>
            <a:r>
              <a:rPr lang="en-US" altLang="ja-JP" dirty="0" err="1"/>
              <a:t>gong</a:t>
            </a:r>
            <a:r>
              <a:rPr lang="en-US" altLang="ja-JP" dirty="0"/>
              <a:t> </a:t>
            </a:r>
            <a:r>
              <a:rPr lang="en-US" altLang="ja-JP" dirty="0" err="1"/>
              <a:t>qì</a:t>
            </a:r>
            <a:r>
              <a:rPr lang="en-US" altLang="ja-JP" dirty="0"/>
              <a:t> </a:t>
            </a:r>
            <a:r>
              <a:rPr lang="en-US" altLang="ja-JP" dirty="0" err="1"/>
              <a:t>chē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to take the boat </a:t>
            </a:r>
            <a:r>
              <a:rPr lang="en-US" altLang="ja-JP" dirty="0" err="1"/>
              <a:t>zuo</a:t>
            </a:r>
            <a:r>
              <a:rPr lang="ja-JP" altLang="en-US" dirty="0"/>
              <a:t> </a:t>
            </a:r>
            <a:r>
              <a:rPr lang="en-US" altLang="ja-JP" dirty="0" err="1"/>
              <a:t>chuan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to take the plane  </a:t>
            </a:r>
            <a:r>
              <a:rPr lang="en-US" altLang="ja-JP" dirty="0" err="1"/>
              <a:t>zuò</a:t>
            </a:r>
            <a:r>
              <a:rPr lang="en-US" altLang="ja-JP" dirty="0"/>
              <a:t> </a:t>
            </a:r>
            <a:r>
              <a:rPr lang="en-US" altLang="ja-JP" dirty="0" err="1"/>
              <a:t>fēi</a:t>
            </a:r>
            <a:r>
              <a:rPr lang="en-US" altLang="ja-JP" dirty="0"/>
              <a:t> </a:t>
            </a:r>
            <a:r>
              <a:rPr lang="en-US" altLang="ja-JP" dirty="0" err="1"/>
              <a:t>jī</a:t>
            </a:r>
            <a:r>
              <a:rPr lang="ja-JP" altLang="en-US" dirty="0"/>
              <a:t>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to ride a bicycle </a:t>
            </a:r>
            <a:r>
              <a:rPr lang="en-US" altLang="ja-JP" dirty="0" err="1"/>
              <a:t>qí</a:t>
            </a:r>
            <a:r>
              <a:rPr lang="en-US" altLang="ja-JP" dirty="0"/>
              <a:t> </a:t>
            </a:r>
            <a:r>
              <a:rPr lang="en-US" altLang="ja-JP" dirty="0" err="1"/>
              <a:t>zì</a:t>
            </a:r>
            <a:r>
              <a:rPr lang="en-US" altLang="ja-JP" dirty="0"/>
              <a:t> </a:t>
            </a:r>
            <a:r>
              <a:rPr lang="en-US" altLang="ja-JP" dirty="0" err="1"/>
              <a:t>xíng</a:t>
            </a:r>
            <a:r>
              <a:rPr lang="en-US" altLang="ja-JP" dirty="0"/>
              <a:t> </a:t>
            </a:r>
            <a:r>
              <a:rPr lang="en-US" altLang="ja-JP" dirty="0" err="1"/>
              <a:t>chē</a:t>
            </a:r>
            <a:r>
              <a:rPr lang="ja-JP" altLang="en-US" dirty="0"/>
              <a:t>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to drive  </a:t>
            </a:r>
            <a:r>
              <a:rPr lang="en-US" altLang="ja-JP" dirty="0" err="1"/>
              <a:t>kāi</a:t>
            </a:r>
            <a:r>
              <a:rPr lang="en-US" altLang="ja-JP" dirty="0"/>
              <a:t> </a:t>
            </a:r>
            <a:r>
              <a:rPr lang="en-US" altLang="ja-JP" dirty="0" err="1"/>
              <a:t>chē</a:t>
            </a:r>
            <a:r>
              <a:rPr lang="ja-JP" altLang="en-US" dirty="0"/>
              <a:t>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to walk  </a:t>
            </a:r>
            <a:r>
              <a:rPr lang="en-US" altLang="ja-JP" dirty="0" err="1"/>
              <a:t>zǒu</a:t>
            </a:r>
            <a:r>
              <a:rPr lang="en-US" altLang="ja-JP" dirty="0"/>
              <a:t> </a:t>
            </a:r>
            <a:r>
              <a:rPr lang="en-US" altLang="ja-JP" dirty="0" err="1"/>
              <a:t>lù</a:t>
            </a:r>
            <a:r>
              <a:rPr lang="ja-JP" altLang="en-US" dirty="0"/>
              <a:t>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0BEA6D-7A2C-48C6-8BAE-54FB5AE0980E}"/>
              </a:ext>
            </a:extLst>
          </p:cNvPr>
          <p:cNvSpPr txBox="1"/>
          <p:nvPr/>
        </p:nvSpPr>
        <p:spPr>
          <a:xfrm>
            <a:off x="7233006" y="1253331"/>
            <a:ext cx="3462391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600" dirty="0"/>
              <a:t>坐</a:t>
            </a:r>
            <a:r>
              <a:rPr lang="en-GB" altLang="zh-CN" sz="3600" dirty="0"/>
              <a:t>: </a:t>
            </a:r>
            <a:r>
              <a:rPr lang="en-US" altLang="ja-JP" sz="3600" dirty="0" err="1"/>
              <a:t>zuò</a:t>
            </a:r>
            <a:r>
              <a:rPr lang="en-US" altLang="ja-JP" sz="3600" dirty="0"/>
              <a:t>,</a:t>
            </a:r>
            <a:r>
              <a:rPr lang="ja-JP" altLang="en-US" sz="3600" dirty="0"/>
              <a:t> </a:t>
            </a:r>
            <a:r>
              <a:rPr lang="en-GB" altLang="zh-CN" sz="3600" dirty="0"/>
              <a:t>to sit/ take a transport</a:t>
            </a:r>
          </a:p>
          <a:p>
            <a:r>
              <a:rPr lang="zh-CN" altLang="en-US" sz="3600" dirty="0"/>
              <a:t>骑</a:t>
            </a:r>
            <a:r>
              <a:rPr lang="en-GB" altLang="zh-CN" sz="3600" dirty="0"/>
              <a:t>: </a:t>
            </a:r>
            <a:r>
              <a:rPr lang="en-US" altLang="ja-JP" sz="3600" dirty="0" err="1"/>
              <a:t>qí</a:t>
            </a:r>
            <a:r>
              <a:rPr lang="en-US" altLang="ja-JP" sz="3600" dirty="0"/>
              <a:t>,</a:t>
            </a:r>
            <a:r>
              <a:rPr lang="ja-JP" altLang="en-US" sz="3600" dirty="0"/>
              <a:t> </a:t>
            </a:r>
            <a:r>
              <a:rPr lang="en-GB" altLang="zh-CN" sz="3600" dirty="0"/>
              <a:t> to ride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782719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17422-B409-47AA-923C-85AB7E531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459" y="102742"/>
            <a:ext cx="10515600" cy="724917"/>
          </a:xfrm>
        </p:spPr>
        <p:txBody>
          <a:bodyPr/>
          <a:lstStyle/>
          <a:p>
            <a:r>
              <a:rPr lang="en-GB" b="1" dirty="0">
                <a:highlight>
                  <a:srgbClr val="FFFF00"/>
                </a:highlight>
                <a:latin typeface="+mn-lt"/>
              </a:rPr>
              <a:t>Task 1 Practise writing these phrases</a:t>
            </a:r>
          </a:p>
        </p:txBody>
      </p:sp>
      <p:pic>
        <p:nvPicPr>
          <p:cNvPr id="2050" name="Picture 2" descr="stroke order animation of 坐">
            <a:extLst>
              <a:ext uri="{FF2B5EF4-FFF2-40B4-BE49-F238E27FC236}">
                <a16:creationId xmlns:a16="http://schemas.microsoft.com/office/drawing/2014/main" id="{8A53D887-AD1B-4584-8D33-47A4639AC8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59" y="1218289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troke order animation of 火">
            <a:extLst>
              <a:ext uri="{FF2B5EF4-FFF2-40B4-BE49-F238E27FC236}">
                <a16:creationId xmlns:a16="http://schemas.microsoft.com/office/drawing/2014/main" id="{51919CDC-0CBC-462F-BF0B-9F0FEACEA9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237" y="1218289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troke order animation of 车">
            <a:extLst>
              <a:ext uri="{FF2B5EF4-FFF2-40B4-BE49-F238E27FC236}">
                <a16:creationId xmlns:a16="http://schemas.microsoft.com/office/drawing/2014/main" id="{781F5CCB-2E88-41C9-8F3E-310E31B932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015" y="1218289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troke order animation of 公">
            <a:extLst>
              <a:ext uri="{FF2B5EF4-FFF2-40B4-BE49-F238E27FC236}">
                <a16:creationId xmlns:a16="http://schemas.microsoft.com/office/drawing/2014/main" id="{44BAA305-41E3-49E2-A423-747A97058F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237" y="2352725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troke order animation of 共">
            <a:extLst>
              <a:ext uri="{FF2B5EF4-FFF2-40B4-BE49-F238E27FC236}">
                <a16:creationId xmlns:a16="http://schemas.microsoft.com/office/drawing/2014/main" id="{21553EDB-8885-4D59-BBA6-5346933454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015" y="2352725"/>
            <a:ext cx="724918" cy="72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stroke order animation of 汽">
            <a:extLst>
              <a:ext uri="{FF2B5EF4-FFF2-40B4-BE49-F238E27FC236}">
                <a16:creationId xmlns:a16="http://schemas.microsoft.com/office/drawing/2014/main" id="{D7402A1B-008D-40AE-8432-AA2E930663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278" y="2352725"/>
            <a:ext cx="724918" cy="72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stroke order animation of 车">
            <a:extLst>
              <a:ext uri="{FF2B5EF4-FFF2-40B4-BE49-F238E27FC236}">
                <a16:creationId xmlns:a16="http://schemas.microsoft.com/office/drawing/2014/main" id="{70AD25B7-8924-4BD8-87B3-7B382BF3271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541" y="2333837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troke order animation of 坐">
            <a:extLst>
              <a:ext uri="{FF2B5EF4-FFF2-40B4-BE49-F238E27FC236}">
                <a16:creationId xmlns:a16="http://schemas.microsoft.com/office/drawing/2014/main" id="{E8B565B0-F4F1-4845-9F84-556CBE8913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06" y="2333837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stroke order animation of 船">
            <a:extLst>
              <a:ext uri="{FF2B5EF4-FFF2-40B4-BE49-F238E27FC236}">
                <a16:creationId xmlns:a16="http://schemas.microsoft.com/office/drawing/2014/main" id="{729BB632-834C-478D-9EBE-B6FE2D7CD0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493" y="3374155"/>
            <a:ext cx="774629" cy="77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stroke order animation of 飞">
            <a:extLst>
              <a:ext uri="{FF2B5EF4-FFF2-40B4-BE49-F238E27FC236}">
                <a16:creationId xmlns:a16="http://schemas.microsoft.com/office/drawing/2014/main" id="{0A17E11B-5627-4927-9A89-28D83F1CE1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265" y="4426408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stroke order animation of 机">
            <a:extLst>
              <a:ext uri="{FF2B5EF4-FFF2-40B4-BE49-F238E27FC236}">
                <a16:creationId xmlns:a16="http://schemas.microsoft.com/office/drawing/2014/main" id="{9A03832C-F7CF-4B7D-9C68-F21865AE3F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043" y="4426408"/>
            <a:ext cx="774629" cy="77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troke order animation of 坐">
            <a:extLst>
              <a:ext uri="{FF2B5EF4-FFF2-40B4-BE49-F238E27FC236}">
                <a16:creationId xmlns:a16="http://schemas.microsoft.com/office/drawing/2014/main" id="{ECA7F958-1852-4995-885E-C9C8C379D9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47" y="3355583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troke order animation of 坐">
            <a:extLst>
              <a:ext uri="{FF2B5EF4-FFF2-40B4-BE49-F238E27FC236}">
                <a16:creationId xmlns:a16="http://schemas.microsoft.com/office/drawing/2014/main" id="{DADC1F9C-5A73-4448-9CE9-3FC48AC2DE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06" y="4426408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stroke order animation of 开">
            <a:extLst>
              <a:ext uri="{FF2B5EF4-FFF2-40B4-BE49-F238E27FC236}">
                <a16:creationId xmlns:a16="http://schemas.microsoft.com/office/drawing/2014/main" id="{8561FE1F-6F4A-49A1-ADEC-599C7D576A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375" y="1218289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stroke order animation of 车">
            <a:extLst>
              <a:ext uri="{FF2B5EF4-FFF2-40B4-BE49-F238E27FC236}">
                <a16:creationId xmlns:a16="http://schemas.microsoft.com/office/drawing/2014/main" id="{C8E6091E-4B48-401A-A43B-CD1414A1A2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103" y="1218289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stroke order animation of 骑">
            <a:extLst>
              <a:ext uri="{FF2B5EF4-FFF2-40B4-BE49-F238E27FC236}">
                <a16:creationId xmlns:a16="http://schemas.microsoft.com/office/drawing/2014/main" id="{24365D0D-6135-45F4-A1A1-8FE5187A98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806" y="2352725"/>
            <a:ext cx="774629" cy="77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stroke order animation of 自">
            <a:extLst>
              <a:ext uri="{FF2B5EF4-FFF2-40B4-BE49-F238E27FC236}">
                <a16:creationId xmlns:a16="http://schemas.microsoft.com/office/drawing/2014/main" id="{98D41F61-1794-4CE6-9C4A-774CD78996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591" y="2352725"/>
            <a:ext cx="774629" cy="77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stroke order animation of 行">
            <a:extLst>
              <a:ext uri="{FF2B5EF4-FFF2-40B4-BE49-F238E27FC236}">
                <a16:creationId xmlns:a16="http://schemas.microsoft.com/office/drawing/2014/main" id="{BE6CA445-BDB3-4466-AEC5-4C469FDB2B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7909" y="2327869"/>
            <a:ext cx="774629" cy="77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stroke order animation of 车">
            <a:extLst>
              <a:ext uri="{FF2B5EF4-FFF2-40B4-BE49-F238E27FC236}">
                <a16:creationId xmlns:a16="http://schemas.microsoft.com/office/drawing/2014/main" id="{4334DBB8-8923-4F69-83C6-7547CDFB4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4694" y="2343280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stroke order animation of 坐">
            <a:extLst>
              <a:ext uri="{FF2B5EF4-FFF2-40B4-BE49-F238E27FC236}">
                <a16:creationId xmlns:a16="http://schemas.microsoft.com/office/drawing/2014/main" id="{4064E54C-C985-4B30-B58C-CAC59DDA4A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06" y="5650265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stroke order animation of 车">
            <a:extLst>
              <a:ext uri="{FF2B5EF4-FFF2-40B4-BE49-F238E27FC236}">
                <a16:creationId xmlns:a16="http://schemas.microsoft.com/office/drawing/2014/main" id="{5263F07C-DAF7-46DD-AC74-35A29F4298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493" y="5650265"/>
            <a:ext cx="743806" cy="743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stroke order animation of 走">
            <a:extLst>
              <a:ext uri="{FF2B5EF4-FFF2-40B4-BE49-F238E27FC236}">
                <a16:creationId xmlns:a16="http://schemas.microsoft.com/office/drawing/2014/main" id="{87324A9D-4023-4536-A644-BE86B94537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111" y="4481877"/>
            <a:ext cx="828057" cy="82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stroke order animation of 路">
            <a:extLst>
              <a:ext uri="{FF2B5EF4-FFF2-40B4-BE49-F238E27FC236}">
                <a16:creationId xmlns:a16="http://schemas.microsoft.com/office/drawing/2014/main" id="{B21BFBD0-045C-422B-87B2-B475F2BB8D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327" y="4535305"/>
            <a:ext cx="774630" cy="77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C7CC8E-2833-4E82-B8D8-FCBCC9AAABA5}"/>
              </a:ext>
            </a:extLst>
          </p:cNvPr>
          <p:cNvSpPr txBox="1"/>
          <p:nvPr/>
        </p:nvSpPr>
        <p:spPr>
          <a:xfrm>
            <a:off x="2655015" y="5822113"/>
            <a:ext cx="3308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err="1"/>
              <a:t>zuò</a:t>
            </a:r>
            <a:r>
              <a:rPr lang="en-US" altLang="ja-JP" sz="2000" dirty="0"/>
              <a:t> </a:t>
            </a:r>
            <a:r>
              <a:rPr lang="en-US" altLang="ja-JP" sz="2000" dirty="0" err="1"/>
              <a:t>chē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r>
              <a:rPr lang="en-US" altLang="ja-JP" sz="2000" dirty="0"/>
              <a:t>to</a:t>
            </a:r>
            <a:r>
              <a:rPr lang="ja-JP" altLang="en-US" sz="2000" dirty="0"/>
              <a:t> </a:t>
            </a:r>
            <a:r>
              <a:rPr lang="en-US" altLang="ja-JP" sz="2000" dirty="0"/>
              <a:t>take</a:t>
            </a:r>
            <a:r>
              <a:rPr lang="ja-JP" altLang="en-US" sz="2000" dirty="0"/>
              <a:t> </a:t>
            </a:r>
            <a:r>
              <a:rPr lang="en-US" altLang="ja-JP" sz="2000" dirty="0"/>
              <a:t>the</a:t>
            </a:r>
            <a:r>
              <a:rPr lang="ja-JP" altLang="en-US" sz="2000" dirty="0"/>
              <a:t> </a:t>
            </a:r>
            <a:r>
              <a:rPr lang="en-US" altLang="ja-JP" sz="2000" dirty="0"/>
              <a:t>car</a:t>
            </a:r>
            <a:r>
              <a:rPr lang="ja-JP" altLang="en-US" sz="2000" dirty="0"/>
              <a:t> </a:t>
            </a:r>
            <a:r>
              <a:rPr lang="en-US" altLang="ja-JP" sz="2000" dirty="0"/>
              <a:t>as</a:t>
            </a:r>
            <a:r>
              <a:rPr lang="ja-JP" altLang="en-US" sz="2000" dirty="0"/>
              <a:t> </a:t>
            </a:r>
            <a:r>
              <a:rPr lang="en-US" altLang="ja-JP" sz="2000" dirty="0"/>
              <a:t>a</a:t>
            </a:r>
            <a:r>
              <a:rPr lang="ja-JP" altLang="en-US" sz="2000" dirty="0"/>
              <a:t> </a:t>
            </a:r>
            <a:r>
              <a:rPr lang="en-US" altLang="ja-JP" sz="2000" dirty="0"/>
              <a:t>passenger</a:t>
            </a:r>
            <a:endParaRPr lang="en-GB" sz="20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ACDEB94-4496-4056-ACF9-A891662D92C2}"/>
              </a:ext>
            </a:extLst>
          </p:cNvPr>
          <p:cNvSpPr txBox="1"/>
          <p:nvPr/>
        </p:nvSpPr>
        <p:spPr>
          <a:xfrm>
            <a:off x="5223752" y="2370685"/>
            <a:ext cx="2388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err="1"/>
              <a:t>zuò</a:t>
            </a:r>
            <a:r>
              <a:rPr lang="en-US" altLang="ja-JP" sz="2000" dirty="0"/>
              <a:t> </a:t>
            </a:r>
            <a:r>
              <a:rPr lang="en-US" altLang="ja-JP" sz="2000" dirty="0" err="1"/>
              <a:t>gōng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gòng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qì</a:t>
            </a:r>
            <a:r>
              <a:rPr lang="en-US" altLang="ja-JP" sz="2000" dirty="0"/>
              <a:t> </a:t>
            </a:r>
            <a:r>
              <a:rPr lang="en-US" altLang="ja-JP" sz="2000" dirty="0" err="1"/>
              <a:t>chē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endParaRPr lang="en-GB" altLang="ja-JP" sz="2000" dirty="0"/>
          </a:p>
          <a:p>
            <a:r>
              <a:rPr lang="en-US" altLang="ja-JP" sz="2000" dirty="0"/>
              <a:t>to</a:t>
            </a:r>
            <a:r>
              <a:rPr lang="ja-JP" altLang="en-US" sz="2000" dirty="0"/>
              <a:t> </a:t>
            </a:r>
            <a:r>
              <a:rPr lang="en-US" altLang="ja-JP" sz="2000" dirty="0"/>
              <a:t>take</a:t>
            </a:r>
            <a:r>
              <a:rPr lang="ja-JP" altLang="en-US" sz="2000" dirty="0"/>
              <a:t> </a:t>
            </a:r>
            <a:r>
              <a:rPr lang="en-US" altLang="ja-JP" sz="2000" dirty="0"/>
              <a:t>the</a:t>
            </a:r>
            <a:r>
              <a:rPr lang="ja-JP" altLang="en-US" sz="2000" dirty="0"/>
              <a:t> </a:t>
            </a:r>
            <a:r>
              <a:rPr lang="en-US" altLang="ja-JP" sz="2000" dirty="0"/>
              <a:t>bus</a:t>
            </a:r>
            <a:endParaRPr lang="en-GB" sz="20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24177C8-F190-42BB-9E4E-87D2E96A3EE5}"/>
              </a:ext>
            </a:extLst>
          </p:cNvPr>
          <p:cNvSpPr txBox="1"/>
          <p:nvPr/>
        </p:nvSpPr>
        <p:spPr>
          <a:xfrm>
            <a:off x="2684552" y="3616132"/>
            <a:ext cx="3308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err="1"/>
              <a:t>zuò</a:t>
            </a:r>
            <a:r>
              <a:rPr lang="en-US" altLang="ja-JP" sz="2000" dirty="0"/>
              <a:t> </a:t>
            </a:r>
            <a:r>
              <a:rPr lang="en-US" altLang="ja-JP" sz="2000" dirty="0" err="1"/>
              <a:t>chuán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r>
              <a:rPr lang="en-US" altLang="ja-JP" sz="2000" dirty="0"/>
              <a:t>to</a:t>
            </a:r>
            <a:r>
              <a:rPr lang="ja-JP" altLang="en-US" sz="2000" dirty="0"/>
              <a:t> </a:t>
            </a:r>
            <a:r>
              <a:rPr lang="en-US" altLang="ja-JP" sz="2000" dirty="0"/>
              <a:t>take</a:t>
            </a:r>
            <a:r>
              <a:rPr lang="ja-JP" altLang="en-US" sz="2000" dirty="0"/>
              <a:t> </a:t>
            </a:r>
            <a:r>
              <a:rPr lang="en-US" altLang="ja-JP" sz="2000" dirty="0"/>
              <a:t>the</a:t>
            </a:r>
            <a:r>
              <a:rPr lang="ja-JP" altLang="en-US" sz="2000" dirty="0"/>
              <a:t> </a:t>
            </a:r>
            <a:r>
              <a:rPr lang="en-US" altLang="ja-JP" sz="2000" dirty="0"/>
              <a:t>boat</a:t>
            </a:r>
            <a:endParaRPr lang="en-GB" sz="20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B3A83D9-FB7E-401B-B12C-CC166F3ED451}"/>
              </a:ext>
            </a:extLst>
          </p:cNvPr>
          <p:cNvSpPr txBox="1"/>
          <p:nvPr/>
        </p:nvSpPr>
        <p:spPr>
          <a:xfrm>
            <a:off x="3526392" y="4531625"/>
            <a:ext cx="3308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err="1"/>
              <a:t>zuò</a:t>
            </a:r>
            <a:r>
              <a:rPr lang="en-US" altLang="ja-JP" sz="2000" dirty="0"/>
              <a:t> </a:t>
            </a:r>
            <a:r>
              <a:rPr lang="en-US" altLang="ja-JP" sz="2000" dirty="0" err="1"/>
              <a:t>fēi</a:t>
            </a:r>
            <a:r>
              <a:rPr lang="en-US" altLang="ja-JP" sz="2000" dirty="0"/>
              <a:t> </a:t>
            </a:r>
            <a:r>
              <a:rPr lang="en-US" altLang="ja-JP" sz="2000" dirty="0" err="1"/>
              <a:t>jī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r>
              <a:rPr lang="en-US" altLang="ja-JP" sz="2000" dirty="0"/>
              <a:t>to</a:t>
            </a:r>
            <a:r>
              <a:rPr lang="ja-JP" altLang="en-US" sz="2000" dirty="0"/>
              <a:t> </a:t>
            </a:r>
            <a:r>
              <a:rPr lang="en-US" altLang="ja-JP" sz="2000" dirty="0"/>
              <a:t>take</a:t>
            </a:r>
            <a:r>
              <a:rPr lang="ja-JP" altLang="en-US" sz="2000" dirty="0"/>
              <a:t> </a:t>
            </a:r>
            <a:r>
              <a:rPr lang="en-US" altLang="ja-JP" sz="2000" dirty="0"/>
              <a:t>the</a:t>
            </a:r>
            <a:r>
              <a:rPr lang="ja-JP" altLang="en-US" sz="2000" dirty="0"/>
              <a:t> </a:t>
            </a:r>
            <a:r>
              <a:rPr lang="en-US" altLang="ja-JP" sz="2000" dirty="0"/>
              <a:t>plane</a:t>
            </a:r>
            <a:endParaRPr lang="en-GB" sz="20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ED47C5B-33CB-4960-B51F-893F4809E13E}"/>
              </a:ext>
            </a:extLst>
          </p:cNvPr>
          <p:cNvSpPr txBox="1"/>
          <p:nvPr/>
        </p:nvSpPr>
        <p:spPr>
          <a:xfrm>
            <a:off x="3933290" y="1446944"/>
            <a:ext cx="3308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err="1"/>
              <a:t>zuò</a:t>
            </a:r>
            <a:r>
              <a:rPr lang="en-US" altLang="ja-JP" sz="2000" dirty="0"/>
              <a:t> </a:t>
            </a:r>
            <a:r>
              <a:rPr lang="en-US" altLang="ja-JP" sz="2000" dirty="0" err="1"/>
              <a:t>huǒ</a:t>
            </a:r>
            <a:r>
              <a:rPr lang="en-US" altLang="ja-JP" sz="2000" dirty="0"/>
              <a:t> </a:t>
            </a:r>
            <a:r>
              <a:rPr lang="en-US" altLang="ja-JP" sz="2000" dirty="0" err="1"/>
              <a:t>chē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r>
              <a:rPr lang="en-US" altLang="ja-JP" sz="2000" dirty="0"/>
              <a:t>take</a:t>
            </a:r>
            <a:r>
              <a:rPr lang="ja-JP" altLang="en-US" sz="2000" dirty="0"/>
              <a:t> </a:t>
            </a:r>
            <a:r>
              <a:rPr lang="en-US" altLang="ja-JP" sz="2000" dirty="0"/>
              <a:t>the</a:t>
            </a:r>
            <a:r>
              <a:rPr lang="ja-JP" altLang="en-US" sz="2000" dirty="0"/>
              <a:t> </a:t>
            </a:r>
            <a:r>
              <a:rPr lang="en-US" altLang="ja-JP" sz="2000" dirty="0"/>
              <a:t>train</a:t>
            </a:r>
            <a:endParaRPr lang="en-GB" sz="20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406EE14-6D18-4283-A7F4-888A68F3E09A}"/>
              </a:ext>
            </a:extLst>
          </p:cNvPr>
          <p:cNvSpPr txBox="1"/>
          <p:nvPr/>
        </p:nvSpPr>
        <p:spPr>
          <a:xfrm>
            <a:off x="10058831" y="1399116"/>
            <a:ext cx="19878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err="1"/>
              <a:t>kāi</a:t>
            </a:r>
            <a:r>
              <a:rPr lang="en-US" altLang="ja-JP" sz="2000" dirty="0"/>
              <a:t> </a:t>
            </a:r>
            <a:r>
              <a:rPr lang="en-US" altLang="ja-JP" sz="2000" dirty="0" err="1"/>
              <a:t>chē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r>
              <a:rPr lang="en-US" altLang="ja-JP" sz="2000" dirty="0"/>
              <a:t>to</a:t>
            </a:r>
            <a:r>
              <a:rPr lang="ja-JP" altLang="en-US" sz="2000" dirty="0"/>
              <a:t> </a:t>
            </a:r>
            <a:r>
              <a:rPr lang="en-US" altLang="ja-JP" sz="2000" dirty="0"/>
              <a:t>drive</a:t>
            </a:r>
            <a:endParaRPr lang="en-GB" sz="20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23FD420-7370-4544-8628-D7B1CCFD118F}"/>
              </a:ext>
            </a:extLst>
          </p:cNvPr>
          <p:cNvSpPr txBox="1"/>
          <p:nvPr/>
        </p:nvSpPr>
        <p:spPr>
          <a:xfrm>
            <a:off x="8002866" y="3508538"/>
            <a:ext cx="3308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err="1"/>
              <a:t>qí</a:t>
            </a:r>
            <a:r>
              <a:rPr lang="en-US" altLang="ja-JP" sz="2000" dirty="0"/>
              <a:t> </a:t>
            </a:r>
            <a:r>
              <a:rPr lang="en-US" altLang="ja-JP" sz="2000" dirty="0" err="1"/>
              <a:t>zì</a:t>
            </a:r>
            <a:r>
              <a:rPr lang="en-US" altLang="ja-JP" sz="2000" dirty="0"/>
              <a:t> </a:t>
            </a:r>
            <a:r>
              <a:rPr lang="en-US" altLang="ja-JP" sz="2000" dirty="0" err="1"/>
              <a:t>xíng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chē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r>
              <a:rPr lang="en-US" altLang="ja-JP" sz="2000" dirty="0"/>
              <a:t>to</a:t>
            </a:r>
            <a:r>
              <a:rPr lang="ja-JP" altLang="en-US" sz="2000" dirty="0"/>
              <a:t> </a:t>
            </a:r>
            <a:r>
              <a:rPr lang="en-US" altLang="ja-JP" sz="2000" dirty="0"/>
              <a:t>ride</a:t>
            </a:r>
            <a:r>
              <a:rPr lang="ja-JP" altLang="en-US" sz="2000" dirty="0"/>
              <a:t> </a:t>
            </a:r>
            <a:r>
              <a:rPr lang="en-US" altLang="ja-JP" sz="2000" dirty="0"/>
              <a:t>a</a:t>
            </a:r>
            <a:r>
              <a:rPr lang="ja-JP" altLang="en-US" sz="2000" dirty="0"/>
              <a:t> </a:t>
            </a:r>
            <a:r>
              <a:rPr lang="en-US" altLang="ja-JP" sz="2000" dirty="0"/>
              <a:t>bicycle</a:t>
            </a:r>
            <a:endParaRPr lang="en-GB" sz="20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00D583F-19BB-479E-A207-B159E7459BBA}"/>
              </a:ext>
            </a:extLst>
          </p:cNvPr>
          <p:cNvSpPr txBox="1"/>
          <p:nvPr/>
        </p:nvSpPr>
        <p:spPr>
          <a:xfrm>
            <a:off x="10185224" y="4739988"/>
            <a:ext cx="17551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err="1"/>
              <a:t>zǒu</a:t>
            </a:r>
            <a:r>
              <a:rPr lang="en-US" altLang="ja-JP" sz="2000" dirty="0"/>
              <a:t> </a:t>
            </a:r>
            <a:r>
              <a:rPr lang="en-US" altLang="ja-JP" sz="2000" dirty="0" err="1"/>
              <a:t>lù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r>
              <a:rPr lang="en-US" altLang="ja-JP" sz="2000" dirty="0"/>
              <a:t>to</a:t>
            </a:r>
            <a:r>
              <a:rPr lang="ja-JP" altLang="en-US" sz="2000" dirty="0"/>
              <a:t> </a:t>
            </a:r>
            <a:r>
              <a:rPr lang="en-US" altLang="ja-JP" sz="2000" dirty="0"/>
              <a:t>walk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698452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04A4C1C-6EB9-4684-A749-F99B7FC12676}"/>
              </a:ext>
            </a:extLst>
          </p:cNvPr>
          <p:cNvSpPr txBox="1"/>
          <p:nvPr/>
        </p:nvSpPr>
        <p:spPr>
          <a:xfrm>
            <a:off x="770562" y="400692"/>
            <a:ext cx="93905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b="1" dirty="0">
                <a:highlight>
                  <a:srgbClr val="FFFF00"/>
                </a:highlight>
              </a:rPr>
              <a:t>Task</a:t>
            </a:r>
            <a:r>
              <a:rPr lang="ja-JP" altLang="en-US" sz="2800" b="1" dirty="0">
                <a:highlight>
                  <a:srgbClr val="FFFF00"/>
                </a:highlight>
              </a:rPr>
              <a:t> </a:t>
            </a:r>
            <a:r>
              <a:rPr lang="en-GB" altLang="ja-JP" sz="2800" b="1" dirty="0">
                <a:highlight>
                  <a:srgbClr val="FFFF00"/>
                </a:highlight>
              </a:rPr>
              <a:t>2 Translate the following sentences into Chinese:</a:t>
            </a:r>
          </a:p>
          <a:p>
            <a:endParaRPr lang="en-GB" sz="2800" b="1" dirty="0">
              <a:highlight>
                <a:srgbClr val="FFFF00"/>
              </a:highlight>
            </a:endParaRPr>
          </a:p>
          <a:p>
            <a:endParaRPr lang="en-GB" sz="2800" b="1" dirty="0">
              <a:highlight>
                <a:srgbClr val="FFFF00"/>
              </a:highlight>
            </a:endParaRPr>
          </a:p>
          <a:p>
            <a:pPr marL="514350" indent="-514350">
              <a:buAutoNum type="arabicPeriod"/>
            </a:pPr>
            <a:r>
              <a:rPr lang="en-GB" sz="2800" dirty="0">
                <a:highlight>
                  <a:srgbClr val="FFFF00"/>
                </a:highlight>
              </a:rPr>
              <a:t>I sometimes go to the library by bicycle.</a:t>
            </a:r>
          </a:p>
          <a:p>
            <a:pPr marL="514350" indent="-514350">
              <a:buAutoNum type="arabicPeriod"/>
            </a:pPr>
            <a:r>
              <a:rPr lang="en-GB" sz="2800" dirty="0">
                <a:highlight>
                  <a:srgbClr val="FFFF00"/>
                </a:highlight>
              </a:rPr>
              <a:t>I always walk to the park.</a:t>
            </a:r>
          </a:p>
          <a:p>
            <a:pPr marL="514350" indent="-514350">
              <a:buAutoNum type="arabicPeriod"/>
            </a:pPr>
            <a:r>
              <a:rPr lang="en-GB" sz="2800" dirty="0">
                <a:highlight>
                  <a:srgbClr val="FFFF00"/>
                </a:highlight>
              </a:rPr>
              <a:t>I rarely go to the hospital by boat.</a:t>
            </a:r>
          </a:p>
          <a:p>
            <a:pPr marL="514350" indent="-514350">
              <a:buAutoNum type="arabicPeriod"/>
            </a:pPr>
            <a:r>
              <a:rPr lang="en-GB" sz="2800" dirty="0">
                <a:highlight>
                  <a:srgbClr val="FFFF00"/>
                </a:highlight>
              </a:rPr>
              <a:t>I usually take the bus to go to the bank.</a:t>
            </a:r>
          </a:p>
          <a:p>
            <a:pPr marL="514350" indent="-514350">
              <a:buAutoNum type="arabicPeriod"/>
            </a:pPr>
            <a:r>
              <a:rPr lang="en-GB" sz="2800" dirty="0">
                <a:highlight>
                  <a:srgbClr val="FFFF00"/>
                </a:highlight>
              </a:rPr>
              <a:t>I normally take the plane to go to China.</a:t>
            </a:r>
          </a:p>
          <a:p>
            <a:pPr marL="514350" indent="-514350">
              <a:buAutoNum type="arabicPeriod"/>
            </a:pPr>
            <a:endParaRPr lang="en-GB" sz="2800" dirty="0">
              <a:highlight>
                <a:srgbClr val="FFFF00"/>
              </a:highlight>
            </a:endParaRPr>
          </a:p>
          <a:p>
            <a:endParaRPr lang="en-GB" sz="2800" dirty="0">
              <a:highlight>
                <a:srgbClr val="FFFF00"/>
              </a:highlight>
            </a:endParaRPr>
          </a:p>
          <a:p>
            <a:endParaRPr lang="en-GB" sz="2800" dirty="0">
              <a:highlight>
                <a:srgbClr val="FFFF00"/>
              </a:highlight>
            </a:endParaRPr>
          </a:p>
          <a:p>
            <a:r>
              <a:rPr lang="en-GB" sz="2800" dirty="0">
                <a:highlight>
                  <a:srgbClr val="FFFF00"/>
                </a:highlight>
              </a:rPr>
              <a:t>person + </a:t>
            </a:r>
            <a:r>
              <a:rPr lang="en-GB" sz="2800" dirty="0" err="1">
                <a:highlight>
                  <a:srgbClr val="FFFF00"/>
                </a:highlight>
              </a:rPr>
              <a:t>AoF</a:t>
            </a:r>
            <a:r>
              <a:rPr lang="en-GB" sz="2800" dirty="0">
                <a:highlight>
                  <a:srgbClr val="FFFF00"/>
                </a:highlight>
              </a:rPr>
              <a:t> + transport + go to + place</a:t>
            </a:r>
          </a:p>
        </p:txBody>
      </p:sp>
    </p:spTree>
    <p:extLst>
      <p:ext uri="{BB962C8B-B14F-4D97-AF65-F5344CB8AC3E}">
        <p14:creationId xmlns:p14="http://schemas.microsoft.com/office/powerpoint/2010/main" val="5589556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BE0726-A25A-402C-99D1-4CD6A25219BA}"/>
</file>

<file path=customXml/itemProps2.xml><?xml version="1.0" encoding="utf-8"?>
<ds:datastoreItem xmlns:ds="http://schemas.openxmlformats.org/officeDocument/2006/customXml" ds:itemID="{E6986C52-CD12-41C5-B148-07CD9F86EC6D}"/>
</file>

<file path=customXml/itemProps3.xml><?xml version="1.0" encoding="utf-8"?>
<ds:datastoreItem xmlns:ds="http://schemas.openxmlformats.org/officeDocument/2006/customXml" ds:itemID="{11F417EF-E2F6-4B1B-BC20-D5111324785E}"/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405</Words>
  <Application>Microsoft Office PowerPoint</Application>
  <PresentationFormat>Widescreen</PresentationFormat>
  <Paragraphs>77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Write down these words in characters. You may use an online dictionary if you cannot remember</vt:lpstr>
      <vt:lpstr>Do you still remember some adverbs of frequency</vt:lpstr>
      <vt:lpstr>PowerPoint Presentation</vt:lpstr>
      <vt:lpstr>Task 2 Write two sentences using adverbs of frequency</vt:lpstr>
      <vt:lpstr>Lesson 2 this week</vt:lpstr>
      <vt:lpstr>Do you still remember these phrases?</vt:lpstr>
      <vt:lpstr>Task 1 Practise writing these phrases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3 I take the train to the park</dc:title>
  <dc:creator>R Marshall</dc:creator>
  <cp:lastModifiedBy>R Marshall</cp:lastModifiedBy>
  <cp:revision>14</cp:revision>
  <dcterms:created xsi:type="dcterms:W3CDTF">2021-03-08T10:44:56Z</dcterms:created>
  <dcterms:modified xsi:type="dcterms:W3CDTF">2021-03-09T16:20:03Z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