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4"/>
  </p:sldMasterIdLst>
  <p:notesMasterIdLst>
    <p:notesMasterId r:id="rId34"/>
  </p:notesMasterIdLst>
  <p:handoutMasterIdLst>
    <p:handoutMasterId r:id="rId35"/>
  </p:handoutMasterIdLst>
  <p:sldIdLst>
    <p:sldId id="294" r:id="rId5"/>
    <p:sldId id="316" r:id="rId6"/>
    <p:sldId id="262" r:id="rId7"/>
    <p:sldId id="313" r:id="rId8"/>
    <p:sldId id="319" r:id="rId9"/>
    <p:sldId id="320" r:id="rId10"/>
    <p:sldId id="322" r:id="rId11"/>
    <p:sldId id="336" r:id="rId12"/>
    <p:sldId id="337" r:id="rId13"/>
    <p:sldId id="321" r:id="rId14"/>
    <p:sldId id="307" r:id="rId15"/>
    <p:sldId id="305" r:id="rId16"/>
    <p:sldId id="306" r:id="rId17"/>
    <p:sldId id="323" r:id="rId18"/>
    <p:sldId id="324" r:id="rId19"/>
    <p:sldId id="338" r:id="rId20"/>
    <p:sldId id="314" r:id="rId21"/>
    <p:sldId id="310" r:id="rId22"/>
    <p:sldId id="317" r:id="rId23"/>
    <p:sldId id="318" r:id="rId24"/>
    <p:sldId id="327" r:id="rId25"/>
    <p:sldId id="328" r:id="rId26"/>
    <p:sldId id="329" r:id="rId27"/>
    <p:sldId id="330" r:id="rId28"/>
    <p:sldId id="331" r:id="rId29"/>
    <p:sldId id="332" r:id="rId30"/>
    <p:sldId id="333" r:id="rId31"/>
    <p:sldId id="334" r:id="rId32"/>
    <p:sldId id="335" r:id="rId33"/>
  </p:sldIdLst>
  <p:sldSz cx="9144000" cy="6858000" type="screen4x3"/>
  <p:notesSz cx="6797675" cy="98742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57">
          <p15:clr>
            <a:srgbClr val="A4A3A4"/>
          </p15:clr>
        </p15:guide>
        <p15:guide id="2" pos="2878">
          <p15:clr>
            <a:srgbClr val="A4A3A4"/>
          </p15:clr>
        </p15:guide>
        <p15:guide id="3" orient="horz" pos="1236">
          <p15:clr>
            <a:srgbClr val="A4A3A4"/>
          </p15:clr>
        </p15:guide>
        <p15:guide id="4" pos="343">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273AF"/>
    <a:srgbClr val="783C2D"/>
    <a:srgbClr val="DC7D28"/>
    <a:srgbClr val="6464A0"/>
    <a:srgbClr val="325F7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6"/>
    <p:restoredTop sz="82892" autoAdjust="0"/>
  </p:normalViewPr>
  <p:slideViewPr>
    <p:cSldViewPr snapToGrid="0" snapToObjects="1" showGuides="1">
      <p:cViewPr varScale="1">
        <p:scale>
          <a:sx n="68" d="100"/>
          <a:sy n="68" d="100"/>
        </p:scale>
        <p:origin x="1362" y="72"/>
      </p:cViewPr>
      <p:guideLst>
        <p:guide orient="horz" pos="2157"/>
        <p:guide pos="2878"/>
        <p:guide orient="horz" pos="1236"/>
        <p:guide pos="343"/>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3712"/>
          </a:xfrm>
          <a:prstGeom prst="rect">
            <a:avLst/>
          </a:prstGeom>
        </p:spPr>
        <p:txBody>
          <a:bodyPr vert="horz" lIns="91838" tIns="45919" rIns="91838" bIns="45919" rtlCol="0"/>
          <a:lstStyle>
            <a:lvl1pPr algn="l">
              <a:defRPr sz="1200"/>
            </a:lvl1pPr>
          </a:lstStyle>
          <a:p>
            <a:endParaRPr lang="en-US"/>
          </a:p>
        </p:txBody>
      </p:sp>
      <p:sp>
        <p:nvSpPr>
          <p:cNvPr id="3" name="Date Placeholder 2"/>
          <p:cNvSpPr>
            <a:spLocks noGrp="1"/>
          </p:cNvSpPr>
          <p:nvPr>
            <p:ph type="dt" sz="quarter" idx="1"/>
          </p:nvPr>
        </p:nvSpPr>
        <p:spPr>
          <a:xfrm>
            <a:off x="3850444" y="1"/>
            <a:ext cx="2945659" cy="493712"/>
          </a:xfrm>
          <a:prstGeom prst="rect">
            <a:avLst/>
          </a:prstGeom>
        </p:spPr>
        <p:txBody>
          <a:bodyPr vert="horz" lIns="91838" tIns="45919" rIns="91838" bIns="45919" rtlCol="0"/>
          <a:lstStyle>
            <a:lvl1pPr algn="r">
              <a:defRPr sz="1200"/>
            </a:lvl1pPr>
          </a:lstStyle>
          <a:p>
            <a:fld id="{ADA457E0-B7E6-E24E-BA12-0ABEC3185120}" type="datetimeFigureOut">
              <a:rPr lang="en-US" smtClean="0"/>
              <a:t>10/18/2020</a:t>
            </a:fld>
            <a:endParaRPr lang="en-US"/>
          </a:p>
        </p:txBody>
      </p:sp>
      <p:sp>
        <p:nvSpPr>
          <p:cNvPr id="4" name="Footer Placeholder 3"/>
          <p:cNvSpPr>
            <a:spLocks noGrp="1"/>
          </p:cNvSpPr>
          <p:nvPr>
            <p:ph type="ftr" sz="quarter" idx="2"/>
          </p:nvPr>
        </p:nvSpPr>
        <p:spPr>
          <a:xfrm>
            <a:off x="1" y="9378824"/>
            <a:ext cx="2945659" cy="493712"/>
          </a:xfrm>
          <a:prstGeom prst="rect">
            <a:avLst/>
          </a:prstGeom>
        </p:spPr>
        <p:txBody>
          <a:bodyPr vert="horz" lIns="91838" tIns="45919" rIns="91838" bIns="45919" rtlCol="0" anchor="b"/>
          <a:lstStyle>
            <a:lvl1pPr algn="l">
              <a:defRPr sz="1200"/>
            </a:lvl1pPr>
          </a:lstStyle>
          <a:p>
            <a:endParaRPr lang="en-US"/>
          </a:p>
        </p:txBody>
      </p:sp>
      <p:sp>
        <p:nvSpPr>
          <p:cNvPr id="5" name="Slide Number Placeholder 4"/>
          <p:cNvSpPr>
            <a:spLocks noGrp="1"/>
          </p:cNvSpPr>
          <p:nvPr>
            <p:ph type="sldNum" sz="quarter" idx="3"/>
          </p:nvPr>
        </p:nvSpPr>
        <p:spPr>
          <a:xfrm>
            <a:off x="3850444" y="9378824"/>
            <a:ext cx="2945659" cy="493712"/>
          </a:xfrm>
          <a:prstGeom prst="rect">
            <a:avLst/>
          </a:prstGeom>
        </p:spPr>
        <p:txBody>
          <a:bodyPr vert="horz" lIns="91838" tIns="45919" rIns="91838" bIns="45919" rtlCol="0" anchor="b"/>
          <a:lstStyle>
            <a:lvl1pPr algn="r">
              <a:defRPr sz="1200"/>
            </a:lvl1pPr>
          </a:lstStyle>
          <a:p>
            <a:fld id="{E188A59E-FE67-3043-A00A-EF9E0FCBDE40}" type="slidenum">
              <a:rPr lang="en-US" smtClean="0"/>
              <a:t>‹#›</a:t>
            </a:fld>
            <a:endParaRPr lang="en-US"/>
          </a:p>
        </p:txBody>
      </p:sp>
    </p:spTree>
    <p:extLst>
      <p:ext uri="{BB962C8B-B14F-4D97-AF65-F5344CB8AC3E}">
        <p14:creationId xmlns:p14="http://schemas.microsoft.com/office/powerpoint/2010/main" val="7488722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3712"/>
          </a:xfrm>
          <a:prstGeom prst="rect">
            <a:avLst/>
          </a:prstGeom>
        </p:spPr>
        <p:txBody>
          <a:bodyPr vert="horz" lIns="91838" tIns="45919" rIns="91838" bIns="45919" rtlCol="0"/>
          <a:lstStyle>
            <a:lvl1pPr algn="l">
              <a:defRPr sz="1200"/>
            </a:lvl1pPr>
          </a:lstStyle>
          <a:p>
            <a:endParaRPr lang="en-US"/>
          </a:p>
        </p:txBody>
      </p:sp>
      <p:sp>
        <p:nvSpPr>
          <p:cNvPr id="3" name="Date Placeholder 2"/>
          <p:cNvSpPr>
            <a:spLocks noGrp="1"/>
          </p:cNvSpPr>
          <p:nvPr>
            <p:ph type="dt" idx="1"/>
          </p:nvPr>
        </p:nvSpPr>
        <p:spPr>
          <a:xfrm>
            <a:off x="3850444" y="1"/>
            <a:ext cx="2945659" cy="493712"/>
          </a:xfrm>
          <a:prstGeom prst="rect">
            <a:avLst/>
          </a:prstGeom>
        </p:spPr>
        <p:txBody>
          <a:bodyPr vert="horz" lIns="91838" tIns="45919" rIns="91838" bIns="45919" rtlCol="0"/>
          <a:lstStyle>
            <a:lvl1pPr algn="r">
              <a:defRPr sz="1200"/>
            </a:lvl1pPr>
          </a:lstStyle>
          <a:p>
            <a:fld id="{538A8347-8DF1-B348-8F41-6E1345D82D34}" type="datetimeFigureOut">
              <a:rPr lang="en-US" smtClean="0"/>
              <a:t>10/18/2020</a:t>
            </a:fld>
            <a:endParaRPr lang="en-US"/>
          </a:p>
        </p:txBody>
      </p:sp>
      <p:sp>
        <p:nvSpPr>
          <p:cNvPr id="4" name="Slide Image Placeholder 3"/>
          <p:cNvSpPr>
            <a:spLocks noGrp="1" noRot="1" noChangeAspect="1"/>
          </p:cNvSpPr>
          <p:nvPr>
            <p:ph type="sldImg" idx="2"/>
          </p:nvPr>
        </p:nvSpPr>
        <p:spPr>
          <a:xfrm>
            <a:off x="930275" y="741363"/>
            <a:ext cx="4937125" cy="3702050"/>
          </a:xfrm>
          <a:prstGeom prst="rect">
            <a:avLst/>
          </a:prstGeom>
          <a:noFill/>
          <a:ln w="12700">
            <a:solidFill>
              <a:prstClr val="black"/>
            </a:solidFill>
          </a:ln>
        </p:spPr>
        <p:txBody>
          <a:bodyPr vert="horz" lIns="91838" tIns="45919" rIns="91838" bIns="45919" rtlCol="0" anchor="ctr"/>
          <a:lstStyle/>
          <a:p>
            <a:endParaRPr lang="en-US"/>
          </a:p>
        </p:txBody>
      </p:sp>
      <p:sp>
        <p:nvSpPr>
          <p:cNvPr id="5" name="Notes Placeholder 4"/>
          <p:cNvSpPr>
            <a:spLocks noGrp="1"/>
          </p:cNvSpPr>
          <p:nvPr>
            <p:ph type="body" sz="quarter" idx="3"/>
          </p:nvPr>
        </p:nvSpPr>
        <p:spPr>
          <a:xfrm>
            <a:off x="679768" y="4690269"/>
            <a:ext cx="5438140" cy="4443412"/>
          </a:xfrm>
          <a:prstGeom prst="rect">
            <a:avLst/>
          </a:prstGeom>
        </p:spPr>
        <p:txBody>
          <a:bodyPr vert="horz" lIns="91838" tIns="45919" rIns="91838" bIns="4591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378824"/>
            <a:ext cx="2945659" cy="493712"/>
          </a:xfrm>
          <a:prstGeom prst="rect">
            <a:avLst/>
          </a:prstGeom>
        </p:spPr>
        <p:txBody>
          <a:bodyPr vert="horz" lIns="91838" tIns="45919" rIns="91838" bIns="45919" rtlCol="0" anchor="b"/>
          <a:lstStyle>
            <a:lvl1pPr algn="l">
              <a:defRPr sz="1200"/>
            </a:lvl1pPr>
          </a:lstStyle>
          <a:p>
            <a:endParaRPr lang="en-US"/>
          </a:p>
        </p:txBody>
      </p:sp>
      <p:sp>
        <p:nvSpPr>
          <p:cNvPr id="7" name="Slide Number Placeholder 6"/>
          <p:cNvSpPr>
            <a:spLocks noGrp="1"/>
          </p:cNvSpPr>
          <p:nvPr>
            <p:ph type="sldNum" sz="quarter" idx="5"/>
          </p:nvPr>
        </p:nvSpPr>
        <p:spPr>
          <a:xfrm>
            <a:off x="3850444" y="9378824"/>
            <a:ext cx="2945659" cy="493712"/>
          </a:xfrm>
          <a:prstGeom prst="rect">
            <a:avLst/>
          </a:prstGeom>
        </p:spPr>
        <p:txBody>
          <a:bodyPr vert="horz" lIns="91838" tIns="45919" rIns="91838" bIns="45919" rtlCol="0" anchor="b"/>
          <a:lstStyle>
            <a:lvl1pPr algn="r">
              <a:defRPr sz="1200"/>
            </a:lvl1pPr>
          </a:lstStyle>
          <a:p>
            <a:fld id="{D3A5C70C-4F3D-A24C-BE6B-90E4410CB343}" type="slidenum">
              <a:rPr lang="en-US" smtClean="0"/>
              <a:t>‹#›</a:t>
            </a:fld>
            <a:endParaRPr lang="en-US"/>
          </a:p>
        </p:txBody>
      </p:sp>
    </p:spTree>
    <p:extLst>
      <p:ext uri="{BB962C8B-B14F-4D97-AF65-F5344CB8AC3E}">
        <p14:creationId xmlns:p14="http://schemas.microsoft.com/office/powerpoint/2010/main" val="326084599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2" name="Rectangle 11"/>
          <p:cNvSpPr/>
          <p:nvPr userDrawn="1"/>
        </p:nvSpPr>
        <p:spPr>
          <a:xfrm>
            <a:off x="4153" y="6246646"/>
            <a:ext cx="8796168" cy="16573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userDrawn="1"/>
        </p:nvSpPr>
        <p:spPr>
          <a:xfrm>
            <a:off x="0" y="892053"/>
            <a:ext cx="8796168" cy="16573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ctrTitle" hasCustomPrompt="1"/>
          </p:nvPr>
        </p:nvSpPr>
        <p:spPr>
          <a:xfrm>
            <a:off x="540000" y="1303334"/>
            <a:ext cx="4114551" cy="968675"/>
          </a:xfrm>
        </p:spPr>
        <p:txBody>
          <a:bodyPr lIns="0" tIns="0" rIns="0" bIns="0" anchor="t" anchorCtr="0">
            <a:noAutofit/>
          </a:bodyPr>
          <a:lstStyle>
            <a:lvl1pPr algn="l">
              <a:lnSpc>
                <a:spcPts val="3800"/>
              </a:lnSpc>
              <a:defRPr sz="3600" baseline="0">
                <a:solidFill>
                  <a:schemeClr val="tx2"/>
                </a:solidFill>
                <a:latin typeface="AQA Chevin Pro Light"/>
              </a:defRPr>
            </a:lvl1pPr>
          </a:lstStyle>
          <a:p>
            <a:r>
              <a:rPr lang="en-US" dirty="0"/>
              <a:t>Presentation</a:t>
            </a:r>
            <a:br>
              <a:rPr lang="en-US" dirty="0"/>
            </a:br>
            <a:r>
              <a:rPr lang="en-US" dirty="0"/>
              <a:t>title</a:t>
            </a:r>
          </a:p>
        </p:txBody>
      </p:sp>
      <p:sp>
        <p:nvSpPr>
          <p:cNvPr id="3" name="Subtitle 2"/>
          <p:cNvSpPr>
            <a:spLocks noGrp="1"/>
          </p:cNvSpPr>
          <p:nvPr>
            <p:ph type="subTitle" idx="1" hasCustomPrompt="1"/>
          </p:nvPr>
        </p:nvSpPr>
        <p:spPr>
          <a:xfrm>
            <a:off x="540000" y="2611489"/>
            <a:ext cx="4114551" cy="378312"/>
          </a:xfrm>
        </p:spPr>
        <p:txBody>
          <a:bodyPr lIns="0" tIns="0" rIns="0" bIns="0">
            <a:noAutofit/>
          </a:bodyPr>
          <a:lstStyle>
            <a:lvl1pPr marL="0" indent="0" algn="l">
              <a:lnSpc>
                <a:spcPts val="2600"/>
              </a:lnSpc>
              <a:buNone/>
              <a:defRPr sz="2400" b="0" i="0">
                <a:solidFill>
                  <a:schemeClr val="tx2"/>
                </a:solidFill>
                <a:latin typeface="AQA Chevin Pro Light"/>
                <a:cs typeface="AQA Chevin Pro Ligh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Presented by</a:t>
            </a:r>
            <a:br>
              <a:rPr lang="en-US" dirty="0"/>
            </a:br>
            <a:endParaRPr lang="en-US" dirty="0"/>
          </a:p>
        </p:txBody>
      </p:sp>
      <p:cxnSp>
        <p:nvCxnSpPr>
          <p:cNvPr id="10" name="Straight Connector 9"/>
          <p:cNvCxnSpPr/>
          <p:nvPr userDrawn="1"/>
        </p:nvCxnSpPr>
        <p:spPr>
          <a:xfrm>
            <a:off x="0" y="1191693"/>
            <a:ext cx="4645025" cy="0"/>
          </a:xfrm>
          <a:prstGeom prst="line">
            <a:avLst/>
          </a:prstGeom>
          <a:ln w="7620" cap="rnd">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userDrawn="1"/>
        </p:nvCxnSpPr>
        <p:spPr>
          <a:xfrm>
            <a:off x="0" y="2433050"/>
            <a:ext cx="4645025" cy="0"/>
          </a:xfrm>
          <a:prstGeom prst="line">
            <a:avLst/>
          </a:prstGeom>
          <a:ln w="38100" cap="rnd">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a:off x="0" y="6339600"/>
            <a:ext cx="8585200" cy="0"/>
          </a:xfrm>
          <a:prstGeom prst="line">
            <a:avLst/>
          </a:prstGeom>
          <a:ln w="7620" cap="rnd">
            <a:solidFill>
              <a:schemeClr val="tx2"/>
            </a:solidFill>
          </a:ln>
          <a:effectLst/>
        </p:spPr>
        <p:style>
          <a:lnRef idx="2">
            <a:schemeClr val="accent1"/>
          </a:lnRef>
          <a:fillRef idx="0">
            <a:schemeClr val="accent1"/>
          </a:fillRef>
          <a:effectRef idx="1">
            <a:schemeClr val="accent1"/>
          </a:effectRef>
          <a:fontRef idx="minor">
            <a:schemeClr val="tx1"/>
          </a:fontRef>
        </p:style>
      </p:cxnSp>
      <p:sp>
        <p:nvSpPr>
          <p:cNvPr id="6" name="Rectangle 5"/>
          <p:cNvSpPr/>
          <p:nvPr userDrawn="1"/>
        </p:nvSpPr>
        <p:spPr>
          <a:xfrm>
            <a:off x="7825042" y="6455753"/>
            <a:ext cx="971126" cy="40224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Content Placeholder 10"/>
          <p:cNvSpPr>
            <a:spLocks noGrp="1"/>
          </p:cNvSpPr>
          <p:nvPr>
            <p:ph sz="quarter" idx="12" hasCustomPrompt="1"/>
          </p:nvPr>
        </p:nvSpPr>
        <p:spPr>
          <a:xfrm>
            <a:off x="539750" y="3058062"/>
            <a:ext cx="4114801" cy="338138"/>
          </a:xfrm>
        </p:spPr>
        <p:txBody>
          <a:bodyPr rIns="0"/>
          <a:lstStyle>
            <a:lvl1pPr marL="0" indent="0">
              <a:lnSpc>
                <a:spcPts val="2600"/>
              </a:lnSpc>
              <a:buFontTx/>
              <a:buNone/>
              <a:defRPr sz="2400" b="0" i="0">
                <a:solidFill>
                  <a:schemeClr val="tx2"/>
                </a:solidFill>
                <a:latin typeface="AQA Chevin Pro Light"/>
                <a:cs typeface="AQA Chevin Pro Light"/>
              </a:defRPr>
            </a:lvl1pPr>
          </a:lstStyle>
          <a:p>
            <a:pPr lvl="0"/>
            <a:r>
              <a:rPr lang="en-US" dirty="0"/>
              <a:t>Date &lt;</a:t>
            </a:r>
            <a:r>
              <a:rPr lang="en-US" dirty="0" err="1"/>
              <a:t>dd</a:t>
            </a:r>
            <a:r>
              <a:rPr lang="en-US" dirty="0"/>
              <a:t>/mm/</a:t>
            </a:r>
            <a:r>
              <a:rPr lang="en-US" dirty="0" err="1"/>
              <a:t>yyyy</a:t>
            </a:r>
            <a:r>
              <a:rPr lang="en-US" dirty="0"/>
              <a:t>&gt;</a:t>
            </a:r>
          </a:p>
        </p:txBody>
      </p:sp>
      <p:pic>
        <p:nvPicPr>
          <p:cNvPr id="7" name="Picture 6" descr="AQA_New_logo_no_strapline_RGB_1.5cm_deep.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750" y="278675"/>
            <a:ext cx="1618488" cy="557784"/>
          </a:xfrm>
          <a:prstGeom prst="rect">
            <a:avLst/>
          </a:prstGeom>
        </p:spPr>
      </p:pic>
      <p:sp>
        <p:nvSpPr>
          <p:cNvPr id="16" name="Footer Placeholder 4"/>
          <p:cNvSpPr>
            <a:spLocks noGrp="1"/>
          </p:cNvSpPr>
          <p:nvPr>
            <p:ph type="ftr" sz="quarter" idx="3"/>
          </p:nvPr>
        </p:nvSpPr>
        <p:spPr>
          <a:xfrm>
            <a:off x="1976438" y="6617829"/>
            <a:ext cx="2678400" cy="241200"/>
          </a:xfrm>
          <a:prstGeom prst="rect">
            <a:avLst/>
          </a:prstGeom>
        </p:spPr>
        <p:txBody>
          <a:bodyPr vert="horz" lIns="0" tIns="0" rIns="0" bIns="0" rtlCol="0" anchor="t" anchorCtr="0"/>
          <a:lstStyle>
            <a:lvl1pPr algn="r">
              <a:lnSpc>
                <a:spcPts val="1000"/>
              </a:lnSpc>
              <a:defRPr sz="800" b="0" i="0">
                <a:solidFill>
                  <a:schemeClr val="tx1"/>
                </a:solidFill>
                <a:latin typeface="+mn-lt"/>
                <a:cs typeface="AQA Chevin Pro Light"/>
              </a:defRPr>
            </a:lvl1pPr>
          </a:lstStyle>
          <a:p>
            <a:r>
              <a:rPr lang="en-US" dirty="0"/>
              <a:t>Copyright © AQA and its licensors. All rights reserved.</a:t>
            </a:r>
          </a:p>
        </p:txBody>
      </p:sp>
    </p:spTree>
    <p:extLst>
      <p:ext uri="{BB962C8B-B14F-4D97-AF65-F5344CB8AC3E}">
        <p14:creationId xmlns:p14="http://schemas.microsoft.com/office/powerpoint/2010/main" val="975207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Contents</a:t>
            </a:r>
          </a:p>
        </p:txBody>
      </p:sp>
      <p:sp>
        <p:nvSpPr>
          <p:cNvPr id="5"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p:cNvSpPr>
            <a:spLocks noGrp="1"/>
          </p:cNvSpPr>
          <p:nvPr>
            <p:ph type="ftr" sz="quarter" idx="3"/>
          </p:nvPr>
        </p:nvSpPr>
        <p:spPr>
          <a:xfrm>
            <a:off x="1976438" y="6617829"/>
            <a:ext cx="2678400" cy="241200"/>
          </a:xfrm>
          <a:prstGeom prst="rect">
            <a:avLst/>
          </a:prstGeom>
        </p:spPr>
        <p:txBody>
          <a:bodyPr vert="horz" lIns="0" tIns="0" rIns="0" bIns="0" rtlCol="0" anchor="t" anchorCtr="0"/>
          <a:lstStyle>
            <a:lvl1pPr algn="r">
              <a:lnSpc>
                <a:spcPts val="1000"/>
              </a:lnSpc>
              <a:defRPr sz="800" b="0" i="0">
                <a:solidFill>
                  <a:schemeClr val="tx1"/>
                </a:solidFill>
                <a:latin typeface="+mn-lt"/>
                <a:cs typeface="AQA Chevin Pro Light"/>
              </a:defRPr>
            </a:lvl1pPr>
          </a:lstStyle>
          <a:p>
            <a:r>
              <a:rPr lang="en-US" dirty="0"/>
              <a:t>Copyright © AQA and its licensors. All rights reserved.</a:t>
            </a:r>
          </a:p>
        </p:txBody>
      </p:sp>
    </p:spTree>
    <p:extLst>
      <p:ext uri="{BB962C8B-B14F-4D97-AF65-F5344CB8AC3E}">
        <p14:creationId xmlns:p14="http://schemas.microsoft.com/office/powerpoint/2010/main" val="1835876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a:t>Contents</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Rectangle 4"/>
          <p:cNvSpPr/>
          <p:nvPr userDrawn="1"/>
        </p:nvSpPr>
        <p:spPr>
          <a:xfrm>
            <a:off x="7845425" y="6459079"/>
            <a:ext cx="768350" cy="306846"/>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310538039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Section title</a:t>
            </a:r>
          </a:p>
        </p:txBody>
      </p:sp>
      <p:sp>
        <p:nvSpPr>
          <p:cNvPr id="3" name="Footer Placeholder 2"/>
          <p:cNvSpPr>
            <a:spLocks noGrp="1"/>
          </p:cNvSpPr>
          <p:nvPr>
            <p:ph type="ftr" sz="quarter" idx="10"/>
          </p:nvPr>
        </p:nvSpPr>
        <p:spPr/>
        <p:txBody>
          <a:bodyPr/>
          <a:lstStyle/>
          <a:p>
            <a:r>
              <a:rPr lang="en-US"/>
              <a:t>Copyright © AQA and its licensors. All rights reserved.</a:t>
            </a:r>
            <a:endParaRPr lang="en-US" dirty="0"/>
          </a:p>
        </p:txBody>
      </p:sp>
      <p:sp>
        <p:nvSpPr>
          <p:cNvPr id="5"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90462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esentation Slid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Presentation title</a:t>
            </a:r>
          </a:p>
        </p:txBody>
      </p:sp>
      <p:sp>
        <p:nvSpPr>
          <p:cNvPr id="3" name="Footer Placeholder 2"/>
          <p:cNvSpPr>
            <a:spLocks noGrp="1"/>
          </p:cNvSpPr>
          <p:nvPr>
            <p:ph type="ftr" sz="quarter" idx="10"/>
          </p:nvPr>
        </p:nvSpPr>
        <p:spPr/>
        <p:txBody>
          <a:bodyPr/>
          <a:lstStyle/>
          <a:p>
            <a:r>
              <a:rPr lang="en-US" dirty="0"/>
              <a:t>Copyright © AQA and its licensors. All rights reserved.</a:t>
            </a:r>
          </a:p>
        </p:txBody>
      </p:sp>
      <p:sp>
        <p:nvSpPr>
          <p:cNvPr id="7" name="Content Placeholder 6"/>
          <p:cNvSpPr>
            <a:spLocks noGrp="1"/>
          </p:cNvSpPr>
          <p:nvPr>
            <p:ph sz="quarter" idx="12"/>
          </p:nvPr>
        </p:nvSpPr>
        <p:spPr>
          <a:xfrm>
            <a:off x="540000" y="1731600"/>
            <a:ext cx="8046000" cy="44064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79946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Video slid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2"/>
                </a:solidFill>
              </a:defRPr>
            </a:lvl1pPr>
          </a:lstStyle>
          <a:p>
            <a:r>
              <a:rPr lang="en-US" dirty="0"/>
              <a:t>Presentation title</a:t>
            </a:r>
          </a:p>
        </p:txBody>
      </p:sp>
      <p:sp>
        <p:nvSpPr>
          <p:cNvPr id="3" name="Content Placeholder 2"/>
          <p:cNvSpPr>
            <a:spLocks noGrp="1"/>
          </p:cNvSpPr>
          <p:nvPr>
            <p:ph idx="1" hasCustomPrompt="1"/>
          </p:nvPr>
        </p:nvSpPr>
        <p:spPr/>
        <p:txBody>
          <a:bodyPr/>
          <a:lstStyle/>
          <a:p>
            <a:pPr lvl="0"/>
            <a:r>
              <a:rPr lang="en-US" dirty="0"/>
              <a:t>Insert video</a:t>
            </a:r>
          </a:p>
        </p:txBody>
      </p:sp>
      <p:sp>
        <p:nvSpPr>
          <p:cNvPr id="5" name="Footer Placeholder 4"/>
          <p:cNvSpPr>
            <a:spLocks noGrp="1"/>
          </p:cNvSpPr>
          <p:nvPr>
            <p:ph type="ftr" sz="quarter" idx="11"/>
          </p:nvPr>
        </p:nvSpPr>
        <p:spPr/>
        <p:txBody>
          <a:bodyPr/>
          <a:lstStyle>
            <a:lvl1pPr>
              <a:lnSpc>
                <a:spcPts val="1000"/>
              </a:lnSpc>
              <a:defRPr/>
            </a:lvl1pPr>
          </a:lstStyle>
          <a:p>
            <a:r>
              <a:rPr lang="en-US" dirty="0"/>
              <a:t>Copyright © AQA and its licensors. All rights reserved.</a:t>
            </a:r>
          </a:p>
        </p:txBody>
      </p:sp>
    </p:spTree>
    <p:extLst>
      <p:ext uri="{BB962C8B-B14F-4D97-AF65-F5344CB8AC3E}">
        <p14:creationId xmlns:p14="http://schemas.microsoft.com/office/powerpoint/2010/main" val="1183467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ext and image slide">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2"/>
                </a:solidFill>
              </a:defRPr>
            </a:lvl1pPr>
          </a:lstStyle>
          <a:p>
            <a:r>
              <a:rPr lang="en-US" dirty="0"/>
              <a:t>Presentation title</a:t>
            </a:r>
          </a:p>
        </p:txBody>
      </p:sp>
      <p:sp>
        <p:nvSpPr>
          <p:cNvPr id="3" name="Content Placeholder 2"/>
          <p:cNvSpPr>
            <a:spLocks noGrp="1"/>
          </p:cNvSpPr>
          <p:nvPr>
            <p:ph sz="half" idx="1"/>
          </p:nvPr>
        </p:nvSpPr>
        <p:spPr>
          <a:xfrm>
            <a:off x="540000" y="1727271"/>
            <a:ext cx="4546350" cy="4406400"/>
          </a:xfrm>
        </p:spPr>
        <p:txBody>
          <a:bodyPr rIns="0"/>
          <a:lstStyle>
            <a:lvl1pPr>
              <a:defRPr sz="1800"/>
            </a:lvl1pPr>
            <a:lvl2pPr>
              <a:defRPr sz="1600"/>
            </a:lvl2pPr>
            <a:lvl3pPr>
              <a:defRPr sz="1400"/>
            </a:lvl3pPr>
            <a:lvl4pPr>
              <a:defRPr sz="1200"/>
            </a:lvl4pPr>
            <a:lvl5pPr>
              <a:defRPr sz="1000"/>
            </a:lvl5pPr>
            <a:lvl6pPr>
              <a:defRPr sz="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hasCustomPrompt="1"/>
          </p:nvPr>
        </p:nvSpPr>
        <p:spPr>
          <a:xfrm>
            <a:off x="5394324" y="1727199"/>
            <a:ext cx="3190875" cy="4406400"/>
          </a:xfrm>
        </p:spPr>
        <p:txBody>
          <a:bodyPr rIns="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a:t>Insert image or graphic</a:t>
            </a:r>
          </a:p>
        </p:txBody>
      </p:sp>
      <p:sp>
        <p:nvSpPr>
          <p:cNvPr id="6" name="Footer Placeholder 5"/>
          <p:cNvSpPr>
            <a:spLocks noGrp="1"/>
          </p:cNvSpPr>
          <p:nvPr>
            <p:ph type="ftr" sz="quarter" idx="11"/>
          </p:nvPr>
        </p:nvSpPr>
        <p:spPr/>
        <p:txBody>
          <a:bodyPr/>
          <a:lstStyle>
            <a:lvl1pPr>
              <a:lnSpc>
                <a:spcPts val="1000"/>
              </a:lnSpc>
              <a:defRPr/>
            </a:lvl1pPr>
          </a:lstStyle>
          <a:p>
            <a:r>
              <a:rPr lang="en-US" dirty="0"/>
              <a:t>Copyright © AQA and its licensors. All rights reserved.</a:t>
            </a:r>
          </a:p>
        </p:txBody>
      </p:sp>
    </p:spTree>
    <p:extLst>
      <p:ext uri="{BB962C8B-B14F-4D97-AF65-F5344CB8AC3E}">
        <p14:creationId xmlns:p14="http://schemas.microsoft.com/office/powerpoint/2010/main" val="2104452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sp>
        <p:nvSpPr>
          <p:cNvPr id="16" name="Rectangle 15"/>
          <p:cNvSpPr/>
          <p:nvPr userDrawn="1"/>
        </p:nvSpPr>
        <p:spPr>
          <a:xfrm>
            <a:off x="0" y="899455"/>
            <a:ext cx="8768155" cy="22116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Footer Placeholder 7"/>
          <p:cNvSpPr>
            <a:spLocks noGrp="1"/>
          </p:cNvSpPr>
          <p:nvPr>
            <p:ph type="ftr" sz="quarter" idx="11"/>
          </p:nvPr>
        </p:nvSpPr>
        <p:spPr/>
        <p:txBody>
          <a:bodyPr/>
          <a:lstStyle>
            <a:lvl1pPr>
              <a:lnSpc>
                <a:spcPts val="1000"/>
              </a:lnSpc>
              <a:defRPr/>
            </a:lvl1pPr>
          </a:lstStyle>
          <a:p>
            <a:r>
              <a:rPr lang="en-US" dirty="0"/>
              <a:t>Copyright © AQA and its licensors. All rights reserved.</a:t>
            </a:r>
          </a:p>
        </p:txBody>
      </p:sp>
      <p:sp>
        <p:nvSpPr>
          <p:cNvPr id="11" name="Title 1"/>
          <p:cNvSpPr>
            <a:spLocks noGrp="1"/>
          </p:cNvSpPr>
          <p:nvPr>
            <p:ph type="ctrTitle" hasCustomPrompt="1"/>
          </p:nvPr>
        </p:nvSpPr>
        <p:spPr>
          <a:xfrm>
            <a:off x="540000" y="1666873"/>
            <a:ext cx="4028825" cy="494942"/>
          </a:xfrm>
        </p:spPr>
        <p:txBody>
          <a:bodyPr lIns="0" tIns="0" rIns="0" bIns="0" anchor="t" anchorCtr="0">
            <a:noAutofit/>
          </a:bodyPr>
          <a:lstStyle>
            <a:lvl1pPr algn="l">
              <a:lnSpc>
                <a:spcPts val="3800"/>
              </a:lnSpc>
              <a:defRPr sz="3600" baseline="0">
                <a:solidFill>
                  <a:schemeClr val="tx2"/>
                </a:solidFill>
              </a:defRPr>
            </a:lvl1pPr>
          </a:lstStyle>
          <a:p>
            <a:r>
              <a:rPr lang="en-US" dirty="0"/>
              <a:t>Thank you</a:t>
            </a:r>
          </a:p>
        </p:txBody>
      </p:sp>
      <p:cxnSp>
        <p:nvCxnSpPr>
          <p:cNvPr id="13" name="Straight Connector 12"/>
          <p:cNvCxnSpPr/>
          <p:nvPr userDrawn="1"/>
        </p:nvCxnSpPr>
        <p:spPr>
          <a:xfrm>
            <a:off x="0" y="1191600"/>
            <a:ext cx="4645025" cy="0"/>
          </a:xfrm>
          <a:prstGeom prst="line">
            <a:avLst/>
          </a:prstGeom>
          <a:ln w="7620" cap="rnd">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userDrawn="1"/>
        </p:nvCxnSpPr>
        <p:spPr>
          <a:xfrm>
            <a:off x="0" y="2309805"/>
            <a:ext cx="4645025" cy="0"/>
          </a:xfrm>
          <a:prstGeom prst="line">
            <a:avLst/>
          </a:prstGeom>
          <a:ln w="38100" cap="rnd">
            <a:solidFill>
              <a:schemeClr val="tx2"/>
            </a:solidFill>
          </a:ln>
          <a:effectLst/>
        </p:spPr>
        <p:style>
          <a:lnRef idx="2">
            <a:schemeClr val="accent1"/>
          </a:lnRef>
          <a:fillRef idx="0">
            <a:schemeClr val="accent1"/>
          </a:fillRef>
          <a:effectRef idx="1">
            <a:schemeClr val="accent1"/>
          </a:effectRef>
          <a:fontRef idx="minor">
            <a:schemeClr val="tx1"/>
          </a:fontRef>
        </p:style>
      </p:cxnSp>
      <p:sp>
        <p:nvSpPr>
          <p:cNvPr id="2" name="Rectangle 1"/>
          <p:cNvSpPr/>
          <p:nvPr userDrawn="1"/>
        </p:nvSpPr>
        <p:spPr>
          <a:xfrm>
            <a:off x="7780867" y="6458400"/>
            <a:ext cx="829733" cy="36512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5" name="Picture 14" descr="AQA_New_logo_no_strapline_RGB_1.5cm_deep.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750" y="278675"/>
            <a:ext cx="1618488" cy="557784"/>
          </a:xfrm>
          <a:prstGeom prst="rect">
            <a:avLst/>
          </a:prstGeom>
        </p:spPr>
      </p:pic>
    </p:spTree>
    <p:extLst>
      <p:ext uri="{BB962C8B-B14F-4D97-AF65-F5344CB8AC3E}">
        <p14:creationId xmlns:p14="http://schemas.microsoft.com/office/powerpoint/2010/main" val="2345416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Section title Dark Blu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3371148119"/>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title Dark Orange">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435894494"/>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ection title Dark Turquoise">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4252778515"/>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title Dark Pink">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1071877965"/>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ection title Dark Green">
    <p:bg>
      <p:bgPr>
        <a:solidFill>
          <a:schemeClr val="accent6"/>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3427785336"/>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title Dark Violet">
    <p:bg>
      <p:bgPr>
        <a:solidFill>
          <a:srgbClr val="6464A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rgbClr val="6464A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369877700"/>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ection title Dark Teal">
    <p:bg>
      <p:bgPr>
        <a:solidFill>
          <a:srgbClr val="325F7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rgbClr val="325F7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3036506365"/>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ection title Dark Yellow">
    <p:bg>
      <p:bgPr>
        <a:solidFill>
          <a:srgbClr val="DC7D28"/>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rgbClr val="DC7D2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2239401692"/>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title Dark Brick">
    <p:bg>
      <p:bgPr>
        <a:solidFill>
          <a:srgbClr val="783C2D"/>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solidFill>
                  <a:schemeClr val="tx1"/>
                </a:solidFill>
              </a:defRPr>
            </a:lvl1pPr>
          </a:lstStyle>
          <a:p>
            <a:r>
              <a:rPr lang="en-US" dirty="0"/>
              <a:t>Section title</a:t>
            </a:r>
          </a:p>
        </p:txBody>
      </p:sp>
      <p:sp>
        <p:nvSpPr>
          <p:cNvPr id="4" name="Footer Placeholder 3"/>
          <p:cNvSpPr>
            <a:spLocks noGrp="1"/>
          </p:cNvSpPr>
          <p:nvPr>
            <p:ph type="ftr" sz="quarter" idx="11"/>
          </p:nvPr>
        </p:nvSpPr>
        <p:spPr/>
        <p:txBody>
          <a:bodyPr/>
          <a:lstStyle>
            <a:lvl1pPr>
              <a:lnSpc>
                <a:spcPts val="1000"/>
              </a:lnSpc>
              <a:defRPr>
                <a:solidFill>
                  <a:schemeClr val="tx1"/>
                </a:solidFill>
              </a:defRPr>
            </a:lvl1pPr>
          </a:lstStyle>
          <a:p>
            <a:r>
              <a:rPr lang="en-US" dirty="0"/>
              <a:t>Copyright © AQA and its licensors. All rights reserved.</a:t>
            </a:r>
          </a:p>
        </p:txBody>
      </p:sp>
      <p:sp>
        <p:nvSpPr>
          <p:cNvPr id="12" name="Content Placeholder 2"/>
          <p:cNvSpPr>
            <a:spLocks noGrp="1"/>
          </p:cNvSpPr>
          <p:nvPr>
            <p:ph idx="1"/>
          </p:nvPr>
        </p:nvSpPr>
        <p:spPr>
          <a:xfrm>
            <a:off x="540000" y="1731713"/>
            <a:ext cx="8045200" cy="440680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p:cNvSpPr/>
          <p:nvPr userDrawn="1"/>
        </p:nvSpPr>
        <p:spPr>
          <a:xfrm>
            <a:off x="7845425" y="6459079"/>
            <a:ext cx="768350" cy="306846"/>
          </a:xfrm>
          <a:prstGeom prst="rect">
            <a:avLst/>
          </a:prstGeom>
          <a:solidFill>
            <a:srgbClr val="783C2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8" descr="AQA_New_logo_20mm_no_strapline_WHITEOUT_RGB.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Tree>
    <p:extLst>
      <p:ext uri="{BB962C8B-B14F-4D97-AF65-F5344CB8AC3E}">
        <p14:creationId xmlns:p14="http://schemas.microsoft.com/office/powerpoint/2010/main" val="127916534"/>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0000" y="441132"/>
            <a:ext cx="8045200" cy="431181"/>
          </a:xfrm>
          <a:prstGeom prst="rect">
            <a:avLst/>
          </a:prstGeom>
        </p:spPr>
        <p:txBody>
          <a:bodyPr vert="horz" lIns="0" tIns="0" rIns="91440" bIns="0" rtlCol="0" anchor="t" anchorCtr="0">
            <a:noAutofit/>
          </a:bodyPr>
          <a:lstStyle/>
          <a:p>
            <a:r>
              <a:rPr lang="en-US" dirty="0"/>
              <a:t>Presentation title</a:t>
            </a:r>
          </a:p>
        </p:txBody>
      </p:sp>
      <p:sp>
        <p:nvSpPr>
          <p:cNvPr id="3" name="Text Placeholder 2"/>
          <p:cNvSpPr>
            <a:spLocks noGrp="1"/>
          </p:cNvSpPr>
          <p:nvPr>
            <p:ph type="body" idx="1"/>
          </p:nvPr>
        </p:nvSpPr>
        <p:spPr>
          <a:xfrm>
            <a:off x="540000" y="1731713"/>
            <a:ext cx="8045200" cy="4406804"/>
          </a:xfrm>
          <a:prstGeom prst="rect">
            <a:avLst/>
          </a:prstGeom>
        </p:spPr>
        <p:txBody>
          <a:bodyPr vert="horz" lIns="0" tIns="0" rIns="9144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976438" y="6617829"/>
            <a:ext cx="2678400" cy="241200"/>
          </a:xfrm>
          <a:prstGeom prst="rect">
            <a:avLst/>
          </a:prstGeom>
        </p:spPr>
        <p:txBody>
          <a:bodyPr vert="horz" lIns="0" tIns="0" rIns="0" bIns="0" rtlCol="0" anchor="t" anchorCtr="0"/>
          <a:lstStyle>
            <a:lvl1pPr algn="r">
              <a:lnSpc>
                <a:spcPts val="1000"/>
              </a:lnSpc>
              <a:defRPr sz="800" b="0" i="0">
                <a:solidFill>
                  <a:schemeClr val="tx1"/>
                </a:solidFill>
                <a:latin typeface="+mn-lt"/>
                <a:cs typeface="AQA Chevin Pro Light"/>
              </a:defRPr>
            </a:lvl1pPr>
          </a:lstStyle>
          <a:p>
            <a:r>
              <a:rPr lang="en-US" dirty="0"/>
              <a:t>Copyright © AQA and its licensors. All rights reserved.</a:t>
            </a:r>
          </a:p>
        </p:txBody>
      </p:sp>
      <p:cxnSp>
        <p:nvCxnSpPr>
          <p:cNvPr id="10" name="Straight Connector 9"/>
          <p:cNvCxnSpPr/>
          <p:nvPr/>
        </p:nvCxnSpPr>
        <p:spPr>
          <a:xfrm>
            <a:off x="0" y="962025"/>
            <a:ext cx="8585200" cy="0"/>
          </a:xfrm>
          <a:prstGeom prst="line">
            <a:avLst/>
          </a:prstGeom>
          <a:ln w="7620" cap="rnd">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0" y="6340475"/>
            <a:ext cx="8585200" cy="0"/>
          </a:xfrm>
          <a:prstGeom prst="line">
            <a:avLst/>
          </a:prstGeom>
          <a:ln w="7620" cap="rnd">
            <a:solidFill>
              <a:schemeClr val="tx2"/>
            </a:solidFill>
          </a:ln>
          <a:effectLst/>
        </p:spPr>
        <p:style>
          <a:lnRef idx="2">
            <a:schemeClr val="accent1"/>
          </a:lnRef>
          <a:fillRef idx="0">
            <a:schemeClr val="accent1"/>
          </a:fillRef>
          <a:effectRef idx="1">
            <a:schemeClr val="accent1"/>
          </a:effectRef>
          <a:fontRef idx="minor">
            <a:schemeClr val="tx1"/>
          </a:fontRef>
        </p:style>
      </p:cxnSp>
      <p:sp>
        <p:nvSpPr>
          <p:cNvPr id="4" name="Date Placeholder 3"/>
          <p:cNvSpPr>
            <a:spLocks noGrp="1"/>
          </p:cNvSpPr>
          <p:nvPr>
            <p:ph type="dt" sz="half" idx="2"/>
          </p:nvPr>
        </p:nvSpPr>
        <p:spPr>
          <a:xfrm>
            <a:off x="540000" y="6621960"/>
            <a:ext cx="1339600" cy="123246"/>
          </a:xfrm>
          <a:prstGeom prst="rect">
            <a:avLst/>
          </a:prstGeom>
        </p:spPr>
        <p:txBody>
          <a:bodyPr vert="horz" lIns="0" tIns="0" rIns="0" bIns="0" rtlCol="0" anchor="t" anchorCtr="0"/>
          <a:lstStyle>
            <a:lvl1pPr algn="l">
              <a:lnSpc>
                <a:spcPts val="1000"/>
              </a:lnSpc>
              <a:defRPr sz="800" b="0" i="0">
                <a:solidFill>
                  <a:schemeClr val="tx1"/>
                </a:solidFill>
                <a:latin typeface="+mn-lt"/>
                <a:cs typeface="AQA Chevin Pro Light"/>
              </a:defRPr>
            </a:lvl1pPr>
          </a:lstStyle>
          <a:p>
            <a:r>
              <a:rPr lang="en-US"/>
              <a:t>Version 3.0</a:t>
            </a:r>
            <a:endParaRPr lang="en-US" dirty="0"/>
          </a:p>
        </p:txBody>
      </p:sp>
      <p:pic>
        <p:nvPicPr>
          <p:cNvPr id="8" name="Picture 7" descr="AQA_New_logo_20mm_no_strapline_RGB.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7866000" y="6487200"/>
            <a:ext cx="719352" cy="246896"/>
          </a:xfrm>
          <a:prstGeom prst="rect">
            <a:avLst/>
          </a:prstGeom>
        </p:spPr>
      </p:pic>
      <p:sp>
        <p:nvSpPr>
          <p:cNvPr id="11" name="TextBox 10"/>
          <p:cNvSpPr txBox="1"/>
          <p:nvPr/>
        </p:nvSpPr>
        <p:spPr>
          <a:xfrm>
            <a:off x="540000" y="6415200"/>
            <a:ext cx="1436438" cy="123111"/>
          </a:xfrm>
          <a:prstGeom prst="rect">
            <a:avLst/>
          </a:prstGeom>
          <a:noFill/>
        </p:spPr>
        <p:txBody>
          <a:bodyPr wrap="square" lIns="0" tIns="0" rIns="0" bIns="0" rtlCol="0">
            <a:spAutoFit/>
          </a:bodyPr>
          <a:lstStyle/>
          <a:p>
            <a:fld id="{80DAB091-367A-9141-A74C-3AA754BCBACD}" type="slidenum">
              <a:rPr lang="en-US" sz="800" smtClean="0"/>
              <a:t>‹#›</a:t>
            </a:fld>
            <a:r>
              <a:rPr lang="en-US" sz="800" dirty="0"/>
              <a:t> of 29</a:t>
            </a:r>
          </a:p>
        </p:txBody>
      </p:sp>
    </p:spTree>
    <p:extLst>
      <p:ext uri="{BB962C8B-B14F-4D97-AF65-F5344CB8AC3E}">
        <p14:creationId xmlns:p14="http://schemas.microsoft.com/office/powerpoint/2010/main" val="404071153"/>
      </p:ext>
    </p:extLst>
  </p:cSld>
  <p:clrMap bg1="lt1" tx1="dk1" bg2="lt2" tx2="dk2" accent1="accent1" accent2="accent2" accent3="accent3" accent4="accent4" accent5="accent5" accent6="accent6" hlink="hlink" folHlink="folHlink"/>
  <p:sldLayoutIdLst>
    <p:sldLayoutId id="2147483661" r:id="rId1"/>
    <p:sldLayoutId id="2147483679" r:id="rId2"/>
    <p:sldLayoutId id="2147483677" r:id="rId3"/>
    <p:sldLayoutId id="2147483680" r:id="rId4"/>
    <p:sldLayoutId id="2147483667" r:id="rId5"/>
    <p:sldLayoutId id="2147483662" r:id="rId6"/>
    <p:sldLayoutId id="2147483664" r:id="rId7"/>
    <p:sldLayoutId id="2147483665" r:id="rId8"/>
    <p:sldLayoutId id="2147483678" r:id="rId9"/>
    <p:sldLayoutId id="2147483669" r:id="rId10"/>
    <p:sldLayoutId id="2147483670" r:id="rId11"/>
    <p:sldLayoutId id="2147483671" r:id="rId12"/>
    <p:sldLayoutId id="2147483672" r:id="rId13"/>
    <p:sldLayoutId id="2147483674" r:id="rId14"/>
    <p:sldLayoutId id="2147483673" r:id="rId15"/>
    <p:sldLayoutId id="2147483675" r:id="rId16"/>
    <p:sldLayoutId id="2147483676" r:id="rId17"/>
  </p:sldLayoutIdLst>
  <p:hf sldNum="0" hdr="0"/>
  <p:txStyles>
    <p:titleStyle>
      <a:lvl1pPr algn="l" defTabSz="457200" rtl="0" eaLnBrk="1" latinLnBrk="0" hangingPunct="1">
        <a:lnSpc>
          <a:spcPts val="2800"/>
        </a:lnSpc>
        <a:spcBef>
          <a:spcPct val="0"/>
        </a:spcBef>
        <a:buNone/>
        <a:defRPr sz="2600" b="0" i="0" kern="1200">
          <a:solidFill>
            <a:schemeClr val="tx2"/>
          </a:solidFill>
          <a:latin typeface="AQA Chevin Pro Light"/>
          <a:ea typeface="+mj-ea"/>
          <a:cs typeface="AQA Chevin Pro Light"/>
        </a:defRPr>
      </a:lvl1pPr>
    </p:titleStyle>
    <p:bodyStyle>
      <a:lvl1pPr marL="342900" indent="-342900" algn="l" defTabSz="457200" rtl="0" eaLnBrk="1" latinLnBrk="0" hangingPunct="1">
        <a:lnSpc>
          <a:spcPts val="2000"/>
        </a:lnSpc>
        <a:spcBef>
          <a:spcPct val="20000"/>
        </a:spcBef>
        <a:buFont typeface="Arial"/>
        <a:buChar char="•"/>
        <a:defRPr sz="1800" kern="1200">
          <a:solidFill>
            <a:schemeClr val="tx1"/>
          </a:solidFill>
          <a:latin typeface="+mn-lt"/>
          <a:ea typeface="+mn-ea"/>
          <a:cs typeface="+mn-cs"/>
        </a:defRPr>
      </a:lvl1pPr>
      <a:lvl2pPr marL="742950" indent="-285750" algn="l" defTabSz="457200" rtl="0" eaLnBrk="1" latinLnBrk="0" hangingPunct="1">
        <a:lnSpc>
          <a:spcPts val="2000"/>
        </a:lnSpc>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lnSpc>
          <a:spcPts val="2000"/>
        </a:lnSpc>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lnSpc>
          <a:spcPts val="2000"/>
        </a:lnSpc>
        <a:spcBef>
          <a:spcPct val="20000"/>
        </a:spcBef>
        <a:buFont typeface="Arial"/>
        <a:buChar char="–"/>
        <a:defRPr sz="1200" kern="1200">
          <a:solidFill>
            <a:schemeClr val="tx1"/>
          </a:solidFill>
          <a:latin typeface="+mn-lt"/>
          <a:ea typeface="+mn-ea"/>
          <a:cs typeface="+mn-cs"/>
        </a:defRPr>
      </a:lvl4pPr>
      <a:lvl5pPr marL="2057400" indent="-228600" algn="l" defTabSz="457200" rtl="0" eaLnBrk="1" latinLnBrk="0" hangingPunct="1">
        <a:lnSpc>
          <a:spcPts val="2000"/>
        </a:lnSpc>
        <a:spcBef>
          <a:spcPct val="20000"/>
        </a:spcBef>
        <a:buFont typeface="Arial"/>
        <a:buChar char="»"/>
        <a:defRPr sz="1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8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png"/><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3.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0000" y="1303334"/>
            <a:ext cx="7181600" cy="968675"/>
          </a:xfrm>
        </p:spPr>
        <p:txBody>
          <a:bodyPr/>
          <a:lstStyle/>
          <a:p>
            <a:r>
              <a:rPr lang="en-US" dirty="0"/>
              <a:t>Standard form and order of magnitude calculations</a:t>
            </a:r>
          </a:p>
        </p:txBody>
      </p:sp>
      <p:sp>
        <p:nvSpPr>
          <p:cNvPr id="3" name="Subtitle 2"/>
          <p:cNvSpPr>
            <a:spLocks noGrp="1"/>
          </p:cNvSpPr>
          <p:nvPr>
            <p:ph type="subTitle" idx="1"/>
          </p:nvPr>
        </p:nvSpPr>
        <p:spPr>
          <a:xfrm>
            <a:off x="539999" y="2611489"/>
            <a:ext cx="7181601" cy="378312"/>
          </a:xfrm>
        </p:spPr>
        <p:txBody>
          <a:bodyPr/>
          <a:lstStyle/>
          <a:p>
            <a:r>
              <a:rPr lang="en-US" dirty="0"/>
              <a:t>Mathematics for GCSE Science</a:t>
            </a:r>
            <a:br>
              <a:rPr lang="en-US" dirty="0"/>
            </a:br>
            <a:endParaRPr lang="en-US" dirty="0"/>
          </a:p>
        </p:txBody>
      </p:sp>
      <p:sp>
        <p:nvSpPr>
          <p:cNvPr id="7" name="Footer Placeholder 3"/>
          <p:cNvSpPr>
            <a:spLocks noGrp="1"/>
          </p:cNvSpPr>
          <p:nvPr>
            <p:ph type="ftr" sz="quarter" idx="3"/>
          </p:nvPr>
        </p:nvSpPr>
        <p:spPr>
          <a:xfrm>
            <a:off x="543398" y="6617829"/>
            <a:ext cx="2678400" cy="241200"/>
          </a:xfrm>
        </p:spPr>
        <p:txBody>
          <a:bodyPr/>
          <a:lstStyle/>
          <a:p>
            <a:pPr algn="l"/>
            <a:r>
              <a:rPr lang="en-US" dirty="0"/>
              <a:t>Copyright © AQA and its licensors. All rights reserved.</a:t>
            </a:r>
          </a:p>
        </p:txBody>
      </p:sp>
      <p:sp>
        <p:nvSpPr>
          <p:cNvPr id="4" name="TextBox 3"/>
          <p:cNvSpPr txBox="1"/>
          <p:nvPr/>
        </p:nvSpPr>
        <p:spPr>
          <a:xfrm>
            <a:off x="550192" y="3426542"/>
            <a:ext cx="6549655" cy="1477328"/>
          </a:xfrm>
          <a:prstGeom prst="rect">
            <a:avLst/>
          </a:prstGeom>
          <a:noFill/>
        </p:spPr>
        <p:txBody>
          <a:bodyPr wrap="square" rtlCol="0">
            <a:spAutoFit/>
          </a:bodyPr>
          <a:lstStyle/>
          <a:p>
            <a:r>
              <a:rPr lang="en-GB" dirty="0"/>
              <a:t>This presentation covers these Maths skills:</a:t>
            </a:r>
          </a:p>
          <a:p>
            <a:endParaRPr lang="en-GB" dirty="0"/>
          </a:p>
          <a:p>
            <a:pPr marL="285750" indent="-285750">
              <a:buFont typeface="Arial" panose="020B0604020202020204" pitchFamily="34" charset="0"/>
              <a:buChar char="•"/>
            </a:pPr>
            <a:r>
              <a:rPr lang="en-GB" dirty="0"/>
              <a:t>recognise and use expressions in decimal form</a:t>
            </a:r>
          </a:p>
          <a:p>
            <a:pPr marL="285750" indent="-285750">
              <a:buFont typeface="Arial" panose="020B0604020202020204" pitchFamily="34" charset="0"/>
              <a:buChar char="•"/>
            </a:pPr>
            <a:r>
              <a:rPr lang="en-GB" dirty="0"/>
              <a:t>recognise and use expressions in standard form</a:t>
            </a:r>
          </a:p>
          <a:p>
            <a:pPr marL="285750" indent="-285750">
              <a:buFont typeface="Arial" panose="020B0604020202020204" pitchFamily="34" charset="0"/>
              <a:buChar char="•"/>
            </a:pPr>
            <a:r>
              <a:rPr lang="en-GB" dirty="0"/>
              <a:t>make order of magnitude calculations.</a:t>
            </a:r>
          </a:p>
        </p:txBody>
      </p:sp>
    </p:spTree>
    <p:extLst>
      <p:ext uri="{BB962C8B-B14F-4D97-AF65-F5344CB8AC3E}">
        <p14:creationId xmlns:p14="http://schemas.microsoft.com/office/powerpoint/2010/main" val="10855555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Standard form and order of magnitude</a:t>
            </a:r>
          </a:p>
        </p:txBody>
      </p:sp>
      <p:sp>
        <p:nvSpPr>
          <p:cNvPr id="3" name="Content Placeholder 2"/>
          <p:cNvSpPr>
            <a:spLocks noGrp="1"/>
          </p:cNvSpPr>
          <p:nvPr>
            <p:ph idx="1"/>
          </p:nvPr>
        </p:nvSpPr>
        <p:spPr>
          <a:xfrm>
            <a:off x="540000" y="1486049"/>
            <a:ext cx="8045200" cy="4406804"/>
          </a:xfrm>
        </p:spPr>
        <p:txBody>
          <a:bodyPr/>
          <a:lstStyle/>
          <a:p>
            <a:pPr marL="0" indent="0">
              <a:buNone/>
            </a:pPr>
            <a:r>
              <a:rPr lang="en-US" dirty="0"/>
              <a:t>Numbers which are very small or very large can be hard to work with. They can seem meaningless, and are hard to compare. </a:t>
            </a:r>
          </a:p>
          <a:p>
            <a:endParaRPr lang="en-US" dirty="0"/>
          </a:p>
          <a:p>
            <a:endParaRPr lang="en-US" dirty="0"/>
          </a:p>
          <a:p>
            <a:endParaRPr lang="en-US" dirty="0"/>
          </a:p>
          <a:p>
            <a:endParaRPr lang="en-US" dirty="0"/>
          </a:p>
          <a:p>
            <a:pPr marL="0" indent="0">
              <a:buNone/>
            </a:pPr>
            <a:endParaRPr lang="en-US" dirty="0"/>
          </a:p>
          <a:p>
            <a:pPr marL="0" indent="0">
              <a:buNone/>
            </a:pPr>
            <a:r>
              <a:rPr lang="en-US" dirty="0"/>
              <a:t>With figures like these, it’s hard to relate them to each other. </a:t>
            </a:r>
          </a:p>
          <a:p>
            <a:endParaRPr lang="en-US" dirty="0"/>
          </a:p>
          <a:p>
            <a:pPr marL="0" indent="0">
              <a:buNone/>
            </a:pPr>
            <a:r>
              <a:rPr lang="en-US" dirty="0"/>
              <a:t>This lesson focuses on two ways in which these numbers can be made manageable, and hence useful:</a:t>
            </a:r>
          </a:p>
          <a:p>
            <a:pPr marL="0" indent="0">
              <a:buNone/>
            </a:pPr>
            <a:endParaRPr lang="en-US" dirty="0"/>
          </a:p>
          <a:p>
            <a:r>
              <a:rPr lang="en-US" dirty="0"/>
              <a:t>standard form</a:t>
            </a:r>
          </a:p>
          <a:p>
            <a:r>
              <a:rPr lang="en-US" dirty="0"/>
              <a:t>order of magnitude.</a:t>
            </a:r>
          </a:p>
        </p:txBody>
      </p:sp>
      <p:sp>
        <p:nvSpPr>
          <p:cNvPr id="5" name="Rectangle 4"/>
          <p:cNvSpPr/>
          <p:nvPr/>
        </p:nvSpPr>
        <p:spPr>
          <a:xfrm>
            <a:off x="2286000" y="2349291"/>
            <a:ext cx="4572000" cy="923330"/>
          </a:xfrm>
          <a:prstGeom prst="rect">
            <a:avLst/>
          </a:prstGeom>
        </p:spPr>
        <p:txBody>
          <a:bodyPr>
            <a:spAutoFit/>
          </a:bodyPr>
          <a:lstStyle/>
          <a:p>
            <a:pPr algn="ctr"/>
            <a:r>
              <a:rPr lang="en-US" dirty="0"/>
              <a:t>The Earth’s diameter is 12 000 km</a:t>
            </a:r>
          </a:p>
          <a:p>
            <a:pPr algn="ctr"/>
            <a:endParaRPr lang="en-US" dirty="0"/>
          </a:p>
          <a:p>
            <a:pPr algn="ctr"/>
            <a:r>
              <a:rPr lang="en-US" dirty="0"/>
              <a:t>The diameter of a pea is 1 cm</a:t>
            </a:r>
          </a:p>
        </p:txBody>
      </p:sp>
      <p:sp>
        <p:nvSpPr>
          <p:cNvPr id="6"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1013270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4"/>
          <p:cNvSpPr>
            <a:spLocks noGrp="1"/>
          </p:cNvSpPr>
          <p:nvPr>
            <p:ph sz="quarter" idx="12"/>
          </p:nvPr>
        </p:nvSpPr>
        <p:spPr>
          <a:xfrm>
            <a:off x="539200" y="1357539"/>
            <a:ext cx="8046000" cy="4793891"/>
          </a:xfrm>
        </p:spPr>
        <p:txBody>
          <a:bodyPr/>
          <a:lstStyle/>
          <a:p>
            <a:pPr marL="0" indent="0">
              <a:buNone/>
            </a:pPr>
            <a:r>
              <a:rPr lang="en-US" dirty="0"/>
              <a:t>Standard form, (or standard index form), is useful when using very large or very small numbers. </a:t>
            </a:r>
          </a:p>
          <a:p>
            <a:pPr marL="0" indent="0">
              <a:buNone/>
            </a:pPr>
            <a:endParaRPr lang="en-US" dirty="0"/>
          </a:p>
          <a:p>
            <a:pPr marL="0" indent="0">
              <a:buNone/>
            </a:pPr>
            <a:r>
              <a:rPr lang="en-US" dirty="0"/>
              <a:t>It helps us to easily manage them.</a:t>
            </a:r>
          </a:p>
          <a:p>
            <a:pPr marL="0" indent="0">
              <a:buNone/>
            </a:pPr>
            <a:endParaRPr lang="en-US" dirty="0"/>
          </a:p>
          <a:p>
            <a:pPr marL="0" indent="0">
              <a:buNone/>
            </a:pPr>
            <a:endParaRPr lang="en-GB" dirty="0"/>
          </a:p>
          <a:p>
            <a:pPr marL="0" indent="0">
              <a:buNone/>
            </a:pPr>
            <a:endParaRPr lang="en-US" dirty="0"/>
          </a:p>
          <a:p>
            <a:pPr marL="0" indent="0">
              <a:buNone/>
            </a:pPr>
            <a:endParaRPr lang="en-US" dirty="0">
              <a:latin typeface="AQA Chevin Pro Light" panose="020F0303030000060003" pitchFamily="34" charset="0"/>
            </a:endParaRPr>
          </a:p>
        </p:txBody>
      </p:sp>
      <p:sp>
        <p:nvSpPr>
          <p:cNvPr id="5" name="Oval 4"/>
          <p:cNvSpPr/>
          <p:nvPr/>
        </p:nvSpPr>
        <p:spPr>
          <a:xfrm>
            <a:off x="3648276" y="2967450"/>
            <a:ext cx="499133" cy="764869"/>
          </a:xfrm>
          <a:prstGeom prst="ellipse">
            <a:avLst/>
          </a:prstGeom>
          <a:noFill/>
          <a:ln w="381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4734883" y="3026645"/>
            <a:ext cx="406185" cy="432474"/>
          </a:xfrm>
          <a:prstGeom prst="ellipse">
            <a:avLst/>
          </a:prstGeom>
          <a:noFill/>
          <a:ln w="381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TextBox 18"/>
          <p:cNvSpPr txBox="1"/>
          <p:nvPr/>
        </p:nvSpPr>
        <p:spPr>
          <a:xfrm>
            <a:off x="543757" y="4065555"/>
            <a:ext cx="3580353" cy="1754326"/>
          </a:xfrm>
          <a:prstGeom prst="rect">
            <a:avLst/>
          </a:prstGeom>
          <a:noFill/>
        </p:spPr>
        <p:txBody>
          <a:bodyPr wrap="square" rtlCol="0">
            <a:spAutoFit/>
          </a:bodyPr>
          <a:lstStyle/>
          <a:p>
            <a:r>
              <a:rPr lang="en-GB" dirty="0"/>
              <a:t>There are two components </a:t>
            </a:r>
          </a:p>
          <a:p>
            <a:r>
              <a:rPr lang="en-GB" dirty="0"/>
              <a:t>of standard form:</a:t>
            </a:r>
          </a:p>
          <a:p>
            <a:pPr marL="285750" indent="-285750">
              <a:buFont typeface="Arial" charset="0"/>
              <a:buChar char="•"/>
            </a:pPr>
            <a:endParaRPr lang="en-GB" dirty="0"/>
          </a:p>
          <a:p>
            <a:pPr marL="285750" indent="-285750">
              <a:buFont typeface="Arial" charset="0"/>
              <a:buChar char="•"/>
            </a:pPr>
            <a:r>
              <a:rPr lang="en-GB" dirty="0"/>
              <a:t>The digit number</a:t>
            </a:r>
          </a:p>
          <a:p>
            <a:pPr marL="285750" indent="-285750">
              <a:buFont typeface="Arial" charset="0"/>
              <a:buChar char="•"/>
            </a:pPr>
            <a:r>
              <a:rPr lang="en-GB" dirty="0"/>
              <a:t>The exponential number</a:t>
            </a:r>
          </a:p>
          <a:p>
            <a:endParaRPr lang="en-US" dirty="0"/>
          </a:p>
        </p:txBody>
      </p:sp>
      <mc:AlternateContent xmlns:mc="http://schemas.openxmlformats.org/markup-compatibility/2006" xmlns:a14="http://schemas.microsoft.com/office/drawing/2010/main">
        <mc:Choice Requires="a14">
          <p:sp>
            <p:nvSpPr>
              <p:cNvPr id="20" name="Rectangle 19"/>
              <p:cNvSpPr/>
              <p:nvPr/>
            </p:nvSpPr>
            <p:spPr>
              <a:xfrm>
                <a:off x="1611639" y="3108972"/>
                <a:ext cx="5920723" cy="461665"/>
              </a:xfrm>
              <a:prstGeom prst="rect">
                <a:avLst/>
              </a:prstGeom>
            </p:spPr>
            <p:txBody>
              <a:bodyPr wrap="none">
                <a:spAutoFit/>
              </a:bodyPr>
              <a:lstStyle/>
              <a:p>
                <a:r>
                  <a:rPr lang="en-US" sz="2400" dirty="0">
                    <a:solidFill>
                      <a:srgbClr val="FF0000"/>
                    </a:solidFill>
                  </a:rPr>
                  <a:t>0.00000093</a:t>
                </a:r>
                <a:r>
                  <a:rPr lang="en-US" sz="2400" dirty="0"/>
                  <a:t> is </a:t>
                </a:r>
                <a14:m>
                  <m:oMath xmlns:m="http://schemas.openxmlformats.org/officeDocument/2006/math">
                    <m:r>
                      <a:rPr lang="en-US" sz="2400" i="1" dirty="0" smtClean="0">
                        <a:solidFill>
                          <a:schemeClr val="accent6"/>
                        </a:solidFill>
                        <a:latin typeface="Cambria Math"/>
                      </a:rPr>
                      <m:t>9.3</m:t>
                    </m:r>
                    <m:r>
                      <a:rPr lang="en-US" sz="2400" i="1" dirty="0" smtClean="0">
                        <a:solidFill>
                          <a:schemeClr val="accent6"/>
                        </a:solidFill>
                        <a:latin typeface="Cambria Math"/>
                        <a:ea typeface="Cambria Math"/>
                      </a:rPr>
                      <m:t>×</m:t>
                    </m:r>
                    <m:sSup>
                      <m:sSupPr>
                        <m:ctrlPr>
                          <a:rPr lang="en-US" sz="2400" i="1" dirty="0" smtClean="0">
                            <a:solidFill>
                              <a:schemeClr val="accent6"/>
                            </a:solidFill>
                            <a:latin typeface="Cambria Math" panose="02040503050406030204" pitchFamily="18" charset="0"/>
                          </a:rPr>
                        </m:ctrlPr>
                      </m:sSupPr>
                      <m:e>
                        <m:r>
                          <a:rPr lang="en-GB" sz="2400" b="0" i="1" dirty="0" smtClean="0">
                            <a:solidFill>
                              <a:schemeClr val="accent6"/>
                            </a:solidFill>
                            <a:latin typeface="Cambria Math"/>
                          </a:rPr>
                          <m:t>10</m:t>
                        </m:r>
                      </m:e>
                      <m:sup>
                        <m:r>
                          <a:rPr lang="en-GB" sz="2400" b="0" i="1" dirty="0" smtClean="0">
                            <a:solidFill>
                              <a:schemeClr val="accent6"/>
                            </a:solidFill>
                            <a:latin typeface="Cambria Math"/>
                          </a:rPr>
                          <m:t>−7</m:t>
                        </m:r>
                      </m:sup>
                    </m:sSup>
                  </m:oMath>
                </a14:m>
                <a:r>
                  <a:rPr lang="en-US" sz="2400" dirty="0">
                    <a:solidFill>
                      <a:schemeClr val="accent6"/>
                    </a:solidFill>
                  </a:rPr>
                  <a:t> </a:t>
                </a:r>
                <a:r>
                  <a:rPr lang="en-US" sz="2400" dirty="0"/>
                  <a:t>in standard form</a:t>
                </a:r>
              </a:p>
            </p:txBody>
          </p:sp>
        </mc:Choice>
        <mc:Fallback xmlns="">
          <p:sp>
            <p:nvSpPr>
              <p:cNvPr id="20" name="Rectangle 19"/>
              <p:cNvSpPr>
                <a:spLocks noRot="1" noChangeAspect="1" noMove="1" noResize="1" noEditPoints="1" noAdjustHandles="1" noChangeArrowheads="1" noChangeShapeType="1" noTextEdit="1"/>
              </p:cNvSpPr>
              <p:nvPr/>
            </p:nvSpPr>
            <p:spPr>
              <a:xfrm>
                <a:off x="1611639" y="3108972"/>
                <a:ext cx="5920723" cy="461665"/>
              </a:xfrm>
              <a:prstGeom prst="rect">
                <a:avLst/>
              </a:prstGeom>
              <a:blipFill rotWithShape="1">
                <a:blip r:embed="rId2"/>
                <a:stretch>
                  <a:fillRect l="-1543" t="-9211" r="-514" b="-30263"/>
                </a:stretch>
              </a:blipFill>
            </p:spPr>
            <p:txBody>
              <a:bodyPr/>
              <a:lstStyle/>
              <a:p>
                <a:r>
                  <a:rPr lang="en-GB">
                    <a:noFill/>
                  </a:rPr>
                  <a:t> </a:t>
                </a:r>
              </a:p>
            </p:txBody>
          </p:sp>
        </mc:Fallback>
      </mc:AlternateContent>
      <p:cxnSp>
        <p:nvCxnSpPr>
          <p:cNvPr id="23" name="Curved Connector 22"/>
          <p:cNvCxnSpPr>
            <a:endCxn id="5" idx="4"/>
          </p:cNvCxnSpPr>
          <p:nvPr/>
        </p:nvCxnSpPr>
        <p:spPr>
          <a:xfrm rot="5400000" flipH="1" flipV="1">
            <a:off x="2641372" y="3834147"/>
            <a:ext cx="1358298" cy="1154643"/>
          </a:xfrm>
          <a:prstGeom prst="curvedConnector3">
            <a:avLst>
              <a:gd name="adj1" fmla="val 50000"/>
            </a:avLst>
          </a:prstGeom>
          <a:ln>
            <a:solidFill>
              <a:schemeClr val="accent1"/>
            </a:solidFill>
            <a:tailEnd type="triangle"/>
          </a:ln>
        </p:spPr>
        <p:style>
          <a:lnRef idx="2">
            <a:schemeClr val="accent1"/>
          </a:lnRef>
          <a:fillRef idx="0">
            <a:schemeClr val="accent1"/>
          </a:fillRef>
          <a:effectRef idx="1">
            <a:schemeClr val="accent1"/>
          </a:effectRef>
          <a:fontRef idx="minor">
            <a:schemeClr val="tx1"/>
          </a:fontRef>
        </p:style>
      </p:cxnSp>
      <p:cxnSp>
        <p:nvCxnSpPr>
          <p:cNvPr id="27" name="Curved Connector 26"/>
          <p:cNvCxnSpPr>
            <a:endCxn id="8" idx="4"/>
          </p:cNvCxnSpPr>
          <p:nvPr/>
        </p:nvCxnSpPr>
        <p:spPr>
          <a:xfrm rot="5400000" flipH="1" flipV="1">
            <a:off x="3263676" y="3702919"/>
            <a:ext cx="1918099" cy="1430501"/>
          </a:xfrm>
          <a:prstGeom prst="curvedConnector3">
            <a:avLst>
              <a:gd name="adj1" fmla="val 50000"/>
            </a:avLst>
          </a:prstGeom>
          <a:ln>
            <a:solidFill>
              <a:schemeClr val="accent1"/>
            </a:solidFill>
            <a:tailEnd type="triangle"/>
          </a:ln>
        </p:spPr>
        <p:style>
          <a:lnRef idx="2">
            <a:schemeClr val="accent1"/>
          </a:lnRef>
          <a:fillRef idx="0">
            <a:schemeClr val="accent1"/>
          </a:fillRef>
          <a:effectRef idx="1">
            <a:schemeClr val="accent1"/>
          </a:effectRef>
          <a:fontRef idx="minor">
            <a:schemeClr val="tx1"/>
          </a:fontRef>
        </p:style>
      </p:cxnSp>
      <p:sp>
        <p:nvSpPr>
          <p:cNvPr id="13" name="Title 1"/>
          <p:cNvSpPr txBox="1">
            <a:spLocks/>
          </p:cNvSpPr>
          <p:nvPr/>
        </p:nvSpPr>
        <p:spPr>
          <a:xfrm>
            <a:off x="691079" y="377941"/>
            <a:ext cx="8045200" cy="431181"/>
          </a:xfrm>
          <a:prstGeom prst="rect">
            <a:avLst/>
          </a:prstGeom>
        </p:spPr>
        <p:txBody>
          <a:bodyPr vert="horz" lIns="0" tIns="0" rIns="91440" bIns="0" rtlCol="0" anchor="t" anchorCtr="0">
            <a:noAutofit/>
          </a:bodyPr>
          <a:lstStyle>
            <a:lvl1pPr algn="l" defTabSz="457200" rtl="0" eaLnBrk="1" latinLnBrk="0" hangingPunct="1">
              <a:lnSpc>
                <a:spcPts val="2800"/>
              </a:lnSpc>
              <a:spcBef>
                <a:spcPct val="0"/>
              </a:spcBef>
              <a:buNone/>
              <a:defRPr sz="2600" b="0" i="0" kern="1200">
                <a:solidFill>
                  <a:schemeClr val="tx2"/>
                </a:solidFill>
                <a:latin typeface="AQA Chevin Pro Light"/>
                <a:ea typeface="+mj-ea"/>
                <a:cs typeface="AQA Chevin Pro Light"/>
              </a:defRPr>
            </a:lvl1pPr>
          </a:lstStyle>
          <a:p>
            <a:r>
              <a:rPr lang="en-US" dirty="0"/>
              <a:t>Standard form</a:t>
            </a:r>
          </a:p>
        </p:txBody>
      </p:sp>
      <p:sp>
        <p:nvSpPr>
          <p:cNvPr id="1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174136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9">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9">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9">
                                            <p:txEl>
                                              <p:pRg st="4" end="4"/>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5" grpId="0" animBg="1"/>
      <p:bldP spid="8" grpId="0" animBg="1"/>
      <p:bldP spid="19" grpId="0" uiExpand="1" build="p"/>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Standard form</a:t>
            </a:r>
          </a:p>
        </p:txBody>
      </p:sp>
      <p:sp>
        <p:nvSpPr>
          <p:cNvPr id="5" name="Content Placeholder 4"/>
          <p:cNvSpPr txBox="1">
            <a:spLocks noGrp="1"/>
          </p:cNvSpPr>
          <p:nvPr>
            <p:ph idx="1"/>
          </p:nvPr>
        </p:nvSpPr>
        <p:spPr>
          <a:xfrm>
            <a:off x="540000" y="1459310"/>
            <a:ext cx="8045200" cy="4406804"/>
          </a:xfrm>
          <a:prstGeom prst="rect">
            <a:avLst/>
          </a:prstGeom>
        </p:spPr>
        <p:txBody>
          <a:bodyPr vert="horz" lIns="0" tIns="0" rIns="91440" bIns="0" rtlCol="0">
            <a:noAutofit/>
          </a:bodyPr>
          <a:lstStyle>
            <a:lvl1pPr marL="342900" indent="-342900" algn="l" defTabSz="457200" rtl="0" eaLnBrk="1" latinLnBrk="0" hangingPunct="1">
              <a:lnSpc>
                <a:spcPts val="2000"/>
              </a:lnSpc>
              <a:spcBef>
                <a:spcPct val="20000"/>
              </a:spcBef>
              <a:buFont typeface="Arial"/>
              <a:buChar char="•"/>
              <a:defRPr sz="1800" kern="1200">
                <a:solidFill>
                  <a:schemeClr val="tx1"/>
                </a:solidFill>
                <a:latin typeface="+mn-lt"/>
                <a:ea typeface="+mn-ea"/>
                <a:cs typeface="+mn-cs"/>
              </a:defRPr>
            </a:lvl1pPr>
            <a:lvl2pPr marL="742950" indent="-285750" algn="l" defTabSz="457200" rtl="0" eaLnBrk="1" latinLnBrk="0" hangingPunct="1">
              <a:lnSpc>
                <a:spcPts val="2000"/>
              </a:lnSpc>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lnSpc>
                <a:spcPts val="2000"/>
              </a:lnSpc>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lnSpc>
                <a:spcPts val="2000"/>
              </a:lnSpc>
              <a:spcBef>
                <a:spcPct val="20000"/>
              </a:spcBef>
              <a:buFont typeface="Arial"/>
              <a:buChar char="–"/>
              <a:defRPr sz="1200" kern="1200">
                <a:solidFill>
                  <a:schemeClr val="tx1"/>
                </a:solidFill>
                <a:latin typeface="+mn-lt"/>
                <a:ea typeface="+mn-ea"/>
                <a:cs typeface="+mn-cs"/>
              </a:defRPr>
            </a:lvl4pPr>
            <a:lvl5pPr marL="2057400" indent="-228600" algn="l" defTabSz="457200" rtl="0" eaLnBrk="1" latinLnBrk="0" hangingPunct="1">
              <a:lnSpc>
                <a:spcPts val="2000"/>
              </a:lnSpc>
              <a:spcBef>
                <a:spcPct val="20000"/>
              </a:spcBef>
              <a:buFont typeface="Arial"/>
              <a:buChar char="»"/>
              <a:defRPr sz="1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8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dirty="0"/>
              <a:t>Standard form is written in terms of powers of 10.</a:t>
            </a:r>
          </a:p>
          <a:p>
            <a:pPr marL="0" indent="0">
              <a:buNone/>
            </a:pPr>
            <a:endParaRPr lang="en-GB" dirty="0"/>
          </a:p>
          <a:p>
            <a:pPr marL="0" indent="0">
              <a:buFont typeface="Arial"/>
              <a:buNone/>
            </a:pPr>
            <a:r>
              <a:rPr lang="en-GB" dirty="0"/>
              <a:t>The power of 10 shows the multiplying factor. It shows how many times the digits are multiplied by 10. The digits shift one place for each power of 10 to give the number in decimal form. </a:t>
            </a:r>
          </a:p>
          <a:p>
            <a:pPr marL="0" indent="0">
              <a:buFont typeface="Arial"/>
              <a:buNone/>
            </a:pPr>
            <a:endParaRPr lang="en-GB" dirty="0"/>
          </a:p>
          <a:p>
            <a:pPr marL="0" indent="0">
              <a:buFont typeface="Arial"/>
              <a:buNone/>
            </a:pPr>
            <a:r>
              <a:rPr lang="en-GB" dirty="0"/>
              <a:t>Negative powers means you divide by 10 that many times. </a:t>
            </a:r>
          </a:p>
          <a:p>
            <a:pPr marL="0" indent="0">
              <a:buFont typeface="Arial"/>
              <a:buNone/>
            </a:pPr>
            <a:endParaRPr lang="en-GB" dirty="0"/>
          </a:p>
          <a:p>
            <a:pPr marL="0" indent="0">
              <a:buFont typeface="Arial"/>
              <a:buNone/>
            </a:pPr>
            <a:endParaRPr lang="en-GB" dirty="0"/>
          </a:p>
          <a:p>
            <a:pPr marL="0" indent="0">
              <a:buFont typeface="Arial"/>
              <a:buNone/>
            </a:pPr>
            <a:endParaRPr lang="en-GB" dirty="0"/>
          </a:p>
          <a:p>
            <a:pPr marL="0" indent="0">
              <a:buFont typeface="Arial"/>
              <a:buNone/>
            </a:pPr>
            <a:endParaRPr lang="en-GB" dirty="0"/>
          </a:p>
          <a:p>
            <a:pPr marL="0" indent="0">
              <a:buFont typeface="Arial"/>
              <a:buNone/>
            </a:pPr>
            <a:endParaRPr lang="en-GB" dirty="0"/>
          </a:p>
          <a:p>
            <a:pPr marL="0" indent="0">
              <a:buFont typeface="Arial"/>
              <a:buNone/>
            </a:pPr>
            <a:endParaRPr lang="en-GB" dirty="0"/>
          </a:p>
          <a:p>
            <a:pPr marL="0" indent="0">
              <a:buFont typeface="Arial"/>
              <a:buNone/>
            </a:pPr>
            <a:r>
              <a:rPr lang="en-GB" b="1" dirty="0"/>
              <a:t>All of the significant figures in a number should be in the digit number of standard form.  </a:t>
            </a:r>
          </a:p>
          <a:p>
            <a:pPr marL="0" indent="0">
              <a:buFont typeface="Arial"/>
              <a:buNone/>
            </a:pPr>
            <a:endParaRPr lang="en-GB" dirty="0"/>
          </a:p>
          <a:p>
            <a:pPr marL="0" indent="0">
              <a:buFont typeface="Arial"/>
              <a:buNone/>
            </a:pPr>
            <a:endParaRPr lang="en-GB" dirty="0"/>
          </a:p>
        </p:txBody>
      </p:sp>
      <mc:AlternateContent xmlns:mc="http://schemas.openxmlformats.org/markup-compatibility/2006" xmlns:a14="http://schemas.microsoft.com/office/drawing/2010/main">
        <mc:Choice Requires="a14">
          <p:sp>
            <p:nvSpPr>
              <p:cNvPr id="8" name="TextBox 7"/>
              <p:cNvSpPr txBox="1"/>
              <p:nvPr/>
            </p:nvSpPr>
            <p:spPr>
              <a:xfrm>
                <a:off x="2855172" y="5607985"/>
                <a:ext cx="3433656" cy="461665"/>
              </a:xfrm>
              <a:prstGeom prst="rect">
                <a:avLst/>
              </a:prstGeom>
              <a:noFill/>
            </p:spPr>
            <p:txBody>
              <a:bodyPr wrap="square" rtlCol="0">
                <a:spAutoFit/>
              </a:bodyPr>
              <a:lstStyle/>
              <a:p>
                <a:pPr algn="ctr"/>
                <a14:m>
                  <m:oMathPara xmlns:m="http://schemas.openxmlformats.org/officeDocument/2006/math">
                    <m:oMathParaPr>
                      <m:jc m:val="centerGroup"/>
                    </m:oMathParaPr>
                    <m:oMath xmlns:m="http://schemas.openxmlformats.org/officeDocument/2006/math">
                      <m:r>
                        <a:rPr lang="en-US" sz="2400" i="1" dirty="0" smtClean="0">
                          <a:latin typeface="Cambria Math"/>
                          <a:ea typeface="Cambria Math" panose="02040503050406030204" pitchFamily="18" charset="0"/>
                        </a:rPr>
                        <m:t>36</m:t>
                      </m:r>
                      <m:r>
                        <a:rPr lang="en-GB" sz="2400" b="0" i="1" dirty="0" smtClean="0">
                          <a:latin typeface="Cambria Math"/>
                          <a:ea typeface="Cambria Math" panose="02040503050406030204" pitchFamily="18" charset="0"/>
                        </a:rPr>
                        <m:t> </m:t>
                      </m:r>
                      <m:r>
                        <a:rPr lang="en-US" sz="2400" i="1" dirty="0" smtClean="0">
                          <a:latin typeface="Cambria Math"/>
                          <a:ea typeface="Cambria Math" panose="02040503050406030204" pitchFamily="18" charset="0"/>
                        </a:rPr>
                        <m:t>852 = </m:t>
                      </m:r>
                      <m:r>
                        <a:rPr lang="en-US" sz="2400" i="1" dirty="0" smtClean="0">
                          <a:solidFill>
                            <a:schemeClr val="accent1"/>
                          </a:solidFill>
                          <a:latin typeface="Cambria Math"/>
                          <a:ea typeface="Cambria Math" panose="02040503050406030204" pitchFamily="18" charset="0"/>
                        </a:rPr>
                        <m:t>3.6852</m:t>
                      </m:r>
                      <m:r>
                        <a:rPr lang="en-US" sz="2400" i="1" dirty="0" smtClean="0">
                          <a:latin typeface="Cambria Math"/>
                          <a:ea typeface="Cambria Math"/>
                        </a:rPr>
                        <m:t>×</m:t>
                      </m:r>
                      <m:r>
                        <a:rPr lang="en-US" sz="2400" i="1" dirty="0" smtClean="0">
                          <a:latin typeface="Cambria Math"/>
                          <a:ea typeface="Cambria Math" panose="02040503050406030204" pitchFamily="18" charset="0"/>
                        </a:rPr>
                        <m:t>10</m:t>
                      </m:r>
                      <m:r>
                        <a:rPr lang="en-US" sz="2400" i="1" baseline="30000" dirty="0" smtClean="0">
                          <a:latin typeface="Cambria Math"/>
                          <a:ea typeface="Cambria Math" panose="02040503050406030204" pitchFamily="18" charset="0"/>
                        </a:rPr>
                        <m:t>4</m:t>
                      </m:r>
                    </m:oMath>
                  </m:oMathPara>
                </a14:m>
                <a:endParaRPr lang="en-US" sz="2400" baseline="30000" dirty="0">
                  <a:ea typeface="Cambria Math" panose="02040503050406030204" pitchFamily="18" charset="0"/>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2855172" y="5607985"/>
                <a:ext cx="3433656" cy="461665"/>
              </a:xfrm>
              <a:prstGeom prst="rect">
                <a:avLst/>
              </a:prstGeom>
              <a:blipFill rotWithShape="1">
                <a:blip r:embed="rId2"/>
                <a:stretch>
                  <a:fillRect/>
                </a:stretch>
              </a:blipFill>
            </p:spPr>
            <p:txBody>
              <a:bodyPr/>
              <a:lstStyle/>
              <a:p>
                <a:r>
                  <a:rPr lang="en-GB">
                    <a:noFill/>
                  </a:rPr>
                  <a:t> </a:t>
                </a:r>
              </a:p>
            </p:txBody>
          </p:sp>
        </mc:Fallback>
      </mc:AlternateContent>
      <p:grpSp>
        <p:nvGrpSpPr>
          <p:cNvPr id="9" name="Group 8"/>
          <p:cNvGrpSpPr/>
          <p:nvPr/>
        </p:nvGrpSpPr>
        <p:grpSpPr>
          <a:xfrm>
            <a:off x="2165087" y="3666270"/>
            <a:ext cx="5691143" cy="400110"/>
            <a:chOff x="2841616" y="2535561"/>
            <a:chExt cx="5691143" cy="400110"/>
          </a:xfrm>
        </p:grpSpPr>
        <p:sp>
          <p:nvSpPr>
            <p:cNvPr id="7" name="Rectangle 6"/>
            <p:cNvSpPr/>
            <p:nvPr/>
          </p:nvSpPr>
          <p:spPr>
            <a:xfrm>
              <a:off x="2841616" y="2535561"/>
              <a:ext cx="4883068" cy="400110"/>
            </a:xfrm>
            <a:prstGeom prst="rect">
              <a:avLst/>
            </a:prstGeom>
          </p:spPr>
          <p:txBody>
            <a:bodyPr wrap="none">
              <a:spAutoFit/>
            </a:bodyPr>
            <a:lstStyle/>
            <a:p>
              <a:r>
                <a:rPr lang="en-GB" sz="2000" dirty="0"/>
                <a:t>Negative powers shift the digit to the right</a:t>
              </a:r>
            </a:p>
          </p:txBody>
        </p:sp>
        <p:sp>
          <p:nvSpPr>
            <p:cNvPr id="3" name="Right Arrow 2"/>
            <p:cNvSpPr/>
            <p:nvPr/>
          </p:nvSpPr>
          <p:spPr>
            <a:xfrm>
              <a:off x="7724684" y="2612729"/>
              <a:ext cx="808075" cy="2457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3" name="Group 12"/>
          <p:cNvGrpSpPr/>
          <p:nvPr/>
        </p:nvGrpSpPr>
        <p:grpSpPr>
          <a:xfrm>
            <a:off x="1852050" y="4199329"/>
            <a:ext cx="5439900" cy="400110"/>
            <a:chOff x="1976438" y="2935671"/>
            <a:chExt cx="5439900" cy="400110"/>
          </a:xfrm>
        </p:grpSpPr>
        <p:sp>
          <p:nvSpPr>
            <p:cNvPr id="6" name="Rectangle 5"/>
            <p:cNvSpPr/>
            <p:nvPr/>
          </p:nvSpPr>
          <p:spPr>
            <a:xfrm>
              <a:off x="2844338" y="2935671"/>
              <a:ext cx="4572000" cy="400110"/>
            </a:xfrm>
            <a:prstGeom prst="rect">
              <a:avLst/>
            </a:prstGeom>
          </p:spPr>
          <p:txBody>
            <a:bodyPr>
              <a:spAutoFit/>
            </a:bodyPr>
            <a:lstStyle/>
            <a:p>
              <a:r>
                <a:rPr lang="en-GB" sz="2000" dirty="0"/>
                <a:t>Positive powers shift the digit to the left</a:t>
              </a:r>
              <a:endParaRPr lang="en-GB" sz="2000" baseline="30000" dirty="0"/>
            </a:p>
          </p:txBody>
        </p:sp>
        <p:sp>
          <p:nvSpPr>
            <p:cNvPr id="12" name="Right Arrow 11"/>
            <p:cNvSpPr/>
            <p:nvPr/>
          </p:nvSpPr>
          <p:spPr>
            <a:xfrm rot="10800000">
              <a:off x="1976438" y="3012839"/>
              <a:ext cx="808075" cy="2457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44326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xit" presetSubtype="2" decel="100000" fill="hold" nodeType="clickEffect">
                                  <p:stCondLst>
                                    <p:cond delay="0"/>
                                  </p:stCondLst>
                                  <p:childTnLst>
                                    <p:anim calcmode="lin" valueType="num">
                                      <p:cBhvr additive="base">
                                        <p:cTn id="22" dur="1000"/>
                                        <p:tgtEl>
                                          <p:spTgt spid="9"/>
                                        </p:tgtEl>
                                        <p:attrNameLst>
                                          <p:attrName>ppt_x</p:attrName>
                                        </p:attrNameLst>
                                      </p:cBhvr>
                                      <p:tavLst>
                                        <p:tav tm="0">
                                          <p:val>
                                            <p:strVal val="ppt_x"/>
                                          </p:val>
                                        </p:tav>
                                        <p:tav tm="100000">
                                          <p:val>
                                            <p:strVal val="1+ppt_w/2"/>
                                          </p:val>
                                        </p:tav>
                                      </p:tavLst>
                                    </p:anim>
                                    <p:anim calcmode="lin" valueType="num">
                                      <p:cBhvr additive="base">
                                        <p:cTn id="23" dur="1000"/>
                                        <p:tgtEl>
                                          <p:spTgt spid="9"/>
                                        </p:tgtEl>
                                        <p:attrNameLst>
                                          <p:attrName>ppt_y</p:attrName>
                                        </p:attrNameLst>
                                      </p:cBhvr>
                                      <p:tavLst>
                                        <p:tav tm="0">
                                          <p:val>
                                            <p:strVal val="ppt_y"/>
                                          </p:val>
                                        </p:tav>
                                        <p:tav tm="100000">
                                          <p:val>
                                            <p:strVal val="ppt_y"/>
                                          </p:val>
                                        </p:tav>
                                      </p:tavLst>
                                    </p:anim>
                                    <p:set>
                                      <p:cBhvr>
                                        <p:cTn id="24" dur="1" fill="hold">
                                          <p:stCondLst>
                                            <p:cond delay="999"/>
                                          </p:stCondLst>
                                        </p:cTn>
                                        <p:tgtEl>
                                          <p:spTgt spid="9"/>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 presetClass="exit" presetSubtype="8" fill="hold" nodeType="clickEffect">
                                  <p:stCondLst>
                                    <p:cond delay="0"/>
                                  </p:stCondLst>
                                  <p:childTnLst>
                                    <p:anim calcmode="lin" valueType="num">
                                      <p:cBhvr additive="base">
                                        <p:cTn id="28" dur="1000"/>
                                        <p:tgtEl>
                                          <p:spTgt spid="13"/>
                                        </p:tgtEl>
                                        <p:attrNameLst>
                                          <p:attrName>ppt_x</p:attrName>
                                        </p:attrNameLst>
                                      </p:cBhvr>
                                      <p:tavLst>
                                        <p:tav tm="0">
                                          <p:val>
                                            <p:strVal val="ppt_x"/>
                                          </p:val>
                                        </p:tav>
                                        <p:tav tm="100000">
                                          <p:val>
                                            <p:strVal val="0-ppt_w/2"/>
                                          </p:val>
                                        </p:tav>
                                      </p:tavLst>
                                    </p:anim>
                                    <p:anim calcmode="lin" valueType="num">
                                      <p:cBhvr additive="base">
                                        <p:cTn id="29" dur="1000"/>
                                        <p:tgtEl>
                                          <p:spTgt spid="13"/>
                                        </p:tgtEl>
                                        <p:attrNameLst>
                                          <p:attrName>ppt_y</p:attrName>
                                        </p:attrNameLst>
                                      </p:cBhvr>
                                      <p:tavLst>
                                        <p:tav tm="0">
                                          <p:val>
                                            <p:strVal val="ppt_y"/>
                                          </p:val>
                                        </p:tav>
                                        <p:tav tm="100000">
                                          <p:val>
                                            <p:strVal val="ppt_y"/>
                                          </p:val>
                                        </p:tav>
                                      </p:tavLst>
                                    </p:anim>
                                    <p:set>
                                      <p:cBhvr>
                                        <p:cTn id="30" dur="1" fill="hold">
                                          <p:stCondLst>
                                            <p:cond delay="999"/>
                                          </p:stCondLst>
                                        </p:cTn>
                                        <p:tgtEl>
                                          <p:spTgt spid="13"/>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4"/>
          <p:cNvSpPr txBox="1">
            <a:spLocks noChangeArrowheads="1"/>
          </p:cNvSpPr>
          <p:nvPr/>
        </p:nvSpPr>
        <p:spPr bwMode="auto">
          <a:xfrm>
            <a:off x="2367756" y="1628775"/>
            <a:ext cx="4408488"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10</a:t>
            </a:r>
            <a:r>
              <a:rPr lang="en-GB" altLang="en-US" sz="12000" baseline="30000" dirty="0">
                <a:solidFill>
                  <a:schemeClr val="tx2">
                    <a:lumMod val="60000"/>
                    <a:lumOff val="40000"/>
                  </a:schemeClr>
                </a:solidFill>
                <a:latin typeface="Arial Black" pitchFamily="34" charset="0"/>
              </a:rPr>
              <a:t>1</a:t>
            </a:r>
            <a:r>
              <a:rPr lang="en-GB" altLang="en-US" sz="12000" dirty="0">
                <a:solidFill>
                  <a:schemeClr val="tx2">
                    <a:lumMod val="60000"/>
                    <a:lumOff val="40000"/>
                  </a:schemeClr>
                </a:solidFill>
                <a:latin typeface="Arial Black" pitchFamily="34" charset="0"/>
              </a:rPr>
              <a:t> =</a:t>
            </a:r>
          </a:p>
        </p:txBody>
      </p:sp>
      <p:grpSp>
        <p:nvGrpSpPr>
          <p:cNvPr id="28685" name="Group 13"/>
          <p:cNvGrpSpPr>
            <a:grpSpLocks/>
          </p:cNvGrpSpPr>
          <p:nvPr/>
        </p:nvGrpSpPr>
        <p:grpSpPr bwMode="auto">
          <a:xfrm>
            <a:off x="2417763" y="3860800"/>
            <a:ext cx="4308475" cy="1920875"/>
            <a:chOff x="1655" y="2432"/>
            <a:chExt cx="2714" cy="1210"/>
          </a:xfrm>
        </p:grpSpPr>
        <p:sp>
          <p:nvSpPr>
            <p:cNvPr id="4100" name="Text Box 5"/>
            <p:cNvSpPr txBox="1">
              <a:spLocks noChangeArrowheads="1"/>
            </p:cNvSpPr>
            <p:nvPr/>
          </p:nvSpPr>
          <p:spPr bwMode="auto">
            <a:xfrm>
              <a:off x="1655" y="2432"/>
              <a:ext cx="1396" cy="1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10</a:t>
              </a:r>
            </a:p>
          </p:txBody>
        </p:sp>
        <p:pic>
          <p:nvPicPr>
            <p:cNvPr id="4101" name="Picture 12" descr="MCj0424778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3" y="2478"/>
              <a:ext cx="1126"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Title 1"/>
          <p:cNvSpPr>
            <a:spLocks noGrp="1"/>
          </p:cNvSpPr>
          <p:nvPr>
            <p:ph type="title"/>
          </p:nvPr>
        </p:nvSpPr>
        <p:spPr>
          <a:xfrm>
            <a:off x="540000" y="441132"/>
            <a:ext cx="8045200" cy="431181"/>
          </a:xfrm>
        </p:spPr>
        <p:txBody>
          <a:bodyPr/>
          <a:lstStyle/>
          <a:p>
            <a:r>
              <a:rPr lang="en-US" dirty="0"/>
              <a:t>Positive powers of 10</a:t>
            </a:r>
          </a:p>
        </p:txBody>
      </p:sp>
      <p:sp>
        <p:nvSpPr>
          <p:cNvPr id="7"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14260147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2367756" y="1628775"/>
            <a:ext cx="4408488"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10</a:t>
            </a:r>
            <a:r>
              <a:rPr lang="en-GB" altLang="en-US" sz="12000" baseline="30000" dirty="0">
                <a:solidFill>
                  <a:schemeClr val="tx2">
                    <a:lumMod val="60000"/>
                    <a:lumOff val="40000"/>
                  </a:schemeClr>
                </a:solidFill>
                <a:latin typeface="Arial Black" pitchFamily="34" charset="0"/>
              </a:rPr>
              <a:t>3</a:t>
            </a:r>
            <a:r>
              <a:rPr lang="en-GB" altLang="en-US" sz="12000" dirty="0">
                <a:solidFill>
                  <a:schemeClr val="tx2">
                    <a:lumMod val="60000"/>
                    <a:lumOff val="40000"/>
                  </a:schemeClr>
                </a:solidFill>
                <a:latin typeface="Arial Black" pitchFamily="34" charset="0"/>
              </a:rPr>
              <a:t> =</a:t>
            </a:r>
          </a:p>
        </p:txBody>
      </p:sp>
      <p:grpSp>
        <p:nvGrpSpPr>
          <p:cNvPr id="29702" name="Group 6"/>
          <p:cNvGrpSpPr>
            <a:grpSpLocks/>
          </p:cNvGrpSpPr>
          <p:nvPr/>
        </p:nvGrpSpPr>
        <p:grpSpPr bwMode="auto">
          <a:xfrm>
            <a:off x="1554163" y="3789363"/>
            <a:ext cx="6035675" cy="1920875"/>
            <a:chOff x="1383" y="2387"/>
            <a:chExt cx="3802" cy="1210"/>
          </a:xfrm>
        </p:grpSpPr>
        <p:sp>
          <p:nvSpPr>
            <p:cNvPr id="5124" name="Text Box 4"/>
            <p:cNvSpPr txBox="1">
              <a:spLocks noChangeArrowheads="1"/>
            </p:cNvSpPr>
            <p:nvPr/>
          </p:nvSpPr>
          <p:spPr bwMode="auto">
            <a:xfrm>
              <a:off x="1383" y="2387"/>
              <a:ext cx="2676" cy="1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1000</a:t>
              </a:r>
            </a:p>
          </p:txBody>
        </p:sp>
        <p:pic>
          <p:nvPicPr>
            <p:cNvPr id="5125" name="Picture 5" descr="MCj0424778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59" y="2432"/>
              <a:ext cx="1126"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Title 1"/>
          <p:cNvSpPr>
            <a:spLocks noGrp="1"/>
          </p:cNvSpPr>
          <p:nvPr>
            <p:ph type="title"/>
          </p:nvPr>
        </p:nvSpPr>
        <p:spPr>
          <a:xfrm>
            <a:off x="540000" y="441132"/>
            <a:ext cx="8045200" cy="431181"/>
          </a:xfrm>
        </p:spPr>
        <p:txBody>
          <a:bodyPr/>
          <a:lstStyle/>
          <a:p>
            <a:r>
              <a:rPr lang="en-US" dirty="0"/>
              <a:t>Positive powers of 10</a:t>
            </a:r>
          </a:p>
        </p:txBody>
      </p:sp>
      <p:sp>
        <p:nvSpPr>
          <p:cNvPr id="7"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2174726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7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2346872" y="1628775"/>
            <a:ext cx="445025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10</a:t>
            </a:r>
            <a:r>
              <a:rPr lang="en-GB" altLang="en-US" sz="12000" baseline="30000" dirty="0">
                <a:solidFill>
                  <a:schemeClr val="tx2">
                    <a:lumMod val="60000"/>
                    <a:lumOff val="40000"/>
                  </a:schemeClr>
                </a:solidFill>
                <a:latin typeface="Arial Black" pitchFamily="34" charset="0"/>
              </a:rPr>
              <a:t>7</a:t>
            </a:r>
            <a:r>
              <a:rPr lang="en-GB" altLang="en-US" sz="12000" dirty="0">
                <a:solidFill>
                  <a:schemeClr val="tx2">
                    <a:lumMod val="60000"/>
                    <a:lumOff val="40000"/>
                  </a:schemeClr>
                </a:solidFill>
                <a:latin typeface="Arial Black" pitchFamily="34" charset="0"/>
              </a:rPr>
              <a:t> =</a:t>
            </a:r>
          </a:p>
        </p:txBody>
      </p:sp>
      <p:grpSp>
        <p:nvGrpSpPr>
          <p:cNvPr id="32780" name="Group 12"/>
          <p:cNvGrpSpPr>
            <a:grpSpLocks/>
          </p:cNvGrpSpPr>
          <p:nvPr/>
        </p:nvGrpSpPr>
        <p:grpSpPr bwMode="auto">
          <a:xfrm>
            <a:off x="207963" y="3284537"/>
            <a:ext cx="8728075" cy="1743074"/>
            <a:chOff x="35" y="2069"/>
            <a:chExt cx="5498" cy="1098"/>
          </a:xfrm>
        </p:grpSpPr>
        <p:sp>
          <p:nvSpPr>
            <p:cNvPr id="8196" name="Text Box 10"/>
            <p:cNvSpPr txBox="1">
              <a:spLocks noChangeArrowheads="1"/>
            </p:cNvSpPr>
            <p:nvPr/>
          </p:nvSpPr>
          <p:spPr bwMode="auto">
            <a:xfrm>
              <a:off x="35" y="2178"/>
              <a:ext cx="4252" cy="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9600" dirty="0">
                  <a:solidFill>
                    <a:schemeClr val="tx2">
                      <a:lumMod val="60000"/>
                      <a:lumOff val="40000"/>
                    </a:schemeClr>
                  </a:solidFill>
                  <a:latin typeface="Arial Black" pitchFamily="34" charset="0"/>
                </a:rPr>
                <a:t>10000000</a:t>
              </a:r>
            </a:p>
          </p:txBody>
        </p:sp>
        <p:pic>
          <p:nvPicPr>
            <p:cNvPr id="8197" name="Picture 11" descr="MCj0424778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07" y="2069"/>
              <a:ext cx="1126"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Title 1"/>
          <p:cNvSpPr>
            <a:spLocks noGrp="1"/>
          </p:cNvSpPr>
          <p:nvPr>
            <p:ph type="title"/>
          </p:nvPr>
        </p:nvSpPr>
        <p:spPr>
          <a:xfrm>
            <a:off x="540000" y="441132"/>
            <a:ext cx="8045200" cy="431181"/>
          </a:xfrm>
        </p:spPr>
        <p:txBody>
          <a:bodyPr/>
          <a:lstStyle/>
          <a:p>
            <a:r>
              <a:rPr lang="en-US" dirty="0"/>
              <a:t>Positive powers of 10</a:t>
            </a:r>
          </a:p>
        </p:txBody>
      </p:sp>
      <p:sp>
        <p:nvSpPr>
          <p:cNvPr id="7"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263566451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7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2090391" y="1628775"/>
            <a:ext cx="4963218"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10</a:t>
            </a:r>
            <a:r>
              <a:rPr lang="en-GB" altLang="en-US" sz="12000" baseline="30000" dirty="0">
                <a:solidFill>
                  <a:schemeClr val="tx2">
                    <a:lumMod val="60000"/>
                    <a:lumOff val="40000"/>
                  </a:schemeClr>
                </a:solidFill>
                <a:latin typeface="Arial Black" pitchFamily="34" charset="0"/>
              </a:rPr>
              <a:t>-3</a:t>
            </a:r>
            <a:r>
              <a:rPr lang="en-GB" altLang="en-US" sz="12000" dirty="0">
                <a:solidFill>
                  <a:schemeClr val="tx2">
                    <a:lumMod val="60000"/>
                    <a:lumOff val="40000"/>
                  </a:schemeClr>
                </a:solidFill>
                <a:latin typeface="Arial Black" pitchFamily="34" charset="0"/>
              </a:rPr>
              <a:t> =</a:t>
            </a:r>
          </a:p>
        </p:txBody>
      </p:sp>
      <p:grpSp>
        <p:nvGrpSpPr>
          <p:cNvPr id="29702" name="Group 6"/>
          <p:cNvGrpSpPr>
            <a:grpSpLocks/>
          </p:cNvGrpSpPr>
          <p:nvPr/>
        </p:nvGrpSpPr>
        <p:grpSpPr bwMode="auto">
          <a:xfrm>
            <a:off x="1360488" y="3789364"/>
            <a:ext cx="6423025" cy="1938338"/>
            <a:chOff x="1139" y="2387"/>
            <a:chExt cx="4046" cy="1221"/>
          </a:xfrm>
        </p:grpSpPr>
        <p:sp>
          <p:nvSpPr>
            <p:cNvPr id="5124" name="Text Box 4"/>
            <p:cNvSpPr txBox="1">
              <a:spLocks noChangeArrowheads="1"/>
            </p:cNvSpPr>
            <p:nvPr/>
          </p:nvSpPr>
          <p:spPr bwMode="auto">
            <a:xfrm>
              <a:off x="1139" y="2387"/>
              <a:ext cx="3024" cy="1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0.001</a:t>
              </a:r>
            </a:p>
          </p:txBody>
        </p:sp>
        <p:pic>
          <p:nvPicPr>
            <p:cNvPr id="5125" name="Picture 5" descr="MCj0424778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59" y="2432"/>
              <a:ext cx="1126"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Title 1"/>
          <p:cNvSpPr>
            <a:spLocks noGrp="1"/>
          </p:cNvSpPr>
          <p:nvPr>
            <p:ph type="title"/>
          </p:nvPr>
        </p:nvSpPr>
        <p:spPr>
          <a:xfrm>
            <a:off x="540000" y="441132"/>
            <a:ext cx="8045200" cy="431181"/>
          </a:xfrm>
        </p:spPr>
        <p:txBody>
          <a:bodyPr/>
          <a:lstStyle/>
          <a:p>
            <a:r>
              <a:rPr lang="en-US" dirty="0"/>
              <a:t>Negative powers of 10</a:t>
            </a:r>
          </a:p>
        </p:txBody>
      </p:sp>
      <p:sp>
        <p:nvSpPr>
          <p:cNvPr id="7"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35107562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7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2324100" y="1628775"/>
            <a:ext cx="4791696"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10</a:t>
            </a:r>
            <a:r>
              <a:rPr lang="en-GB" altLang="en-US" sz="12000" baseline="30000" dirty="0">
                <a:solidFill>
                  <a:schemeClr val="tx2">
                    <a:lumMod val="60000"/>
                    <a:lumOff val="40000"/>
                  </a:schemeClr>
                </a:solidFill>
                <a:latin typeface="Arial Black" pitchFamily="34" charset="0"/>
              </a:rPr>
              <a:t>-7</a:t>
            </a:r>
            <a:r>
              <a:rPr lang="en-GB" altLang="en-US" sz="12000" dirty="0">
                <a:solidFill>
                  <a:schemeClr val="tx2">
                    <a:lumMod val="60000"/>
                    <a:lumOff val="40000"/>
                  </a:schemeClr>
                </a:solidFill>
                <a:latin typeface="Arial Black" pitchFamily="34" charset="0"/>
              </a:rPr>
              <a:t> =</a:t>
            </a:r>
          </a:p>
        </p:txBody>
      </p:sp>
      <p:grpSp>
        <p:nvGrpSpPr>
          <p:cNvPr id="29702" name="Group 6"/>
          <p:cNvGrpSpPr>
            <a:grpSpLocks/>
          </p:cNvGrpSpPr>
          <p:nvPr/>
        </p:nvGrpSpPr>
        <p:grpSpPr bwMode="auto">
          <a:xfrm>
            <a:off x="179388" y="3824289"/>
            <a:ext cx="8723314" cy="1665288"/>
            <a:chOff x="113" y="2409"/>
            <a:chExt cx="5495" cy="1049"/>
          </a:xfrm>
        </p:grpSpPr>
        <p:sp>
          <p:nvSpPr>
            <p:cNvPr id="5124" name="Text Box 4"/>
            <p:cNvSpPr txBox="1">
              <a:spLocks noChangeArrowheads="1"/>
            </p:cNvSpPr>
            <p:nvPr/>
          </p:nvSpPr>
          <p:spPr bwMode="auto">
            <a:xfrm>
              <a:off x="113" y="2409"/>
              <a:ext cx="4511" cy="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9600" dirty="0">
                  <a:solidFill>
                    <a:schemeClr val="tx2">
                      <a:lumMod val="60000"/>
                      <a:lumOff val="40000"/>
                    </a:schemeClr>
                  </a:solidFill>
                  <a:latin typeface="Arial Black" pitchFamily="34" charset="0"/>
                </a:rPr>
                <a:t>0.0000001</a:t>
              </a:r>
            </a:p>
          </p:txBody>
        </p:sp>
        <p:pic>
          <p:nvPicPr>
            <p:cNvPr id="5125" name="Picture 5" descr="MCj0424778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2" y="2438"/>
              <a:ext cx="1126"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Title 1"/>
          <p:cNvSpPr>
            <a:spLocks noGrp="1"/>
          </p:cNvSpPr>
          <p:nvPr>
            <p:ph type="title"/>
          </p:nvPr>
        </p:nvSpPr>
        <p:spPr>
          <a:xfrm>
            <a:off x="540000" y="441132"/>
            <a:ext cx="8045200" cy="431181"/>
          </a:xfrm>
        </p:spPr>
        <p:txBody>
          <a:bodyPr/>
          <a:lstStyle/>
          <a:p>
            <a:r>
              <a:rPr lang="en-US" dirty="0"/>
              <a:t>Negative powers of 10</a:t>
            </a:r>
          </a:p>
        </p:txBody>
      </p:sp>
      <p:sp>
        <p:nvSpPr>
          <p:cNvPr id="7"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11033805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97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2367756" y="1628775"/>
            <a:ext cx="4408488" cy="1920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10</a:t>
            </a:r>
            <a:r>
              <a:rPr lang="en-GB" altLang="en-US" sz="12000" baseline="30000" dirty="0">
                <a:solidFill>
                  <a:schemeClr val="tx2">
                    <a:lumMod val="60000"/>
                    <a:lumOff val="40000"/>
                  </a:schemeClr>
                </a:solidFill>
                <a:latin typeface="Arial Black" pitchFamily="34" charset="0"/>
              </a:rPr>
              <a:t>0</a:t>
            </a:r>
            <a:r>
              <a:rPr lang="en-GB" altLang="en-US" sz="12000" dirty="0">
                <a:solidFill>
                  <a:schemeClr val="tx2">
                    <a:lumMod val="60000"/>
                    <a:lumOff val="40000"/>
                  </a:schemeClr>
                </a:solidFill>
                <a:latin typeface="Arial Black" pitchFamily="34" charset="0"/>
              </a:rPr>
              <a:t> =</a:t>
            </a:r>
          </a:p>
        </p:txBody>
      </p:sp>
      <p:grpSp>
        <p:nvGrpSpPr>
          <p:cNvPr id="30726" name="Group 6"/>
          <p:cNvGrpSpPr>
            <a:grpSpLocks/>
          </p:cNvGrpSpPr>
          <p:nvPr/>
        </p:nvGrpSpPr>
        <p:grpSpPr bwMode="auto">
          <a:xfrm>
            <a:off x="2813844" y="3716338"/>
            <a:ext cx="3516312" cy="1920875"/>
            <a:chOff x="1791" y="2341"/>
            <a:chExt cx="2215" cy="1210"/>
          </a:xfrm>
        </p:grpSpPr>
        <p:sp>
          <p:nvSpPr>
            <p:cNvPr id="6148" name="Text Box 4"/>
            <p:cNvSpPr txBox="1">
              <a:spLocks noChangeArrowheads="1"/>
            </p:cNvSpPr>
            <p:nvPr/>
          </p:nvSpPr>
          <p:spPr bwMode="auto">
            <a:xfrm>
              <a:off x="1791" y="2341"/>
              <a:ext cx="756" cy="12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Arial" charset="0"/>
                  <a:cs typeface="Arial" charset="0"/>
                </a:defRPr>
              </a:lvl1pPr>
              <a:lvl2pPr marL="742950" indent="-285750" eaLnBrk="0" hangingPunct="0">
                <a:spcBef>
                  <a:spcPct val="20000"/>
                </a:spcBef>
                <a:buChar char="–"/>
                <a:defRPr sz="2800">
                  <a:solidFill>
                    <a:schemeClr val="tx1"/>
                  </a:solidFill>
                  <a:latin typeface="Arial" charset="0"/>
                  <a:cs typeface="Arial" charset="0"/>
                </a:defRPr>
              </a:lvl2pPr>
              <a:lvl3pPr marL="1143000" indent="-228600" eaLnBrk="0" hangingPunct="0">
                <a:spcBef>
                  <a:spcPct val="20000"/>
                </a:spcBef>
                <a:buChar char="•"/>
                <a:defRPr sz="2400">
                  <a:solidFill>
                    <a:schemeClr val="tx1"/>
                  </a:solidFill>
                  <a:latin typeface="Arial" charset="0"/>
                  <a:cs typeface="Arial" charset="0"/>
                </a:defRPr>
              </a:lvl3pPr>
              <a:lvl4pPr marL="1600200" indent="-228600" eaLnBrk="0" hangingPunct="0">
                <a:spcBef>
                  <a:spcPct val="20000"/>
                </a:spcBef>
                <a:buChar char="–"/>
                <a:defRPr sz="2000">
                  <a:solidFill>
                    <a:schemeClr val="tx1"/>
                  </a:solidFill>
                  <a:latin typeface="Arial" charset="0"/>
                  <a:cs typeface="Arial" charset="0"/>
                </a:defRPr>
              </a:lvl4pPr>
              <a:lvl5pPr marL="2057400" indent="-228600" eaLnBrk="0" hangingPunct="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FontTx/>
                <a:buNone/>
              </a:pPr>
              <a:r>
                <a:rPr lang="en-GB" altLang="en-US" sz="12000" dirty="0">
                  <a:solidFill>
                    <a:schemeClr val="tx2">
                      <a:lumMod val="60000"/>
                      <a:lumOff val="40000"/>
                    </a:schemeClr>
                  </a:solidFill>
                  <a:latin typeface="Arial Black" pitchFamily="34" charset="0"/>
                </a:rPr>
                <a:t>1</a:t>
              </a:r>
            </a:p>
          </p:txBody>
        </p:sp>
        <p:pic>
          <p:nvPicPr>
            <p:cNvPr id="6149" name="Picture 5" descr="MCj0424778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80" y="2432"/>
              <a:ext cx="1126" cy="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Title 1"/>
          <p:cNvSpPr>
            <a:spLocks noGrp="1"/>
          </p:cNvSpPr>
          <p:nvPr>
            <p:ph type="title"/>
          </p:nvPr>
        </p:nvSpPr>
        <p:spPr>
          <a:xfrm>
            <a:off x="540000" y="441132"/>
            <a:ext cx="8045200" cy="431181"/>
          </a:xfrm>
        </p:spPr>
        <p:txBody>
          <a:bodyPr/>
          <a:lstStyle/>
          <a:p>
            <a:r>
              <a:rPr lang="en-US" dirty="0"/>
              <a:t>Bonus question</a:t>
            </a:r>
          </a:p>
        </p:txBody>
      </p:sp>
      <p:sp>
        <p:nvSpPr>
          <p:cNvPr id="7"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14284799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Standard form rules</a:t>
            </a:r>
          </a:p>
        </p:txBody>
      </p:sp>
      <mc:AlternateContent xmlns:mc="http://schemas.openxmlformats.org/markup-compatibility/2006" xmlns:a14="http://schemas.microsoft.com/office/drawing/2010/main">
        <mc:Choice Requires="a14">
          <p:sp>
            <p:nvSpPr>
              <p:cNvPr id="4" name="Content Placeholder 3"/>
              <p:cNvSpPr>
                <a:spLocks noGrp="1"/>
              </p:cNvSpPr>
              <p:nvPr>
                <p:ph sz="quarter" idx="12"/>
              </p:nvPr>
            </p:nvSpPr>
            <p:spPr>
              <a:xfrm>
                <a:off x="540000" y="1203693"/>
                <a:ext cx="8046000" cy="5043491"/>
              </a:xfrm>
            </p:spPr>
            <p:txBody>
              <a:bodyPr/>
              <a:lstStyle/>
              <a:p>
                <a:pPr marL="0" indent="0">
                  <a:buNone/>
                </a:pPr>
                <a:r>
                  <a:rPr lang="en-US" dirty="0"/>
                  <a:t>How do you know when numbers are in standard form?</a:t>
                </a:r>
              </a:p>
              <a:p>
                <a:pPr marL="0" indent="0">
                  <a:buNone/>
                </a:pPr>
                <a:endParaRPr lang="en-US" dirty="0"/>
              </a:p>
              <a:p>
                <a:r>
                  <a:rPr lang="cy-GB" dirty="0"/>
                  <a:t>The first number has just one digit to the left of the decimal point i.e. it is greater than or equal to </a:t>
                </a:r>
                <a14:m>
                  <m:oMath xmlns:m="http://schemas.openxmlformats.org/officeDocument/2006/math">
                    <m:r>
                      <a:rPr lang="cy-GB" b="1" i="1" dirty="0">
                        <a:solidFill>
                          <a:schemeClr val="accent1"/>
                        </a:solidFill>
                        <a:latin typeface="Cambria Math"/>
                        <a:ea typeface="Cambria Math" panose="02040503050406030204" pitchFamily="18" charset="0"/>
                      </a:rPr>
                      <m:t>𝟏</m:t>
                    </m:r>
                  </m:oMath>
                </a14:m>
                <a:r>
                  <a:rPr lang="cy-GB" dirty="0"/>
                  <a:t> and less than </a:t>
                </a:r>
                <a14:m>
                  <m:oMath xmlns:m="http://schemas.openxmlformats.org/officeDocument/2006/math">
                    <m:r>
                      <a:rPr lang="cy-GB" b="1" i="1" dirty="0">
                        <a:solidFill>
                          <a:schemeClr val="accent1"/>
                        </a:solidFill>
                        <a:latin typeface="Cambria Math" panose="02040503050406030204" pitchFamily="18" charset="0"/>
                        <a:ea typeface="Cambria Math" panose="02040503050406030204" pitchFamily="18" charset="0"/>
                      </a:rPr>
                      <m:t>𝟏𝟎</m:t>
                    </m:r>
                  </m:oMath>
                </a14:m>
                <a:endParaRPr lang="cy-GB" b="1" dirty="0">
                  <a:latin typeface="+mj-lt"/>
                  <a:cs typeface="Arial" panose="020B0604020202020204" pitchFamily="34" charset="0"/>
                </a:endParaRPr>
              </a:p>
              <a:p>
                <a:r>
                  <a:rPr lang="cy-GB" dirty="0"/>
                  <a:t>They are always written with an exponential of </a:t>
                </a:r>
                <a14:m>
                  <m:oMath xmlns:m="http://schemas.openxmlformats.org/officeDocument/2006/math">
                    <m:r>
                      <a:rPr lang="cy-GB" b="1" i="1" dirty="0" smtClean="0">
                        <a:solidFill>
                          <a:schemeClr val="accent1"/>
                        </a:solidFill>
                        <a:latin typeface="Cambria Math"/>
                        <a:ea typeface="Cambria Math" panose="02040503050406030204" pitchFamily="18" charset="0"/>
                      </a:rPr>
                      <m:t>𝟏𝟎</m:t>
                    </m:r>
                  </m:oMath>
                </a14:m>
                <a:r>
                  <a:rPr lang="cy-GB" b="1" dirty="0">
                    <a:solidFill>
                      <a:schemeClr val="accent1"/>
                    </a:solidFill>
                    <a:ea typeface="Cambria Math" panose="02040503050406030204" pitchFamily="18" charset="0"/>
                  </a:rPr>
                  <a:t> </a:t>
                </a:r>
              </a:p>
              <a:p>
                <a:endParaRPr lang="cy-GB" sz="2400" dirty="0">
                  <a:ea typeface="Cambria Math" panose="02040503050406030204" pitchFamily="18" charset="0"/>
                </a:endParaRPr>
              </a:p>
              <a:p>
                <a:r>
                  <a:rPr lang="cy-GB" dirty="0"/>
                  <a:t>If the exponential number is positive, the number is </a:t>
                </a:r>
                <a:r>
                  <a:rPr lang="cy-GB" sz="2000" dirty="0"/>
                  <a:t>L</a:t>
                </a:r>
                <a:r>
                  <a:rPr lang="cy-GB" sz="2400" dirty="0"/>
                  <a:t>A</a:t>
                </a:r>
                <a:r>
                  <a:rPr lang="cy-GB" sz="2800" dirty="0"/>
                  <a:t>R</a:t>
                </a:r>
                <a:r>
                  <a:rPr lang="cy-GB" sz="3200" dirty="0"/>
                  <a:t>G</a:t>
                </a:r>
                <a:r>
                  <a:rPr lang="cy-GB" sz="3600" dirty="0"/>
                  <a:t>E</a:t>
                </a:r>
              </a:p>
              <a:p>
                <a:pPr marL="0" indent="0">
                  <a:buNone/>
                </a:pPr>
                <a:r>
                  <a:rPr lang="en-GB" dirty="0"/>
                  <a:t>     because you are multiplying by 10 each time;</a:t>
                </a:r>
                <a:endParaRPr lang="cy-GB" dirty="0"/>
              </a:p>
              <a:p>
                <a:endParaRPr lang="cy-GB" sz="2000" dirty="0"/>
              </a:p>
              <a:p>
                <a:endParaRPr lang="cy-GB" sz="2000" dirty="0"/>
              </a:p>
              <a:p>
                <a:endParaRPr lang="cy-GB" sz="2000" dirty="0"/>
              </a:p>
              <a:p>
                <a:r>
                  <a:rPr lang="cy-GB" dirty="0"/>
                  <a:t>If the exponential number is negative, the number is </a:t>
                </a:r>
                <a:r>
                  <a:rPr lang="cy-GB" sz="3600" dirty="0"/>
                  <a:t>S</a:t>
                </a:r>
                <a:r>
                  <a:rPr lang="cy-GB" sz="3200" dirty="0"/>
                  <a:t>M</a:t>
                </a:r>
                <a:r>
                  <a:rPr lang="cy-GB" sz="2800" dirty="0"/>
                  <a:t>A</a:t>
                </a:r>
                <a:r>
                  <a:rPr lang="cy-GB" sz="2400" dirty="0"/>
                  <a:t>L</a:t>
                </a:r>
                <a:r>
                  <a:rPr lang="cy-GB" sz="2000" dirty="0"/>
                  <a:t>L</a:t>
                </a:r>
              </a:p>
              <a:p>
                <a:pPr marL="0" indent="0">
                  <a:buNone/>
                </a:pPr>
                <a:r>
                  <a:rPr lang="en-GB" dirty="0"/>
                  <a:t>     because you are dividing by 10 each time;</a:t>
                </a:r>
                <a:endParaRPr lang="en-US" dirty="0"/>
              </a:p>
              <a:p>
                <a:endParaRPr lang="en-US" sz="2000" dirty="0"/>
              </a:p>
            </p:txBody>
          </p:sp>
        </mc:Choice>
        <mc:Fallback xmlns="">
          <p:sp>
            <p:nvSpPr>
              <p:cNvPr id="4" name="Content Placeholder 3"/>
              <p:cNvSpPr>
                <a:spLocks noGrp="1" noRot="1" noChangeAspect="1" noMove="1" noResize="1" noEditPoints="1" noAdjustHandles="1" noChangeArrowheads="1" noChangeShapeType="1" noTextEdit="1"/>
              </p:cNvSpPr>
              <p:nvPr>
                <p:ph sz="quarter" idx="12"/>
              </p:nvPr>
            </p:nvSpPr>
            <p:spPr>
              <a:xfrm>
                <a:off x="540000" y="1203693"/>
                <a:ext cx="8046000" cy="5043491"/>
              </a:xfrm>
              <a:blipFill rotWithShape="1">
                <a:blip r:embed="rId2"/>
                <a:stretch>
                  <a:fillRect l="-1820" t="-1812"/>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2568741" y="3647814"/>
                <a:ext cx="4006518" cy="461665"/>
              </a:xfrm>
              <a:prstGeom prst="rect">
                <a:avLst/>
              </a:prstGeom>
            </p:spPr>
            <p:txBody>
              <a:bodyPr wrap="square">
                <a:spAutoFit/>
              </a:bodyPr>
              <a:lstStyle/>
              <a:p>
                <a:pPr algn="ctr"/>
                <a14:m>
                  <m:oMathPara xmlns:m="http://schemas.openxmlformats.org/officeDocument/2006/math">
                    <m:oMathParaPr>
                      <m:jc m:val="center"/>
                    </m:oMathParaPr>
                    <m:oMath xmlns:m="http://schemas.openxmlformats.org/officeDocument/2006/math">
                      <m:sSup>
                        <m:sSupPr>
                          <m:ctrlPr>
                            <a:rPr lang="en-US" sz="2400" i="1" smtClean="0">
                              <a:solidFill>
                                <a:srgbClr val="4B4B4B"/>
                              </a:solidFill>
                              <a:latin typeface="Cambria Math" panose="02040503050406030204" pitchFamily="18" charset="0"/>
                              <a:ea typeface="Cambria Math" panose="02040503050406030204" pitchFamily="18" charset="0"/>
                            </a:rPr>
                          </m:ctrlPr>
                        </m:sSupPr>
                        <m:e>
                          <m:r>
                            <m:rPr>
                              <m:nor/>
                            </m:rPr>
                            <a:rPr lang="cy-GB" sz="2400" dirty="0">
                              <a:latin typeface="Cambria Math" panose="02040503050406030204" pitchFamily="18" charset="0"/>
                              <a:ea typeface="Cambria Math" panose="02040503050406030204" pitchFamily="18" charset="0"/>
                            </a:rPr>
                            <m:t>2.3</m:t>
                          </m:r>
                          <m:r>
                            <a:rPr lang="cy-GB" sz="2400" i="1" dirty="0" smtClean="0">
                              <a:latin typeface="Cambria Math" panose="02040503050406030204" pitchFamily="18" charset="0"/>
                              <a:ea typeface="Cambria Math" panose="02040503050406030204" pitchFamily="18" charset="0"/>
                            </a:rPr>
                            <m:t>×</m:t>
                          </m:r>
                          <m:r>
                            <a:rPr lang="en-US" sz="2400" i="1">
                              <a:solidFill>
                                <a:srgbClr val="4B4B4B"/>
                              </a:solidFill>
                              <a:latin typeface="Cambria Math" panose="02040503050406030204" pitchFamily="18" charset="0"/>
                              <a:ea typeface="Cambria Math" panose="02040503050406030204" pitchFamily="18" charset="0"/>
                            </a:rPr>
                            <m:t>10</m:t>
                          </m:r>
                        </m:e>
                        <m:sup>
                          <m:r>
                            <a:rPr lang="en-US" sz="2400" i="1">
                              <a:solidFill>
                                <a:srgbClr val="4B4B4B"/>
                              </a:solidFill>
                              <a:latin typeface="Cambria Math" panose="02040503050406030204" pitchFamily="18" charset="0"/>
                              <a:ea typeface="Cambria Math" panose="02040503050406030204" pitchFamily="18" charset="0"/>
                            </a:rPr>
                            <m:t>7</m:t>
                          </m:r>
                        </m:sup>
                      </m:sSup>
                      <m:r>
                        <a:rPr lang="en-GB" sz="2400" b="0" i="1" smtClean="0">
                          <a:solidFill>
                            <a:srgbClr val="4B4B4B"/>
                          </a:solidFill>
                          <a:latin typeface="Cambria Math"/>
                        </a:rPr>
                        <m:t>=23 000 000</m:t>
                      </m:r>
                    </m:oMath>
                  </m:oMathPara>
                </a14:m>
                <a:endParaRPr lang="cy-GB" sz="2400" dirty="0"/>
              </a:p>
            </p:txBody>
          </p:sp>
        </mc:Choice>
        <mc:Fallback xmlns="">
          <p:sp>
            <p:nvSpPr>
              <p:cNvPr id="5" name="Rectangle 4"/>
              <p:cNvSpPr>
                <a:spLocks noRot="1" noChangeAspect="1" noMove="1" noResize="1" noEditPoints="1" noAdjustHandles="1" noChangeArrowheads="1" noChangeShapeType="1" noTextEdit="1"/>
              </p:cNvSpPr>
              <p:nvPr/>
            </p:nvSpPr>
            <p:spPr>
              <a:xfrm>
                <a:off x="2568741" y="3647814"/>
                <a:ext cx="4006518" cy="461665"/>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2738838" y="5305038"/>
                <a:ext cx="3666324" cy="461665"/>
              </a:xfrm>
              <a:prstGeom prst="rect">
                <a:avLst/>
              </a:prstGeom>
            </p:spPr>
            <p:txBody>
              <a:bodyPr wrap="none">
                <a:spAutoFit/>
              </a:bodyPr>
              <a:lstStyle/>
              <a:p>
                <a:pPr/>
                <a14:m>
                  <m:oMathPara xmlns:m="http://schemas.openxmlformats.org/officeDocument/2006/math">
                    <m:oMathParaPr>
                      <m:jc m:val="center"/>
                    </m:oMathParaPr>
                    <m:oMath xmlns:m="http://schemas.openxmlformats.org/officeDocument/2006/math">
                      <m:sSup>
                        <m:sSupPr>
                          <m:ctrlPr>
                            <a:rPr lang="en-US" sz="2400" i="1" smtClean="0">
                              <a:solidFill>
                                <a:srgbClr val="4B4B4B"/>
                              </a:solidFill>
                              <a:latin typeface="Cambria Math" panose="02040503050406030204" pitchFamily="18" charset="0"/>
                              <a:ea typeface="Cambria Math" panose="02040503050406030204" pitchFamily="18" charset="0"/>
                            </a:rPr>
                          </m:ctrlPr>
                        </m:sSupPr>
                        <m:e>
                          <m:r>
                            <m:rPr>
                              <m:nor/>
                            </m:rPr>
                            <a:rPr lang="cy-GB" sz="2400" dirty="0">
                              <a:latin typeface="Cambria Math" panose="02040503050406030204" pitchFamily="18" charset="0"/>
                              <a:ea typeface="Cambria Math" panose="02040503050406030204" pitchFamily="18" charset="0"/>
                            </a:rPr>
                            <m:t>2.3</m:t>
                          </m:r>
                          <m:r>
                            <a:rPr lang="cy-GB" sz="2400" i="1" dirty="0" smtClean="0">
                              <a:latin typeface="Cambria Math" panose="02040503050406030204" pitchFamily="18" charset="0"/>
                              <a:ea typeface="Cambria Math" panose="02040503050406030204" pitchFamily="18" charset="0"/>
                            </a:rPr>
                            <m:t>×</m:t>
                          </m:r>
                          <m:r>
                            <a:rPr lang="en-US" sz="2400" i="1">
                              <a:solidFill>
                                <a:srgbClr val="4B4B4B"/>
                              </a:solidFill>
                              <a:latin typeface="Cambria Math" panose="02040503050406030204" pitchFamily="18" charset="0"/>
                              <a:ea typeface="Cambria Math" panose="02040503050406030204" pitchFamily="18" charset="0"/>
                            </a:rPr>
                            <m:t>10</m:t>
                          </m:r>
                        </m:e>
                        <m:sup>
                          <m:r>
                            <a:rPr lang="en-GB" sz="2400" b="0" i="1" smtClean="0">
                              <a:solidFill>
                                <a:srgbClr val="4B4B4B"/>
                              </a:solidFill>
                              <a:latin typeface="Cambria Math"/>
                              <a:ea typeface="Cambria Math" panose="02040503050406030204" pitchFamily="18" charset="0"/>
                            </a:rPr>
                            <m:t>−</m:t>
                          </m:r>
                          <m:r>
                            <a:rPr lang="en-US" sz="2400" b="0" i="1" smtClean="0">
                              <a:solidFill>
                                <a:srgbClr val="4B4B4B"/>
                              </a:solidFill>
                              <a:latin typeface="Cambria Math" panose="02040503050406030204" pitchFamily="18" charset="0"/>
                              <a:ea typeface="Cambria Math" panose="02040503050406030204" pitchFamily="18" charset="0"/>
                            </a:rPr>
                            <m:t>7</m:t>
                          </m:r>
                        </m:sup>
                      </m:sSup>
                      <m:r>
                        <a:rPr lang="en-GB" sz="2400" b="0" i="1" smtClean="0">
                          <a:solidFill>
                            <a:srgbClr val="4B4B4B"/>
                          </a:solidFill>
                          <a:latin typeface="Cambria Math"/>
                          <a:ea typeface="Cambria Math" panose="02040503050406030204" pitchFamily="18" charset="0"/>
                        </a:rPr>
                        <m:t>=</m:t>
                      </m:r>
                      <m:r>
                        <m:rPr>
                          <m:nor/>
                        </m:rPr>
                        <a:rPr lang="cy-GB" sz="2400" dirty="0">
                          <a:latin typeface="Cambria Math" panose="02040503050406030204" pitchFamily="18" charset="0"/>
                          <a:ea typeface="Cambria Math" panose="02040503050406030204" pitchFamily="18" charset="0"/>
                        </a:rPr>
                        <m:t>0.00000023</m:t>
                      </m:r>
                    </m:oMath>
                  </m:oMathPara>
                </a14:m>
                <a:endParaRPr lang="cy-GB" sz="2400" dirty="0"/>
              </a:p>
            </p:txBody>
          </p:sp>
        </mc:Choice>
        <mc:Fallback xmlns="">
          <p:sp>
            <p:nvSpPr>
              <p:cNvPr id="7" name="Rectangle 6"/>
              <p:cNvSpPr>
                <a:spLocks noRot="1" noChangeAspect="1" noMove="1" noResize="1" noEditPoints="1" noAdjustHandles="1" noChangeArrowheads="1" noChangeShapeType="1" noTextEdit="1"/>
              </p:cNvSpPr>
              <p:nvPr/>
            </p:nvSpPr>
            <p:spPr>
              <a:xfrm>
                <a:off x="2738838" y="5305038"/>
                <a:ext cx="3666324" cy="461665"/>
              </a:xfrm>
              <a:prstGeom prst="rect">
                <a:avLst/>
              </a:prstGeom>
              <a:blipFill rotWithShape="1">
                <a:blip r:embed="rId4"/>
                <a:stretch>
                  <a:fillRect/>
                </a:stretch>
              </a:blipFill>
            </p:spPr>
            <p:txBody>
              <a:bodyPr/>
              <a:lstStyle/>
              <a:p>
                <a:r>
                  <a:rPr lang="en-GB">
                    <a:noFill/>
                  </a:rPr>
                  <a:t> </a:t>
                </a:r>
              </a:p>
            </p:txBody>
          </p:sp>
        </mc:Fallback>
      </mc:AlternateContent>
      <p:sp>
        <p:nvSpPr>
          <p:cNvPr id="8"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218387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xEl>
                                              <p:pRg st="10" end="1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Converting to standard form</a:t>
            </a:r>
          </a:p>
        </p:txBody>
      </p:sp>
      <p:sp>
        <p:nvSpPr>
          <p:cNvPr id="5" name="Content Placeholder 4"/>
          <p:cNvSpPr>
            <a:spLocks noGrp="1"/>
          </p:cNvSpPr>
          <p:nvPr>
            <p:ph idx="1"/>
          </p:nvPr>
        </p:nvSpPr>
        <p:spPr>
          <a:xfrm>
            <a:off x="540000" y="1253817"/>
            <a:ext cx="8045200" cy="4406804"/>
          </a:xfrm>
        </p:spPr>
        <p:txBody>
          <a:bodyPr/>
          <a:lstStyle/>
          <a:p>
            <a:pPr marL="0" lvl="0" indent="0" defTabSz="914400">
              <a:lnSpc>
                <a:spcPct val="100000"/>
              </a:lnSpc>
              <a:spcBef>
                <a:spcPts val="0"/>
              </a:spcBef>
              <a:buNone/>
            </a:pPr>
            <a:r>
              <a:rPr lang="en-US" b="1" dirty="0"/>
              <a:t>The distance between the Sun and Earth is approximately 149 million km. Convert this number to standard form.</a:t>
            </a:r>
          </a:p>
        </p:txBody>
      </p:sp>
      <p:sp>
        <p:nvSpPr>
          <p:cNvPr id="6" name="Content Placeholder 2"/>
          <p:cNvSpPr txBox="1">
            <a:spLocks/>
          </p:cNvSpPr>
          <p:nvPr/>
        </p:nvSpPr>
        <p:spPr>
          <a:xfrm>
            <a:off x="561095" y="4218644"/>
            <a:ext cx="5262562" cy="1091562"/>
          </a:xfrm>
          <a:prstGeom prst="rect">
            <a:avLst/>
          </a:prstGeom>
        </p:spPr>
        <p:txBody>
          <a:bodyPr vert="horz" lIns="0" tIns="0" rIns="91440" bIns="0" rtlCol="0">
            <a:noAutofit/>
          </a:bodyPr>
          <a:lstStyle>
            <a:lvl1pPr marL="342900" indent="-342900" algn="l" defTabSz="457200" rtl="0" eaLnBrk="1" latinLnBrk="0" hangingPunct="1">
              <a:lnSpc>
                <a:spcPts val="2000"/>
              </a:lnSpc>
              <a:spcBef>
                <a:spcPct val="20000"/>
              </a:spcBef>
              <a:buFont typeface="Arial"/>
              <a:buChar char="•"/>
              <a:defRPr sz="1800" kern="1200">
                <a:solidFill>
                  <a:schemeClr val="tx1"/>
                </a:solidFill>
                <a:latin typeface="+mn-lt"/>
                <a:ea typeface="+mn-ea"/>
                <a:cs typeface="+mn-cs"/>
              </a:defRPr>
            </a:lvl1pPr>
            <a:lvl2pPr marL="742950" indent="-285750" algn="l" defTabSz="457200" rtl="0" eaLnBrk="1" latinLnBrk="0" hangingPunct="1">
              <a:lnSpc>
                <a:spcPts val="2000"/>
              </a:lnSpc>
              <a:spcBef>
                <a:spcPct val="20000"/>
              </a:spcBef>
              <a:buFont typeface="Arial"/>
              <a:buChar char="–"/>
              <a:defRPr sz="1600" kern="1200">
                <a:solidFill>
                  <a:schemeClr val="tx1"/>
                </a:solidFill>
                <a:latin typeface="+mn-lt"/>
                <a:ea typeface="+mn-ea"/>
                <a:cs typeface="+mn-cs"/>
              </a:defRPr>
            </a:lvl2pPr>
            <a:lvl3pPr marL="1143000" indent="-228600" algn="l" defTabSz="457200" rtl="0" eaLnBrk="1" latinLnBrk="0" hangingPunct="1">
              <a:lnSpc>
                <a:spcPts val="2000"/>
              </a:lnSpc>
              <a:spcBef>
                <a:spcPct val="20000"/>
              </a:spcBef>
              <a:buFont typeface="Arial"/>
              <a:buChar char="•"/>
              <a:defRPr sz="1400" kern="1200">
                <a:solidFill>
                  <a:schemeClr val="tx1"/>
                </a:solidFill>
                <a:latin typeface="+mn-lt"/>
                <a:ea typeface="+mn-ea"/>
                <a:cs typeface="+mn-cs"/>
              </a:defRPr>
            </a:lvl3pPr>
            <a:lvl4pPr marL="1600200" indent="-228600" algn="l" defTabSz="457200" rtl="0" eaLnBrk="1" latinLnBrk="0" hangingPunct="1">
              <a:lnSpc>
                <a:spcPts val="2000"/>
              </a:lnSpc>
              <a:spcBef>
                <a:spcPct val="20000"/>
              </a:spcBef>
              <a:buFont typeface="Arial"/>
              <a:buChar char="–"/>
              <a:defRPr sz="1200" kern="1200">
                <a:solidFill>
                  <a:schemeClr val="tx1"/>
                </a:solidFill>
                <a:latin typeface="+mn-lt"/>
                <a:ea typeface="+mn-ea"/>
                <a:cs typeface="+mn-cs"/>
              </a:defRPr>
            </a:lvl4pPr>
            <a:lvl5pPr marL="2057400" indent="-228600" algn="l" defTabSz="457200" rtl="0" eaLnBrk="1" latinLnBrk="0" hangingPunct="1">
              <a:lnSpc>
                <a:spcPts val="2000"/>
              </a:lnSpc>
              <a:spcBef>
                <a:spcPct val="20000"/>
              </a:spcBef>
              <a:buFont typeface="Arial"/>
              <a:buChar char="»"/>
              <a:defRPr sz="1000" kern="1200">
                <a:solidFill>
                  <a:schemeClr val="tx1"/>
                </a:solidFill>
                <a:latin typeface="+mn-lt"/>
                <a:ea typeface="+mn-ea"/>
                <a:cs typeface="+mn-cs"/>
              </a:defRPr>
            </a:lvl5pPr>
            <a:lvl6pPr marL="2286000" indent="0" algn="l" defTabSz="457200" rtl="0" eaLnBrk="1" latinLnBrk="0" hangingPunct="1">
              <a:spcBef>
                <a:spcPct val="20000"/>
              </a:spcBef>
              <a:buFont typeface="Arial"/>
              <a:buNone/>
              <a:defRPr sz="800" kern="1200">
                <a:solidFill>
                  <a:schemeClr val="tx1"/>
                </a:solidFill>
                <a:latin typeface="+mn-lt"/>
                <a:ea typeface="+mn-ea"/>
                <a:cs typeface="+mn-cs"/>
              </a:defRPr>
            </a:lvl6pPr>
            <a:lvl7pPr marL="2743200" indent="0" algn="l" defTabSz="457200" rtl="0" eaLnBrk="1" latinLnBrk="0" hangingPunct="1">
              <a:spcBef>
                <a:spcPct val="20000"/>
              </a:spcBef>
              <a:buFont typeface="Arial"/>
              <a:buNone/>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en-GB" dirty="0"/>
              <a:t>149 million km = 149000000km</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
        <p:nvSpPr>
          <p:cNvPr id="3" name="TextBox 2"/>
          <p:cNvSpPr txBox="1"/>
          <p:nvPr/>
        </p:nvSpPr>
        <p:spPr>
          <a:xfrm>
            <a:off x="3592114" y="4579472"/>
            <a:ext cx="3122410" cy="923330"/>
          </a:xfrm>
          <a:prstGeom prst="rect">
            <a:avLst/>
          </a:prstGeom>
          <a:noFill/>
        </p:spPr>
        <p:txBody>
          <a:bodyPr wrap="square" rtlCol="0">
            <a:spAutoFit/>
          </a:bodyPr>
          <a:lstStyle/>
          <a:p>
            <a:r>
              <a:rPr lang="en-US" dirty="0"/>
              <a:t>Count the digits after 1 </a:t>
            </a:r>
            <a:r>
              <a:rPr lang="en-GB" dirty="0"/>
              <a:t>because that is how many times you multiply by 10.</a:t>
            </a:r>
            <a:endParaRPr lang="en-US" dirty="0"/>
          </a:p>
        </p:txBody>
      </p:sp>
      <mc:AlternateContent xmlns:mc="http://schemas.openxmlformats.org/markup-compatibility/2006" xmlns:a14="http://schemas.microsoft.com/office/drawing/2010/main">
        <mc:Choice Requires="a14">
          <p:sp>
            <p:nvSpPr>
              <p:cNvPr id="8" name="TextBox 7"/>
              <p:cNvSpPr txBox="1"/>
              <p:nvPr/>
            </p:nvSpPr>
            <p:spPr>
              <a:xfrm>
                <a:off x="307414" y="2822762"/>
                <a:ext cx="8836586" cy="379848"/>
              </a:xfrm>
              <a:prstGeom prst="rect">
                <a:avLst/>
              </a:prstGeom>
              <a:noFill/>
            </p:spPr>
            <p:txBody>
              <a:bodyPr wrap="none" rtlCol="0">
                <a:spAutoFit/>
              </a:bodyPr>
              <a:lstStyle/>
              <a:p>
                <a:r>
                  <a:rPr lang="en-US" dirty="0"/>
                  <a:t>Remember - t</a:t>
                </a:r>
                <a:r>
                  <a:rPr lang="cy-GB" dirty="0"/>
                  <a:t>he digit number is ALWAYS greater than or equal to </a:t>
                </a:r>
                <a:r>
                  <a:rPr lang="cy-GB" b="1" dirty="0">
                    <a:solidFill>
                      <a:schemeClr val="accent1"/>
                    </a:solidFill>
                    <a:latin typeface="Cambria Math" panose="02040503050406030204" pitchFamily="18" charset="0"/>
                    <a:ea typeface="Cambria Math" panose="02040503050406030204" pitchFamily="18" charset="0"/>
                  </a:rPr>
                  <a:t>1</a:t>
                </a:r>
                <a:r>
                  <a:rPr lang="cy-GB" dirty="0"/>
                  <a:t> </a:t>
                </a:r>
                <a:r>
                  <a:rPr lang="cy-GB" dirty="0">
                    <a:latin typeface="Arial" panose="020B0604020202020204" pitchFamily="34" charset="0"/>
                    <a:cs typeface="Arial" panose="020B0604020202020204" pitchFamily="34" charset="0"/>
                  </a:rPr>
                  <a:t>and less than </a:t>
                </a:r>
                <a14:m>
                  <m:oMath xmlns:m="http://schemas.openxmlformats.org/officeDocument/2006/math">
                    <m:r>
                      <a:rPr lang="en-GB" b="1" i="1" smtClean="0">
                        <a:solidFill>
                          <a:schemeClr val="accent1"/>
                        </a:solidFill>
                        <a:latin typeface="Cambria Math"/>
                        <a:cs typeface="Arial" panose="020B0604020202020204" pitchFamily="34" charset="0"/>
                      </a:rPr>
                      <m:t>𝟏𝟎</m:t>
                    </m:r>
                  </m:oMath>
                </a14:m>
                <a:endParaRPr lang="en-US" dirty="0">
                  <a:solidFill>
                    <a:schemeClr val="accent1"/>
                  </a:solidFill>
                </a:endParaRPr>
              </a:p>
            </p:txBody>
          </p:sp>
        </mc:Choice>
        <mc:Fallback xmlns="">
          <p:sp>
            <p:nvSpPr>
              <p:cNvPr id="8" name="TextBox 7"/>
              <p:cNvSpPr txBox="1">
                <a:spLocks noRot="1" noChangeAspect="1" noMove="1" noResize="1" noEditPoints="1" noAdjustHandles="1" noChangeArrowheads="1" noChangeShapeType="1" noTextEdit="1"/>
              </p:cNvSpPr>
              <p:nvPr/>
            </p:nvSpPr>
            <p:spPr>
              <a:xfrm>
                <a:off x="307414" y="2822762"/>
                <a:ext cx="8836586" cy="379848"/>
              </a:xfrm>
              <a:prstGeom prst="rect">
                <a:avLst/>
              </a:prstGeom>
              <a:blipFill rotWithShape="1">
                <a:blip r:embed="rId2"/>
                <a:stretch>
                  <a:fillRect l="-552" t="-9677" b="-22581"/>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556464" y="3213494"/>
                <a:ext cx="5442516" cy="369332"/>
              </a:xfrm>
              <a:prstGeom prst="rect">
                <a:avLst/>
              </a:prstGeom>
              <a:noFill/>
            </p:spPr>
            <p:txBody>
              <a:bodyPr wrap="none" rtlCol="0">
                <a:spAutoFit/>
              </a:bodyPr>
              <a:lstStyle/>
              <a:p>
                <a:r>
                  <a:rPr lang="en-US" dirty="0"/>
                  <a:t>For this example, the digit number should be </a:t>
                </a:r>
                <a14:m>
                  <m:oMath xmlns:m="http://schemas.openxmlformats.org/officeDocument/2006/math">
                    <m:r>
                      <a:rPr lang="en-US" i="1" dirty="0" smtClean="0">
                        <a:latin typeface="Cambria Math"/>
                      </a:rPr>
                      <m:t>1.49</m:t>
                    </m:r>
                  </m:oMath>
                </a14:m>
                <a:endParaRPr lang="en-US" dirty="0"/>
              </a:p>
            </p:txBody>
          </p:sp>
        </mc:Choice>
        <mc:Fallback xmlns="">
          <p:sp>
            <p:nvSpPr>
              <p:cNvPr id="9" name="TextBox 8"/>
              <p:cNvSpPr txBox="1">
                <a:spLocks noRot="1" noChangeAspect="1" noMove="1" noResize="1" noEditPoints="1" noAdjustHandles="1" noChangeArrowheads="1" noChangeShapeType="1" noTextEdit="1"/>
              </p:cNvSpPr>
              <p:nvPr/>
            </p:nvSpPr>
            <p:spPr>
              <a:xfrm>
                <a:off x="556464" y="3213494"/>
                <a:ext cx="5442516" cy="369332"/>
              </a:xfrm>
              <a:prstGeom prst="rect">
                <a:avLst/>
              </a:prstGeom>
              <a:blipFill rotWithShape="1">
                <a:blip r:embed="rId3"/>
                <a:stretch>
                  <a:fillRect l="-896" t="-8197" b="-24590"/>
                </a:stretch>
              </a:blipFill>
            </p:spPr>
            <p:txBody>
              <a:bodyPr/>
              <a:lstStyle/>
              <a:p>
                <a:r>
                  <a:rPr lang="en-GB">
                    <a:noFill/>
                  </a:rPr>
                  <a:t> </a:t>
                </a:r>
              </a:p>
            </p:txBody>
          </p:sp>
        </mc:Fallback>
      </mc:AlternateContent>
      <p:sp>
        <p:nvSpPr>
          <p:cNvPr id="10" name="Oval 9"/>
          <p:cNvSpPr/>
          <p:nvPr/>
        </p:nvSpPr>
        <p:spPr>
          <a:xfrm>
            <a:off x="499056" y="1464391"/>
            <a:ext cx="452488" cy="421393"/>
          </a:xfrm>
          <a:prstGeom prst="ellipse">
            <a:avLst/>
          </a:prstGeom>
          <a:noFill/>
          <a:ln w="381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p:nvSpPr>
        <p:spPr>
          <a:xfrm>
            <a:off x="542816" y="1913080"/>
            <a:ext cx="4784837" cy="923330"/>
          </a:xfrm>
          <a:prstGeom prst="rect">
            <a:avLst/>
          </a:prstGeom>
          <a:noFill/>
        </p:spPr>
        <p:txBody>
          <a:bodyPr wrap="square" rtlCol="0">
            <a:spAutoFit/>
          </a:bodyPr>
          <a:lstStyle/>
          <a:p>
            <a:r>
              <a:rPr lang="en-US" dirty="0"/>
              <a:t>There are two parts to standard form figures:</a:t>
            </a:r>
          </a:p>
          <a:p>
            <a:pPr marL="285750" indent="-285750">
              <a:buFont typeface="Arial" charset="0"/>
              <a:buChar char="•"/>
            </a:pPr>
            <a:r>
              <a:rPr lang="en-US" dirty="0"/>
              <a:t>the digit number</a:t>
            </a:r>
          </a:p>
          <a:p>
            <a:pPr marL="285750" indent="-285750">
              <a:buFont typeface="Arial" charset="0"/>
              <a:buChar char="•"/>
            </a:pPr>
            <a:r>
              <a:rPr lang="en-US" dirty="0"/>
              <a:t>the exponential number.</a:t>
            </a:r>
          </a:p>
        </p:txBody>
      </p:sp>
      <p:sp>
        <p:nvSpPr>
          <p:cNvPr id="12" name="TextBox 11"/>
          <p:cNvSpPr txBox="1"/>
          <p:nvPr/>
        </p:nvSpPr>
        <p:spPr>
          <a:xfrm>
            <a:off x="542816" y="3732808"/>
            <a:ext cx="3454792" cy="369332"/>
          </a:xfrm>
          <a:prstGeom prst="rect">
            <a:avLst/>
          </a:prstGeom>
          <a:noFill/>
        </p:spPr>
        <p:txBody>
          <a:bodyPr wrap="none" rtlCol="0">
            <a:spAutoFit/>
          </a:bodyPr>
          <a:lstStyle/>
          <a:p>
            <a:r>
              <a:rPr lang="en-US" dirty="0"/>
              <a:t>Now for the exponential number</a:t>
            </a:r>
          </a:p>
        </p:txBody>
      </p:sp>
      <p:sp>
        <p:nvSpPr>
          <p:cNvPr id="13" name="TextBox 12"/>
          <p:cNvSpPr txBox="1"/>
          <p:nvPr/>
        </p:nvSpPr>
        <p:spPr>
          <a:xfrm>
            <a:off x="2028902" y="4579759"/>
            <a:ext cx="1759817" cy="369332"/>
          </a:xfrm>
          <a:prstGeom prst="rect">
            <a:avLst/>
          </a:prstGeom>
          <a:noFill/>
        </p:spPr>
        <p:txBody>
          <a:bodyPr wrap="square" rtlCol="0">
            <a:spAutoFit/>
          </a:bodyPr>
          <a:lstStyle/>
          <a:p>
            <a:pPr algn="ctr"/>
            <a:r>
              <a:rPr lang="en-US" dirty="0">
                <a:solidFill>
                  <a:schemeClr val="accent1"/>
                </a:solidFill>
              </a:rPr>
              <a:t>12345678</a:t>
            </a:r>
          </a:p>
        </p:txBody>
      </p:sp>
      <mc:AlternateContent xmlns:mc="http://schemas.openxmlformats.org/markup-compatibility/2006" xmlns:a14="http://schemas.microsoft.com/office/drawing/2010/main">
        <mc:Choice Requires="a14">
          <p:sp>
            <p:nvSpPr>
              <p:cNvPr id="14" name="TextBox 13"/>
              <p:cNvSpPr txBox="1"/>
              <p:nvPr/>
            </p:nvSpPr>
            <p:spPr>
              <a:xfrm>
                <a:off x="550124" y="5649952"/>
                <a:ext cx="6011517" cy="375552"/>
              </a:xfrm>
              <a:prstGeom prst="rect">
                <a:avLst/>
              </a:prstGeom>
              <a:noFill/>
            </p:spPr>
            <p:txBody>
              <a:bodyPr wrap="none" rtlCol="0">
                <a:spAutoFit/>
              </a:bodyPr>
              <a:lstStyle/>
              <a:p>
                <a:r>
                  <a:rPr lang="en-US" b="1" dirty="0"/>
                  <a:t>So 149 million km in standard form is </a:t>
                </a:r>
                <a14:m>
                  <m:oMath xmlns:m="http://schemas.openxmlformats.org/officeDocument/2006/math">
                    <m:r>
                      <a:rPr lang="en-US" b="1" i="1" dirty="0" smtClean="0">
                        <a:latin typeface="Cambria Math"/>
                      </a:rPr>
                      <m:t>𝟏</m:t>
                    </m:r>
                    <m:r>
                      <a:rPr lang="en-US" b="1" i="1" dirty="0" smtClean="0">
                        <a:latin typeface="Cambria Math"/>
                      </a:rPr>
                      <m:t>.</m:t>
                    </m:r>
                    <m:r>
                      <a:rPr lang="en-US" b="1" i="1" dirty="0" smtClean="0">
                        <a:latin typeface="Cambria Math"/>
                      </a:rPr>
                      <m:t>𝟒𝟗</m:t>
                    </m:r>
                    <m:r>
                      <a:rPr lang="en-US" b="1" i="1" dirty="0" smtClean="0">
                        <a:latin typeface="Cambria Math"/>
                        <a:ea typeface="Cambria Math"/>
                      </a:rPr>
                      <m:t>×</m:t>
                    </m:r>
                    <m:sSup>
                      <m:sSupPr>
                        <m:ctrlPr>
                          <a:rPr lang="en-US" b="1" i="1">
                            <a:solidFill>
                              <a:srgbClr val="4B4B4B"/>
                            </a:solidFill>
                            <a:latin typeface="Cambria Math" panose="02040503050406030204" pitchFamily="18" charset="0"/>
                          </a:rPr>
                        </m:ctrlPr>
                      </m:sSupPr>
                      <m:e>
                        <m:r>
                          <a:rPr lang="en-US" b="1" i="1">
                            <a:solidFill>
                              <a:srgbClr val="4B4B4B"/>
                            </a:solidFill>
                            <a:latin typeface="Cambria Math"/>
                          </a:rPr>
                          <m:t>𝟏𝟎</m:t>
                        </m:r>
                      </m:e>
                      <m:sup>
                        <m:r>
                          <a:rPr lang="en-US" b="1" i="1" smtClean="0">
                            <a:solidFill>
                              <a:srgbClr val="4B4B4B"/>
                            </a:solidFill>
                            <a:latin typeface="Cambria Math"/>
                          </a:rPr>
                          <m:t>𝟖</m:t>
                        </m:r>
                      </m:sup>
                    </m:sSup>
                    <m:r>
                      <a:rPr lang="en-GB" b="1" i="1" smtClean="0">
                        <a:solidFill>
                          <a:srgbClr val="4B4B4B"/>
                        </a:solidFill>
                        <a:latin typeface="Cambria Math"/>
                      </a:rPr>
                      <m:t> </m:t>
                    </m:r>
                  </m:oMath>
                </a14:m>
                <a:r>
                  <a:rPr lang="en-US" b="1" dirty="0"/>
                  <a:t>km.</a:t>
                </a:r>
              </a:p>
            </p:txBody>
          </p:sp>
        </mc:Choice>
        <mc:Fallback xmlns="">
          <p:sp>
            <p:nvSpPr>
              <p:cNvPr id="14" name="TextBox 13"/>
              <p:cNvSpPr txBox="1">
                <a:spLocks noRot="1" noChangeAspect="1" noMove="1" noResize="1" noEditPoints="1" noAdjustHandles="1" noChangeArrowheads="1" noChangeShapeType="1" noTextEdit="1"/>
              </p:cNvSpPr>
              <p:nvPr/>
            </p:nvSpPr>
            <p:spPr>
              <a:xfrm>
                <a:off x="550124" y="5649952"/>
                <a:ext cx="6011517" cy="375552"/>
              </a:xfrm>
              <a:prstGeom prst="rect">
                <a:avLst/>
              </a:prstGeom>
              <a:blipFill rotWithShape="1">
                <a:blip r:embed="rId4"/>
                <a:stretch>
                  <a:fillRect l="-811" t="-4918" b="-27869"/>
                </a:stretch>
              </a:blipFill>
            </p:spPr>
            <p:txBody>
              <a:bodyPr/>
              <a:lstStyle/>
              <a:p>
                <a:r>
                  <a:rPr lang="en-GB">
                    <a:noFill/>
                  </a:rPr>
                  <a:t> </a:t>
                </a:r>
              </a:p>
            </p:txBody>
          </p:sp>
        </mc:Fallback>
      </mc:AlternateContent>
      <p:sp>
        <p:nvSpPr>
          <p:cNvPr id="1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80923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childTnLst>
                                </p:cTn>
                              </p:par>
                            </p:childTnLst>
                          </p:cTn>
                        </p:par>
                        <p:par>
                          <p:cTn id="39" fill="hold">
                            <p:stCondLst>
                              <p:cond delay="0"/>
                            </p:stCondLst>
                            <p:childTnLst>
                              <p:par>
                                <p:cTn id="40" presetID="1" presetClass="entr" presetSubtype="0"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8" grpId="0"/>
      <p:bldP spid="9" grpId="0"/>
      <p:bldP spid="10" grpId="0" animBg="1"/>
      <p:bldP spid="11" grpId="0" build="p"/>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Converting standard form</a:t>
            </a:r>
          </a:p>
        </p:txBody>
      </p:sp>
      <mc:AlternateContent xmlns:mc="http://schemas.openxmlformats.org/markup-compatibility/2006" xmlns:a14="http://schemas.microsoft.com/office/drawing/2010/main">
        <mc:Choice Requires="a14">
          <p:sp>
            <p:nvSpPr>
              <p:cNvPr id="5" name="Content Placeholder 4"/>
              <p:cNvSpPr>
                <a:spLocks noGrp="1"/>
              </p:cNvSpPr>
              <p:nvPr>
                <p:ph idx="1"/>
              </p:nvPr>
            </p:nvSpPr>
            <p:spPr>
              <a:xfrm>
                <a:off x="554068" y="1288994"/>
                <a:ext cx="8045200" cy="1360279"/>
              </a:xfrm>
            </p:spPr>
            <p:txBody>
              <a:bodyPr/>
              <a:lstStyle/>
              <a:p>
                <a:pPr marL="0" indent="0">
                  <a:lnSpc>
                    <a:spcPct val="150000"/>
                  </a:lnSpc>
                  <a:buNone/>
                </a:pPr>
                <a:r>
                  <a:rPr lang="en-US" sz="2400" b="1" dirty="0">
                    <a:solidFill>
                      <a:schemeClr val="tx1">
                        <a:lumMod val="50000"/>
                      </a:schemeClr>
                    </a:solidFill>
                  </a:rPr>
                  <a:t>Write </a:t>
                </a:r>
                <a14:m>
                  <m:oMath xmlns:m="http://schemas.openxmlformats.org/officeDocument/2006/math">
                    <m:sSup>
                      <m:sSupPr>
                        <m:ctrlPr>
                          <a:rPr lang="en-US" sz="24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2400" b="1" i="1" smtClean="0">
                            <a:solidFill>
                              <a:schemeClr val="tx1">
                                <a:lumMod val="50000"/>
                              </a:schemeClr>
                            </a:solidFill>
                            <a:latin typeface="Cambria Math"/>
                            <a:ea typeface="Cambria Math" panose="02040503050406030204" pitchFamily="18" charset="0"/>
                          </a:rPr>
                          <m:t>𝟗</m:t>
                        </m:r>
                        <m:r>
                          <a:rPr lang="en-GB" sz="2400" b="1" i="1" smtClean="0">
                            <a:solidFill>
                              <a:schemeClr val="tx1">
                                <a:lumMod val="50000"/>
                              </a:schemeClr>
                            </a:solidFill>
                            <a:latin typeface="Cambria Math"/>
                            <a:ea typeface="Cambria Math" panose="02040503050406030204" pitchFamily="18" charset="0"/>
                          </a:rPr>
                          <m:t>.</m:t>
                        </m:r>
                        <m:r>
                          <a:rPr lang="en-GB" sz="2400" b="1" i="1" smtClean="0">
                            <a:solidFill>
                              <a:schemeClr val="tx1">
                                <a:lumMod val="50000"/>
                              </a:schemeClr>
                            </a:solidFill>
                            <a:latin typeface="Cambria Math"/>
                            <a:ea typeface="Cambria Math" panose="02040503050406030204" pitchFamily="18" charset="0"/>
                          </a:rPr>
                          <m:t>𝟖𝟕</m:t>
                        </m:r>
                        <m:r>
                          <a:rPr lang="en-GB" sz="2400" b="1" i="1" smtClean="0">
                            <a:solidFill>
                              <a:schemeClr val="tx1">
                                <a:lumMod val="50000"/>
                              </a:schemeClr>
                            </a:solidFill>
                            <a:latin typeface="Cambria Math"/>
                            <a:ea typeface="Cambria Math"/>
                          </a:rPr>
                          <m:t>×</m:t>
                        </m:r>
                        <m:r>
                          <a:rPr lang="en-US" sz="2400" b="1" i="1">
                            <a:solidFill>
                              <a:schemeClr val="tx1">
                                <a:lumMod val="50000"/>
                              </a:schemeClr>
                            </a:solidFill>
                            <a:latin typeface="Cambria Math" panose="02040503050406030204" pitchFamily="18" charset="0"/>
                            <a:ea typeface="Cambria Math" panose="02040503050406030204" pitchFamily="18" charset="0"/>
                          </a:rPr>
                          <m:t>𝟏𝟎</m:t>
                        </m:r>
                      </m:e>
                      <m:sup>
                        <m:r>
                          <a:rPr lang="en-US" sz="2400" b="1" i="1" smtClean="0">
                            <a:solidFill>
                              <a:schemeClr val="tx1">
                                <a:lumMod val="50000"/>
                              </a:schemeClr>
                            </a:solidFill>
                            <a:latin typeface="Cambria Math" panose="02040503050406030204" pitchFamily="18" charset="0"/>
                            <a:ea typeface="Cambria Math" panose="02040503050406030204" pitchFamily="18" charset="0"/>
                          </a:rPr>
                          <m:t>−</m:t>
                        </m:r>
                        <m:r>
                          <a:rPr lang="en-GB" sz="2400" b="1" i="1" smtClean="0">
                            <a:solidFill>
                              <a:schemeClr val="tx1">
                                <a:lumMod val="50000"/>
                              </a:schemeClr>
                            </a:solidFill>
                            <a:latin typeface="Cambria Math"/>
                            <a:ea typeface="Cambria Math" panose="02040503050406030204" pitchFamily="18" charset="0"/>
                          </a:rPr>
                          <m:t>𝟗</m:t>
                        </m:r>
                      </m:sup>
                    </m:sSup>
                  </m:oMath>
                </a14:m>
                <a:r>
                  <a:rPr lang="en-US" sz="2400" b="1" dirty="0">
                    <a:solidFill>
                      <a:schemeClr val="tx1">
                        <a:lumMod val="50000"/>
                      </a:schemeClr>
                    </a:solidFill>
                  </a:rPr>
                  <a:t> in decimal form.</a:t>
                </a:r>
              </a:p>
              <a:p>
                <a:endParaRPr lang="en-US" sz="2400" b="1" dirty="0"/>
              </a:p>
              <a:p>
                <a:endParaRPr lang="en-US" sz="2400" b="1" dirty="0"/>
              </a:p>
            </p:txBody>
          </p:sp>
        </mc:Choice>
        <mc:Fallback xmlns="">
          <p:sp>
            <p:nvSpPr>
              <p:cNvPr id="5" name="Content Placeholder 4"/>
              <p:cNvSpPr>
                <a:spLocks noGrp="1" noRot="1" noChangeAspect="1" noMove="1" noResize="1" noEditPoints="1" noAdjustHandles="1" noChangeArrowheads="1" noChangeShapeType="1" noTextEdit="1"/>
              </p:cNvSpPr>
              <p:nvPr>
                <p:ph idx="1"/>
              </p:nvPr>
            </p:nvSpPr>
            <p:spPr>
              <a:xfrm>
                <a:off x="554068" y="1288994"/>
                <a:ext cx="8045200" cy="1360279"/>
              </a:xfrm>
              <a:blipFill rotWithShape="1">
                <a:blip r:embed="rId2"/>
                <a:stretch>
                  <a:fillRect l="-2348"/>
                </a:stretch>
              </a:blipFill>
            </p:spPr>
            <p:txBody>
              <a:bodyPr/>
              <a:lstStyle/>
              <a:p>
                <a:r>
                  <a:rPr lang="en-GB">
                    <a:noFill/>
                  </a:rPr>
                  <a:t> </a:t>
                </a:r>
              </a:p>
            </p:txBody>
          </p:sp>
        </mc:Fallback>
      </mc:AlternateContent>
      <p:sp>
        <p:nvSpPr>
          <p:cNvPr id="9" name="TextBox 8"/>
          <p:cNvSpPr txBox="1"/>
          <p:nvPr/>
        </p:nvSpPr>
        <p:spPr>
          <a:xfrm>
            <a:off x="542787" y="3079132"/>
            <a:ext cx="6622326" cy="369332"/>
          </a:xfrm>
          <a:prstGeom prst="rect">
            <a:avLst/>
          </a:prstGeom>
          <a:noFill/>
        </p:spPr>
        <p:txBody>
          <a:bodyPr wrap="none" rtlCol="0">
            <a:spAutoFit/>
          </a:bodyPr>
          <a:lstStyle/>
          <a:p>
            <a:r>
              <a:rPr lang="en-US" dirty="0"/>
              <a:t>In this example, it is divided by 10 nine times to make it smaller;</a:t>
            </a:r>
          </a:p>
        </p:txBody>
      </p:sp>
      <p:sp>
        <p:nvSpPr>
          <p:cNvPr id="13" name="Rectangle 12"/>
          <p:cNvSpPr/>
          <p:nvPr/>
        </p:nvSpPr>
        <p:spPr>
          <a:xfrm>
            <a:off x="540000" y="2132249"/>
            <a:ext cx="8466840" cy="646331"/>
          </a:xfrm>
          <a:prstGeom prst="rect">
            <a:avLst/>
          </a:prstGeom>
        </p:spPr>
        <p:txBody>
          <a:bodyPr wrap="square">
            <a:spAutoFit/>
          </a:bodyPr>
          <a:lstStyle/>
          <a:p>
            <a:r>
              <a:rPr lang="en-US" dirty="0"/>
              <a:t>The exponential indicates how many times the digit number should by multiplied or divided by 10, depending on the positive/negative power of 10.</a:t>
            </a:r>
          </a:p>
        </p:txBody>
      </p:sp>
      <mc:AlternateContent xmlns:mc="http://schemas.openxmlformats.org/markup-compatibility/2006" xmlns:a14="http://schemas.microsoft.com/office/drawing/2010/main">
        <mc:Choice Requires="a14">
          <p:sp>
            <p:nvSpPr>
              <p:cNvPr id="3" name="Rectangle 2"/>
              <p:cNvSpPr/>
              <p:nvPr/>
            </p:nvSpPr>
            <p:spPr>
              <a:xfrm>
                <a:off x="3084307" y="4066703"/>
                <a:ext cx="3162789" cy="721801"/>
              </a:xfrm>
              <a:prstGeom prst="rect">
                <a:avLst/>
              </a:prstGeom>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a:solidFill>
                                <a:schemeClr val="tx1">
                                  <a:lumMod val="50000"/>
                                </a:schemeClr>
                              </a:solidFill>
                              <a:latin typeface="Cambria Math" panose="02040503050406030204" pitchFamily="18" charset="0"/>
                              <a:ea typeface="Cambria Math" panose="02040503050406030204" pitchFamily="18" charset="0"/>
                            </a:rPr>
                          </m:ctrlPr>
                        </m:sSupPr>
                        <m:e>
                          <m:r>
                            <a:rPr lang="en-GB" sz="4000" b="1" i="1">
                              <a:solidFill>
                                <a:schemeClr val="tx1">
                                  <a:lumMod val="50000"/>
                                </a:schemeClr>
                              </a:solidFill>
                              <a:latin typeface="Cambria Math"/>
                              <a:ea typeface="Cambria Math" panose="02040503050406030204" pitchFamily="18" charset="0"/>
                            </a:rPr>
                            <m:t>𝟗</m:t>
                          </m:r>
                          <m:r>
                            <a:rPr lang="en-GB" sz="4000" b="1" i="1">
                              <a:solidFill>
                                <a:schemeClr val="tx1">
                                  <a:lumMod val="50000"/>
                                </a:schemeClr>
                              </a:solidFill>
                              <a:latin typeface="Cambria Math"/>
                              <a:ea typeface="Cambria Math" panose="02040503050406030204" pitchFamily="18" charset="0"/>
                            </a:rPr>
                            <m:t>.</m:t>
                          </m:r>
                          <m:r>
                            <a:rPr lang="en-GB" sz="4000" b="1" i="1">
                              <a:solidFill>
                                <a:schemeClr val="tx1">
                                  <a:lumMod val="50000"/>
                                </a:schemeClr>
                              </a:solidFill>
                              <a:latin typeface="Cambria Math"/>
                              <a:ea typeface="Cambria Math" panose="02040503050406030204" pitchFamily="18" charset="0"/>
                            </a:rPr>
                            <m:t>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US" sz="4000" b="1" i="1">
                              <a:solidFill>
                                <a:schemeClr val="tx1">
                                  <a:lumMod val="50000"/>
                                </a:schemeClr>
                              </a:solidFill>
                              <a:latin typeface="Cambria Math" panose="02040503050406030204" pitchFamily="18" charset="0"/>
                              <a:ea typeface="Cambria Math" panose="02040503050406030204" pitchFamily="18" charset="0"/>
                            </a:rPr>
                            <m:t>𝟗</m:t>
                          </m:r>
                        </m:sup>
                      </m:sSup>
                    </m:oMath>
                  </m:oMathPara>
                </a14:m>
                <a:endParaRPr lang="en-GB" sz="4000" dirty="0"/>
              </a:p>
            </p:txBody>
          </p:sp>
        </mc:Choice>
        <mc:Fallback xmlns="">
          <p:sp>
            <p:nvSpPr>
              <p:cNvPr id="3" name="Rectangle 2"/>
              <p:cNvSpPr>
                <a:spLocks noRot="1" noChangeAspect="1" noMove="1" noResize="1" noEditPoints="1" noAdjustHandles="1" noChangeArrowheads="1" noChangeShapeType="1" noTextEdit="1"/>
              </p:cNvSpPr>
              <p:nvPr/>
            </p:nvSpPr>
            <p:spPr>
              <a:xfrm>
                <a:off x="3084307" y="4066703"/>
                <a:ext cx="3162789" cy="721801"/>
              </a:xfrm>
              <a:prstGeom prst="rect">
                <a:avLst/>
              </a:prstGeom>
              <a:blipFill rotWithShape="1">
                <a:blip r:embed="rId3"/>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2931220" y="4066703"/>
                <a:ext cx="3468963" cy="721801"/>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𝟖</m:t>
                          </m:r>
                        </m:sup>
                      </m:sSup>
                    </m:oMath>
                  </m:oMathPara>
                </a14:m>
                <a:endParaRPr lang="en-GB" sz="4000" dirty="0"/>
              </a:p>
            </p:txBody>
          </p:sp>
        </mc:Choice>
        <mc:Fallback xmlns="">
          <p:sp>
            <p:nvSpPr>
              <p:cNvPr id="18" name="Rectangle 17"/>
              <p:cNvSpPr>
                <a:spLocks noRot="1" noChangeAspect="1" noMove="1" noResize="1" noEditPoints="1" noAdjustHandles="1" noChangeArrowheads="1" noChangeShapeType="1" noTextEdit="1"/>
              </p:cNvSpPr>
              <p:nvPr/>
            </p:nvSpPr>
            <p:spPr>
              <a:xfrm>
                <a:off x="2931220" y="4066703"/>
                <a:ext cx="3468963" cy="721801"/>
              </a:xfrm>
              <a:prstGeom prst="rect">
                <a:avLst/>
              </a:prstGeom>
              <a:blipFill rotWithShape="1">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2778133" y="4068178"/>
                <a:ext cx="3775136" cy="718851"/>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𝟎𝟗𝟖𝟕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𝟕</m:t>
                          </m:r>
                        </m:sup>
                      </m:sSup>
                    </m:oMath>
                  </m:oMathPara>
                </a14:m>
                <a:endParaRPr lang="en-GB" sz="4000" dirty="0"/>
              </a:p>
            </p:txBody>
          </p:sp>
        </mc:Choice>
        <mc:Fallback xmlns="">
          <p:sp>
            <p:nvSpPr>
              <p:cNvPr id="19" name="Rectangle 18"/>
              <p:cNvSpPr>
                <a:spLocks noRot="1" noChangeAspect="1" noMove="1" noResize="1" noEditPoints="1" noAdjustHandles="1" noChangeArrowheads="1" noChangeShapeType="1" noTextEdit="1"/>
              </p:cNvSpPr>
              <p:nvPr/>
            </p:nvSpPr>
            <p:spPr>
              <a:xfrm>
                <a:off x="2778133" y="4068178"/>
                <a:ext cx="3775136" cy="718851"/>
              </a:xfrm>
              <a:prstGeom prst="rect">
                <a:avLst/>
              </a:prstGeom>
              <a:blipFill rotWithShape="1">
                <a:blip r:embed="rId5"/>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2625046" y="4066703"/>
                <a:ext cx="4081310" cy="721801"/>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𝟎𝟎𝟗𝟖𝟕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𝟔</m:t>
                          </m:r>
                        </m:sup>
                      </m:sSup>
                    </m:oMath>
                  </m:oMathPara>
                </a14:m>
                <a:endParaRPr lang="en-GB" sz="4000" dirty="0"/>
              </a:p>
            </p:txBody>
          </p:sp>
        </mc:Choice>
        <mc:Fallback xmlns="">
          <p:sp>
            <p:nvSpPr>
              <p:cNvPr id="20" name="Rectangle 19"/>
              <p:cNvSpPr>
                <a:spLocks noRot="1" noChangeAspect="1" noMove="1" noResize="1" noEditPoints="1" noAdjustHandles="1" noChangeArrowheads="1" noChangeShapeType="1" noTextEdit="1"/>
              </p:cNvSpPr>
              <p:nvPr/>
            </p:nvSpPr>
            <p:spPr>
              <a:xfrm>
                <a:off x="2625046" y="4066703"/>
                <a:ext cx="4081310" cy="721801"/>
              </a:xfrm>
              <a:prstGeom prst="rect">
                <a:avLst/>
              </a:prstGeom>
              <a:blipFill rotWithShape="1">
                <a:blip r:embed="rId6"/>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1" name="Rectangle 20"/>
              <p:cNvSpPr/>
              <p:nvPr/>
            </p:nvSpPr>
            <p:spPr>
              <a:xfrm>
                <a:off x="2471960" y="4062119"/>
                <a:ext cx="4387483" cy="730969"/>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𝟎𝟎𝟎𝟗𝟖𝟕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𝟓</m:t>
                          </m:r>
                        </m:sup>
                      </m:sSup>
                    </m:oMath>
                  </m:oMathPara>
                </a14:m>
                <a:endParaRPr lang="en-GB" sz="4000" dirty="0"/>
              </a:p>
            </p:txBody>
          </p:sp>
        </mc:Choice>
        <mc:Fallback xmlns="">
          <p:sp>
            <p:nvSpPr>
              <p:cNvPr id="21" name="Rectangle 20"/>
              <p:cNvSpPr>
                <a:spLocks noRot="1" noChangeAspect="1" noMove="1" noResize="1" noEditPoints="1" noAdjustHandles="1" noChangeArrowheads="1" noChangeShapeType="1" noTextEdit="1"/>
              </p:cNvSpPr>
              <p:nvPr/>
            </p:nvSpPr>
            <p:spPr>
              <a:xfrm>
                <a:off x="2471960" y="4062119"/>
                <a:ext cx="4387483" cy="730969"/>
              </a:xfrm>
              <a:prstGeom prst="rect">
                <a:avLst/>
              </a:prstGeom>
              <a:blipFill rotWithShape="1">
                <a:blip r:embed="rId7"/>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Rectangle 21"/>
              <p:cNvSpPr/>
              <p:nvPr/>
            </p:nvSpPr>
            <p:spPr>
              <a:xfrm>
                <a:off x="2318873" y="4067536"/>
                <a:ext cx="4693657" cy="720134"/>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𝟎𝟎𝟎𝟎𝟗𝟖𝟕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𝟒</m:t>
                          </m:r>
                        </m:sup>
                      </m:sSup>
                    </m:oMath>
                  </m:oMathPara>
                </a14:m>
                <a:endParaRPr lang="en-GB" sz="4000" dirty="0"/>
              </a:p>
            </p:txBody>
          </p:sp>
        </mc:Choice>
        <mc:Fallback xmlns="">
          <p:sp>
            <p:nvSpPr>
              <p:cNvPr id="22" name="Rectangle 21"/>
              <p:cNvSpPr>
                <a:spLocks noRot="1" noChangeAspect="1" noMove="1" noResize="1" noEditPoints="1" noAdjustHandles="1" noChangeArrowheads="1" noChangeShapeType="1" noTextEdit="1"/>
              </p:cNvSpPr>
              <p:nvPr/>
            </p:nvSpPr>
            <p:spPr>
              <a:xfrm>
                <a:off x="2318873" y="4067536"/>
                <a:ext cx="4693657" cy="720134"/>
              </a:xfrm>
              <a:prstGeom prst="rect">
                <a:avLst/>
              </a:prstGeom>
              <a:blipFill rotWithShape="1">
                <a:blip r:embed="rId8"/>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3" name="Rectangle 22"/>
              <p:cNvSpPr/>
              <p:nvPr/>
            </p:nvSpPr>
            <p:spPr>
              <a:xfrm>
                <a:off x="2165786" y="4066703"/>
                <a:ext cx="4999830" cy="721801"/>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𝟎𝟎𝟎𝟎𝟎𝟗𝟖𝟕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𝟑</m:t>
                          </m:r>
                        </m:sup>
                      </m:sSup>
                    </m:oMath>
                  </m:oMathPara>
                </a14:m>
                <a:endParaRPr lang="en-GB" sz="4000" dirty="0"/>
              </a:p>
            </p:txBody>
          </p:sp>
        </mc:Choice>
        <mc:Fallback xmlns="">
          <p:sp>
            <p:nvSpPr>
              <p:cNvPr id="23" name="Rectangle 22"/>
              <p:cNvSpPr>
                <a:spLocks noRot="1" noChangeAspect="1" noMove="1" noResize="1" noEditPoints="1" noAdjustHandles="1" noChangeArrowheads="1" noChangeShapeType="1" noTextEdit="1"/>
              </p:cNvSpPr>
              <p:nvPr/>
            </p:nvSpPr>
            <p:spPr>
              <a:xfrm>
                <a:off x="2165786" y="4066703"/>
                <a:ext cx="4999830" cy="721801"/>
              </a:xfrm>
              <a:prstGeom prst="rect">
                <a:avLst/>
              </a:prstGeom>
              <a:blipFill rotWithShape="1">
                <a:blip r:embed="rId9"/>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4" name="Rectangle 23"/>
              <p:cNvSpPr/>
              <p:nvPr/>
            </p:nvSpPr>
            <p:spPr>
              <a:xfrm>
                <a:off x="2012699" y="4066703"/>
                <a:ext cx="5306004" cy="721801"/>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𝟎𝟎𝟎𝟎𝟎𝟎𝟗𝟖𝟕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𝟐</m:t>
                          </m:r>
                        </m:sup>
                      </m:sSup>
                    </m:oMath>
                  </m:oMathPara>
                </a14:m>
                <a:endParaRPr lang="en-GB" sz="4000" dirty="0"/>
              </a:p>
            </p:txBody>
          </p:sp>
        </mc:Choice>
        <mc:Fallback xmlns="">
          <p:sp>
            <p:nvSpPr>
              <p:cNvPr id="24" name="Rectangle 23"/>
              <p:cNvSpPr>
                <a:spLocks noRot="1" noChangeAspect="1" noMove="1" noResize="1" noEditPoints="1" noAdjustHandles="1" noChangeArrowheads="1" noChangeShapeType="1" noTextEdit="1"/>
              </p:cNvSpPr>
              <p:nvPr/>
            </p:nvSpPr>
            <p:spPr>
              <a:xfrm>
                <a:off x="2012699" y="4066703"/>
                <a:ext cx="5306004" cy="721801"/>
              </a:xfrm>
              <a:prstGeom prst="rect">
                <a:avLst/>
              </a:prstGeom>
              <a:blipFill rotWithShape="1">
                <a:blip r:embed="rId10"/>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1859613" y="4066703"/>
                <a:ext cx="5612177" cy="721801"/>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𝟎𝟎𝟎𝟎𝟎𝟎𝟎𝟗𝟖𝟕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US" sz="4000" b="1" i="1">
                              <a:solidFill>
                                <a:schemeClr val="tx1">
                                  <a:lumMod val="50000"/>
                                </a:schemeClr>
                              </a:solidFill>
                              <a:latin typeface="Cambria Math" panose="02040503050406030204" pitchFamily="18" charset="0"/>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𝟏</m:t>
                          </m:r>
                        </m:sup>
                      </m:sSup>
                    </m:oMath>
                  </m:oMathPara>
                </a14:m>
                <a:endParaRPr lang="en-GB" sz="4000" dirty="0"/>
              </a:p>
            </p:txBody>
          </p:sp>
        </mc:Choice>
        <mc:Fallback xmlns="">
          <p:sp>
            <p:nvSpPr>
              <p:cNvPr id="25" name="Rectangle 24"/>
              <p:cNvSpPr>
                <a:spLocks noRot="1" noChangeAspect="1" noMove="1" noResize="1" noEditPoints="1" noAdjustHandles="1" noChangeArrowheads="1" noChangeShapeType="1" noTextEdit="1"/>
              </p:cNvSpPr>
              <p:nvPr/>
            </p:nvSpPr>
            <p:spPr>
              <a:xfrm>
                <a:off x="1859613" y="4066703"/>
                <a:ext cx="5612177" cy="721801"/>
              </a:xfrm>
              <a:prstGeom prst="rect">
                <a:avLst/>
              </a:prstGeom>
              <a:blipFill rotWithShape="1">
                <a:blip r:embed="rId11"/>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6" name="Rectangle 25"/>
              <p:cNvSpPr/>
              <p:nvPr/>
            </p:nvSpPr>
            <p:spPr>
              <a:xfrm>
                <a:off x="1842781" y="4066703"/>
                <a:ext cx="5645840" cy="721801"/>
              </a:xfrm>
              <a:prstGeom prst="rect">
                <a:avLst/>
              </a:prstGeom>
              <a:solidFill>
                <a:schemeClr val="bg1"/>
              </a:solidFill>
            </p:spPr>
            <p:txBody>
              <a:bodyPr wrap="none">
                <a:spAutoFit/>
              </a:bodyPr>
              <a:lstStyle/>
              <a:p>
                <a:pPr algn="ctr"/>
                <a14:m>
                  <m:oMathPara xmlns:m="http://schemas.openxmlformats.org/officeDocument/2006/math">
                    <m:oMathParaPr>
                      <m:jc m:val="centerGroup"/>
                    </m:oMathParaPr>
                    <m:oMath xmlns:m="http://schemas.openxmlformats.org/officeDocument/2006/math">
                      <m:sSup>
                        <m:sSupPr>
                          <m:ctrlPr>
                            <a:rPr lang="en-US" sz="4000" b="1" i="1" smtClean="0">
                              <a:solidFill>
                                <a:schemeClr val="tx1">
                                  <a:lumMod val="50000"/>
                                </a:schemeClr>
                              </a:solidFill>
                              <a:latin typeface="Cambria Math" panose="02040503050406030204" pitchFamily="18" charset="0"/>
                              <a:ea typeface="Cambria Math" panose="02040503050406030204" pitchFamily="18" charset="0"/>
                            </a:rPr>
                          </m:ctrlPr>
                        </m:sSupPr>
                        <m:e>
                          <m:r>
                            <a:rPr lang="en-GB" sz="4000" b="1" i="1" smtClean="0">
                              <a:solidFill>
                                <a:schemeClr val="tx1">
                                  <a:lumMod val="50000"/>
                                </a:schemeClr>
                              </a:solidFill>
                              <a:latin typeface="Cambria Math"/>
                              <a:ea typeface="Cambria Math" panose="02040503050406030204" pitchFamily="18" charset="0"/>
                            </a:rPr>
                            <m:t>𝟎</m:t>
                          </m:r>
                          <m:r>
                            <a:rPr lang="en-GB" sz="4000" b="1" i="1" smtClean="0">
                              <a:solidFill>
                                <a:schemeClr val="tx1">
                                  <a:lumMod val="50000"/>
                                </a:schemeClr>
                              </a:solidFill>
                              <a:latin typeface="Cambria Math"/>
                              <a:ea typeface="Cambria Math" panose="02040503050406030204" pitchFamily="18" charset="0"/>
                            </a:rPr>
                            <m:t>.</m:t>
                          </m:r>
                          <m:r>
                            <a:rPr lang="en-GB" sz="4000" b="1" i="1" smtClean="0">
                              <a:solidFill>
                                <a:schemeClr val="tx1">
                                  <a:lumMod val="50000"/>
                                </a:schemeClr>
                              </a:solidFill>
                              <a:latin typeface="Cambria Math"/>
                              <a:ea typeface="Cambria Math" panose="02040503050406030204" pitchFamily="18" charset="0"/>
                            </a:rPr>
                            <m:t>𝟎𝟎𝟎𝟎𝟎𝟎𝟎𝟎𝟗𝟖𝟕</m:t>
                          </m:r>
                          <m:r>
                            <a:rPr lang="en-GB" sz="4000" b="1" i="1">
                              <a:solidFill>
                                <a:schemeClr val="tx1">
                                  <a:lumMod val="50000"/>
                                </a:schemeClr>
                              </a:solidFill>
                              <a:latin typeface="Cambria Math"/>
                              <a:ea typeface="Cambria Math"/>
                            </a:rPr>
                            <m:t>×</m:t>
                          </m:r>
                          <m:r>
                            <a:rPr lang="en-US" sz="4000" b="1" i="1">
                              <a:solidFill>
                                <a:schemeClr val="tx1">
                                  <a:lumMod val="50000"/>
                                </a:schemeClr>
                              </a:solidFill>
                              <a:latin typeface="Cambria Math" panose="02040503050406030204" pitchFamily="18" charset="0"/>
                              <a:ea typeface="Cambria Math" panose="02040503050406030204" pitchFamily="18" charset="0"/>
                            </a:rPr>
                            <m:t>𝟏𝟎</m:t>
                          </m:r>
                        </m:e>
                        <m:sup>
                          <m:r>
                            <a:rPr lang="en-GB" sz="4000" b="1" i="1" smtClean="0">
                              <a:solidFill>
                                <a:schemeClr val="tx1">
                                  <a:lumMod val="50000"/>
                                </a:schemeClr>
                              </a:solidFill>
                              <a:latin typeface="Cambria Math"/>
                              <a:ea typeface="Cambria Math" panose="02040503050406030204" pitchFamily="18" charset="0"/>
                            </a:rPr>
                            <m:t>𝟎</m:t>
                          </m:r>
                        </m:sup>
                      </m:sSup>
                    </m:oMath>
                  </m:oMathPara>
                </a14:m>
                <a:endParaRPr lang="en-GB" sz="4000" dirty="0"/>
              </a:p>
            </p:txBody>
          </p:sp>
        </mc:Choice>
        <mc:Fallback xmlns="">
          <p:sp>
            <p:nvSpPr>
              <p:cNvPr id="26" name="Rectangle 25"/>
              <p:cNvSpPr>
                <a:spLocks noRot="1" noChangeAspect="1" noMove="1" noResize="1" noEditPoints="1" noAdjustHandles="1" noChangeArrowheads="1" noChangeShapeType="1" noTextEdit="1"/>
              </p:cNvSpPr>
              <p:nvPr/>
            </p:nvSpPr>
            <p:spPr>
              <a:xfrm>
                <a:off x="1842781" y="4066703"/>
                <a:ext cx="5645840" cy="721801"/>
              </a:xfrm>
              <a:prstGeom prst="rect">
                <a:avLst/>
              </a:prstGeom>
              <a:blipFill rotWithShape="1">
                <a:blip r:embed="rId12"/>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TextBox 5"/>
              <p:cNvSpPr txBox="1"/>
              <p:nvPr/>
            </p:nvSpPr>
            <p:spPr>
              <a:xfrm>
                <a:off x="544513" y="4073660"/>
                <a:ext cx="8242376" cy="707886"/>
              </a:xfrm>
              <a:prstGeom prst="rect">
                <a:avLst/>
              </a:prstGeom>
              <a:solidFill>
                <a:schemeClr val="bg1"/>
              </a:solidFill>
            </p:spPr>
            <p:txBody>
              <a:bodyPr wrap="square" rtlCol="0">
                <a:spAutoFit/>
              </a:bodyPr>
              <a:lstStyle/>
              <a:p>
                <a:pPr algn="ctr"/>
                <a14:m>
                  <m:oMathPara xmlns:m="http://schemas.openxmlformats.org/officeDocument/2006/math">
                    <m:oMathParaPr>
                      <m:jc m:val="centerGroup"/>
                    </m:oMathParaPr>
                    <m:oMath xmlns:m="http://schemas.openxmlformats.org/officeDocument/2006/math">
                      <m:r>
                        <a:rPr lang="en-GB" sz="4000" b="1" i="1">
                          <a:solidFill>
                            <a:schemeClr val="tx1">
                              <a:lumMod val="50000"/>
                            </a:schemeClr>
                          </a:solidFill>
                          <a:latin typeface="Cambria Math"/>
                          <a:ea typeface="Cambria Math" panose="02040503050406030204" pitchFamily="18" charset="0"/>
                        </a:rPr>
                        <m:t>𝟎</m:t>
                      </m:r>
                      <m:r>
                        <a:rPr lang="en-GB" sz="4000" b="1" i="1">
                          <a:solidFill>
                            <a:schemeClr val="tx1">
                              <a:lumMod val="50000"/>
                            </a:schemeClr>
                          </a:solidFill>
                          <a:latin typeface="Cambria Math"/>
                          <a:ea typeface="Cambria Math" panose="02040503050406030204" pitchFamily="18" charset="0"/>
                        </a:rPr>
                        <m:t>.</m:t>
                      </m:r>
                      <m:r>
                        <a:rPr lang="en-GB" sz="4000" b="1" i="1">
                          <a:solidFill>
                            <a:schemeClr val="tx1">
                              <a:lumMod val="50000"/>
                            </a:schemeClr>
                          </a:solidFill>
                          <a:latin typeface="Cambria Math"/>
                          <a:ea typeface="Cambria Math" panose="02040503050406030204" pitchFamily="18" charset="0"/>
                        </a:rPr>
                        <m:t>𝟎𝟎𝟎𝟎𝟎𝟎𝟎𝟎𝟗𝟖𝟕</m:t>
                      </m:r>
                    </m:oMath>
                  </m:oMathPara>
                </a14:m>
                <a:endParaRPr lang="en-GB" sz="4000" dirty="0"/>
              </a:p>
            </p:txBody>
          </p:sp>
        </mc:Choice>
        <mc:Fallback xmlns="">
          <p:sp>
            <p:nvSpPr>
              <p:cNvPr id="6" name="TextBox 5"/>
              <p:cNvSpPr txBox="1">
                <a:spLocks noRot="1" noChangeAspect="1" noMove="1" noResize="1" noEditPoints="1" noAdjustHandles="1" noChangeArrowheads="1" noChangeShapeType="1" noTextEdit="1"/>
              </p:cNvSpPr>
              <p:nvPr/>
            </p:nvSpPr>
            <p:spPr>
              <a:xfrm>
                <a:off x="544513" y="4073660"/>
                <a:ext cx="8242376" cy="707886"/>
              </a:xfrm>
              <a:prstGeom prst="rect">
                <a:avLst/>
              </a:prstGeom>
              <a:blipFill rotWithShape="1">
                <a:blip r:embed="rId13"/>
                <a:stretch>
                  <a:fillRect/>
                </a:stretch>
              </a:blipFill>
            </p:spPr>
            <p:txBody>
              <a:bodyPr/>
              <a:lstStyle/>
              <a:p>
                <a:r>
                  <a:rPr lang="en-GB">
                    <a:noFill/>
                  </a:rPr>
                  <a:t> </a:t>
                </a:r>
              </a:p>
            </p:txBody>
          </p:sp>
        </mc:Fallback>
      </mc:AlternateContent>
      <p:sp>
        <p:nvSpPr>
          <p:cNvPr id="28"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77291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26"/>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9" grpId="0"/>
      <p:bldP spid="13" grpId="0"/>
      <p:bldP spid="3" grpId="0"/>
      <p:bldP spid="18" grpId="0" animBg="1"/>
      <p:bldP spid="19" grpId="0" animBg="1"/>
      <p:bldP spid="20" grpId="0" animBg="1"/>
      <p:bldP spid="21" grpId="0" animBg="1"/>
      <p:bldP spid="22" grpId="0" animBg="1"/>
      <p:bldP spid="23" grpId="0" animBg="1"/>
      <p:bldP spid="24" grpId="0" animBg="1"/>
      <p:bldP spid="25" grpId="0" animBg="1"/>
      <p:bldP spid="26"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t>Question 1</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40000" y="1656971"/>
                <a:ext cx="8045200" cy="3488241"/>
              </a:xfrm>
            </p:spPr>
            <p:txBody>
              <a:bodyPr/>
              <a:lstStyle/>
              <a:p>
                <a:pPr marL="0" indent="0">
                  <a:lnSpc>
                    <a:spcPct val="100000"/>
                  </a:lnSpc>
                  <a:buNone/>
                </a:pPr>
                <a:r>
                  <a:rPr lang="en-US" sz="3200" b="1" dirty="0"/>
                  <a:t>Atoms are very small, they have a typical diameter of about 0.0000000001m.</a:t>
                </a:r>
                <a:br>
                  <a:rPr lang="en-US" sz="3200" b="1" dirty="0"/>
                </a:br>
                <a:endParaRPr lang="en-US" sz="3200" b="1" dirty="0"/>
              </a:p>
              <a:p>
                <a:pPr marL="0" indent="0">
                  <a:lnSpc>
                    <a:spcPct val="100000"/>
                  </a:lnSpc>
                  <a:buNone/>
                </a:pPr>
                <a:r>
                  <a:rPr lang="en-US" sz="3200" b="1" dirty="0"/>
                  <a:t>How do you write this in standard form? </a:t>
                </a:r>
              </a:p>
              <a:p>
                <a:pPr marL="0" indent="0">
                  <a:lnSpc>
                    <a:spcPct val="100000"/>
                  </a:lnSpc>
                  <a:buNone/>
                </a:pPr>
                <a:endParaRPr lang="en-US" sz="3200" dirty="0"/>
              </a:p>
              <a:p>
                <a:pPr marL="0" indent="0">
                  <a:lnSpc>
                    <a:spcPct val="100000"/>
                  </a:lnSpc>
                  <a:buNone/>
                </a:pPr>
                <a:r>
                  <a:rPr lang="en-US" sz="3200" dirty="0"/>
                  <a:t>Answer:	</a:t>
                </a:r>
                <a14:m>
                  <m:oMath xmlns:m="http://schemas.openxmlformats.org/officeDocument/2006/math">
                    <m:r>
                      <a:rPr lang="en-GB" sz="3200" b="1" i="1" dirty="0" smtClean="0">
                        <a:latin typeface="Cambria Math"/>
                      </a:rPr>
                      <m:t>𝟏</m:t>
                    </m:r>
                    <m:r>
                      <a:rPr lang="en-US" sz="3200" b="1" i="1" dirty="0" smtClean="0">
                        <a:latin typeface="Cambria Math"/>
                        <a:ea typeface="Cambria Math"/>
                        <a:sym typeface="Symbol"/>
                      </a:rPr>
                      <m:t>×</m:t>
                    </m:r>
                    <m:sSup>
                      <m:sSupPr>
                        <m:ctrlPr>
                          <a:rPr lang="en-US" sz="3200" b="1" i="1" dirty="0" smtClean="0">
                            <a:latin typeface="Cambria Math" panose="02040503050406030204" pitchFamily="18" charset="0"/>
                            <a:ea typeface="Cambria Math"/>
                            <a:sym typeface="Symbol"/>
                          </a:rPr>
                        </m:ctrlPr>
                      </m:sSupPr>
                      <m:e>
                        <m:r>
                          <a:rPr lang="en-GB" sz="3200" b="1" i="1" dirty="0" smtClean="0">
                            <a:latin typeface="Cambria Math"/>
                            <a:ea typeface="Cambria Math"/>
                            <a:sym typeface="Symbol"/>
                          </a:rPr>
                          <m:t>𝟏𝟎</m:t>
                        </m:r>
                      </m:e>
                      <m:sup>
                        <m:r>
                          <a:rPr lang="en-GB" sz="3200" b="1" i="1" dirty="0" smtClean="0">
                            <a:latin typeface="Cambria Math"/>
                            <a:ea typeface="Cambria Math"/>
                            <a:sym typeface="Symbol"/>
                          </a:rPr>
                          <m:t>−</m:t>
                        </m:r>
                        <m:r>
                          <a:rPr lang="en-GB" sz="3200" b="1" i="1" dirty="0" smtClean="0">
                            <a:latin typeface="Cambria Math"/>
                            <a:ea typeface="Cambria Math"/>
                            <a:sym typeface="Symbol"/>
                          </a:rPr>
                          <m:t>𝟏𝟎</m:t>
                        </m:r>
                      </m:sup>
                    </m:sSup>
                  </m:oMath>
                </a14:m>
                <a:r>
                  <a:rPr lang="en-US" sz="3200" dirty="0"/>
                  <a:t>m</a:t>
                </a:r>
                <a:endParaRPr lang="en-GB" sz="3200" dirty="0"/>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40000" y="1656971"/>
                <a:ext cx="8045200" cy="3488241"/>
              </a:xfrm>
              <a:blipFill rotWithShape="1">
                <a:blip r:embed="rId2"/>
                <a:stretch>
                  <a:fillRect l="-3108" t="-3671" r="-2881"/>
                </a:stretch>
              </a:blipFill>
            </p:spPr>
            <p:txBody>
              <a:bodyPr/>
              <a:lstStyle/>
              <a:p>
                <a:r>
                  <a:rPr lang="en-GB">
                    <a:noFill/>
                  </a:rPr>
                  <a:t> </a:t>
                </a:r>
              </a:p>
            </p:txBody>
          </p:sp>
        </mc:Fallback>
      </mc:AlternateContent>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3939823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z="2800" dirty="0"/>
              <a:t>Question 2</a:t>
            </a:r>
            <a:endParaRPr lang="en-US" dirty="0"/>
          </a:p>
        </p:txBody>
      </p:sp>
      <mc:AlternateContent xmlns:mc="http://schemas.openxmlformats.org/markup-compatibility/2006" xmlns:a14="http://schemas.microsoft.com/office/drawing/2010/main">
        <mc:Choice Requires="a14">
          <p:sp>
            <p:nvSpPr>
              <p:cNvPr id="7" name="Content Placeholder 6"/>
              <p:cNvSpPr>
                <a:spLocks noGrp="1"/>
              </p:cNvSpPr>
              <p:nvPr>
                <p:ph idx="1"/>
              </p:nvPr>
            </p:nvSpPr>
            <p:spPr>
              <a:xfrm>
                <a:off x="540000" y="1649825"/>
                <a:ext cx="8045200" cy="2485444"/>
              </a:xfrm>
            </p:spPr>
            <p:txBody>
              <a:bodyPr/>
              <a:lstStyle/>
              <a:p>
                <a:pPr marL="0" indent="0">
                  <a:lnSpc>
                    <a:spcPct val="150000"/>
                  </a:lnSpc>
                  <a:buNone/>
                </a:pPr>
                <a:r>
                  <a:rPr lang="en-US" sz="3200" b="1" dirty="0"/>
                  <a:t>Light travels at </a:t>
                </a:r>
                <a14:m>
                  <m:oMath xmlns:m="http://schemas.openxmlformats.org/officeDocument/2006/math">
                    <m:r>
                      <a:rPr lang="en-GB" sz="3200" b="1" i="0" dirty="0" smtClean="0">
                        <a:latin typeface="Cambria Math"/>
                        <a:ea typeface="Cambria Math"/>
                      </a:rPr>
                      <m:t>𝟑</m:t>
                    </m:r>
                    <m:r>
                      <a:rPr lang="en-GB" sz="3200" b="1" i="1" dirty="0" smtClean="0">
                        <a:latin typeface="Cambria Math"/>
                        <a:ea typeface="Cambria Math"/>
                      </a:rPr>
                      <m:t>×</m:t>
                    </m:r>
                    <m:sSup>
                      <m:sSupPr>
                        <m:ctrlPr>
                          <a:rPr lang="en-GB" sz="3200" b="1" i="1" dirty="0" smtClean="0">
                            <a:latin typeface="Cambria Math" panose="02040503050406030204" pitchFamily="18" charset="0"/>
                            <a:ea typeface="Cambria Math"/>
                          </a:rPr>
                        </m:ctrlPr>
                      </m:sSupPr>
                      <m:e>
                        <m:r>
                          <a:rPr lang="en-GB" sz="3200" b="1" i="1" dirty="0" smtClean="0">
                            <a:latin typeface="Cambria Math"/>
                            <a:ea typeface="Cambria Math"/>
                          </a:rPr>
                          <m:t>𝟏𝟎</m:t>
                        </m:r>
                      </m:e>
                      <m:sup>
                        <m:r>
                          <a:rPr lang="en-GB" sz="3200" b="1" i="1" dirty="0" smtClean="0">
                            <a:latin typeface="Cambria Math"/>
                            <a:ea typeface="Cambria Math"/>
                          </a:rPr>
                          <m:t>𝟖</m:t>
                        </m:r>
                      </m:sup>
                    </m:sSup>
                  </m:oMath>
                </a14:m>
                <a:r>
                  <a:rPr lang="en-GB" sz="3200" b="1" dirty="0"/>
                  <a:t>m/s </a:t>
                </a:r>
                <a:r>
                  <a:rPr lang="en-GB" sz="2000" b="1" dirty="0"/>
                  <a:t>(rounded to 1 sig. fig.)</a:t>
                </a:r>
                <a:endParaRPr lang="en-US" sz="2000" b="1" dirty="0"/>
              </a:p>
              <a:p>
                <a:pPr marL="0" indent="0">
                  <a:lnSpc>
                    <a:spcPct val="150000"/>
                  </a:lnSpc>
                  <a:buNone/>
                </a:pPr>
                <a:r>
                  <a:rPr lang="en-US" sz="3200" b="1" dirty="0"/>
                  <a:t>Write this in decimal form. </a:t>
                </a:r>
              </a:p>
              <a:p>
                <a:pPr marL="0" indent="0">
                  <a:lnSpc>
                    <a:spcPct val="150000"/>
                  </a:lnSpc>
                  <a:buNone/>
                </a:pPr>
                <a:r>
                  <a:rPr lang="en-US" sz="3200" dirty="0"/>
                  <a:t>Answer:	300 000 000</a:t>
                </a:r>
              </a:p>
            </p:txBody>
          </p:sp>
        </mc:Choice>
        <mc:Fallback xmlns="">
          <p:sp>
            <p:nvSpPr>
              <p:cNvPr id="7" name="Content Placeholder 6"/>
              <p:cNvSpPr>
                <a:spLocks noGrp="1" noRot="1" noChangeAspect="1" noMove="1" noResize="1" noEditPoints="1" noAdjustHandles="1" noChangeArrowheads="1" noChangeShapeType="1" noTextEdit="1"/>
              </p:cNvSpPr>
              <p:nvPr>
                <p:ph idx="1"/>
              </p:nvPr>
            </p:nvSpPr>
            <p:spPr>
              <a:xfrm>
                <a:off x="540000" y="1649825"/>
                <a:ext cx="8045200" cy="2485444"/>
              </a:xfrm>
              <a:blipFill rotWithShape="1">
                <a:blip r:embed="rId2"/>
                <a:stretch>
                  <a:fillRect l="-3108" b="-3194"/>
                </a:stretch>
              </a:blipFill>
            </p:spPr>
            <p:txBody>
              <a:bodyPr/>
              <a:lstStyle/>
              <a:p>
                <a:r>
                  <a:rPr lang="en-GB">
                    <a:noFill/>
                  </a:rPr>
                  <a:t> </a:t>
                </a:r>
              </a:p>
            </p:txBody>
          </p:sp>
        </mc:Fallback>
      </mc:AlternateContent>
      <p:sp>
        <p:nvSpPr>
          <p:cNvPr id="8"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3561644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Standard form calculations on your calculator</a:t>
            </a:r>
            <a:endParaRPr lang="en-US" dirty="0"/>
          </a:p>
        </p:txBody>
      </p:sp>
      <mc:AlternateContent xmlns:mc="http://schemas.openxmlformats.org/markup-compatibility/2006" xmlns:a14="http://schemas.microsoft.com/office/drawing/2010/main">
        <mc:Choice Requires="a14">
          <p:sp>
            <p:nvSpPr>
              <p:cNvPr id="3" name="Rectangle 2"/>
              <p:cNvSpPr/>
              <p:nvPr/>
            </p:nvSpPr>
            <p:spPr>
              <a:xfrm>
                <a:off x="540000" y="1652600"/>
                <a:ext cx="7880986" cy="3170099"/>
              </a:xfrm>
              <a:prstGeom prst="rect">
                <a:avLst/>
              </a:prstGeom>
            </p:spPr>
            <p:txBody>
              <a:bodyPr wrap="square">
                <a:spAutoFit/>
              </a:bodyPr>
              <a:lstStyle/>
              <a:p>
                <a:r>
                  <a:rPr lang="en-US" sz="2000" dirty="0"/>
                  <a:t>To type a number in standard form on your calculator: </a:t>
                </a:r>
              </a:p>
              <a:p>
                <a:endParaRPr lang="en-US" sz="2000" dirty="0"/>
              </a:p>
              <a:p>
                <a:pPr marL="285750" indent="-285750">
                  <a:buFont typeface="Arial" panose="020B0604020202020204" pitchFamily="34" charset="0"/>
                  <a:buChar char="•"/>
                </a:pPr>
                <a:r>
                  <a:rPr lang="en-US" sz="2000" dirty="0"/>
                  <a:t>Input the digit number followed by the </a:t>
                </a:r>
                <a:r>
                  <a:rPr lang="en-US" sz="2000" b="1" dirty="0"/>
                  <a:t>EXP</a:t>
                </a:r>
                <a:r>
                  <a:rPr lang="en-US" sz="2000" dirty="0"/>
                  <a:t> button.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Enter the value of the exponent. </a:t>
                </a:r>
              </a:p>
              <a:p>
                <a:endParaRPr lang="en-US" sz="2000" dirty="0"/>
              </a:p>
              <a:p>
                <a:endParaRPr lang="en-US" sz="2000" dirty="0"/>
              </a:p>
              <a:p>
                <a:endParaRPr lang="en-US" sz="2000" dirty="0"/>
              </a:p>
              <a:p>
                <a:r>
                  <a:rPr lang="en-US" sz="2000" dirty="0"/>
                  <a:t>To check, multiply </a:t>
                </a:r>
                <a14:m>
                  <m:oMath xmlns:m="http://schemas.openxmlformats.org/officeDocument/2006/math">
                    <m:r>
                      <a:rPr lang="en-US" sz="2000" i="1" dirty="0" smtClean="0">
                        <a:latin typeface="Cambria Math"/>
                      </a:rPr>
                      <m:t>6.1</m:t>
                    </m:r>
                    <m:r>
                      <a:rPr lang="en-GB" sz="2000" i="1" dirty="0" smtClean="0">
                        <a:latin typeface="Cambria Math"/>
                      </a:rPr>
                      <m:t>×10</m:t>
                    </m:r>
                    <m:r>
                      <a:rPr lang="en-GB" sz="2000" i="1" baseline="30000" dirty="0" smtClean="0">
                        <a:latin typeface="Cambria Math"/>
                      </a:rPr>
                      <m:t>4</m:t>
                    </m:r>
                    <m:r>
                      <a:rPr lang="en-GB" sz="2000" i="1" dirty="0" smtClean="0">
                        <a:latin typeface="Cambria Math"/>
                      </a:rPr>
                      <m:t> </m:t>
                    </m:r>
                  </m:oMath>
                </a14:m>
                <a:r>
                  <a:rPr lang="en-GB" sz="2000" dirty="0"/>
                  <a:t>and </a:t>
                </a:r>
                <a14:m>
                  <m:oMath xmlns:m="http://schemas.openxmlformats.org/officeDocument/2006/math">
                    <m:r>
                      <a:rPr lang="en-GB" sz="2000" i="1" dirty="0" smtClean="0">
                        <a:latin typeface="Cambria Math"/>
                      </a:rPr>
                      <m:t>2×10</m:t>
                    </m:r>
                    <m:r>
                      <a:rPr lang="en-GB" sz="2000" i="1" baseline="30000" dirty="0" smtClean="0">
                        <a:latin typeface="Cambria Math"/>
                      </a:rPr>
                      <m:t>3</m:t>
                    </m:r>
                  </m:oMath>
                </a14:m>
                <a:r>
                  <a:rPr lang="en-GB" sz="2000" dirty="0"/>
                  <a:t>.  The answer should be </a:t>
                </a:r>
                <a14:m>
                  <m:oMath xmlns:m="http://schemas.openxmlformats.org/officeDocument/2006/math">
                    <m:r>
                      <a:rPr lang="en-GB" sz="2000" i="1" dirty="0" smtClean="0">
                        <a:latin typeface="Cambria Math"/>
                      </a:rPr>
                      <m:t>1.22×10</m:t>
                    </m:r>
                    <m:r>
                      <a:rPr lang="en-GB" sz="2000" i="1" baseline="30000" dirty="0" smtClean="0">
                        <a:latin typeface="Cambria Math"/>
                      </a:rPr>
                      <m:t>8</m:t>
                    </m:r>
                  </m:oMath>
                </a14:m>
                <a:r>
                  <a:rPr lang="en-US" sz="2000" dirty="0"/>
                  <a:t>.</a:t>
                </a:r>
              </a:p>
            </p:txBody>
          </p:sp>
        </mc:Choice>
        <mc:Fallback xmlns="">
          <p:sp>
            <p:nvSpPr>
              <p:cNvPr id="3" name="Rectangle 2"/>
              <p:cNvSpPr>
                <a:spLocks noRot="1" noChangeAspect="1" noMove="1" noResize="1" noEditPoints="1" noAdjustHandles="1" noChangeArrowheads="1" noChangeShapeType="1" noTextEdit="1"/>
              </p:cNvSpPr>
              <p:nvPr/>
            </p:nvSpPr>
            <p:spPr>
              <a:xfrm>
                <a:off x="540000" y="1652600"/>
                <a:ext cx="7880986" cy="3170099"/>
              </a:xfrm>
              <a:prstGeom prst="rect">
                <a:avLst/>
              </a:prstGeom>
              <a:blipFill rotWithShape="1">
                <a:blip r:embed="rId2"/>
                <a:stretch>
                  <a:fillRect l="-851" t="-769" b="-2692"/>
                </a:stretch>
              </a:blipFill>
            </p:spPr>
            <p:txBody>
              <a:bodyPr/>
              <a:lstStyle/>
              <a:p>
                <a:r>
                  <a:rPr lang="en-GB">
                    <a:noFill/>
                  </a:rPr>
                  <a:t> </a:t>
                </a:r>
              </a:p>
            </p:txBody>
          </p:sp>
        </mc:Fallback>
      </mc:AlternateContent>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3151524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orders of magnitude?</a:t>
            </a:r>
          </a:p>
        </p:txBody>
      </p:sp>
      <p:sp>
        <p:nvSpPr>
          <p:cNvPr id="3" name="Content Placeholder 2"/>
          <p:cNvSpPr>
            <a:spLocks noGrp="1"/>
          </p:cNvSpPr>
          <p:nvPr>
            <p:ph idx="1"/>
          </p:nvPr>
        </p:nvSpPr>
        <p:spPr>
          <a:xfrm>
            <a:off x="540000" y="1649825"/>
            <a:ext cx="8045200" cy="3181482"/>
          </a:xfrm>
        </p:spPr>
        <p:txBody>
          <a:bodyPr/>
          <a:lstStyle/>
          <a:p>
            <a:pPr marL="0" indent="0">
              <a:buNone/>
            </a:pPr>
            <a:r>
              <a:rPr lang="en-US" sz="2000" dirty="0"/>
              <a:t>Orders of magnitude allow us to compare very large and very small values to each other. This comes in useful in Physics when comparing the range of subatomic particles or sizes of planets. </a:t>
            </a:r>
          </a:p>
          <a:p>
            <a:pPr marL="0" indent="0">
              <a:buNone/>
            </a:pPr>
            <a:endParaRPr lang="en-US" sz="2000" dirty="0"/>
          </a:p>
          <a:p>
            <a:pPr marL="0" indent="0">
              <a:buNone/>
            </a:pPr>
            <a:r>
              <a:rPr lang="en-US" sz="2000" dirty="0"/>
              <a:t>An order of magnitude is a division or multiplication by 10. Each division or multiplication by ten is termed an order of magnitude. The actual length may be approximated as it is the relative difference which is important.</a:t>
            </a:r>
          </a:p>
          <a:p>
            <a:pPr marL="0" indent="0">
              <a:buNone/>
            </a:pPr>
            <a:endParaRPr lang="en-US" sz="2000" dirty="0"/>
          </a:p>
          <a:p>
            <a:pPr marL="0" indent="0">
              <a:buNone/>
            </a:pPr>
            <a:r>
              <a:rPr lang="en-US" sz="2000" dirty="0"/>
              <a:t>The order of magnitude means something is 10 times bigger or 100 times smaller.</a:t>
            </a:r>
          </a:p>
          <a:p>
            <a:pPr marL="0" indent="0">
              <a:buNone/>
            </a:pPr>
            <a:endParaRPr lang="en-US" sz="2000" dirty="0"/>
          </a:p>
          <a:p>
            <a:pPr marL="0" indent="0">
              <a:buNone/>
            </a:pPr>
            <a:endParaRPr lang="en-US" sz="2000" dirty="0"/>
          </a:p>
          <a:p>
            <a:pPr marL="0" indent="0">
              <a:buNone/>
            </a:pPr>
            <a:endParaRPr lang="en-US" sz="2000" dirty="0"/>
          </a:p>
        </p:txBody>
      </p:sp>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1124125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Orders of magnitude</a:t>
            </a:r>
          </a:p>
        </p:txBody>
      </p:sp>
      <p:sp>
        <p:nvSpPr>
          <p:cNvPr id="3" name="Content Placeholder 2"/>
          <p:cNvSpPr>
            <a:spLocks noGrp="1"/>
          </p:cNvSpPr>
          <p:nvPr>
            <p:ph idx="1"/>
          </p:nvPr>
        </p:nvSpPr>
        <p:spPr>
          <a:xfrm>
            <a:off x="540000" y="1731713"/>
            <a:ext cx="8045200" cy="3099594"/>
          </a:xfrm>
        </p:spPr>
        <p:txBody>
          <a:bodyPr/>
          <a:lstStyle/>
          <a:p>
            <a:pPr marL="0" indent="0">
              <a:buNone/>
            </a:pPr>
            <a:r>
              <a:rPr lang="en-US" dirty="0"/>
              <a:t>The order of magnitude of a number is the number of powers of 10 contained in the number.</a:t>
            </a:r>
          </a:p>
          <a:p>
            <a:pPr marL="0" indent="0">
              <a:buNone/>
            </a:pPr>
            <a:endParaRPr lang="en-US" dirty="0"/>
          </a:p>
          <a:p>
            <a:pPr marL="0" indent="0">
              <a:buNone/>
            </a:pPr>
            <a:r>
              <a:rPr lang="en-US" dirty="0"/>
              <a:t>The order of magnitude of 10 is 1. The order of magnitude of 1 000 is 3.</a:t>
            </a:r>
          </a:p>
          <a:p>
            <a:pPr marL="0" indent="0">
              <a:buNone/>
            </a:pPr>
            <a:endParaRPr lang="en-US" dirty="0"/>
          </a:p>
          <a:p>
            <a:pPr marL="0" indent="0">
              <a:buNone/>
            </a:pPr>
            <a:r>
              <a:rPr lang="en-US" dirty="0"/>
              <a:t>Two numbers can be said to have the same order of magnitude if the large one divided by the small one is less than 10</a:t>
            </a:r>
          </a:p>
          <a:p>
            <a:pPr marL="0" indent="0">
              <a:buNone/>
            </a:pPr>
            <a:endParaRPr lang="en-US" dirty="0"/>
          </a:p>
          <a:p>
            <a:pPr marL="0" indent="0">
              <a:buNone/>
            </a:pPr>
            <a:r>
              <a:rPr lang="en-US" dirty="0"/>
              <a:t>This means that 56 and 18 have the same order of magnitude, but 560 and 18 do not. </a:t>
            </a:r>
          </a:p>
          <a:p>
            <a:pPr marL="0" indent="0">
              <a:buNone/>
            </a:pPr>
            <a:endParaRPr lang="en-US" dirty="0"/>
          </a:p>
        </p:txBody>
      </p:sp>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1516718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Orders of magnitude in practice</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40000" y="1649825"/>
                <a:ext cx="8045200" cy="4406804"/>
              </a:xfrm>
            </p:spPr>
            <p:txBody>
              <a:bodyPr/>
              <a:lstStyle/>
              <a:p>
                <a:pPr marL="0" indent="0">
                  <a:buNone/>
                </a:pPr>
                <a:r>
                  <a:rPr lang="en-US" dirty="0"/>
                  <a:t>How many times bigger is a colossal squid (14m) than a baby squid (14cm)?</a:t>
                </a:r>
              </a:p>
              <a:p>
                <a:pPr marL="0" indent="0">
                  <a:buNone/>
                </a:pPr>
                <a:endParaRPr lang="en-US" dirty="0"/>
              </a:p>
              <a:p>
                <a:pPr marL="0" indent="0">
                  <a:buNone/>
                </a:pPr>
                <a:r>
                  <a:rPr lang="en-US" dirty="0"/>
                  <a:t>14 cm = 0.14m</a:t>
                </a:r>
              </a:p>
              <a:p>
                <a:pPr marL="0" indent="0">
                  <a:buNone/>
                </a:pPr>
                <a:r>
                  <a:rPr lang="en-US" dirty="0"/>
                  <a:t>10 </a:t>
                </a:r>
                <a14:m>
                  <m:oMath xmlns:m="http://schemas.openxmlformats.org/officeDocument/2006/math">
                    <m:r>
                      <a:rPr lang="en-US" i="1" dirty="0" smtClean="0">
                        <a:latin typeface="Cambria Math"/>
                        <a:ea typeface="Cambria Math"/>
                      </a:rPr>
                      <m:t>×</m:t>
                    </m:r>
                  </m:oMath>
                </a14:m>
                <a:r>
                  <a:rPr lang="en-US" dirty="0"/>
                  <a:t> 10 = 100</a:t>
                </a:r>
              </a:p>
              <a:p>
                <a:pPr marL="0" indent="0">
                  <a:buNone/>
                </a:pPr>
                <a:r>
                  <a:rPr lang="en-US" dirty="0"/>
                  <a:t>100 </a:t>
                </a:r>
                <a14:m>
                  <m:oMath xmlns:m="http://schemas.openxmlformats.org/officeDocument/2006/math">
                    <m:r>
                      <a:rPr lang="en-US" i="1" dirty="0">
                        <a:latin typeface="Cambria Math"/>
                        <a:ea typeface="Cambria Math"/>
                      </a:rPr>
                      <m:t>×</m:t>
                    </m:r>
                  </m:oMath>
                </a14:m>
                <a:r>
                  <a:rPr lang="en-US" dirty="0"/>
                  <a:t> 0.14 = 14m</a:t>
                </a:r>
              </a:p>
              <a:p>
                <a:pPr marL="0" indent="0">
                  <a:buNone/>
                </a:pPr>
                <a:endParaRPr lang="en-US" dirty="0"/>
              </a:p>
              <a:p>
                <a:pPr marL="0" indent="0">
                  <a:buNone/>
                </a:pPr>
                <a:r>
                  <a:rPr lang="en-US" dirty="0"/>
                  <a:t>A colossal squid is 100 times bigger than a baby squid. </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40000" y="1649825"/>
                <a:ext cx="8045200" cy="4406804"/>
              </a:xfrm>
              <a:blipFill rotWithShape="1">
                <a:blip r:embed="rId2"/>
                <a:stretch>
                  <a:fillRect l="-1820" t="-2213"/>
                </a:stretch>
              </a:blipFill>
            </p:spPr>
            <p:txBody>
              <a:bodyPr/>
              <a:lstStyle/>
              <a:p>
                <a:r>
                  <a:rPr lang="en-GB">
                    <a:noFill/>
                  </a:rPr>
                  <a:t> </a:t>
                </a:r>
              </a:p>
            </p:txBody>
          </p:sp>
        </mc:Fallback>
      </mc:AlternateContent>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584462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Orders of magnitude and standard form</a:t>
            </a:r>
          </a:p>
        </p:txBody>
      </p:sp>
      <p:sp>
        <p:nvSpPr>
          <p:cNvPr id="6" name="TextBox 5"/>
          <p:cNvSpPr txBox="1"/>
          <p:nvPr/>
        </p:nvSpPr>
        <p:spPr>
          <a:xfrm>
            <a:off x="566035" y="1498661"/>
            <a:ext cx="6861815" cy="369332"/>
          </a:xfrm>
          <a:prstGeom prst="rect">
            <a:avLst/>
          </a:prstGeom>
          <a:noFill/>
        </p:spPr>
        <p:txBody>
          <a:bodyPr wrap="none" rtlCol="0">
            <a:spAutoFit/>
          </a:bodyPr>
          <a:lstStyle/>
          <a:p>
            <a:r>
              <a:rPr lang="en-US" dirty="0"/>
              <a:t>We can compare orders of magnitude easily using standard form.</a:t>
            </a:r>
          </a:p>
        </p:txBody>
      </p:sp>
      <mc:AlternateContent xmlns:mc="http://schemas.openxmlformats.org/markup-compatibility/2006" xmlns:a14="http://schemas.microsoft.com/office/drawing/2010/main">
        <mc:Choice Requires="a14">
          <p:sp>
            <p:nvSpPr>
              <p:cNvPr id="7" name="TextBox 6"/>
              <p:cNvSpPr txBox="1"/>
              <p:nvPr/>
            </p:nvSpPr>
            <p:spPr>
              <a:xfrm>
                <a:off x="552387" y="2042214"/>
                <a:ext cx="6082050" cy="646331"/>
              </a:xfrm>
              <a:prstGeom prst="rect">
                <a:avLst/>
              </a:prstGeom>
              <a:noFill/>
            </p:spPr>
            <p:txBody>
              <a:bodyPr wrap="none" rtlCol="0">
                <a:spAutoFit/>
              </a:bodyPr>
              <a:lstStyle/>
              <a:p>
                <a:r>
                  <a:rPr lang="en-US" dirty="0"/>
                  <a:t>The diameter of a marble is 1 cm or </a:t>
                </a:r>
                <a14:m>
                  <m:oMath xmlns:m="http://schemas.openxmlformats.org/officeDocument/2006/math">
                    <m:sSup>
                      <m:sSupPr>
                        <m:ctrlPr>
                          <a:rPr lang="en-US" i="1" smtClean="0">
                            <a:latin typeface="Cambria Math" panose="02040503050406030204" pitchFamily="18" charset="0"/>
                          </a:rPr>
                        </m:ctrlPr>
                      </m:sSupPr>
                      <m:e>
                        <m:r>
                          <a:rPr lang="en-US" b="0" i="0" smtClean="0">
                            <a:latin typeface="Cambria Math" charset="0"/>
                          </a:rPr>
                          <m:t>10</m:t>
                        </m:r>
                      </m:e>
                      <m:sup>
                        <m:r>
                          <a:rPr lang="en-US" b="0" i="0" smtClean="0">
                            <a:latin typeface="Cambria Math" charset="0"/>
                          </a:rPr>
                          <m:t>−2</m:t>
                        </m:r>
                      </m:sup>
                    </m:sSup>
                  </m:oMath>
                </a14:m>
                <a:r>
                  <a:rPr lang="en-US" dirty="0"/>
                  <a:t> m</a:t>
                </a:r>
              </a:p>
              <a:p>
                <a:r>
                  <a:rPr lang="en-US" dirty="0"/>
                  <a:t>The diameter of the earth is 12 000 000 m or </a:t>
                </a:r>
                <a14:m>
                  <m:oMath xmlns:m="http://schemas.openxmlformats.org/officeDocument/2006/math">
                    <m:r>
                      <a:rPr lang="en-US" i="1" dirty="0" smtClean="0">
                        <a:latin typeface="Cambria Math"/>
                      </a:rPr>
                      <m:t>1.2</m:t>
                    </m:r>
                    <m:r>
                      <a:rPr lang="en-US" i="1" dirty="0" smtClean="0">
                        <a:latin typeface="Cambria Math"/>
                        <a:ea typeface="Cambria Math"/>
                      </a:rPr>
                      <m:t>×</m:t>
                    </m:r>
                    <m:sSup>
                      <m:sSupPr>
                        <m:ctrlPr>
                          <a:rPr lang="en-US" i="1">
                            <a:latin typeface="Cambria Math" panose="02040503050406030204" pitchFamily="18" charset="0"/>
                          </a:rPr>
                        </m:ctrlPr>
                      </m:sSupPr>
                      <m:e>
                        <m:r>
                          <a:rPr lang="en-US" i="1">
                            <a:latin typeface="Cambria Math"/>
                          </a:rPr>
                          <m:t>10</m:t>
                        </m:r>
                      </m:e>
                      <m:sup>
                        <m:r>
                          <a:rPr lang="en-US" b="0" i="1" smtClean="0">
                            <a:latin typeface="Cambria Math"/>
                          </a:rPr>
                          <m:t>7</m:t>
                        </m:r>
                      </m:sup>
                    </m:sSup>
                  </m:oMath>
                </a14:m>
                <a:r>
                  <a:rPr lang="en-US" dirty="0"/>
                  <a:t>m</a:t>
                </a:r>
              </a:p>
            </p:txBody>
          </p:sp>
        </mc:Choice>
        <mc:Fallback xmlns="">
          <p:sp>
            <p:nvSpPr>
              <p:cNvPr id="7" name="TextBox 6"/>
              <p:cNvSpPr txBox="1">
                <a:spLocks noRot="1" noChangeAspect="1" noMove="1" noResize="1" noEditPoints="1" noAdjustHandles="1" noChangeArrowheads="1" noChangeShapeType="1" noTextEdit="1"/>
              </p:cNvSpPr>
              <p:nvPr/>
            </p:nvSpPr>
            <p:spPr>
              <a:xfrm>
                <a:off x="552387" y="2042214"/>
                <a:ext cx="6082050" cy="646331"/>
              </a:xfrm>
              <a:prstGeom prst="rect">
                <a:avLst/>
              </a:prstGeom>
              <a:blipFill rotWithShape="1">
                <a:blip r:embed="rId2"/>
                <a:stretch>
                  <a:fillRect l="-903" t="-4717" b="-14151"/>
                </a:stretch>
              </a:blipFill>
            </p:spPr>
            <p:txBody>
              <a:bodyPr/>
              <a:lstStyle/>
              <a:p>
                <a:r>
                  <a:rPr lang="en-GB">
                    <a:noFill/>
                  </a:rPr>
                  <a:t> </a:t>
                </a:r>
              </a:p>
            </p:txBody>
          </p:sp>
        </mc:Fallback>
      </mc:AlternateContent>
      <p:sp>
        <p:nvSpPr>
          <p:cNvPr id="9" name="TextBox 8"/>
          <p:cNvSpPr txBox="1"/>
          <p:nvPr/>
        </p:nvSpPr>
        <p:spPr>
          <a:xfrm>
            <a:off x="566035" y="2748874"/>
            <a:ext cx="7947753" cy="646331"/>
          </a:xfrm>
          <a:prstGeom prst="rect">
            <a:avLst/>
          </a:prstGeom>
          <a:noFill/>
        </p:spPr>
        <p:txBody>
          <a:bodyPr wrap="square" rtlCol="0">
            <a:spAutoFit/>
          </a:bodyPr>
          <a:lstStyle/>
          <a:p>
            <a:r>
              <a:rPr lang="en-US" dirty="0"/>
              <a:t>We can compare these two diameters by dividing the larger power of 10 by the smaller one.</a:t>
            </a:r>
          </a:p>
        </p:txBody>
      </p:sp>
      <p:sp>
        <p:nvSpPr>
          <p:cNvPr id="10" name="TextBox 9"/>
          <p:cNvSpPr txBox="1"/>
          <p:nvPr/>
        </p:nvSpPr>
        <p:spPr>
          <a:xfrm>
            <a:off x="566035" y="4431238"/>
            <a:ext cx="7753689" cy="646331"/>
          </a:xfrm>
          <a:prstGeom prst="rect">
            <a:avLst/>
          </a:prstGeom>
          <a:noFill/>
        </p:spPr>
        <p:txBody>
          <a:bodyPr wrap="square" rtlCol="0">
            <a:spAutoFit/>
          </a:bodyPr>
          <a:lstStyle/>
          <a:p>
            <a:r>
              <a:rPr lang="en-US" dirty="0"/>
              <a:t>The diameter of the earth is 1 000 000 000 times bigger than that of a marble. </a:t>
            </a:r>
          </a:p>
        </p:txBody>
      </p:sp>
      <mc:AlternateContent xmlns:mc="http://schemas.openxmlformats.org/markup-compatibility/2006" xmlns:a14="http://schemas.microsoft.com/office/drawing/2010/main">
        <mc:Choice Requires="a14">
          <p:sp>
            <p:nvSpPr>
              <p:cNvPr id="11" name="TextBox 10"/>
              <p:cNvSpPr txBox="1"/>
              <p:nvPr/>
            </p:nvSpPr>
            <p:spPr>
              <a:xfrm>
                <a:off x="3251863" y="3598497"/>
                <a:ext cx="2640275" cy="461665"/>
              </a:xfrm>
              <a:prstGeom prst="rect">
                <a:avLst/>
              </a:prstGeom>
              <a:noFill/>
            </p:spPr>
            <p:txBody>
              <a:bodyPr wrap="none" rtlCol="0">
                <a:spAutoFit/>
              </a:bodyPr>
              <a:lstStyle/>
              <a:p>
                <a:pPr/>
                <a14:m>
                  <m:oMathPara xmlns:m="http://schemas.openxmlformats.org/officeDocument/2006/math">
                    <m:oMathParaPr>
                      <m:jc m:val="center"/>
                    </m:oMathParaPr>
                    <m:oMath xmlns:m="http://schemas.openxmlformats.org/officeDocument/2006/math">
                      <m:sSup>
                        <m:sSupPr>
                          <m:ctrlPr>
                            <a:rPr lang="en-US" sz="2400" i="1" smtClean="0">
                              <a:latin typeface="Cambria Math" panose="02040503050406030204" pitchFamily="18" charset="0"/>
                            </a:rPr>
                          </m:ctrlPr>
                        </m:sSupPr>
                        <m:e>
                          <m:r>
                            <a:rPr lang="en-US" sz="2400" i="1">
                              <a:latin typeface="Cambria Math" charset="0"/>
                            </a:rPr>
                            <m:t>10</m:t>
                          </m:r>
                        </m:e>
                        <m:sup>
                          <m:r>
                            <a:rPr lang="en-US" sz="2400" b="0" i="1" smtClean="0">
                              <a:latin typeface="Cambria Math" charset="0"/>
                            </a:rPr>
                            <m:t>7</m:t>
                          </m:r>
                        </m:sup>
                      </m:sSup>
                      <m:r>
                        <a:rPr lang="en-US" sz="2400" b="0" i="1" smtClean="0">
                          <a:latin typeface="Cambria Math"/>
                          <a:ea typeface="Cambria Math"/>
                        </a:rPr>
                        <m:t>÷</m:t>
                      </m:r>
                      <m:sSup>
                        <m:sSupPr>
                          <m:ctrlPr>
                            <a:rPr lang="en-US" sz="2400" i="1" smtClean="0">
                              <a:latin typeface="Cambria Math" panose="02040503050406030204" pitchFamily="18" charset="0"/>
                            </a:rPr>
                          </m:ctrlPr>
                        </m:sSupPr>
                        <m:e>
                          <m:r>
                            <a:rPr lang="en-US" sz="2400" i="1">
                              <a:latin typeface="Cambria Math" charset="0"/>
                            </a:rPr>
                            <m:t>10</m:t>
                          </m:r>
                        </m:e>
                        <m:sup>
                          <m:r>
                            <a:rPr lang="en-US" sz="2400" i="1">
                              <a:latin typeface="Cambria Math" charset="0"/>
                            </a:rPr>
                            <m:t>−2</m:t>
                          </m:r>
                        </m:sup>
                      </m:sSup>
                      <m:r>
                        <a:rPr lang="en-US" sz="2400" b="0" i="1" smtClean="0">
                          <a:latin typeface="Cambria Math" charset="0"/>
                        </a:rPr>
                        <m:t>=</m:t>
                      </m:r>
                      <m:sSup>
                        <m:sSupPr>
                          <m:ctrlPr>
                            <a:rPr lang="en-US" sz="2400" b="0" i="1" smtClean="0">
                              <a:latin typeface="Cambria Math" panose="02040503050406030204" pitchFamily="18" charset="0"/>
                            </a:rPr>
                          </m:ctrlPr>
                        </m:sSupPr>
                        <m:e>
                          <m:r>
                            <a:rPr lang="en-US" sz="2400" b="0" i="1" smtClean="0">
                              <a:latin typeface="Cambria Math" charset="0"/>
                            </a:rPr>
                            <m:t>10</m:t>
                          </m:r>
                        </m:e>
                        <m:sup>
                          <m:r>
                            <a:rPr lang="en-US" sz="2400" b="0" i="1" smtClean="0">
                              <a:latin typeface="Cambria Math" charset="0"/>
                            </a:rPr>
                            <m:t>9</m:t>
                          </m:r>
                        </m:sup>
                      </m:sSup>
                    </m:oMath>
                  </m:oMathPara>
                </a14:m>
                <a:endParaRPr lang="en-US" sz="2400" dirty="0"/>
              </a:p>
            </p:txBody>
          </p:sp>
        </mc:Choice>
        <mc:Fallback xmlns="">
          <p:sp>
            <p:nvSpPr>
              <p:cNvPr id="11" name="TextBox 10"/>
              <p:cNvSpPr txBox="1">
                <a:spLocks noRot="1" noChangeAspect="1" noMove="1" noResize="1" noEditPoints="1" noAdjustHandles="1" noChangeArrowheads="1" noChangeShapeType="1" noTextEdit="1"/>
              </p:cNvSpPr>
              <p:nvPr/>
            </p:nvSpPr>
            <p:spPr>
              <a:xfrm>
                <a:off x="3251863" y="3598497"/>
                <a:ext cx="2640275" cy="461665"/>
              </a:xfrm>
              <a:prstGeom prst="rect">
                <a:avLst/>
              </a:prstGeom>
              <a:blipFill rotWithShape="1">
                <a:blip r:embed="rId3"/>
                <a:stretch>
                  <a:fillRect/>
                </a:stretch>
              </a:blipFill>
            </p:spPr>
            <p:txBody>
              <a:bodyPr/>
              <a:lstStyle/>
              <a:p>
                <a:r>
                  <a:rPr lang="en-GB">
                    <a:noFill/>
                  </a:rPr>
                  <a:t> </a:t>
                </a:r>
              </a:p>
            </p:txBody>
          </p:sp>
        </mc:Fallback>
      </mc:AlternateContent>
      <p:sp>
        <p:nvSpPr>
          <p:cNvPr id="12"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411484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par>
                          <p:cTn id="7" fill="hold">
                            <p:stCondLst>
                              <p:cond delay="1000"/>
                            </p:stCondLst>
                            <p:childTnLst>
                              <p:par>
                                <p:cTn id="8" presetID="1" presetClass="entr" presetSubtype="0" fill="hold" grpId="0" nodeType="afterEffect">
                                  <p:stCondLst>
                                    <p:cond delay="1000"/>
                                  </p:stCondLst>
                                  <p:childTnLst>
                                    <p:set>
                                      <p:cBhvr>
                                        <p:cTn id="9"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100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questions to try from </a:t>
            </a:r>
            <a:r>
              <a:rPr lang="en-GB" dirty="0" err="1"/>
              <a:t>Exampro</a:t>
            </a:r>
            <a:r>
              <a:rPr lang="en-GB" dirty="0"/>
              <a:t> </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40000" y="1135117"/>
                <a:ext cx="8045200" cy="5003400"/>
              </a:xfrm>
            </p:spPr>
            <p:txBody>
              <a:bodyPr/>
              <a:lstStyle/>
              <a:p>
                <a:pPr marL="0" indent="0">
                  <a:buNone/>
                </a:pPr>
                <a:r>
                  <a:rPr lang="en-US" b="1" dirty="0"/>
                  <a:t> </a:t>
                </a:r>
                <a:br>
                  <a:rPr lang="en-US" b="1" dirty="0"/>
                </a:br>
                <a:r>
                  <a:rPr lang="en-US" sz="2400" dirty="0">
                    <a:solidFill>
                      <a:schemeClr val="tx2"/>
                    </a:solidFill>
                    <a:latin typeface="AQA Chevin Pro Light" panose="020F0303030000060003" pitchFamily="34" charset="0"/>
                  </a:rPr>
                  <a:t>GCSE </a:t>
                </a:r>
                <a:r>
                  <a:rPr lang="en-US" sz="2400" dirty="0" err="1">
                    <a:solidFill>
                      <a:schemeClr val="tx2"/>
                    </a:solidFill>
                    <a:latin typeface="AQA Chevin Pro Light" panose="020F0303030000060003" pitchFamily="34" charset="0"/>
                  </a:rPr>
                  <a:t>Maths</a:t>
                </a:r>
                <a:r>
                  <a:rPr lang="en-US" sz="2400" dirty="0">
                    <a:solidFill>
                      <a:schemeClr val="tx2"/>
                    </a:solidFill>
                    <a:latin typeface="AQA Chevin Pro Light" panose="020F0303030000060003" pitchFamily="34" charset="0"/>
                  </a:rPr>
                  <a:t> F</a:t>
                </a:r>
                <a:br>
                  <a:rPr lang="en-US" sz="2400" dirty="0">
                    <a:solidFill>
                      <a:schemeClr val="tx2"/>
                    </a:solidFill>
                    <a:latin typeface="AQA Chevin Pro Light" panose="020F0303030000060003" pitchFamily="34" charset="0"/>
                  </a:rPr>
                </a:br>
                <a:endParaRPr lang="en-US" sz="2400" dirty="0">
                  <a:solidFill>
                    <a:schemeClr val="tx2"/>
                  </a:solidFill>
                  <a:latin typeface="AQA Chevin Pro Light" panose="020F0303030000060003" pitchFamily="34" charset="0"/>
                </a:endParaRPr>
              </a:p>
              <a:p>
                <a:pPr marL="0" indent="0">
                  <a:buNone/>
                </a:pPr>
                <a:r>
                  <a:rPr lang="en-US" b="1" dirty="0"/>
                  <a:t>Q1. </a:t>
                </a:r>
                <a:r>
                  <a:rPr lang="en-US" dirty="0"/>
                  <a:t>Write the number 4540 million in standard form.</a:t>
                </a:r>
                <a:endParaRPr lang="en-GB" dirty="0"/>
              </a:p>
              <a:p>
                <a:pPr marL="0" indent="0">
                  <a:buNone/>
                </a:pPr>
                <a:endParaRPr lang="en-US" dirty="0"/>
              </a:p>
              <a:p>
                <a:pPr marL="0" indent="0">
                  <a:buNone/>
                </a:pPr>
                <a:endParaRPr lang="en-US" dirty="0"/>
              </a:p>
              <a:p>
                <a:pPr marL="0" indent="0">
                  <a:buNone/>
                </a:pPr>
                <a:r>
                  <a:rPr lang="en-US" dirty="0"/>
                  <a:t>						Answer</a:t>
                </a:r>
                <a:endParaRPr lang="en-GB" dirty="0"/>
              </a:p>
              <a:p>
                <a:pPr marL="0" indent="0" algn="r">
                  <a:buNone/>
                </a:pPr>
                <a:r>
                  <a:rPr lang="en-US" b="1" dirty="0"/>
                  <a:t>													      (Total 2 marks)</a:t>
                </a:r>
              </a:p>
              <a:p>
                <a:pPr marL="0" indent="0">
                  <a:buNone/>
                </a:pPr>
                <a:endParaRPr lang="en-US" b="1" dirty="0"/>
              </a:p>
              <a:p>
                <a:pPr marL="0" indent="0">
                  <a:buNone/>
                </a:pPr>
                <a:endParaRPr lang="en-US" b="1" dirty="0"/>
              </a:p>
              <a:p>
                <a:pPr marL="0" indent="0">
                  <a:buNone/>
                </a:pPr>
                <a:r>
                  <a:rPr lang="en-US" b="1" dirty="0"/>
                  <a:t>   MS	</a:t>
                </a:r>
                <a:r>
                  <a:rPr lang="en-US" dirty="0"/>
                  <a:t>4 540 000 000  or  4540 </a:t>
                </a:r>
                <a14:m>
                  <m:oMath xmlns:m="http://schemas.openxmlformats.org/officeDocument/2006/math">
                    <m:r>
                      <a:rPr lang="en-US" i="1" smtClean="0">
                        <a:latin typeface="Cambria Math"/>
                        <a:ea typeface="Cambria Math"/>
                      </a:rPr>
                      <m:t>×</m:t>
                    </m:r>
                  </m:oMath>
                </a14:m>
                <a:r>
                  <a:rPr lang="en-US" dirty="0"/>
                  <a:t> 10</a:t>
                </a:r>
                <a:r>
                  <a:rPr lang="en-US" baseline="30000" dirty="0"/>
                  <a:t>6</a:t>
                </a:r>
                <a:endParaRPr lang="en-GB" dirty="0"/>
              </a:p>
              <a:p>
                <a:pPr marL="0" indent="0">
                  <a:buNone/>
                </a:pPr>
                <a:r>
                  <a:rPr lang="en-US" dirty="0"/>
                  <a:t>		4.54(0) </a:t>
                </a:r>
                <a14:m>
                  <m:oMath xmlns:m="http://schemas.openxmlformats.org/officeDocument/2006/math">
                    <m:r>
                      <a:rPr lang="en-US" i="1">
                        <a:latin typeface="Cambria Math"/>
                        <a:ea typeface="Cambria Math"/>
                      </a:rPr>
                      <m:t>×</m:t>
                    </m:r>
                  </m:oMath>
                </a14:m>
                <a:r>
                  <a:rPr lang="en-US" dirty="0"/>
                  <a:t> 10</a:t>
                </a:r>
                <a:r>
                  <a:rPr lang="en-US" baseline="30000" dirty="0"/>
                  <a:t>9</a:t>
                </a:r>
                <a:endParaRPr lang="en-GB" dirty="0"/>
              </a:p>
              <a:p>
                <a:pPr marL="914400" lvl="2" indent="0">
                  <a:buNone/>
                </a:pPr>
                <a:r>
                  <a:rPr lang="en-US" sz="1800" i="1" dirty="0"/>
                  <a:t>SC1  their 4 540 000 000, with digits 454, correctly converted to standard form</a:t>
                </a:r>
                <a:endParaRPr lang="en-GB" sz="1800" dirty="0"/>
              </a:p>
              <a:p>
                <a:pPr marL="0" indent="0">
                  <a:buNone/>
                </a:pPr>
                <a:r>
                  <a:rPr lang="en-US" i="1" dirty="0"/>
                  <a:t>		SC1  4.54(0)</a:t>
                </a:r>
                <a:r>
                  <a:rPr lang="en-US" dirty="0"/>
                  <a:t> </a:t>
                </a:r>
                <a14:m>
                  <m:oMath xmlns:m="http://schemas.openxmlformats.org/officeDocument/2006/math">
                    <m:r>
                      <a:rPr lang="en-US" i="1">
                        <a:latin typeface="Cambria Math"/>
                        <a:ea typeface="Cambria Math"/>
                      </a:rPr>
                      <m:t>×</m:t>
                    </m:r>
                  </m:oMath>
                </a14:m>
                <a:r>
                  <a:rPr lang="en-US" dirty="0"/>
                  <a:t> </a:t>
                </a:r>
                <a:r>
                  <a:rPr lang="en-US" i="1" dirty="0"/>
                  <a:t>10</a:t>
                </a:r>
                <a:r>
                  <a:rPr lang="en-US" i="1" baseline="30000" dirty="0"/>
                  <a:t>3</a:t>
                </a:r>
                <a:r>
                  <a:rPr lang="en-US" i="1" dirty="0"/>
                  <a:t> (million)</a:t>
                </a:r>
                <a:endParaRPr lang="en-GB" dirty="0"/>
              </a:p>
              <a:p>
                <a:pPr marL="0" indent="0">
                  <a:buNone/>
                </a:pPr>
                <a:r>
                  <a:rPr lang="en-US" i="1" dirty="0"/>
                  <a:t>		SC1  4.5</a:t>
                </a:r>
                <a:r>
                  <a:rPr lang="en-US" dirty="0"/>
                  <a:t> </a:t>
                </a:r>
                <a14:m>
                  <m:oMath xmlns:m="http://schemas.openxmlformats.org/officeDocument/2006/math">
                    <m:r>
                      <a:rPr lang="en-US" i="1">
                        <a:latin typeface="Cambria Math"/>
                        <a:ea typeface="Cambria Math"/>
                      </a:rPr>
                      <m:t>×</m:t>
                    </m:r>
                  </m:oMath>
                </a14:m>
                <a:r>
                  <a:rPr lang="en-US" dirty="0"/>
                  <a:t> </a:t>
                </a:r>
                <a:r>
                  <a:rPr lang="en-US" i="1" dirty="0"/>
                  <a:t>10</a:t>
                </a:r>
                <a:r>
                  <a:rPr lang="en-US" i="1" baseline="30000" dirty="0"/>
                  <a:t>6</a:t>
                </a:r>
                <a:endParaRPr lang="en-GB" dirty="0"/>
              </a:p>
              <a:p>
                <a:pPr marL="0" indent="0">
                  <a:buNone/>
                </a:pPr>
                <a:endParaRPr lang="en-US" b="1" dirty="0"/>
              </a:p>
              <a:p>
                <a:pPr marL="0" indent="0">
                  <a:buNone/>
                </a:pPr>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40000" y="1135117"/>
                <a:ext cx="8045200" cy="5003400"/>
              </a:xfrm>
              <a:blipFill rotWithShape="1">
                <a:blip r:embed="rId2"/>
                <a:stretch>
                  <a:fillRect l="-2350" r="-682"/>
                </a:stretch>
              </a:blipFill>
            </p:spPr>
            <p:txBody>
              <a:bodyPr/>
              <a:lstStyle/>
              <a:p>
                <a:r>
                  <a:rPr lang="en-GB">
                    <a:noFill/>
                  </a:rPr>
                  <a:t> </a:t>
                </a:r>
              </a:p>
            </p:txBody>
          </p:sp>
        </mc:Fallback>
      </mc:AlternateContent>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cxnSp>
        <p:nvCxnSpPr>
          <p:cNvPr id="6" name="Straight Connector 5"/>
          <p:cNvCxnSpPr/>
          <p:nvPr/>
        </p:nvCxnSpPr>
        <p:spPr>
          <a:xfrm>
            <a:off x="996287" y="2442947"/>
            <a:ext cx="7588913"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996287" y="2759123"/>
            <a:ext cx="7591185"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4094328" y="3066199"/>
            <a:ext cx="4500007"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31144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9" end="9"/>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10" end="1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1" end="1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GCSE Maths F</a:t>
            </a:r>
          </a:p>
        </p:txBody>
      </p:sp>
      <p:sp>
        <p:nvSpPr>
          <p:cNvPr id="3" name="Content Placeholder 2"/>
          <p:cNvSpPr>
            <a:spLocks noGrp="1"/>
          </p:cNvSpPr>
          <p:nvPr>
            <p:ph idx="1"/>
          </p:nvPr>
        </p:nvSpPr>
        <p:spPr>
          <a:xfrm>
            <a:off x="540000" y="1956115"/>
            <a:ext cx="8045200" cy="4267264"/>
          </a:xfrm>
        </p:spPr>
        <p:txBody>
          <a:bodyPr/>
          <a:lstStyle/>
          <a:p>
            <a:pPr marL="0" indent="0">
              <a:buNone/>
            </a:pPr>
            <a:r>
              <a:rPr lang="en-US" b="1" dirty="0"/>
              <a:t>Q2. </a:t>
            </a:r>
            <a:r>
              <a:rPr lang="en-US" dirty="0"/>
              <a:t>(a)     Write  0.00072 in standard form.</a:t>
            </a:r>
          </a:p>
          <a:p>
            <a:pPr marL="0" indent="0">
              <a:buNone/>
            </a:pPr>
            <a:endParaRPr lang="en-GB" dirty="0"/>
          </a:p>
          <a:p>
            <a:pPr marL="0" indent="0">
              <a:buNone/>
            </a:pPr>
            <a:r>
              <a:rPr lang="en-US" dirty="0"/>
              <a:t>			Answer </a:t>
            </a:r>
            <a:endParaRPr lang="en-GB" dirty="0"/>
          </a:p>
          <a:p>
            <a:pPr marL="0" indent="0" algn="r">
              <a:buNone/>
            </a:pPr>
            <a:r>
              <a:rPr lang="en-US" b="1" dirty="0"/>
              <a:t>														(1)</a:t>
            </a:r>
            <a:endParaRPr lang="en-GB" dirty="0"/>
          </a:p>
          <a:p>
            <a:pPr marL="0" indent="0">
              <a:buNone/>
            </a:pPr>
            <a:r>
              <a:rPr lang="en-US" dirty="0"/>
              <a:t>	(b)     Divide 80 million by 20 000</a:t>
            </a:r>
          </a:p>
          <a:p>
            <a:pPr marL="0" indent="0">
              <a:buNone/>
            </a:pPr>
            <a:br>
              <a:rPr lang="en-US" dirty="0"/>
            </a:br>
            <a:r>
              <a:rPr lang="en-US" dirty="0"/>
              <a:t>	Write your answer in standard form.</a:t>
            </a:r>
            <a:endParaRPr lang="en-GB"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			Answer </a:t>
            </a:r>
            <a:endParaRPr lang="en-GB" dirty="0"/>
          </a:p>
          <a:p>
            <a:pPr marL="0" indent="0" algn="r">
              <a:buNone/>
            </a:pPr>
            <a:r>
              <a:rPr lang="en-US" b="1" dirty="0"/>
              <a:t>														(3)</a:t>
            </a:r>
            <a:endParaRPr lang="en-GB" dirty="0"/>
          </a:p>
          <a:p>
            <a:pPr marL="0" indent="0" algn="r">
              <a:buNone/>
            </a:pPr>
            <a:r>
              <a:rPr lang="en-US" b="1" dirty="0"/>
              <a:t>													(Total 4 marks)</a:t>
            </a:r>
            <a:endParaRPr lang="en-GB" dirty="0"/>
          </a:p>
          <a:p>
            <a:pPr marL="0" indent="0">
              <a:buNone/>
            </a:pPr>
            <a:br>
              <a:rPr lang="en-US" b="1" dirty="0"/>
            </a:br>
            <a:endParaRPr lang="en-GB" dirty="0"/>
          </a:p>
          <a:p>
            <a:endParaRPr lang="en-GB" dirty="0"/>
          </a:p>
        </p:txBody>
      </p:sp>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cxnSp>
        <p:nvCxnSpPr>
          <p:cNvPr id="6" name="Straight Connector 5"/>
          <p:cNvCxnSpPr/>
          <p:nvPr/>
        </p:nvCxnSpPr>
        <p:spPr>
          <a:xfrm>
            <a:off x="2770495" y="2752300"/>
            <a:ext cx="4500007"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996287" y="4258131"/>
            <a:ext cx="7588913"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996287" y="4573550"/>
            <a:ext cx="7591185"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996287" y="4888969"/>
            <a:ext cx="7588913"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996287" y="5204387"/>
            <a:ext cx="7591185"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2743596" y="5525071"/>
            <a:ext cx="4500007"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42912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40000" y="1142413"/>
                <a:ext cx="8045200" cy="5050696"/>
              </a:xfrm>
            </p:spPr>
            <p:txBody>
              <a:bodyPr/>
              <a:lstStyle/>
              <a:p>
                <a:pPr marL="0" indent="0">
                  <a:buNone/>
                </a:pPr>
                <a:r>
                  <a:rPr lang="en-US" b="1" dirty="0"/>
                  <a:t>MS 2. </a:t>
                </a:r>
                <a:r>
                  <a:rPr lang="en-US" dirty="0"/>
                  <a:t>(a)     7.2</a:t>
                </a:r>
                <a14:m>
                  <m:oMath xmlns:m="http://schemas.openxmlformats.org/officeDocument/2006/math">
                    <m:r>
                      <a:rPr lang="en-GB" b="0" i="0" smtClean="0">
                        <a:latin typeface="Cambria Math"/>
                        <a:ea typeface="Cambria Math"/>
                      </a:rPr>
                      <m:t> </m:t>
                    </m:r>
                    <m:r>
                      <a:rPr lang="en-US" i="1">
                        <a:latin typeface="Cambria Math"/>
                        <a:ea typeface="Cambria Math"/>
                      </a:rPr>
                      <m:t>×</m:t>
                    </m:r>
                  </m:oMath>
                </a14:m>
                <a:r>
                  <a:rPr lang="en-US" dirty="0"/>
                  <a:t> 10</a:t>
                </a:r>
                <a:r>
                  <a:rPr lang="en-US" baseline="30000" dirty="0"/>
                  <a:t>–4</a:t>
                </a:r>
                <a:endParaRPr lang="en-GB" dirty="0"/>
              </a:p>
              <a:p>
                <a:pPr marL="0" indent="0" algn="r">
                  <a:buNone/>
                </a:pPr>
                <a:r>
                  <a:rPr lang="en-US" b="1" dirty="0"/>
                  <a:t>																B1</a:t>
                </a:r>
                <a:endParaRPr lang="en-GB" dirty="0"/>
              </a:p>
              <a:p>
                <a:pPr marL="0" indent="0">
                  <a:buNone/>
                </a:pPr>
                <a:r>
                  <a:rPr lang="en-US" dirty="0"/>
                  <a:t>          (b)     80 000 000</a:t>
                </a:r>
                <a:br>
                  <a:rPr lang="en-US" dirty="0"/>
                </a:br>
                <a:br>
                  <a:rPr lang="en-US" dirty="0"/>
                </a:br>
                <a:r>
                  <a:rPr lang="en-US" dirty="0"/>
                  <a:t>Their 80 000 000 ÷ 20 000 correctly evaluated</a:t>
                </a:r>
                <a:br>
                  <a:rPr lang="en-US" dirty="0"/>
                </a:br>
                <a:r>
                  <a:rPr lang="en-US" dirty="0"/>
                  <a:t>Their answer correctly converted to standard form (4 × 10</a:t>
                </a:r>
                <a:r>
                  <a:rPr lang="en-US" baseline="30000" dirty="0"/>
                  <a:t>3</a:t>
                </a:r>
                <a:r>
                  <a:rPr lang="en-US" dirty="0"/>
                  <a:t> if correct)</a:t>
                </a:r>
                <a:endParaRPr lang="en-GB" dirty="0"/>
              </a:p>
              <a:p>
                <a:pPr marL="0" indent="0">
                  <a:buNone/>
                </a:pPr>
                <a:endParaRPr lang="en-US" b="1" dirty="0"/>
              </a:p>
              <a:p>
                <a:pPr marL="0" indent="0">
                  <a:buNone/>
                </a:pPr>
                <a:r>
                  <a:rPr lang="en-US" b="1" dirty="0"/>
                  <a:t>Alternative method</a:t>
                </a:r>
                <a:endParaRPr lang="en-GB" dirty="0"/>
              </a:p>
              <a:p>
                <a:pPr marL="0" indent="0">
                  <a:buNone/>
                </a:pPr>
                <a:r>
                  <a:rPr lang="en-US" dirty="0"/>
                  <a:t>8</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10</a:t>
                </a:r>
                <a:r>
                  <a:rPr lang="en-US" baseline="30000" dirty="0"/>
                  <a:t>7</a:t>
                </a:r>
                <a:r>
                  <a:rPr lang="en-US" dirty="0"/>
                  <a:t>  or  2</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10</a:t>
                </a:r>
                <a:r>
                  <a:rPr lang="en-US" baseline="30000" dirty="0"/>
                  <a:t>4</a:t>
                </a:r>
                <a:endParaRPr lang="en-GB" dirty="0"/>
              </a:p>
              <a:p>
                <a:pPr marL="0" indent="0">
                  <a:buNone/>
                </a:pPr>
                <a:r>
                  <a:rPr lang="en-US" i="1" dirty="0" err="1"/>
                  <a:t>oe</a:t>
                </a:r>
                <a:r>
                  <a:rPr lang="en-US" i="1" dirty="0"/>
                  <a:t> </a:t>
                </a:r>
                <a:r>
                  <a:rPr lang="en-US" i="1" dirty="0" err="1"/>
                  <a:t>eg</a:t>
                </a:r>
                <a:r>
                  <a:rPr lang="en-US" i="1" dirty="0"/>
                  <a:t> 80</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a:t>
                </a:r>
                <a:r>
                  <a:rPr lang="en-US" i="1" dirty="0"/>
                  <a:t>10</a:t>
                </a:r>
                <a:r>
                  <a:rPr lang="en-US" i="1" baseline="30000" dirty="0"/>
                  <a:t>6</a:t>
                </a:r>
                <a:endParaRPr lang="en-GB" dirty="0"/>
              </a:p>
              <a:p>
                <a:pPr marL="0" indent="0" algn="r">
                  <a:buNone/>
                </a:pPr>
                <a:r>
                  <a:rPr lang="en-US" b="1" dirty="0"/>
                  <a:t>																M1</a:t>
                </a:r>
                <a:endParaRPr lang="en-GB" dirty="0"/>
              </a:p>
              <a:p>
                <a:pPr marL="0" indent="0">
                  <a:buNone/>
                </a:pPr>
                <a:r>
                  <a:rPr lang="en-US" i="1" dirty="0" err="1"/>
                  <a:t>oe</a:t>
                </a:r>
                <a:r>
                  <a:rPr lang="en-US" i="1" dirty="0"/>
                  <a:t> using index form</a:t>
                </a:r>
                <a:endParaRPr lang="en-GB" dirty="0"/>
              </a:p>
              <a:p>
                <a:pPr marL="0" indent="0">
                  <a:buNone/>
                </a:pPr>
                <a:r>
                  <a:rPr lang="en-US" b="1" dirty="0"/>
                  <a:t>A1</a:t>
                </a:r>
                <a:endParaRPr lang="en-GB" dirty="0"/>
              </a:p>
              <a:p>
                <a:pPr marL="0" indent="0">
                  <a:buNone/>
                </a:pPr>
                <a:r>
                  <a:rPr lang="en-US" dirty="0"/>
                  <a:t>4</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10</a:t>
                </a:r>
                <a:r>
                  <a:rPr lang="en-US" baseline="30000" dirty="0"/>
                  <a:t>3</a:t>
                </a:r>
                <a:endParaRPr lang="en-GB" dirty="0"/>
              </a:p>
              <a:p>
                <a:pPr marL="0" indent="0">
                  <a:buNone/>
                </a:pPr>
                <a:r>
                  <a:rPr lang="en-US" i="1" dirty="0" err="1"/>
                  <a:t>ft</a:t>
                </a:r>
                <a:r>
                  <a:rPr lang="en-US" i="1" dirty="0"/>
                  <a:t> if M1A0 awarded</a:t>
                </a:r>
                <a:endParaRPr lang="en-GB" dirty="0"/>
              </a:p>
              <a:p>
                <a:pPr marL="0" indent="0" algn="r">
                  <a:buNone/>
                </a:pPr>
                <a:r>
                  <a:rPr lang="en-US" b="1" dirty="0"/>
                  <a:t>																A1ft</a:t>
                </a:r>
                <a:endParaRPr lang="en-GB" dirty="0"/>
              </a:p>
              <a:p>
                <a:pPr marL="0" indent="0" algn="r">
                  <a:buNone/>
                </a:pPr>
                <a:r>
                  <a:rPr lang="en-US" b="1" dirty="0"/>
                  <a:t>																[4]</a:t>
                </a:r>
                <a:endParaRPr lang="en-GB" dirty="0"/>
              </a:p>
              <a:p>
                <a:endParaRPr lang="en-GB" sz="16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40000" y="1142413"/>
                <a:ext cx="8045200" cy="5050696"/>
              </a:xfrm>
              <a:blipFill rotWithShape="1">
                <a:blip r:embed="rId2"/>
                <a:stretch>
                  <a:fillRect l="-1820" t="-1809" r="-682" b="-2533"/>
                </a:stretch>
              </a:blipFill>
            </p:spPr>
            <p:txBody>
              <a:bodyPr/>
              <a:lstStyle/>
              <a:p>
                <a:r>
                  <a:rPr lang="en-GB">
                    <a:noFill/>
                  </a:rPr>
                  <a:t> </a:t>
                </a:r>
              </a:p>
            </p:txBody>
          </p:sp>
        </mc:Fallback>
      </mc:AlternateContent>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37212087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GCSE Maths F</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40000" y="1518205"/>
                <a:ext cx="8045200" cy="4664232"/>
              </a:xfrm>
            </p:spPr>
            <p:txBody>
              <a:bodyPr/>
              <a:lstStyle/>
              <a:p>
                <a:pPr marL="0" indent="0">
                  <a:buNone/>
                </a:pPr>
                <a:r>
                  <a:rPr lang="en-US" b="1" dirty="0"/>
                  <a:t> Q3. </a:t>
                </a:r>
                <a:r>
                  <a:rPr lang="en-US" dirty="0"/>
                  <a:t>(a)     Write 2.46</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10</a:t>
                </a:r>
                <a:r>
                  <a:rPr lang="en-US" baseline="30000" dirty="0"/>
                  <a:t>–3</a:t>
                </a:r>
                <a:r>
                  <a:rPr lang="en-US" dirty="0"/>
                  <a:t> as an ordinary number.</a:t>
                </a:r>
                <a:endParaRPr lang="en-GB" dirty="0"/>
              </a:p>
              <a:p>
                <a:pPr marL="0" indent="0">
                  <a:buNone/>
                </a:pPr>
                <a:endParaRPr lang="en-GB" dirty="0"/>
              </a:p>
              <a:p>
                <a:pPr marL="0" indent="0" algn="r">
                  <a:buNone/>
                </a:pPr>
                <a:endParaRPr lang="en-GB" dirty="0"/>
              </a:p>
              <a:p>
                <a:pPr marL="0" indent="0">
                  <a:buNone/>
                </a:pPr>
                <a:r>
                  <a:rPr lang="en-US" dirty="0"/>
                  <a:t>				Answer 	</a:t>
                </a:r>
                <a:r>
                  <a:rPr lang="en-US" b="1" dirty="0"/>
                  <a:t>										</a:t>
                </a:r>
              </a:p>
              <a:p>
                <a:pPr marL="0" indent="0" algn="r">
                  <a:buNone/>
                </a:pPr>
                <a:r>
                  <a:rPr lang="en-US" b="1" dirty="0"/>
                  <a:t>(1)</a:t>
                </a:r>
                <a:endParaRPr lang="en-GB" dirty="0"/>
              </a:p>
              <a:p>
                <a:pPr marL="0" indent="0">
                  <a:buNone/>
                </a:pPr>
                <a:br>
                  <a:rPr lang="en-US" b="1" dirty="0"/>
                </a:br>
                <a:r>
                  <a:rPr lang="en-US" b="1" dirty="0"/>
                  <a:t>	</a:t>
                </a:r>
                <a:r>
                  <a:rPr lang="en-US" dirty="0"/>
                  <a:t>(b)     Work out the value of (1.8</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10</a:t>
                </a:r>
                <a:r>
                  <a:rPr lang="en-US" baseline="30000" dirty="0"/>
                  <a:t>5</a:t>
                </a:r>
                <a:r>
                  <a:rPr lang="en-US" dirty="0"/>
                  <a:t>) ÷ (9</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10</a:t>
                </a:r>
                <a:r>
                  <a:rPr lang="en-US" baseline="30000" dirty="0"/>
                  <a:t>2</a:t>
                </a:r>
                <a:r>
                  <a:rPr lang="en-US" dirty="0"/>
                  <a:t>)</a:t>
                </a:r>
                <a:endParaRPr lang="en-GB" dirty="0"/>
              </a:p>
              <a:p>
                <a:pPr marL="0" indent="0">
                  <a:buNone/>
                </a:pPr>
                <a:r>
                  <a:rPr lang="en-US" dirty="0"/>
                  <a:t>	Give your answer in standard form.</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US" dirty="0"/>
                  <a:t>				Answer </a:t>
                </a:r>
                <a:endParaRPr lang="en-GB" dirty="0"/>
              </a:p>
              <a:p>
                <a:pPr marL="0" indent="0" algn="r">
                  <a:buNone/>
                </a:pPr>
                <a:r>
                  <a:rPr lang="en-US" b="1" dirty="0"/>
                  <a:t>																(2)</a:t>
                </a:r>
                <a:endParaRPr lang="en-GB" dirty="0"/>
              </a:p>
              <a:p>
                <a:pPr marL="0" indent="0" algn="r">
                  <a:buNone/>
                </a:pPr>
                <a:r>
                  <a:rPr lang="en-US" b="1" dirty="0"/>
                  <a:t>													(Total 3 marks)</a:t>
                </a:r>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40000" y="1518205"/>
                <a:ext cx="8045200" cy="4664232"/>
              </a:xfrm>
              <a:blipFill rotWithShape="1">
                <a:blip r:embed="rId2"/>
                <a:stretch>
                  <a:fillRect l="-1061" t="-1961" r="-682" b="-131"/>
                </a:stretch>
              </a:blipFill>
            </p:spPr>
            <p:txBody>
              <a:bodyPr/>
              <a:lstStyle/>
              <a:p>
                <a:r>
                  <a:rPr lang="en-GB">
                    <a:noFill/>
                  </a:rPr>
                  <a:t> </a:t>
                </a:r>
              </a:p>
            </p:txBody>
          </p:sp>
        </mc:Fallback>
      </mc:AlternateContent>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cxnSp>
        <p:nvCxnSpPr>
          <p:cNvPr id="6" name="Straight Connector 5"/>
          <p:cNvCxnSpPr/>
          <p:nvPr/>
        </p:nvCxnSpPr>
        <p:spPr>
          <a:xfrm>
            <a:off x="996287" y="4121651"/>
            <a:ext cx="7588913"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996287" y="4437070"/>
            <a:ext cx="7591185"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a:off x="996287" y="4752489"/>
            <a:ext cx="7588913"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996287" y="5067907"/>
            <a:ext cx="7591185"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3248572" y="5429535"/>
            <a:ext cx="4500007"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1025855" y="2011513"/>
            <a:ext cx="7588913"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1025855" y="2326931"/>
            <a:ext cx="7591185"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3278140" y="2702207"/>
            <a:ext cx="4500007" cy="0"/>
          </a:xfrm>
          <a:prstGeom prst="line">
            <a:avLst/>
          </a:prstGeom>
          <a:ln w="6350">
            <a:solidFill>
              <a:schemeClr val="tx1"/>
            </a:solidFill>
            <a:prstDash val="soli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40484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40000" y="1570911"/>
                <a:ext cx="8045200" cy="3669836"/>
              </a:xfrm>
            </p:spPr>
            <p:txBody>
              <a:bodyPr/>
              <a:lstStyle/>
              <a:p>
                <a:pPr marL="0" indent="0">
                  <a:buNone/>
                </a:pPr>
                <a:r>
                  <a:rPr lang="en-US" b="1" dirty="0"/>
                  <a:t> MS 3.</a:t>
                </a:r>
                <a:r>
                  <a:rPr lang="en-US" dirty="0"/>
                  <a:t>          (a)     (0).00246</a:t>
                </a:r>
                <a:endParaRPr lang="en-GB" dirty="0"/>
              </a:p>
              <a:p>
                <a:pPr marL="0" indent="0" algn="r">
                  <a:buNone/>
                </a:pPr>
                <a:r>
                  <a:rPr lang="en-US" b="1" dirty="0"/>
                  <a:t>																B1</a:t>
                </a:r>
                <a:endParaRPr lang="en-GB" dirty="0"/>
              </a:p>
              <a:p>
                <a:pPr marL="0" indent="0">
                  <a:buNone/>
                </a:pPr>
                <a:br>
                  <a:rPr lang="en-US" b="1" dirty="0"/>
                </a:br>
                <a:br>
                  <a:rPr lang="en-US" b="1" dirty="0"/>
                </a:br>
                <a:r>
                  <a:rPr lang="en-US" b="1" dirty="0"/>
                  <a:t>   			</a:t>
                </a:r>
                <a:r>
                  <a:rPr lang="en-US" dirty="0"/>
                  <a:t>(b)     0.2</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10</a:t>
                </a:r>
                <a:r>
                  <a:rPr lang="en-US" baseline="30000" dirty="0"/>
                  <a:t>3</a:t>
                </a:r>
                <a:br>
                  <a:rPr lang="en-US" baseline="30000" dirty="0"/>
                </a:br>
                <a:endParaRPr lang="en-GB" dirty="0"/>
              </a:p>
              <a:p>
                <a:pPr marL="1433513" indent="-1433513">
                  <a:buNone/>
                </a:pPr>
                <a:r>
                  <a:rPr lang="en-US" i="1" dirty="0"/>
                  <a:t>	180 000 (÷) 900 or 200 or 18</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a:t>
                </a:r>
                <a:r>
                  <a:rPr lang="en-US" i="1" dirty="0"/>
                  <a:t>10</a:t>
                </a:r>
                <a:r>
                  <a:rPr lang="en-US" i="1" baseline="30000" dirty="0"/>
                  <a:t>4</a:t>
                </a:r>
                <a:r>
                  <a:rPr lang="en-US" i="1" dirty="0"/>
                  <a:t> ÷ 9</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a:t>
                </a:r>
                <a:r>
                  <a:rPr lang="en-US" i="1" dirty="0"/>
                  <a:t>10</a:t>
                </a:r>
                <a:r>
                  <a:rPr lang="en-US" i="1" baseline="30000" dirty="0"/>
                  <a:t>2</a:t>
                </a:r>
                <a:r>
                  <a:rPr lang="en-US" i="1" dirty="0"/>
                  <a:t> or </a:t>
                </a:r>
                <a:r>
                  <a:rPr lang="en-US" i="1" dirty="0" err="1"/>
                  <a:t>or</a:t>
                </a:r>
                <a:r>
                  <a:rPr lang="en-US" i="1" dirty="0"/>
                  <a:t> other correct equivalent expression</a:t>
                </a:r>
                <a:endParaRPr lang="en-GB" dirty="0"/>
              </a:p>
              <a:p>
                <a:pPr marL="0" indent="0" algn="r">
                  <a:buNone/>
                </a:pPr>
                <a:r>
                  <a:rPr lang="en-US" b="1" dirty="0"/>
                  <a:t>																M1</a:t>
                </a:r>
                <a:endParaRPr lang="en-GB" dirty="0"/>
              </a:p>
              <a:p>
                <a:pPr marL="1433513" indent="-1433513">
                  <a:buNone/>
                </a:pPr>
                <a:r>
                  <a:rPr lang="en-US" dirty="0"/>
                  <a:t>	2(.0)</a:t>
                </a:r>
                <a14:m>
                  <m:oMath xmlns:m="http://schemas.openxmlformats.org/officeDocument/2006/math">
                    <m:r>
                      <a:rPr lang="en-GB">
                        <a:latin typeface="Cambria Math"/>
                        <a:ea typeface="Cambria Math"/>
                      </a:rPr>
                      <m:t> </m:t>
                    </m:r>
                    <m:r>
                      <a:rPr lang="en-US" i="1">
                        <a:latin typeface="Cambria Math"/>
                        <a:ea typeface="Cambria Math"/>
                      </a:rPr>
                      <m:t>×</m:t>
                    </m:r>
                  </m:oMath>
                </a14:m>
                <a:r>
                  <a:rPr lang="en-US" dirty="0"/>
                  <a:t> 10</a:t>
                </a:r>
                <a:r>
                  <a:rPr lang="en-US" baseline="30000" dirty="0"/>
                  <a:t>2</a:t>
                </a:r>
                <a:endParaRPr lang="en-GB" dirty="0"/>
              </a:p>
              <a:p>
                <a:pPr marL="0" indent="0" algn="r">
                  <a:buNone/>
                </a:pPr>
                <a:r>
                  <a:rPr lang="en-US" b="1" dirty="0"/>
                  <a:t>																A1</a:t>
                </a:r>
                <a:endParaRPr lang="en-GB" dirty="0"/>
              </a:p>
              <a:p>
                <a:pPr marL="0" indent="0" algn="r">
                  <a:buNone/>
                </a:pPr>
                <a:r>
                  <a:rPr lang="en-US" b="1" dirty="0"/>
                  <a:t>																[3]</a:t>
                </a:r>
                <a:endParaRPr lang="en-GB" dirty="0"/>
              </a:p>
              <a:p>
                <a:pPr marL="0" indent="0">
                  <a:buNone/>
                </a:pPr>
                <a:r>
                  <a:rPr lang="en-US" dirty="0"/>
                  <a:t> </a:t>
                </a:r>
                <a:endParaRPr lang="en-GB" dirty="0"/>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40000" y="1570911"/>
                <a:ext cx="8045200" cy="3669836"/>
              </a:xfrm>
              <a:blipFill rotWithShape="1">
                <a:blip r:embed="rId2"/>
                <a:stretch>
                  <a:fillRect l="-1061" t="-2658" r="-682"/>
                </a:stretch>
              </a:blipFill>
            </p:spPr>
            <p:txBody>
              <a:bodyPr/>
              <a:lstStyle/>
              <a:p>
                <a:r>
                  <a:rPr lang="en-GB">
                    <a:noFill/>
                  </a:rPr>
                  <a:t> </a:t>
                </a:r>
              </a:p>
            </p:txBody>
          </p:sp>
        </mc:Fallback>
      </mc:AlternateContent>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38229841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GCSE Physics sample assessment materials </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2976" y="1746246"/>
            <a:ext cx="7594016" cy="37027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1528196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9700" y="1234526"/>
            <a:ext cx="8365723" cy="45607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24005844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984" y="4671225"/>
            <a:ext cx="8481848" cy="1120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50977" y="1297234"/>
            <a:ext cx="8098538" cy="29064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391806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GCSE Chemistry sample assessment materials </a:t>
            </a:r>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0000" y="1106489"/>
            <a:ext cx="7421586" cy="36878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551" y="4110313"/>
            <a:ext cx="7994351" cy="21138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Footer Placeholder 3"/>
          <p:cNvSpPr txBox="1">
            <a:spLocks/>
          </p:cNvSpPr>
          <p:nvPr/>
        </p:nvSpPr>
        <p:spPr>
          <a:xfrm>
            <a:off x="543398" y="6617829"/>
            <a:ext cx="2678400" cy="241200"/>
          </a:xfrm>
          <a:prstGeom prst="rect">
            <a:avLst/>
          </a:prstGeom>
        </p:spPr>
        <p:txBody>
          <a:bodyPr vert="horz" lIns="0" tIns="0" rIns="0" bIns="0" rtlCol="0" anchor="t" anchorCtr="0"/>
          <a:lstStyle>
            <a:defPPr>
              <a:defRPr lang="en-US"/>
            </a:defPPr>
            <a:lvl1pPr marL="0" algn="r" defTabSz="457200" rtl="0" eaLnBrk="1" latinLnBrk="0" hangingPunct="1">
              <a:lnSpc>
                <a:spcPts val="1000"/>
              </a:lnSpc>
              <a:defRPr sz="800" b="0" i="0" kern="1200">
                <a:solidFill>
                  <a:schemeClr val="tx1"/>
                </a:solidFill>
                <a:latin typeface="+mn-lt"/>
                <a:ea typeface="+mn-ea"/>
                <a:cs typeface="AQA Chevin Pro Light"/>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dirty="0"/>
              <a:t>Copyright © AQA and its licensors. All rights reserved.</a:t>
            </a:r>
          </a:p>
        </p:txBody>
      </p:sp>
    </p:spTree>
    <p:extLst>
      <p:ext uri="{BB962C8B-B14F-4D97-AF65-F5344CB8AC3E}">
        <p14:creationId xmlns:p14="http://schemas.microsoft.com/office/powerpoint/2010/main" val="688224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AQA Presentation">
  <a:themeElements>
    <a:clrScheme name="AQA PowerPoint1">
      <a:dk1>
        <a:srgbClr val="4B4B4B"/>
      </a:dk1>
      <a:lt1>
        <a:srgbClr val="FFFFFF"/>
      </a:lt1>
      <a:dk2>
        <a:srgbClr val="412878"/>
      </a:dk2>
      <a:lt2>
        <a:srgbClr val="FFFFFE"/>
      </a:lt2>
      <a:accent1>
        <a:srgbClr val="C8194B"/>
      </a:accent1>
      <a:accent2>
        <a:srgbClr val="3273AF"/>
      </a:accent2>
      <a:accent3>
        <a:srgbClr val="C84B32"/>
      </a:accent3>
      <a:accent4>
        <a:srgbClr val="418C87"/>
      </a:accent4>
      <a:accent5>
        <a:srgbClr val="AF64A0"/>
      </a:accent5>
      <a:accent6>
        <a:srgbClr val="4B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Teachit presentations" id="{DE707067-F861-464E-B86B-9A5422FF8A9D}" vid="{5DA363E3-FF24-0F42-AE07-272A344097E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b547754c-74b2-4d91-982e-55751234f08d">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DB5898-2A50-4C7A-B040-F2FA83AC5C39}">
  <ds:schemaRefs>
    <ds:schemaRef ds:uri="http://www.w3.org/XML/1998/namespace"/>
    <ds:schemaRef ds:uri="http://purl.org/dc/dcmitype/"/>
    <ds:schemaRef ds:uri="http://schemas.microsoft.com/office/2006/documentManagement/types"/>
    <ds:schemaRef ds:uri="http://purl.org/dc/elements/1.1/"/>
    <ds:schemaRef ds:uri="http://schemas.microsoft.com/office/2006/metadata/properties"/>
    <ds:schemaRef ds:uri="http://purl.org/dc/terms/"/>
    <ds:schemaRef ds:uri="http://schemas.microsoft.com/office/infopath/2007/PartnerControls"/>
    <ds:schemaRef ds:uri="http://schemas.openxmlformats.org/package/2006/metadata/core-properties"/>
    <ds:schemaRef ds:uri="f3816da7-bb01-4122-9089-84ed71b51b79"/>
    <ds:schemaRef ds:uri="d419bd7d-8f05-4ebd-8f28-71d640d3f0c4"/>
  </ds:schemaRefs>
</ds:datastoreItem>
</file>

<file path=customXml/itemProps2.xml><?xml version="1.0" encoding="utf-8"?>
<ds:datastoreItem xmlns:ds="http://schemas.openxmlformats.org/officeDocument/2006/customXml" ds:itemID="{DB163A31-F217-4BD9-A926-B611E4065A11}">
  <ds:schemaRefs>
    <ds:schemaRef ds:uri="http://schemas.microsoft.com/sharepoint/v3/contenttype/forms"/>
  </ds:schemaRefs>
</ds:datastoreItem>
</file>

<file path=customXml/itemProps3.xml><?xml version="1.0" encoding="utf-8"?>
<ds:datastoreItem xmlns:ds="http://schemas.openxmlformats.org/officeDocument/2006/customXml" ds:itemID="{6FF65F83-7C22-4610-949E-3A1C62946049}"/>
</file>

<file path=docProps/app.xml><?xml version="1.0" encoding="utf-8"?>
<Properties xmlns="http://schemas.openxmlformats.org/officeDocument/2006/extended-properties" xmlns:vt="http://schemas.openxmlformats.org/officeDocument/2006/docPropsVTypes">
  <Template>Teachit presentations</Template>
  <TotalTime>0</TotalTime>
  <Words>1915</Words>
  <Application>Microsoft Office PowerPoint</Application>
  <PresentationFormat>On-screen Show (4:3)</PresentationFormat>
  <Paragraphs>259</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AQA Chevin Pro Light</vt:lpstr>
      <vt:lpstr>Arial</vt:lpstr>
      <vt:lpstr>Arial Black</vt:lpstr>
      <vt:lpstr>Calibri</vt:lpstr>
      <vt:lpstr>Cambria Math</vt:lpstr>
      <vt:lpstr>AQA Presentation</vt:lpstr>
      <vt:lpstr>Standard form and order of magnitude calculations</vt:lpstr>
      <vt:lpstr>Standard form and order of magnitude</vt:lpstr>
      <vt:lpstr>PowerPoint Presentation</vt:lpstr>
      <vt:lpstr>Standard form</vt:lpstr>
      <vt:lpstr>Positive powers of 10</vt:lpstr>
      <vt:lpstr>Positive powers of 10</vt:lpstr>
      <vt:lpstr>Positive powers of 10</vt:lpstr>
      <vt:lpstr>Negative powers of 10</vt:lpstr>
      <vt:lpstr>Negative powers of 10</vt:lpstr>
      <vt:lpstr>Bonus question</vt:lpstr>
      <vt:lpstr>Standard form rules</vt:lpstr>
      <vt:lpstr>Converting to standard form</vt:lpstr>
      <vt:lpstr>Converting standard form</vt:lpstr>
      <vt:lpstr>Question 1</vt:lpstr>
      <vt:lpstr>Question 2</vt:lpstr>
      <vt:lpstr>Standard form calculations on your calculator</vt:lpstr>
      <vt:lpstr>What are orders of magnitude?</vt:lpstr>
      <vt:lpstr>Orders of magnitude</vt:lpstr>
      <vt:lpstr>Orders of magnitude in practice</vt:lpstr>
      <vt:lpstr>Orders of magnitude and standard form</vt:lpstr>
      <vt:lpstr>Some questions to try from Exampro </vt:lpstr>
      <vt:lpstr>GCSE Maths F</vt:lpstr>
      <vt:lpstr>PowerPoint Presentation</vt:lpstr>
      <vt:lpstr>GCSE Maths F</vt:lpstr>
      <vt:lpstr>PowerPoint Presentation</vt:lpstr>
      <vt:lpstr>GCSE Physics sample assessment materials </vt:lpstr>
      <vt:lpstr>PowerPoint Presentation</vt:lpstr>
      <vt:lpstr>PowerPoint Presentation</vt:lpstr>
      <vt:lpstr>GCSE Chemistry sample assessment materials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Standard form and order of magnitude calculations</dc:title>
  <dc:creator/>
  <cp:lastModifiedBy/>
  <cp:revision>2</cp:revision>
  <dcterms:created xsi:type="dcterms:W3CDTF">2016-04-07T10:37:08Z</dcterms:created>
  <dcterms:modified xsi:type="dcterms:W3CDTF">2020-10-18T10:00:25Z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y fmtid="{D5CDD505-2E9C-101B-9397-08002B2CF9AE}" pid="3" name="Order">
    <vt:r8>194000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ComplianceAssetId">
    <vt:lpwstr/>
  </property>
  <property fmtid="{D5CDD505-2E9C-101B-9397-08002B2CF9AE}" pid="9" name="TemplateUrl">
    <vt:lpwstr/>
  </property>
</Properties>
</file>