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80" d="100"/>
          <a:sy n="80" d="100"/>
        </p:scale>
        <p:origin x="120" y="3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020EC54-F495-4D69-9318-72A06240721B}" type="datetimeFigureOut">
              <a:rPr lang="en-GB" smtClean="0"/>
              <a:t>15/11/2015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1889557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20EC54-F495-4D69-9318-72A06240721B}" type="datetimeFigureOut">
              <a:rPr lang="en-GB" smtClean="0"/>
              <a:t>15/11/2015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1782950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20EC54-F495-4D69-9318-72A06240721B}" type="datetimeFigureOut">
              <a:rPr lang="en-GB" smtClean="0"/>
              <a:t>15/11/2015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3209284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020EC54-F495-4D69-9318-72A06240721B}" type="datetimeFigureOut">
              <a:rPr lang="en-GB" smtClean="0"/>
              <a:t>15/11/2015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3252853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020EC54-F495-4D69-9318-72A06240721B}" type="datetimeFigureOut">
              <a:rPr lang="en-GB" smtClean="0"/>
              <a:t>15/11/2015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1487992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020EC54-F495-4D69-9318-72A06240721B}" type="datetimeFigureOut">
              <a:rPr lang="en-GB" smtClean="0"/>
              <a:t>15/11/2015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2464764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20EC54-F495-4D69-9318-72A06240721B}" type="datetimeFigureOut">
              <a:rPr lang="en-GB" smtClean="0"/>
              <a:t>15/11/2015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3194749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20EC54-F495-4D69-9318-72A06240721B}" type="datetimeFigureOut">
              <a:rPr lang="en-GB" smtClean="0"/>
              <a:t>15/11/2015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1368872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20EC54-F495-4D69-9318-72A06240721B}" type="datetimeFigureOut">
              <a:rPr lang="en-GB" smtClean="0"/>
              <a:t>15/11/2015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1148869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20EC54-F495-4D69-9318-72A06240721B}" type="datetimeFigureOut">
              <a:rPr lang="en-GB" smtClean="0"/>
              <a:t>15/11/2015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1155816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20EC54-F495-4D69-9318-72A06240721B}" type="datetimeFigureOut">
              <a:rPr lang="en-GB" smtClean="0"/>
              <a:t>15/11/2015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852EA-1AD9-4629-9466-2E1F83E9CE27}" type="slidenum">
              <a:rPr lang="en-GB" smtClean="0"/>
              <a:t>‹#›</a:t>
            </a:fld>
            <a:endParaRPr lang="en-GB"/>
          </a:p>
        </p:txBody>
      </p:sp>
    </p:spTree>
    <p:extLst>
      <p:ext uri="{BB962C8B-B14F-4D97-AF65-F5344CB8AC3E}">
        <p14:creationId xmlns:p14="http://schemas.microsoft.com/office/powerpoint/2010/main" val="1281641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20EC54-F495-4D69-9318-72A06240721B}" type="datetimeFigureOut">
              <a:rPr lang="en-GB" smtClean="0"/>
              <a:t>15/11/2015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B852EA-1AD9-4629-9466-2E1F83E9CE27}" type="slidenum">
              <a:rPr lang="en-GB" smtClean="0"/>
              <a:t>‹#›</a:t>
            </a:fld>
            <a:endParaRPr lang="en-GB"/>
          </a:p>
        </p:txBody>
      </p:sp>
    </p:spTree>
    <p:extLst>
      <p:ext uri="{BB962C8B-B14F-4D97-AF65-F5344CB8AC3E}">
        <p14:creationId xmlns:p14="http://schemas.microsoft.com/office/powerpoint/2010/main" val="25504698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18176" y="525352"/>
            <a:ext cx="6754368" cy="4491655"/>
          </a:xfrm>
          <a:prstGeom prst="rect">
            <a:avLst/>
          </a:prstGeom>
        </p:spPr>
      </p:pic>
      <p:sp>
        <p:nvSpPr>
          <p:cNvPr id="5" name="TextBox 4"/>
          <p:cNvSpPr txBox="1"/>
          <p:nvPr/>
        </p:nvSpPr>
        <p:spPr>
          <a:xfrm>
            <a:off x="541421" y="525352"/>
            <a:ext cx="4319337" cy="3539430"/>
          </a:xfrm>
          <a:prstGeom prst="rect">
            <a:avLst/>
          </a:prstGeom>
          <a:noFill/>
        </p:spPr>
        <p:txBody>
          <a:bodyPr wrap="square" rtlCol="0">
            <a:spAutoFit/>
          </a:bodyPr>
          <a:lstStyle/>
          <a:p>
            <a:r>
              <a:rPr lang="en-GB" sz="3200" b="1" dirty="0" smtClean="0"/>
              <a:t>The Edge</a:t>
            </a:r>
          </a:p>
          <a:p>
            <a:endParaRPr lang="en-GB" sz="3200" dirty="0"/>
          </a:p>
          <a:p>
            <a:r>
              <a:rPr lang="en-GB" sz="3200" b="1" dirty="0" smtClean="0"/>
              <a:t>Student Training</a:t>
            </a:r>
          </a:p>
          <a:p>
            <a:endParaRPr lang="en-GB" sz="3200" b="1" dirty="0"/>
          </a:p>
          <a:p>
            <a:r>
              <a:rPr lang="en-GB" sz="3200" b="1" dirty="0" smtClean="0"/>
              <a:t>Part 1</a:t>
            </a:r>
          </a:p>
          <a:p>
            <a:endParaRPr lang="en-GB" sz="3200" b="1" dirty="0"/>
          </a:p>
          <a:p>
            <a:r>
              <a:rPr lang="en-GB" sz="3200" b="1" dirty="0" smtClean="0"/>
              <a:t>Describing the activity</a:t>
            </a:r>
            <a:endParaRPr lang="en-GB" sz="3200" b="1"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232400"/>
            <a:ext cx="6096000" cy="1625600"/>
          </a:xfrm>
          <a:prstGeom prst="rect">
            <a:avLst/>
          </a:prstGeom>
        </p:spPr>
      </p:pic>
    </p:spTree>
    <p:extLst>
      <p:ext uri="{BB962C8B-B14F-4D97-AF65-F5344CB8AC3E}">
        <p14:creationId xmlns:p14="http://schemas.microsoft.com/office/powerpoint/2010/main" val="17661930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Describing an activity</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Once you have selected an activity that you wish to complete you need to describe how you are going to complete it.</a:t>
            </a:r>
          </a:p>
          <a:p>
            <a:endParaRPr lang="en-GB" dirty="0"/>
          </a:p>
          <a:p>
            <a:r>
              <a:rPr lang="en-GB" dirty="0" smtClean="0"/>
              <a:t>This does not need to be an essay!  There is a minimum of 100 characters that need to be used when writing your description.</a:t>
            </a:r>
          </a:p>
          <a:p>
            <a:endParaRPr lang="en-GB" dirty="0" smtClean="0"/>
          </a:p>
          <a:p>
            <a:r>
              <a:rPr lang="en-GB" dirty="0" smtClean="0"/>
              <a:t>You must remember to do 3 things when writing your description.</a:t>
            </a:r>
          </a:p>
          <a:p>
            <a:pPr marL="914400" lvl="1" indent="-457200">
              <a:buFont typeface="+mj-lt"/>
              <a:buAutoNum type="arabicPeriod"/>
            </a:pPr>
            <a:r>
              <a:rPr lang="en-GB" dirty="0" smtClean="0"/>
              <a:t>Mention what you are going to do</a:t>
            </a:r>
          </a:p>
          <a:p>
            <a:pPr marL="914400" lvl="1" indent="-457200">
              <a:buFont typeface="+mj-lt"/>
              <a:buAutoNum type="arabicPeriod"/>
            </a:pPr>
            <a:r>
              <a:rPr lang="en-GB" dirty="0" smtClean="0"/>
              <a:t>How are you planning to achieve it</a:t>
            </a:r>
          </a:p>
          <a:p>
            <a:pPr marL="914400" lvl="1" indent="-457200">
              <a:buFont typeface="+mj-lt"/>
              <a:buAutoNum type="arabicPeriod"/>
            </a:pPr>
            <a:r>
              <a:rPr lang="en-GB" dirty="0" smtClean="0"/>
              <a:t>How are you planning to show and improve the particular </a:t>
            </a:r>
            <a:r>
              <a:rPr lang="en-GB" b="1" dirty="0" smtClean="0">
                <a:solidFill>
                  <a:srgbClr val="FF0000"/>
                </a:solidFill>
              </a:rPr>
              <a:t>L</a:t>
            </a:r>
            <a:r>
              <a:rPr lang="en-GB" b="1" dirty="0" smtClean="0">
                <a:solidFill>
                  <a:srgbClr val="92D050"/>
                </a:solidFill>
              </a:rPr>
              <a:t>O</a:t>
            </a:r>
            <a:r>
              <a:rPr lang="en-GB" b="1" dirty="0" smtClean="0">
                <a:solidFill>
                  <a:srgbClr val="7030A0"/>
                </a:solidFill>
              </a:rPr>
              <a:t>R</a:t>
            </a:r>
            <a:r>
              <a:rPr lang="en-GB" b="1" dirty="0" smtClean="0">
                <a:solidFill>
                  <a:srgbClr val="00B0F0"/>
                </a:solidFill>
              </a:rPr>
              <a:t>I</a:t>
            </a:r>
            <a:r>
              <a:rPr lang="en-GB" b="1" dirty="0" smtClean="0">
                <a:solidFill>
                  <a:srgbClr val="FFFF00"/>
                </a:solidFill>
              </a:rPr>
              <a:t>C </a:t>
            </a:r>
            <a:r>
              <a:rPr lang="en-GB" dirty="0" smtClean="0"/>
              <a:t>skill through completing the activity.</a:t>
            </a:r>
            <a:endParaRPr lang="en-GB" dirty="0"/>
          </a:p>
        </p:txBody>
      </p:sp>
      <p:sp>
        <p:nvSpPr>
          <p:cNvPr id="4" name="TextBox 3"/>
          <p:cNvSpPr txBox="1"/>
          <p:nvPr/>
        </p:nvSpPr>
        <p:spPr>
          <a:xfrm>
            <a:off x="6364705" y="252663"/>
            <a:ext cx="4989095" cy="1477328"/>
          </a:xfrm>
          <a:prstGeom prst="rect">
            <a:avLst/>
          </a:prstGeom>
          <a:noFill/>
        </p:spPr>
        <p:txBody>
          <a:bodyPr wrap="square" rtlCol="0">
            <a:spAutoFit/>
          </a:bodyPr>
          <a:lstStyle/>
          <a:p>
            <a:r>
              <a:rPr lang="en-GB" b="1" dirty="0" smtClean="0">
                <a:solidFill>
                  <a:srgbClr val="FF0000"/>
                </a:solidFill>
              </a:rPr>
              <a:t>L</a:t>
            </a:r>
            <a:r>
              <a:rPr lang="en-GB" b="1" dirty="0" smtClean="0">
                <a:solidFill>
                  <a:srgbClr val="92D050"/>
                </a:solidFill>
              </a:rPr>
              <a:t>O</a:t>
            </a:r>
            <a:r>
              <a:rPr lang="en-GB" b="1" dirty="0" smtClean="0">
                <a:solidFill>
                  <a:srgbClr val="7030A0"/>
                </a:solidFill>
              </a:rPr>
              <a:t>R</a:t>
            </a:r>
            <a:r>
              <a:rPr lang="en-GB" b="1" dirty="0" smtClean="0">
                <a:solidFill>
                  <a:srgbClr val="00B0F0"/>
                </a:solidFill>
              </a:rPr>
              <a:t>I</a:t>
            </a:r>
            <a:r>
              <a:rPr lang="en-GB" b="1" dirty="0" smtClean="0">
                <a:solidFill>
                  <a:srgbClr val="FFFF00"/>
                </a:solidFill>
              </a:rPr>
              <a:t>C</a:t>
            </a:r>
          </a:p>
          <a:p>
            <a:endParaRPr lang="en-GB" b="1" dirty="0"/>
          </a:p>
          <a:p>
            <a:r>
              <a:rPr lang="en-GB" b="1" dirty="0" smtClean="0">
                <a:solidFill>
                  <a:srgbClr val="FF0000"/>
                </a:solidFill>
              </a:rPr>
              <a:t>Leadership</a:t>
            </a:r>
            <a:r>
              <a:rPr lang="en-GB" b="1" dirty="0" smtClean="0"/>
              <a:t>	</a:t>
            </a:r>
            <a:r>
              <a:rPr lang="en-GB" b="1" dirty="0" smtClean="0">
                <a:solidFill>
                  <a:srgbClr val="92D050"/>
                </a:solidFill>
              </a:rPr>
              <a:t>Organisation</a:t>
            </a:r>
            <a:r>
              <a:rPr lang="en-GB" b="1" dirty="0" smtClean="0"/>
              <a:t>	</a:t>
            </a:r>
            <a:r>
              <a:rPr lang="en-GB" b="1" dirty="0" smtClean="0">
                <a:solidFill>
                  <a:srgbClr val="7030A0"/>
                </a:solidFill>
              </a:rPr>
              <a:t>Resilience</a:t>
            </a:r>
          </a:p>
          <a:p>
            <a:endParaRPr lang="en-GB" b="1" dirty="0"/>
          </a:p>
          <a:p>
            <a:r>
              <a:rPr lang="en-GB" b="1" dirty="0" smtClean="0">
                <a:solidFill>
                  <a:srgbClr val="00B0F0"/>
                </a:solidFill>
              </a:rPr>
              <a:t>Initiative</a:t>
            </a:r>
            <a:r>
              <a:rPr lang="en-GB" b="1" dirty="0" smtClean="0"/>
              <a:t>		</a:t>
            </a:r>
            <a:r>
              <a:rPr lang="en-GB" b="1" dirty="0" smtClean="0">
                <a:solidFill>
                  <a:srgbClr val="FFFF00"/>
                </a:solidFill>
              </a:rPr>
              <a:t>Communication</a:t>
            </a:r>
            <a:endParaRPr lang="en-GB" b="1" dirty="0">
              <a:solidFill>
                <a:srgbClr val="FFFF00"/>
              </a:solidFill>
            </a:endParaRPr>
          </a:p>
        </p:txBody>
      </p:sp>
    </p:spTree>
    <p:extLst>
      <p:ext uri="{BB962C8B-B14F-4D97-AF65-F5344CB8AC3E}">
        <p14:creationId xmlns:p14="http://schemas.microsoft.com/office/powerpoint/2010/main" val="39145621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827088" y="355600"/>
            <a:ext cx="10515600" cy="1325563"/>
          </a:xfrm>
        </p:spPr>
        <p:txBody>
          <a:bodyPr>
            <a:normAutofit fontScale="90000"/>
          </a:bodyPr>
          <a:lstStyle/>
          <a:p>
            <a:r>
              <a:rPr lang="en-GB" sz="2000" b="1" dirty="0" smtClean="0"/>
              <a:t>Communication example:</a:t>
            </a:r>
            <a:br>
              <a:rPr lang="en-GB" sz="2000" b="1" dirty="0" smtClean="0"/>
            </a:br>
            <a:r>
              <a:rPr lang="en-GB" sz="2000" b="1" dirty="0" smtClean="0"/>
              <a:t/>
            </a:r>
            <a:br>
              <a:rPr lang="en-GB" sz="2000" b="1" dirty="0" smtClean="0"/>
            </a:br>
            <a:r>
              <a:rPr lang="en-GB" sz="2000" b="1" dirty="0" smtClean="0"/>
              <a:t>Activity = </a:t>
            </a:r>
            <a:r>
              <a:rPr lang="en-US" sz="2000" b="1" dirty="0"/>
              <a:t>Show an elderly/non-technical relative or friend how to use the internet for something relevant to them. </a:t>
            </a:r>
            <a:r>
              <a:rPr lang="en-GB" sz="2000" dirty="0"/>
              <a:t/>
            </a:r>
            <a:br>
              <a:rPr lang="en-GB" sz="2000" dirty="0"/>
            </a:br>
            <a:endParaRPr lang="en-GB" sz="2000" dirty="0"/>
          </a:p>
        </p:txBody>
      </p:sp>
      <p:sp>
        <p:nvSpPr>
          <p:cNvPr id="10" name="Text Placeholder 9"/>
          <p:cNvSpPr>
            <a:spLocks noGrp="1"/>
          </p:cNvSpPr>
          <p:nvPr>
            <p:ph type="body" idx="1"/>
          </p:nvPr>
        </p:nvSpPr>
        <p:spPr/>
        <p:txBody>
          <a:bodyPr/>
          <a:lstStyle/>
          <a:p>
            <a:r>
              <a:rPr lang="en-GB" dirty="0" smtClean="0"/>
              <a:t>Example</a:t>
            </a:r>
            <a:r>
              <a:rPr lang="en-GB" b="0" dirty="0" smtClean="0"/>
              <a:t> </a:t>
            </a:r>
            <a:r>
              <a:rPr lang="en-GB" dirty="0" smtClean="0"/>
              <a:t>1</a:t>
            </a:r>
            <a:endParaRPr lang="en-GB" dirty="0"/>
          </a:p>
        </p:txBody>
      </p:sp>
      <p:sp>
        <p:nvSpPr>
          <p:cNvPr id="11" name="Content Placeholder 10"/>
          <p:cNvSpPr>
            <a:spLocks noGrp="1"/>
          </p:cNvSpPr>
          <p:nvPr>
            <p:ph sz="half" idx="2"/>
          </p:nvPr>
        </p:nvSpPr>
        <p:spPr/>
        <p:txBody>
          <a:bodyPr/>
          <a:lstStyle/>
          <a:p>
            <a:endParaRPr lang="en-GB" dirty="0" smtClean="0"/>
          </a:p>
          <a:p>
            <a:r>
              <a:rPr lang="en-GB" dirty="0" smtClean="0"/>
              <a:t>I will teach my Grandma how to use her mobile.</a:t>
            </a:r>
            <a:endParaRPr lang="en-GB" dirty="0"/>
          </a:p>
        </p:txBody>
      </p:sp>
      <p:sp>
        <p:nvSpPr>
          <p:cNvPr id="12" name="Text Placeholder 11"/>
          <p:cNvSpPr>
            <a:spLocks noGrp="1"/>
          </p:cNvSpPr>
          <p:nvPr>
            <p:ph type="body" sz="quarter" idx="3"/>
          </p:nvPr>
        </p:nvSpPr>
        <p:spPr/>
        <p:txBody>
          <a:bodyPr/>
          <a:lstStyle/>
          <a:p>
            <a:r>
              <a:rPr lang="en-GB" dirty="0" smtClean="0"/>
              <a:t>Example 2</a:t>
            </a:r>
            <a:endParaRPr lang="en-GB" dirty="0"/>
          </a:p>
        </p:txBody>
      </p:sp>
      <p:sp>
        <p:nvSpPr>
          <p:cNvPr id="13" name="Content Placeholder 12"/>
          <p:cNvSpPr>
            <a:spLocks noGrp="1"/>
          </p:cNvSpPr>
          <p:nvPr>
            <p:ph sz="quarter" idx="4"/>
          </p:nvPr>
        </p:nvSpPr>
        <p:spPr/>
        <p:txBody>
          <a:bodyPr>
            <a:normAutofit fontScale="92500" lnSpcReduction="20000"/>
          </a:bodyPr>
          <a:lstStyle/>
          <a:p>
            <a:endParaRPr lang="en-GB" dirty="0" smtClean="0"/>
          </a:p>
          <a:p>
            <a:r>
              <a:rPr lang="en-GB" dirty="0" smtClean="0"/>
              <a:t>I will teach my Grandma how to check the weather forecast using her mobile phone.  I will need to arrange a time for us to meet and think about which website to use.  This will help me improve my communication skills as I will have to really think about the words I use as she does not understand technology!</a:t>
            </a:r>
            <a:endParaRPr lang="en-GB" dirty="0"/>
          </a:p>
        </p:txBody>
      </p:sp>
      <p:sp>
        <p:nvSpPr>
          <p:cNvPr id="14" name="TextBox 13"/>
          <p:cNvSpPr txBox="1"/>
          <p:nvPr/>
        </p:nvSpPr>
        <p:spPr>
          <a:xfrm>
            <a:off x="938463" y="4235116"/>
            <a:ext cx="4932948" cy="1477328"/>
          </a:xfrm>
          <a:prstGeom prst="rect">
            <a:avLst/>
          </a:prstGeom>
          <a:solidFill>
            <a:schemeClr val="bg1">
              <a:lumMod val="95000"/>
            </a:schemeClr>
          </a:solidFill>
        </p:spPr>
        <p:txBody>
          <a:bodyPr wrap="square" rtlCol="0">
            <a:spAutoFit/>
          </a:bodyPr>
          <a:lstStyle/>
          <a:p>
            <a:pPr marL="914400" lvl="1" indent="-457200">
              <a:buFont typeface="+mj-lt"/>
              <a:buAutoNum type="arabicPeriod"/>
            </a:pPr>
            <a:r>
              <a:rPr lang="en-GB" dirty="0" smtClean="0"/>
              <a:t>Mention what you are going to do</a:t>
            </a:r>
          </a:p>
          <a:p>
            <a:pPr marL="914400" lvl="1" indent="-457200">
              <a:buFont typeface="+mj-lt"/>
              <a:buAutoNum type="arabicPeriod"/>
            </a:pPr>
            <a:r>
              <a:rPr lang="en-GB" dirty="0" smtClean="0"/>
              <a:t>How are you planning to achieve it</a:t>
            </a:r>
          </a:p>
          <a:p>
            <a:pPr marL="914400" lvl="1" indent="-457200">
              <a:buFont typeface="+mj-lt"/>
              <a:buAutoNum type="arabicPeriod"/>
            </a:pPr>
            <a:r>
              <a:rPr lang="en-GB" dirty="0" smtClean="0"/>
              <a:t>How are you planning to show and improve the particular </a:t>
            </a:r>
            <a:r>
              <a:rPr lang="en-GB" b="1" dirty="0" smtClean="0">
                <a:solidFill>
                  <a:srgbClr val="FF0000"/>
                </a:solidFill>
              </a:rPr>
              <a:t>L</a:t>
            </a:r>
            <a:r>
              <a:rPr lang="en-GB" b="1" dirty="0" smtClean="0">
                <a:solidFill>
                  <a:srgbClr val="92D050"/>
                </a:solidFill>
              </a:rPr>
              <a:t>O</a:t>
            </a:r>
            <a:r>
              <a:rPr lang="en-GB" b="1" dirty="0" smtClean="0">
                <a:solidFill>
                  <a:srgbClr val="7030A0"/>
                </a:solidFill>
              </a:rPr>
              <a:t>R</a:t>
            </a:r>
            <a:r>
              <a:rPr lang="en-GB" b="1" dirty="0" smtClean="0">
                <a:solidFill>
                  <a:srgbClr val="00B0F0"/>
                </a:solidFill>
              </a:rPr>
              <a:t>I</a:t>
            </a:r>
            <a:r>
              <a:rPr lang="en-GB" b="1" dirty="0" smtClean="0">
                <a:solidFill>
                  <a:srgbClr val="FFFF00"/>
                </a:solidFill>
              </a:rPr>
              <a:t>C </a:t>
            </a:r>
            <a:r>
              <a:rPr lang="en-GB" dirty="0" smtClean="0"/>
              <a:t>skill through completing the activity.</a:t>
            </a:r>
            <a:endParaRPr lang="en-GB" dirty="0"/>
          </a:p>
        </p:txBody>
      </p:sp>
    </p:spTree>
    <p:extLst>
      <p:ext uri="{BB962C8B-B14F-4D97-AF65-F5344CB8AC3E}">
        <p14:creationId xmlns:p14="http://schemas.microsoft.com/office/powerpoint/2010/main" val="45682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fade">
                                      <p:cBhvr>
                                        <p:cTn id="17" dur="1000"/>
                                        <p:tgtEl>
                                          <p:spTgt spid="11">
                                            <p:txEl>
                                              <p:pRg st="1" end="1"/>
                                            </p:txEl>
                                          </p:spTgt>
                                        </p:tgtEl>
                                      </p:cBhvr>
                                    </p:animEffect>
                                    <p:anim calcmode="lin" valueType="num">
                                      <p:cBhvr>
                                        <p:cTn id="18"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arn(inVertic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12">
                                            <p:txEl>
                                              <p:pRg st="0" end="0"/>
                                            </p:txEl>
                                          </p:spTgt>
                                        </p:tgtEl>
                                        <p:attrNameLst>
                                          <p:attrName>style.visibility</p:attrName>
                                        </p:attrNameLst>
                                      </p:cBhvr>
                                      <p:to>
                                        <p:strVal val="visible"/>
                                      </p:to>
                                    </p:set>
                                    <p:animEffect transition="in" filter="wipe(down)">
                                      <p:cBhvr>
                                        <p:cTn id="29" dur="500"/>
                                        <p:tgtEl>
                                          <p:spTgt spid="12">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13">
                                            <p:txEl>
                                              <p:pRg st="1" end="1"/>
                                            </p:txEl>
                                          </p:spTgt>
                                        </p:tgtEl>
                                        <p:attrNameLst>
                                          <p:attrName>style.visibility</p:attrName>
                                        </p:attrNameLst>
                                      </p:cBhvr>
                                      <p:to>
                                        <p:strVal val="visible"/>
                                      </p:to>
                                    </p:set>
                                    <p:animEffect transition="in" filter="randombar(horizontal)">
                                      <p:cBhvr>
                                        <p:cTn id="34"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800" b="1" dirty="0" smtClean="0"/>
              <a:t>Organisation example:</a:t>
            </a:r>
            <a:br>
              <a:rPr lang="en-GB" sz="1800" b="1" dirty="0" smtClean="0"/>
            </a:br>
            <a:r>
              <a:rPr lang="en-GB" sz="1800" b="1" dirty="0"/>
              <a:t/>
            </a:r>
            <a:br>
              <a:rPr lang="en-GB" sz="1800" b="1" dirty="0"/>
            </a:br>
            <a:r>
              <a:rPr lang="en-GB" sz="1800" b="1" dirty="0" smtClean="0"/>
              <a:t>Activity – Organise the care of a neighbour’s garden and dustbins while they are away.</a:t>
            </a:r>
            <a:endParaRPr lang="en-GB" sz="1800" b="1" dirty="0"/>
          </a:p>
        </p:txBody>
      </p:sp>
      <p:sp>
        <p:nvSpPr>
          <p:cNvPr id="3" name="Text Placeholder 2"/>
          <p:cNvSpPr>
            <a:spLocks noGrp="1"/>
          </p:cNvSpPr>
          <p:nvPr>
            <p:ph type="body" idx="1"/>
          </p:nvPr>
        </p:nvSpPr>
        <p:spPr/>
        <p:txBody>
          <a:bodyPr/>
          <a:lstStyle/>
          <a:p>
            <a:r>
              <a:rPr lang="en-GB" dirty="0" smtClean="0"/>
              <a:t>Example 1	</a:t>
            </a:r>
            <a:endParaRPr lang="en-GB" dirty="0"/>
          </a:p>
        </p:txBody>
      </p:sp>
      <p:sp>
        <p:nvSpPr>
          <p:cNvPr id="4" name="Content Placeholder 3"/>
          <p:cNvSpPr>
            <a:spLocks noGrp="1"/>
          </p:cNvSpPr>
          <p:nvPr>
            <p:ph sz="half" idx="2"/>
          </p:nvPr>
        </p:nvSpPr>
        <p:spPr/>
        <p:txBody>
          <a:bodyPr/>
          <a:lstStyle/>
          <a:p>
            <a:r>
              <a:rPr lang="en-GB" dirty="0" smtClean="0"/>
              <a:t>I will look after the garden and bins.</a:t>
            </a:r>
            <a:endParaRPr lang="en-GB" dirty="0"/>
          </a:p>
        </p:txBody>
      </p:sp>
      <p:sp>
        <p:nvSpPr>
          <p:cNvPr id="5" name="Text Placeholder 4"/>
          <p:cNvSpPr>
            <a:spLocks noGrp="1"/>
          </p:cNvSpPr>
          <p:nvPr>
            <p:ph type="body" sz="quarter" idx="3"/>
          </p:nvPr>
        </p:nvSpPr>
        <p:spPr/>
        <p:txBody>
          <a:bodyPr/>
          <a:lstStyle/>
          <a:p>
            <a:r>
              <a:rPr lang="en-GB" dirty="0" smtClean="0"/>
              <a:t>Example 2</a:t>
            </a:r>
            <a:endParaRPr lang="en-GB" dirty="0"/>
          </a:p>
        </p:txBody>
      </p:sp>
      <p:sp>
        <p:nvSpPr>
          <p:cNvPr id="6" name="Content Placeholder 5"/>
          <p:cNvSpPr>
            <a:spLocks noGrp="1"/>
          </p:cNvSpPr>
          <p:nvPr>
            <p:ph sz="quarter" idx="4"/>
          </p:nvPr>
        </p:nvSpPr>
        <p:spPr/>
        <p:txBody>
          <a:bodyPr>
            <a:normAutofit fontScale="92500"/>
          </a:bodyPr>
          <a:lstStyle/>
          <a:p>
            <a:r>
              <a:rPr lang="en-GB" dirty="0" smtClean="0"/>
              <a:t>I will keep the bins neat and tidy and make sure that they are ready for the dustman’s collection.  I will also cut the grass and look after their front and back gardens.    This will help improve my organisation as I will need to find out when the rubbish is collected and organise myself at the weekend so I have time to cut the grass.</a:t>
            </a:r>
            <a:endParaRPr lang="en-GB" dirty="0"/>
          </a:p>
        </p:txBody>
      </p:sp>
      <p:sp>
        <p:nvSpPr>
          <p:cNvPr id="7" name="TextBox 6"/>
          <p:cNvSpPr txBox="1"/>
          <p:nvPr/>
        </p:nvSpPr>
        <p:spPr>
          <a:xfrm>
            <a:off x="839788" y="3821113"/>
            <a:ext cx="4932948" cy="1477328"/>
          </a:xfrm>
          <a:prstGeom prst="rect">
            <a:avLst/>
          </a:prstGeom>
          <a:solidFill>
            <a:schemeClr val="bg1">
              <a:lumMod val="95000"/>
            </a:schemeClr>
          </a:solidFill>
        </p:spPr>
        <p:txBody>
          <a:bodyPr wrap="square" rtlCol="0">
            <a:spAutoFit/>
          </a:bodyPr>
          <a:lstStyle/>
          <a:p>
            <a:pPr marL="914400" lvl="1" indent="-457200">
              <a:buFont typeface="+mj-lt"/>
              <a:buAutoNum type="arabicPeriod"/>
            </a:pPr>
            <a:r>
              <a:rPr lang="en-GB" dirty="0" smtClean="0"/>
              <a:t>Mention what you are going to do</a:t>
            </a:r>
          </a:p>
          <a:p>
            <a:pPr marL="914400" lvl="1" indent="-457200">
              <a:buFont typeface="+mj-lt"/>
              <a:buAutoNum type="arabicPeriod"/>
            </a:pPr>
            <a:r>
              <a:rPr lang="en-GB" dirty="0" smtClean="0"/>
              <a:t>How are you planning to achieve it</a:t>
            </a:r>
          </a:p>
          <a:p>
            <a:pPr marL="914400" lvl="1" indent="-457200">
              <a:buFont typeface="+mj-lt"/>
              <a:buAutoNum type="arabicPeriod"/>
            </a:pPr>
            <a:r>
              <a:rPr lang="en-GB" dirty="0" smtClean="0"/>
              <a:t>How are you planning to show and improve the particular </a:t>
            </a:r>
            <a:r>
              <a:rPr lang="en-GB" b="1" dirty="0" smtClean="0">
                <a:solidFill>
                  <a:srgbClr val="FF0000"/>
                </a:solidFill>
              </a:rPr>
              <a:t>L</a:t>
            </a:r>
            <a:r>
              <a:rPr lang="en-GB" b="1" dirty="0" smtClean="0">
                <a:solidFill>
                  <a:srgbClr val="92D050"/>
                </a:solidFill>
              </a:rPr>
              <a:t>O</a:t>
            </a:r>
            <a:r>
              <a:rPr lang="en-GB" b="1" dirty="0" smtClean="0">
                <a:solidFill>
                  <a:srgbClr val="7030A0"/>
                </a:solidFill>
              </a:rPr>
              <a:t>R</a:t>
            </a:r>
            <a:r>
              <a:rPr lang="en-GB" b="1" dirty="0" smtClean="0">
                <a:solidFill>
                  <a:srgbClr val="00B0F0"/>
                </a:solidFill>
              </a:rPr>
              <a:t>I</a:t>
            </a:r>
            <a:r>
              <a:rPr lang="en-GB" b="1" dirty="0" smtClean="0">
                <a:solidFill>
                  <a:srgbClr val="FFFF00"/>
                </a:solidFill>
              </a:rPr>
              <a:t>C </a:t>
            </a:r>
            <a:r>
              <a:rPr lang="en-GB" dirty="0" smtClean="0"/>
              <a:t>skill through completing the activity.</a:t>
            </a:r>
            <a:endParaRPr lang="en-GB" dirty="0"/>
          </a:p>
        </p:txBody>
      </p:sp>
    </p:spTree>
    <p:extLst>
      <p:ext uri="{BB962C8B-B14F-4D97-AF65-F5344CB8AC3E}">
        <p14:creationId xmlns:p14="http://schemas.microsoft.com/office/powerpoint/2010/main" val="2933408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wipe(down)">
                                      <p:cBhvr>
                                        <p:cTn id="28" dur="500"/>
                                        <p:tgtEl>
                                          <p:spTgt spid="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randombar(horizontal)">
                                      <p:cBhvr>
                                        <p:cTn id="3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000" b="1" dirty="0" smtClean="0"/>
              <a:t>Task:  Write a description for the following leadership activity.  Remember to think about the 3 points that you need to cover.  Share you description with your learning partner.  Give each other advice on how it can be improved.  (Remember it should be over 100 characters, but should not be an essay!)</a:t>
            </a:r>
            <a:endParaRPr lang="en-GB" sz="2000" b="1" dirty="0"/>
          </a:p>
        </p:txBody>
      </p:sp>
      <p:sp>
        <p:nvSpPr>
          <p:cNvPr id="9" name="Content Placeholder 8"/>
          <p:cNvSpPr>
            <a:spLocks noGrp="1"/>
          </p:cNvSpPr>
          <p:nvPr>
            <p:ph sz="half" idx="2"/>
          </p:nvPr>
        </p:nvSpPr>
        <p:spPr/>
        <p:txBody>
          <a:bodyPr/>
          <a:lstStyle/>
          <a:p>
            <a:pPr marL="0" indent="0">
              <a:buNone/>
            </a:pPr>
            <a:r>
              <a:rPr lang="en-GB" dirty="0" smtClean="0"/>
              <a:t>Leadership Activity</a:t>
            </a:r>
          </a:p>
          <a:p>
            <a:endParaRPr lang="en-GB" dirty="0"/>
          </a:p>
          <a:p>
            <a:r>
              <a:rPr lang="en-GB" dirty="0" smtClean="0"/>
              <a:t>Lead a coaching session in PE.</a:t>
            </a:r>
            <a:endParaRPr lang="en-GB" dirty="0"/>
          </a:p>
        </p:txBody>
      </p:sp>
      <p:sp>
        <p:nvSpPr>
          <p:cNvPr id="10" name="Content Placeholder 9"/>
          <p:cNvSpPr txBox="1">
            <a:spLocks noGrp="1"/>
          </p:cNvSpPr>
          <p:nvPr>
            <p:ph sz="half" idx="1"/>
          </p:nvPr>
        </p:nvSpPr>
        <p:spPr>
          <a:prstGeom prst="rect">
            <a:avLst/>
          </a:prstGeom>
          <a:solidFill>
            <a:schemeClr val="bg1">
              <a:lumMod val="95000"/>
            </a:schemeClr>
          </a:solidFill>
        </p:spPr>
        <p:txBody>
          <a:bodyPr wrap="square" rtlCol="0">
            <a:spAutoFit/>
          </a:bodyPr>
          <a:lstStyle/>
          <a:p>
            <a:pPr marL="914400" lvl="1" indent="-457200">
              <a:buFont typeface="+mj-lt"/>
              <a:buAutoNum type="arabicPeriod"/>
            </a:pPr>
            <a:r>
              <a:rPr lang="en-GB" dirty="0" smtClean="0"/>
              <a:t>Mention what you are going to do</a:t>
            </a:r>
          </a:p>
          <a:p>
            <a:pPr marL="914400" lvl="1" indent="-457200">
              <a:buFont typeface="+mj-lt"/>
              <a:buAutoNum type="arabicPeriod"/>
            </a:pPr>
            <a:r>
              <a:rPr lang="en-GB" dirty="0" smtClean="0"/>
              <a:t>How are you planning to achieve it</a:t>
            </a:r>
          </a:p>
          <a:p>
            <a:pPr marL="914400" lvl="1" indent="-457200">
              <a:buFont typeface="+mj-lt"/>
              <a:buAutoNum type="arabicPeriod"/>
            </a:pPr>
            <a:r>
              <a:rPr lang="en-GB" dirty="0" smtClean="0"/>
              <a:t>How are you planning to show and improve the particular </a:t>
            </a:r>
            <a:r>
              <a:rPr lang="en-GB" b="1" dirty="0" smtClean="0">
                <a:solidFill>
                  <a:srgbClr val="FF0000"/>
                </a:solidFill>
              </a:rPr>
              <a:t>L</a:t>
            </a:r>
            <a:r>
              <a:rPr lang="en-GB" b="1" dirty="0" smtClean="0">
                <a:solidFill>
                  <a:srgbClr val="92D050"/>
                </a:solidFill>
              </a:rPr>
              <a:t>O</a:t>
            </a:r>
            <a:r>
              <a:rPr lang="en-GB" b="1" dirty="0" smtClean="0">
                <a:solidFill>
                  <a:srgbClr val="7030A0"/>
                </a:solidFill>
              </a:rPr>
              <a:t>R</a:t>
            </a:r>
            <a:r>
              <a:rPr lang="en-GB" b="1" dirty="0" smtClean="0">
                <a:solidFill>
                  <a:srgbClr val="00B0F0"/>
                </a:solidFill>
              </a:rPr>
              <a:t>I</a:t>
            </a:r>
            <a:r>
              <a:rPr lang="en-GB" b="1" dirty="0" smtClean="0">
                <a:solidFill>
                  <a:srgbClr val="FFFF00"/>
                </a:solidFill>
              </a:rPr>
              <a:t>C </a:t>
            </a:r>
            <a:r>
              <a:rPr lang="en-GB" dirty="0" smtClean="0"/>
              <a:t>skill through completing the activity.</a:t>
            </a:r>
            <a:endParaRPr lang="en-GB" dirty="0"/>
          </a:p>
        </p:txBody>
      </p:sp>
    </p:spTree>
    <p:extLst>
      <p:ext uri="{BB962C8B-B14F-4D97-AF65-F5344CB8AC3E}">
        <p14:creationId xmlns:p14="http://schemas.microsoft.com/office/powerpoint/2010/main" val="144758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bg/>
                                          </p:spTgt>
                                        </p:tgtEl>
                                        <p:attrNameLst>
                                          <p:attrName>style.visibility</p:attrName>
                                        </p:attrNameLst>
                                      </p:cBhvr>
                                      <p:to>
                                        <p:strVal val="visible"/>
                                      </p:to>
                                    </p:set>
                                    <p:animEffect transition="in" filter="fade">
                                      <p:cBhvr>
                                        <p:cTn id="7" dur="500"/>
                                        <p:tgtEl>
                                          <p:spTgt spid="10">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xEl>
                                              <p:pRg st="0" end="0"/>
                                            </p:txEl>
                                          </p:spTgt>
                                        </p:tgtEl>
                                        <p:attrNameLst>
                                          <p:attrName>style.visibility</p:attrName>
                                        </p:attrNameLst>
                                      </p:cBhvr>
                                      <p:to>
                                        <p:strVal val="visible"/>
                                      </p:to>
                                    </p:set>
                                    <p:animEffect transition="in" filter="fade">
                                      <p:cBhvr>
                                        <p:cTn id="10" dur="500"/>
                                        <p:tgtEl>
                                          <p:spTgt spid="10">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Effect transition="in" filter="fade">
                                      <p:cBhvr>
                                        <p:cTn id="13" dur="500"/>
                                        <p:tgtEl>
                                          <p:spTgt spid="10">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xEl>
                                              <p:pRg st="2" end="2"/>
                                            </p:txEl>
                                          </p:spTgt>
                                        </p:tgtEl>
                                        <p:attrNameLst>
                                          <p:attrName>style.visibility</p:attrName>
                                        </p:attrNameLst>
                                      </p:cBhvr>
                                      <p:to>
                                        <p:strVal val="visible"/>
                                      </p:to>
                                    </p:set>
                                    <p:animEffect transition="in" filter="fade">
                                      <p:cBhvr>
                                        <p:cTn id="16" dur="500"/>
                                        <p:tgtEl>
                                          <p:spTgt spid="10">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fade">
                                      <p:cBhvr>
                                        <p:cTn id="21" dur="1000"/>
                                        <p:tgtEl>
                                          <p:spTgt spid="9">
                                            <p:txEl>
                                              <p:pRg st="0" end="0"/>
                                            </p:txEl>
                                          </p:spTgt>
                                        </p:tgtEl>
                                      </p:cBhvr>
                                    </p:animEffect>
                                    <p:anim calcmode="lin" valueType="num">
                                      <p:cBhvr>
                                        <p:cTn id="2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0" end="0"/>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9">
                                            <p:txEl>
                                              <p:pRg st="2" end="2"/>
                                            </p:txEl>
                                          </p:spTgt>
                                        </p:tgtEl>
                                        <p:attrNameLst>
                                          <p:attrName>style.visibility</p:attrName>
                                        </p:attrNameLst>
                                      </p:cBhvr>
                                      <p:to>
                                        <p:strVal val="visible"/>
                                      </p:to>
                                    </p:set>
                                    <p:animEffect transition="in" filter="fade">
                                      <p:cBhvr>
                                        <p:cTn id="26" dur="1000"/>
                                        <p:tgtEl>
                                          <p:spTgt spid="9">
                                            <p:txEl>
                                              <p:pRg st="2" end="2"/>
                                            </p:txEl>
                                          </p:spTgt>
                                        </p:tgtEl>
                                      </p:cBhvr>
                                    </p:animEffect>
                                    <p:anim calcmode="lin" valueType="num">
                                      <p:cBhvr>
                                        <p:cTn id="27"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431</Words>
  <Application>Microsoft Office PowerPoint</Application>
  <PresentationFormat>Widescreen</PresentationFormat>
  <Paragraphs>46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Describing an activity</vt:lpstr>
      <vt:lpstr>Communication example:  Activity = Show an elderly/non-technical relative or friend how to use the internet for something relevant to them.  </vt:lpstr>
      <vt:lpstr>Organisation example:  Activity – Organise the care of a neighbour’s garden and dustbins while they are away.</vt:lpstr>
      <vt:lpstr>Task:  Write a description for the following leadership activity.  Remember to think about the 3 points that you need to cover.  Share you description with your learning partner.  Give each other advice on how it can be improved.  (Remember it should be over 100 characters, but should not be an essay!)</vt:lpstr>
    </vt:vector>
  </TitlesOfParts>
  <Company>Highdown School and Sixth Form Centre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Edge</dc:title>
  <dc:creator>J Reid</dc:creator>
  <cp:lastModifiedBy>J Reid</cp:lastModifiedBy>
  <cp:revision>7</cp:revision>
  <dcterms:created xsi:type="dcterms:W3CDTF">2015-11-15T21:40:12Z</dcterms:created>
  <dcterms:modified xsi:type="dcterms:W3CDTF">2015-11-15T22:42:49Z</dcterms:modified>
</cp:coreProperties>
</file>