
<file path=[Content_Types].xml><?xml version="1.0" encoding="utf-8"?>
<Types xmlns="http://schemas.openxmlformats.org/package/2006/content-types">
  <Default Extension="png" ContentType="image/png"/>
  <Default Extension="bin" ContentType="application/vnd.ms-office.activeX"/>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2.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1.xml" ContentType="application/vnd.openxmlformats-officedocument.presentationml.tags+xml"/>
  <Override PartName="/ppt/activeX/activeX1.xml" ContentType="application/vnd.ms-office.activeX+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79" r:id="rId2"/>
    <p:sldId id="260" r:id="rId3"/>
    <p:sldId id="257" r:id="rId4"/>
    <p:sldId id="258" r:id="rId5"/>
    <p:sldId id="259" r:id="rId6"/>
    <p:sldId id="282" r:id="rId7"/>
    <p:sldId id="280" r:id="rId8"/>
    <p:sldId id="281" r:id="rId9"/>
    <p:sldId id="277"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35" Type="http://schemas.openxmlformats.org/officeDocument/2006/relationships/customXml" Target="../customXml/item3.xml"/><Relationship Id="rId8" Type="http://schemas.openxmlformats.org/officeDocument/2006/relationships/slide" Target="slides/slide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Claridge" userId="S::joclaridge@highdown.reading.sch.uk::588127fd-d313-44dc-8e54-aea87b0220f9" providerId="AD" clId="Web-{04AEAC7A-CBC9-D96A-C3BE-8D3B0EC9027F}"/>
    <pc:docChg chg="addSld modSld">
      <pc:chgData name="J Claridge" userId="S::joclaridge@highdown.reading.sch.uk::588127fd-d313-44dc-8e54-aea87b0220f9" providerId="AD" clId="Web-{04AEAC7A-CBC9-D96A-C3BE-8D3B0EC9027F}" dt="2018-10-03T06:59:53.061" v="122" actId="20577"/>
      <pc:docMkLst>
        <pc:docMk/>
      </pc:docMkLst>
      <pc:sldChg chg="modSp">
        <pc:chgData name="J Claridge" userId="S::joclaridge@highdown.reading.sch.uk::588127fd-d313-44dc-8e54-aea87b0220f9" providerId="AD" clId="Web-{04AEAC7A-CBC9-D96A-C3BE-8D3B0EC9027F}" dt="2018-10-03T06:50:08.698" v="6" actId="1076"/>
        <pc:sldMkLst>
          <pc:docMk/>
          <pc:sldMk cId="1460134236" sldId="280"/>
        </pc:sldMkLst>
        <pc:spChg chg="mod">
          <ac:chgData name="J Claridge" userId="S::joclaridge@highdown.reading.sch.uk::588127fd-d313-44dc-8e54-aea87b0220f9" providerId="AD" clId="Web-{04AEAC7A-CBC9-D96A-C3BE-8D3B0EC9027F}" dt="2018-10-03T06:50:08.698" v="6" actId="1076"/>
          <ac:spMkLst>
            <pc:docMk/>
            <pc:sldMk cId="1460134236" sldId="280"/>
            <ac:spMk id="16" creationId="{E5229061-433B-4000-9075-4B77F2E4C0F7}"/>
          </ac:spMkLst>
        </pc:spChg>
        <pc:spChg chg="mod">
          <ac:chgData name="J Claridge" userId="S::joclaridge@highdown.reading.sch.uk::588127fd-d313-44dc-8e54-aea87b0220f9" providerId="AD" clId="Web-{04AEAC7A-CBC9-D96A-C3BE-8D3B0EC9027F}" dt="2018-10-03T06:49:48.354" v="0" actId="1076"/>
          <ac:spMkLst>
            <pc:docMk/>
            <pc:sldMk cId="1460134236" sldId="280"/>
            <ac:spMk id="23" creationId="{FC8B8D31-523A-4ACB-A31E-E242693296F0}"/>
          </ac:spMkLst>
        </pc:spChg>
        <pc:spChg chg="mod">
          <ac:chgData name="J Claridge" userId="S::joclaridge@highdown.reading.sch.uk::588127fd-d313-44dc-8e54-aea87b0220f9" providerId="AD" clId="Web-{04AEAC7A-CBC9-D96A-C3BE-8D3B0EC9027F}" dt="2018-10-03T06:49:51.853" v="1" actId="1076"/>
          <ac:spMkLst>
            <pc:docMk/>
            <pc:sldMk cId="1460134236" sldId="280"/>
            <ac:spMk id="24" creationId="{B127C6C9-DE1B-443A-8A1E-1442C664BFDE}"/>
          </ac:spMkLst>
        </pc:spChg>
        <pc:spChg chg="mod">
          <ac:chgData name="J Claridge" userId="S::joclaridge@highdown.reading.sch.uk::588127fd-d313-44dc-8e54-aea87b0220f9" providerId="AD" clId="Web-{04AEAC7A-CBC9-D96A-C3BE-8D3B0EC9027F}" dt="2018-10-03T06:50:04.135" v="5" actId="14100"/>
          <ac:spMkLst>
            <pc:docMk/>
            <pc:sldMk cId="1460134236" sldId="280"/>
            <ac:spMk id="25" creationId="{E5F62E23-5341-4A49-882C-A6FCFE90C3A4}"/>
          </ac:spMkLst>
        </pc:spChg>
      </pc:sldChg>
      <pc:sldChg chg="addSp delSp modSp new">
        <pc:chgData name="J Claridge" userId="S::joclaridge@highdown.reading.sch.uk::588127fd-d313-44dc-8e54-aea87b0220f9" providerId="AD" clId="Web-{04AEAC7A-CBC9-D96A-C3BE-8D3B0EC9027F}" dt="2018-10-03T06:59:52.280" v="120" actId="20577"/>
        <pc:sldMkLst>
          <pc:docMk/>
          <pc:sldMk cId="499020015" sldId="282"/>
        </pc:sldMkLst>
        <pc:spChg chg="mod">
          <ac:chgData name="J Claridge" userId="S::joclaridge@highdown.reading.sch.uk::588127fd-d313-44dc-8e54-aea87b0220f9" providerId="AD" clId="Web-{04AEAC7A-CBC9-D96A-C3BE-8D3B0EC9027F}" dt="2018-10-03T06:50:55.028" v="66" actId="20577"/>
          <ac:spMkLst>
            <pc:docMk/>
            <pc:sldMk cId="499020015" sldId="282"/>
            <ac:spMk id="2" creationId="{27CC3AB5-F064-4638-989A-D874A120F7EC}"/>
          </ac:spMkLst>
        </pc:spChg>
        <pc:spChg chg="del">
          <ac:chgData name="J Claridge" userId="S::joclaridge@highdown.reading.sch.uk::588127fd-d313-44dc-8e54-aea87b0220f9" providerId="AD" clId="Web-{04AEAC7A-CBC9-D96A-C3BE-8D3B0EC9027F}" dt="2018-10-03T06:51:25.638" v="68"/>
          <ac:spMkLst>
            <pc:docMk/>
            <pc:sldMk cId="499020015" sldId="282"/>
            <ac:spMk id="3" creationId="{40178E02-9D01-4C3E-A696-05DA378541E8}"/>
          </ac:spMkLst>
        </pc:spChg>
        <pc:spChg chg="add mod">
          <ac:chgData name="J Claridge" userId="S::joclaridge@highdown.reading.sch.uk::588127fd-d313-44dc-8e54-aea87b0220f9" providerId="AD" clId="Web-{04AEAC7A-CBC9-D96A-C3BE-8D3B0EC9027F}" dt="2018-10-03T06:58:46.043" v="83" actId="14100"/>
          <ac:spMkLst>
            <pc:docMk/>
            <pc:sldMk cId="499020015" sldId="282"/>
            <ac:spMk id="10" creationId="{1EF2D4A9-FF18-475C-96AA-5972B0141A32}"/>
          </ac:spMkLst>
        </pc:spChg>
        <pc:spChg chg="add mod">
          <ac:chgData name="J Claridge" userId="S::joclaridge@highdown.reading.sch.uk::588127fd-d313-44dc-8e54-aea87b0220f9" providerId="AD" clId="Web-{04AEAC7A-CBC9-D96A-C3BE-8D3B0EC9027F}" dt="2018-10-03T06:59:52.280" v="120" actId="20577"/>
          <ac:spMkLst>
            <pc:docMk/>
            <pc:sldMk cId="499020015" sldId="282"/>
            <ac:spMk id="11" creationId="{F8B3C2E6-3277-451E-8652-483A9B04BE1F}"/>
          </ac:spMkLst>
        </pc:spChg>
        <pc:picChg chg="add mod ord">
          <ac:chgData name="J Claridge" userId="S::joclaridge@highdown.reading.sch.uk::588127fd-d313-44dc-8e54-aea87b0220f9" providerId="AD" clId="Web-{04AEAC7A-CBC9-D96A-C3BE-8D3B0EC9027F}" dt="2018-10-03T06:51:31.998" v="71" actId="1076"/>
          <ac:picMkLst>
            <pc:docMk/>
            <pc:sldMk cId="499020015" sldId="282"/>
            <ac:picMk id="4" creationId="{8F7BBD86-4E2A-4B8B-ABFE-4D66A5EF230B}"/>
          </ac:picMkLst>
        </pc:picChg>
        <pc:picChg chg="add mod">
          <ac:chgData name="J Claridge" userId="S::joclaridge@highdown.reading.sch.uk::588127fd-d313-44dc-8e54-aea87b0220f9" providerId="AD" clId="Web-{04AEAC7A-CBC9-D96A-C3BE-8D3B0EC9027F}" dt="2018-10-03T06:58:24.496" v="78" actId="1076"/>
          <ac:picMkLst>
            <pc:docMk/>
            <pc:sldMk cId="499020015" sldId="282"/>
            <ac:picMk id="6" creationId="{8A2361C9-DB96-4AFF-AA34-91695923A4C1}"/>
          </ac:picMkLst>
        </pc:picChg>
        <pc:picChg chg="add mod">
          <ac:chgData name="J Claridge" userId="S::joclaridge@highdown.reading.sch.uk::588127fd-d313-44dc-8e54-aea87b0220f9" providerId="AD" clId="Web-{04AEAC7A-CBC9-D96A-C3BE-8D3B0EC9027F}" dt="2018-10-03T06:58:22.230" v="77" actId="1076"/>
          <ac:picMkLst>
            <pc:docMk/>
            <pc:sldMk cId="499020015" sldId="282"/>
            <ac:picMk id="8" creationId="{B2DC68EE-7591-4879-868A-A05AA8D47497}"/>
          </ac:picMkLst>
        </pc:picChg>
      </pc:sldChg>
    </pc:docChg>
  </pc:docChgLst>
  <pc:docChgLst>
    <pc:chgData name="J Claridge" userId="S::joclaridge@highdown.reading.sch.uk::588127fd-d313-44dc-8e54-aea87b0220f9" providerId="AD" clId="Web-{4B7A87D2-6CF2-851D-328F-36E95A5EAC58}"/>
    <pc:docChg chg="modSld">
      <pc:chgData name="J Claridge" userId="S::joclaridge@highdown.reading.sch.uk::588127fd-d313-44dc-8e54-aea87b0220f9" providerId="AD" clId="Web-{4B7A87D2-6CF2-851D-328F-36E95A5EAC58}" dt="2018-10-29T08:18:08.205" v="2" actId="14100"/>
      <pc:docMkLst>
        <pc:docMk/>
      </pc:docMkLst>
      <pc:sldChg chg="modSp">
        <pc:chgData name="J Claridge" userId="S::joclaridge@highdown.reading.sch.uk::588127fd-d313-44dc-8e54-aea87b0220f9" providerId="AD" clId="Web-{4B7A87D2-6CF2-851D-328F-36E95A5EAC58}" dt="2018-10-29T08:18:08.205" v="2" actId="14100"/>
        <pc:sldMkLst>
          <pc:docMk/>
          <pc:sldMk cId="1483862104" sldId="267"/>
        </pc:sldMkLst>
        <pc:spChg chg="mod">
          <ac:chgData name="J Claridge" userId="S::joclaridge@highdown.reading.sch.uk::588127fd-d313-44dc-8e54-aea87b0220f9" providerId="AD" clId="Web-{4B7A87D2-6CF2-851D-328F-36E95A5EAC58}" dt="2018-10-29T08:18:03.955" v="0" actId="1076"/>
          <ac:spMkLst>
            <pc:docMk/>
            <pc:sldMk cId="1483862104" sldId="267"/>
            <ac:spMk id="3" creationId="{00000000-0000-0000-0000-000000000000}"/>
          </ac:spMkLst>
        </pc:spChg>
        <pc:spChg chg="mod">
          <ac:chgData name="J Claridge" userId="S::joclaridge@highdown.reading.sch.uk::588127fd-d313-44dc-8e54-aea87b0220f9" providerId="AD" clId="Web-{4B7A87D2-6CF2-851D-328F-36E95A5EAC58}" dt="2018-10-29T08:18:08.205" v="2" actId="14100"/>
          <ac:spMkLst>
            <pc:docMk/>
            <pc:sldMk cId="1483862104" sldId="267"/>
            <ac:spMk id="5" creationId="{00000000-0000-0000-0000-000000000000}"/>
          </ac:spMkLst>
        </pc:spChg>
      </pc:sldChg>
    </pc:docChg>
  </pc:docChgLst>
  <pc:docChgLst>
    <pc:chgData name="J Claridge" userId="1003BFFD93B22D0A@LIVE.COM" providerId="AD" clId="Web-{6D4A2E3C-7E57-4976-B604-EED19DD2756A}"/>
    <pc:docChg chg="modSld">
      <pc:chgData name="J Claridge" userId="1003BFFD93B22D0A@LIVE.COM" providerId="AD" clId="Web-{6D4A2E3C-7E57-4976-B604-EED19DD2756A}" dt="2018-03-05T12:24:32.294" v="6"/>
      <pc:docMkLst>
        <pc:docMk/>
      </pc:docMkLst>
      <pc:sldChg chg="modSp">
        <pc:chgData name="J Claridge" userId="1003BFFD93B22D0A@LIVE.COM" providerId="AD" clId="Web-{6D4A2E3C-7E57-4976-B604-EED19DD2756A}" dt="2018-03-05T12:24:32.294" v="6"/>
        <pc:sldMkLst>
          <pc:docMk/>
          <pc:sldMk cId="1460134236" sldId="280"/>
        </pc:sldMkLst>
        <pc:spChg chg="mod">
          <ac:chgData name="J Claridge" userId="1003BFFD93B22D0A@LIVE.COM" providerId="AD" clId="Web-{6D4A2E3C-7E57-4976-B604-EED19DD2756A}" dt="2018-03-05T12:24:32.294" v="6"/>
          <ac:spMkLst>
            <pc:docMk/>
            <pc:sldMk cId="1460134236" sldId="280"/>
            <ac:spMk id="16" creationId="{E5229061-433B-4000-9075-4B77F2E4C0F7}"/>
          </ac:spMkLst>
        </pc:spChg>
        <pc:graphicFrameChg chg="mod modGraphic">
          <ac:chgData name="J Claridge" userId="1003BFFD93B22D0A@LIVE.COM" providerId="AD" clId="Web-{6D4A2E3C-7E57-4976-B604-EED19DD2756A}" dt="2018-03-05T12:24:29.013" v="5"/>
          <ac:graphicFrameMkLst>
            <pc:docMk/>
            <pc:sldMk cId="1460134236" sldId="280"/>
            <ac:graphicFrameMk id="4" creationId="{D6625656-667C-4E9B-9D67-ACEB668C5F6F}"/>
          </ac:graphicFrameMkLst>
        </pc:graphicFrame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21A43F-4E27-4837-92E6-A1B5403AE626}" type="datetimeFigureOut">
              <a:rPr lang="en-GB" smtClean="0"/>
              <a:t>08/10/2019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4E2165-EAB8-4F45-BDA7-146C21C0986A}" type="slidenum">
              <a:rPr lang="en-GB" smtClean="0"/>
              <a:t>‹#›</a:t>
            </a:fld>
            <a:endParaRPr lang="en-GB"/>
          </a:p>
        </p:txBody>
      </p:sp>
    </p:spTree>
    <p:extLst>
      <p:ext uri="{BB962C8B-B14F-4D97-AF65-F5344CB8AC3E}">
        <p14:creationId xmlns:p14="http://schemas.microsoft.com/office/powerpoint/2010/main" val="2600169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a:spLocks noGrp="1" noChangeArrowheads="1"/>
          </p:cNvSpPr>
          <p:nvPr>
            <p:ph type="sldNum" sz="quarter" idx="5"/>
          </p:nvPr>
        </p:nvSpPr>
        <p:spPr>
          <a:ln/>
        </p:spPr>
        <p:txBody>
          <a:bodyPr/>
          <a:lstStyle/>
          <a:p>
            <a:fld id="{8B11B385-88B2-4448-8CC2-430EED08B202}" type="slidenum">
              <a:rPr lang="en-GB" altLang="en-US"/>
              <a:pPr/>
              <a:t>1</a:t>
            </a:fld>
            <a:endParaRPr lang="en-GB" altLang="en-US"/>
          </a:p>
        </p:txBody>
      </p:sp>
      <p:sp>
        <p:nvSpPr>
          <p:cNvPr id="5122"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fld id="{F83D6667-9903-4EFD-864C-6A8C90C6E8F9}" type="slidenum">
              <a:rPr lang="en-GB" altLang="en-US" sz="1200"/>
              <a:pPr algn="r"/>
              <a:t>1</a:t>
            </a:fld>
            <a:endParaRPr lang="en-GB" altLang="en-US" sz="1200"/>
          </a:p>
        </p:txBody>
      </p:sp>
      <p:sp>
        <p:nvSpPr>
          <p:cNvPr id="5123" name="Slide Image Placeholder 1"/>
          <p:cNvSpPr>
            <a:spLocks noGrp="1" noRot="1" noChangeAspect="1" noTextEdit="1"/>
          </p:cNvSpPr>
          <p:nvPr>
            <p:ph type="sldImg"/>
          </p:nvPr>
        </p:nvSpPr>
        <p:spPr>
          <a:ln/>
        </p:spPr>
      </p:sp>
      <p:sp>
        <p:nvSpPr>
          <p:cNvPr id="5124"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s-ES_tradnl" altLang="en-US" dirty="0"/>
              <a:t>Play as a </a:t>
            </a:r>
            <a:r>
              <a:rPr lang="es-ES_tradnl" altLang="en-US" dirty="0" err="1"/>
              <a:t>group</a:t>
            </a:r>
            <a:endParaRPr lang="es-ES_tradnl" altLang="en-US" dirty="0"/>
          </a:p>
        </p:txBody>
      </p:sp>
      <p:sp>
        <p:nvSpPr>
          <p:cNvPr id="5125"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fld id="{2EE35B0F-20A1-4DBC-B8B2-9155828A6E7E}" type="slidenum">
              <a:rPr lang="en-GB" altLang="en-US" sz="1200"/>
              <a:pPr algn="r"/>
              <a:t>1</a:t>
            </a:fld>
            <a:endParaRPr lang="en-GB" altLang="en-US" sz="1200"/>
          </a:p>
        </p:txBody>
      </p:sp>
    </p:spTree>
    <p:extLst>
      <p:ext uri="{BB962C8B-B14F-4D97-AF65-F5344CB8AC3E}">
        <p14:creationId xmlns:p14="http://schemas.microsoft.com/office/powerpoint/2010/main" val="1027530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rgbClr val="000066"/>
                </a:solidFill>
                <a:latin typeface="Arial" charset="0"/>
              </a:defRPr>
            </a:lvl1pPr>
            <a:lvl2pPr marL="742950" indent="-285750">
              <a:defRPr sz="2400">
                <a:solidFill>
                  <a:srgbClr val="000066"/>
                </a:solidFill>
                <a:latin typeface="Arial" charset="0"/>
              </a:defRPr>
            </a:lvl2pPr>
            <a:lvl3pPr marL="1143000" indent="-228600">
              <a:defRPr sz="2400">
                <a:solidFill>
                  <a:srgbClr val="000066"/>
                </a:solidFill>
                <a:latin typeface="Arial" charset="0"/>
              </a:defRPr>
            </a:lvl3pPr>
            <a:lvl4pPr marL="1600200" indent="-228600">
              <a:defRPr sz="2400">
                <a:solidFill>
                  <a:srgbClr val="000066"/>
                </a:solidFill>
                <a:latin typeface="Arial" charset="0"/>
              </a:defRPr>
            </a:lvl4pPr>
            <a:lvl5pPr marL="2057400" indent="-228600">
              <a:defRPr sz="2400">
                <a:solidFill>
                  <a:srgbClr val="000066"/>
                </a:solidFill>
                <a:latin typeface="Arial" charset="0"/>
              </a:defRPr>
            </a:lvl5pPr>
            <a:lvl6pPr marL="2514600" indent="-228600" eaLnBrk="0" fontAlgn="base" hangingPunct="0">
              <a:spcBef>
                <a:spcPct val="0"/>
              </a:spcBef>
              <a:spcAft>
                <a:spcPct val="0"/>
              </a:spcAft>
              <a:defRPr sz="2400">
                <a:solidFill>
                  <a:srgbClr val="000066"/>
                </a:solidFill>
                <a:latin typeface="Arial" charset="0"/>
              </a:defRPr>
            </a:lvl6pPr>
            <a:lvl7pPr marL="2971800" indent="-228600" eaLnBrk="0" fontAlgn="base" hangingPunct="0">
              <a:spcBef>
                <a:spcPct val="0"/>
              </a:spcBef>
              <a:spcAft>
                <a:spcPct val="0"/>
              </a:spcAft>
              <a:defRPr sz="2400">
                <a:solidFill>
                  <a:srgbClr val="000066"/>
                </a:solidFill>
                <a:latin typeface="Arial" charset="0"/>
              </a:defRPr>
            </a:lvl7pPr>
            <a:lvl8pPr marL="3429000" indent="-228600" eaLnBrk="0" fontAlgn="base" hangingPunct="0">
              <a:spcBef>
                <a:spcPct val="0"/>
              </a:spcBef>
              <a:spcAft>
                <a:spcPct val="0"/>
              </a:spcAft>
              <a:defRPr sz="2400">
                <a:solidFill>
                  <a:srgbClr val="000066"/>
                </a:solidFill>
                <a:latin typeface="Arial" charset="0"/>
              </a:defRPr>
            </a:lvl8pPr>
            <a:lvl9pPr marL="3886200" indent="-228600" eaLnBrk="0" fontAlgn="base" hangingPunct="0">
              <a:spcBef>
                <a:spcPct val="0"/>
              </a:spcBef>
              <a:spcAft>
                <a:spcPct val="0"/>
              </a:spcAft>
              <a:defRPr sz="2400">
                <a:solidFill>
                  <a:srgbClr val="000066"/>
                </a:solidFill>
                <a:latin typeface="Arial" charset="0"/>
              </a:defRPr>
            </a:lvl9pPr>
          </a:lstStyle>
          <a:p>
            <a:fld id="{B62BEDDF-3D25-498A-B02B-6D9B13E80112}" type="slidenum">
              <a:rPr lang="en-US" sz="1200" smtClean="0">
                <a:solidFill>
                  <a:schemeClr val="tx1"/>
                </a:solidFill>
              </a:rPr>
              <a:pPr/>
              <a:t>9</a:t>
            </a:fld>
            <a:endParaRPr lang="en-US" sz="1200">
              <a:solidFill>
                <a:schemeClr val="tx1"/>
              </a:solidFill>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b="1"/>
              <a:t>Teacher notes</a:t>
            </a:r>
          </a:p>
          <a:p>
            <a:pPr eaLnBrk="1" hangingPunct="1"/>
            <a:r>
              <a:rPr lang="en-GB"/>
              <a:t>This completing activity could be used as a plenary or revision exercise on atomic structure and atomic and mass number. Students could be asked to write down the missing numbers in their books and the activity could be concluded by the completion on the IWB.</a:t>
            </a:r>
          </a:p>
          <a:p>
            <a:pPr eaLnBrk="1" hangingPunct="1"/>
            <a:endParaRPr lang="en-GB"/>
          </a:p>
          <a:p>
            <a:pPr eaLnBrk="1" hangingPunct="1">
              <a:spcBef>
                <a:spcPct val="0"/>
              </a:spcBef>
            </a:pPr>
            <a:r>
              <a:rPr lang="en-GB"/>
              <a:t>You may need to remind students that the mass number is equal to the number of protons plus the number of neutrons. Similarly, the number of neutrons equals the mass number minus the number of protons.</a:t>
            </a:r>
          </a:p>
        </p:txBody>
      </p:sp>
      <p:sp>
        <p:nvSpPr>
          <p:cNvPr id="41989" name="Rectangle 8"/>
          <p:cNvSpPr txBox="1">
            <a:spLocks noGrp="1" noChangeArrowheads="1"/>
          </p:cNvSpPr>
          <p:nvPr/>
        </p:nvSpPr>
        <p:spPr bwMode="auto">
          <a:xfrm>
            <a:off x="1519238" y="88900"/>
            <a:ext cx="38877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rgbClr val="000066"/>
                </a:solidFill>
                <a:latin typeface="Arial" charset="0"/>
              </a:defRPr>
            </a:lvl1pPr>
            <a:lvl2pPr marL="742950" indent="-285750">
              <a:defRPr sz="2400">
                <a:solidFill>
                  <a:srgbClr val="000066"/>
                </a:solidFill>
                <a:latin typeface="Arial" charset="0"/>
              </a:defRPr>
            </a:lvl2pPr>
            <a:lvl3pPr marL="1143000" indent="-228600">
              <a:defRPr sz="2400">
                <a:solidFill>
                  <a:srgbClr val="000066"/>
                </a:solidFill>
                <a:latin typeface="Arial" charset="0"/>
              </a:defRPr>
            </a:lvl3pPr>
            <a:lvl4pPr marL="1600200" indent="-228600">
              <a:defRPr sz="2400">
                <a:solidFill>
                  <a:srgbClr val="000066"/>
                </a:solidFill>
                <a:latin typeface="Arial" charset="0"/>
              </a:defRPr>
            </a:lvl4pPr>
            <a:lvl5pPr marL="2057400" indent="-228600">
              <a:defRPr sz="2400">
                <a:solidFill>
                  <a:srgbClr val="000066"/>
                </a:solidFill>
                <a:latin typeface="Arial" charset="0"/>
              </a:defRPr>
            </a:lvl5pPr>
            <a:lvl6pPr marL="2514600" indent="-228600" eaLnBrk="0" fontAlgn="base" hangingPunct="0">
              <a:spcBef>
                <a:spcPct val="0"/>
              </a:spcBef>
              <a:spcAft>
                <a:spcPct val="0"/>
              </a:spcAft>
              <a:defRPr sz="2400">
                <a:solidFill>
                  <a:srgbClr val="000066"/>
                </a:solidFill>
                <a:latin typeface="Arial" charset="0"/>
              </a:defRPr>
            </a:lvl6pPr>
            <a:lvl7pPr marL="2971800" indent="-228600" eaLnBrk="0" fontAlgn="base" hangingPunct="0">
              <a:spcBef>
                <a:spcPct val="0"/>
              </a:spcBef>
              <a:spcAft>
                <a:spcPct val="0"/>
              </a:spcAft>
              <a:defRPr sz="2400">
                <a:solidFill>
                  <a:srgbClr val="000066"/>
                </a:solidFill>
                <a:latin typeface="Arial" charset="0"/>
              </a:defRPr>
            </a:lvl7pPr>
            <a:lvl8pPr marL="3429000" indent="-228600" eaLnBrk="0" fontAlgn="base" hangingPunct="0">
              <a:spcBef>
                <a:spcPct val="0"/>
              </a:spcBef>
              <a:spcAft>
                <a:spcPct val="0"/>
              </a:spcAft>
              <a:defRPr sz="2400">
                <a:solidFill>
                  <a:srgbClr val="000066"/>
                </a:solidFill>
                <a:latin typeface="Arial" charset="0"/>
              </a:defRPr>
            </a:lvl8pPr>
            <a:lvl9pPr marL="3886200" indent="-228600" eaLnBrk="0" fontAlgn="base" hangingPunct="0">
              <a:spcBef>
                <a:spcPct val="0"/>
              </a:spcBef>
              <a:spcAft>
                <a:spcPct val="0"/>
              </a:spcAft>
              <a:defRPr sz="2400">
                <a:solidFill>
                  <a:srgbClr val="000066"/>
                </a:solidFill>
                <a:latin typeface="Arial" charset="0"/>
              </a:defRPr>
            </a:lvl9pPr>
          </a:lstStyle>
          <a:p>
            <a:pPr algn="ctr"/>
            <a:r>
              <a:rPr lang="en-GB" sz="1200" b="1">
                <a:solidFill>
                  <a:schemeClr val="tx1"/>
                </a:solidFill>
              </a:rPr>
              <a:t>Boardworks GCSE Additional Science: Chemistry </a:t>
            </a:r>
          </a:p>
          <a:p>
            <a:pPr algn="ctr"/>
            <a:r>
              <a:rPr lang="en-GB" sz="1200" b="1">
                <a:solidFill>
                  <a:schemeClr val="tx1"/>
                </a:solidFill>
              </a:rPr>
              <a:t>Atomic Structure</a:t>
            </a:r>
          </a:p>
        </p:txBody>
      </p:sp>
    </p:spTree>
    <p:extLst>
      <p:ext uri="{BB962C8B-B14F-4D97-AF65-F5344CB8AC3E}">
        <p14:creationId xmlns:p14="http://schemas.microsoft.com/office/powerpoint/2010/main" val="3809221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3C90DC-DE96-4119-BE55-219A2C1AB1F9}" type="datetimeFigureOut">
              <a:rPr lang="en-GB" smtClean="0"/>
              <a:t>08/10/2019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733202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3C90DC-DE96-4119-BE55-219A2C1AB1F9}" type="datetimeFigureOut">
              <a:rPr lang="en-GB" smtClean="0"/>
              <a:t>08/10/2019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2635954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C90DC-DE96-4119-BE55-219A2C1AB1F9}" type="datetimeFigureOut">
              <a:rPr lang="en-GB" smtClean="0"/>
              <a:t>08/10/2019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9414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3C90DC-DE96-4119-BE55-219A2C1AB1F9}" type="datetimeFigureOut">
              <a:rPr lang="en-GB" smtClean="0"/>
              <a:t>08/10/2019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722840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3C90DC-DE96-4119-BE55-219A2C1AB1F9}" type="datetimeFigureOut">
              <a:rPr lang="en-GB" smtClean="0"/>
              <a:t>08/10/2019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2896629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3C90DC-DE96-4119-BE55-219A2C1AB1F9}" type="datetimeFigureOut">
              <a:rPr lang="en-GB" smtClean="0"/>
              <a:t>08/10/2019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483708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C90DC-DE96-4119-BE55-219A2C1AB1F9}" type="datetimeFigureOut">
              <a:rPr lang="en-GB" smtClean="0"/>
              <a:t>08/10/2019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1299559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C3C90DC-DE96-4119-BE55-219A2C1AB1F9}" type="datetimeFigureOut">
              <a:rPr lang="en-GB" smtClean="0"/>
              <a:t>08/10/2019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274047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C3C90DC-DE96-4119-BE55-219A2C1AB1F9}" type="datetimeFigureOut">
              <a:rPr lang="en-GB" smtClean="0"/>
              <a:t>08/10/2019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4096590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3C90DC-DE96-4119-BE55-219A2C1AB1F9}" type="datetimeFigureOut">
              <a:rPr lang="en-GB" smtClean="0"/>
              <a:t>08/10/2019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845415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3C90DC-DE96-4119-BE55-219A2C1AB1F9}" type="datetimeFigureOut">
              <a:rPr lang="en-GB" smtClean="0"/>
              <a:t>08/10/2019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6AE151-8066-40D3-979E-D1E96725D9B8}" type="slidenum">
              <a:rPr lang="en-GB" smtClean="0"/>
              <a:t>‹#›</a:t>
            </a:fld>
            <a:endParaRPr lang="en-GB"/>
          </a:p>
        </p:txBody>
      </p:sp>
    </p:spTree>
    <p:extLst>
      <p:ext uri="{BB962C8B-B14F-4D97-AF65-F5344CB8AC3E}">
        <p14:creationId xmlns:p14="http://schemas.microsoft.com/office/powerpoint/2010/main" val="469721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3C90DC-DE96-4119-BE55-219A2C1AB1F9}" type="datetimeFigureOut">
              <a:rPr lang="en-GB" smtClean="0"/>
              <a:t>08/10/2019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AE151-8066-40D3-979E-D1E96725D9B8}" type="slidenum">
              <a:rPr lang="en-GB" smtClean="0"/>
              <a:t>‹#›</a:t>
            </a:fld>
            <a:endParaRPr lang="en-GB"/>
          </a:p>
        </p:txBody>
      </p:sp>
    </p:spTree>
    <p:extLst>
      <p:ext uri="{BB962C8B-B14F-4D97-AF65-F5344CB8AC3E}">
        <p14:creationId xmlns:p14="http://schemas.microsoft.com/office/powerpoint/2010/main" val="900226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wmf"/><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uk/url?sa=i&amp;rct=j&amp;q=&amp;esrc=s&amp;frm=1&amp;source=images&amp;cd=&amp;cad=rja&amp;docid=_dA8CBnJw2cadM&amp;tbnid=whjQ0spQ9G4t9M:&amp;ved=0CAUQjRw&amp;url=http://scienceprojectideasforkids.com/2010/atomic-particles/&amp;ei=NbIcUvacFMH80QXWnYHIAw&amp;bvm=bv.51156542,d.d2k&amp;psig=AFQjCNEactAczmnRTu6m0Wm8vLi4Xmm2bA&amp;ust=137769870521152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0ATzPuj9asagAM&amp;tbnid=ZzXnvLSN2r_vuM:&amp;ved=0CAUQjRw&amp;url=http://www.chemistry.pomona.edu/chemistry/periodic_table/Elements/Boron/boron.htm&amp;ei=6LIcUpHHIIe60QX1tIDICA&amp;bvm=bv.51156542,d.d2k&amp;psig=AFQjCNEhEQAPVU_n4eas5pw4c8kd7HXVgA&amp;ust=1377698871747491" TargetMode="External"/><Relationship Id="rId2" Type="http://schemas.openxmlformats.org/officeDocument/2006/relationships/hyperlink" Target="http://www.google.co.uk/url?sa=i&amp;rct=j&amp;q=&amp;esrc=s&amp;frm=1&amp;source=images&amp;cd=&amp;cad=rja&amp;docid=XMhA3zGDKl8GyM&amp;tbnid=Sv50Eo2d6YNb8M:&amp;ved=0CAUQjRw&amp;url=http://vitagraphamerican.blogspot.com/2011/02/attack-of-cab-monster-day-two.html&amp;ei=x7IcUrrJFI2U0QW-rIDIAg&amp;bvm=bv.51156542,d.d2k&amp;psig=AFQjCNEhEQAPVU_n4eas5pw4c8kd7HXVgA&amp;ust=1377698871747491"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google.co.uk/url?sa=i&amp;source=images&amp;cd=&amp;cad=rja&amp;docid=umydHKgNw-dNmM&amp;tbnid=TcBEsccJRIeL_M:&amp;ved=0CAgQjRwwAA&amp;url=http://chemistry.about.com/od/periodictableelements/a/printperiodic.htm&amp;ei=FbMcUpGYOa2b0wWnloCgAw&amp;psig=AFQjCNH1Sl6tHtbFDrBFG8RnUJTb4g-BpQ&amp;ust=13776989659682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86" descr="MCj043982500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9188" y="2714625"/>
            <a:ext cx="9398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98"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3563" y="2852738"/>
            <a:ext cx="722312"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6-Point Star 40"/>
          <p:cNvSpPr/>
          <p:nvPr/>
        </p:nvSpPr>
        <p:spPr>
          <a:xfrm>
            <a:off x="8472488" y="1989138"/>
            <a:ext cx="576262" cy="576262"/>
          </a:xfrm>
          <a:prstGeom prst="star6">
            <a:avLst/>
          </a:prstGeom>
          <a:solidFill>
            <a:srgbClr val="FF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42" name="6-Point Star 41"/>
          <p:cNvSpPr/>
          <p:nvPr/>
        </p:nvSpPr>
        <p:spPr>
          <a:xfrm>
            <a:off x="8399463" y="3860801"/>
            <a:ext cx="576262" cy="576263"/>
          </a:xfrm>
          <a:prstGeom prst="star6">
            <a:avLst/>
          </a:prstGeom>
          <a:solidFill>
            <a:srgbClr val="FF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graphicFrame>
        <p:nvGraphicFramePr>
          <p:cNvPr id="23628" name="Group 76"/>
          <p:cNvGraphicFramePr>
            <a:graphicFrameLocks noGrp="1"/>
          </p:cNvGraphicFramePr>
          <p:nvPr>
            <p:ph sz="half" idx="4294967295"/>
          </p:nvPr>
        </p:nvGraphicFramePr>
        <p:xfrm>
          <a:off x="2135188" y="858838"/>
          <a:ext cx="8075612" cy="4641852"/>
        </p:xfrm>
        <a:graphic>
          <a:graphicData uri="http://schemas.openxmlformats.org/drawingml/2006/table">
            <a:tbl>
              <a:tblPr/>
              <a:tblGrid>
                <a:gridCol w="2692400">
                  <a:extLst>
                    <a:ext uri="{9D8B030D-6E8A-4147-A177-3AD203B41FA5}">
                      <a16:colId xmlns:a16="http://schemas.microsoft.com/office/drawing/2014/main" val="20000"/>
                    </a:ext>
                  </a:extLst>
                </a:gridCol>
                <a:gridCol w="2690812">
                  <a:extLst>
                    <a:ext uri="{9D8B030D-6E8A-4147-A177-3AD203B41FA5}">
                      <a16:colId xmlns:a16="http://schemas.microsoft.com/office/drawing/2014/main" val="20001"/>
                    </a:ext>
                  </a:extLst>
                </a:gridCol>
                <a:gridCol w="2692400">
                  <a:extLst>
                    <a:ext uri="{9D8B030D-6E8A-4147-A177-3AD203B41FA5}">
                      <a16:colId xmlns:a16="http://schemas.microsoft.com/office/drawing/2014/main" val="20002"/>
                    </a:ext>
                  </a:extLst>
                </a:gridCol>
              </a:tblGrid>
              <a:tr h="92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2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27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2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2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3648" name="Rectangle 96"/>
          <p:cNvSpPr>
            <a:spLocks noChangeArrowheads="1"/>
          </p:cNvSpPr>
          <p:nvPr/>
        </p:nvSpPr>
        <p:spPr bwMode="auto">
          <a:xfrm>
            <a:off x="7620000" y="1842401"/>
            <a:ext cx="2519363" cy="785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b="1" dirty="0">
                <a:solidFill>
                  <a:srgbClr val="FF0000"/>
                </a:solidFill>
              </a:rPr>
              <a:t>An </a:t>
            </a:r>
            <a:r>
              <a:rPr lang="fr-FR" altLang="en-US" b="1" dirty="0" err="1">
                <a:solidFill>
                  <a:srgbClr val="FF0000"/>
                </a:solidFill>
              </a:rPr>
              <a:t>example</a:t>
            </a:r>
            <a:r>
              <a:rPr lang="fr-FR" altLang="en-US" b="1" dirty="0">
                <a:solidFill>
                  <a:srgbClr val="FF0000"/>
                </a:solidFill>
              </a:rPr>
              <a:t> of a mixture</a:t>
            </a:r>
          </a:p>
        </p:txBody>
      </p:sp>
      <p:sp>
        <p:nvSpPr>
          <p:cNvPr id="23662" name="Rectangle 110"/>
          <p:cNvSpPr>
            <a:spLocks noChangeArrowheads="1"/>
          </p:cNvSpPr>
          <p:nvPr/>
        </p:nvSpPr>
        <p:spPr bwMode="auto">
          <a:xfrm>
            <a:off x="7604729" y="2771775"/>
            <a:ext cx="2519363" cy="785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008000"/>
                </a:solidFill>
              </a:rPr>
              <a:t>How to </a:t>
            </a:r>
            <a:r>
              <a:rPr lang="fr-FR" altLang="en-US" sz="2000" b="1" dirty="0" err="1">
                <a:solidFill>
                  <a:srgbClr val="008000"/>
                </a:solidFill>
              </a:rPr>
              <a:t>separate</a:t>
            </a:r>
            <a:r>
              <a:rPr lang="fr-FR" altLang="en-US" sz="2000" b="1" dirty="0">
                <a:solidFill>
                  <a:srgbClr val="008000"/>
                </a:solidFill>
              </a:rPr>
              <a:t> </a:t>
            </a:r>
          </a:p>
          <a:p>
            <a:pPr algn="ctr"/>
            <a:r>
              <a:rPr lang="fr-FR" altLang="en-US" sz="2000" b="1" dirty="0" err="1">
                <a:solidFill>
                  <a:srgbClr val="008000"/>
                </a:solidFill>
              </a:rPr>
              <a:t>sand</a:t>
            </a:r>
            <a:r>
              <a:rPr lang="fr-FR" altLang="en-US" sz="2000" b="1" dirty="0">
                <a:solidFill>
                  <a:srgbClr val="008000"/>
                </a:solidFill>
              </a:rPr>
              <a:t> and water</a:t>
            </a:r>
          </a:p>
        </p:txBody>
      </p:sp>
      <p:pic>
        <p:nvPicPr>
          <p:cNvPr id="3106" name="Picture 81" descr="MCj0439825000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46728" y="2702604"/>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7" name="Picture 83"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8020" y="2760664"/>
            <a:ext cx="808038"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8" name="Picture 84"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6276" y="1059977"/>
            <a:ext cx="71437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9" name="Picture 88"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7715" y="3734602"/>
            <a:ext cx="7921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0" name="Picture 99" descr="MCj0439825000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73414" y="853419"/>
            <a:ext cx="873125"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1" name="Picture 103" descr="MCj0439825000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09876" y="3714751"/>
            <a:ext cx="7921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Lightning Bolt 33"/>
          <p:cNvSpPr/>
          <p:nvPr/>
        </p:nvSpPr>
        <p:spPr>
          <a:xfrm>
            <a:off x="2786061" y="2086155"/>
            <a:ext cx="1152525" cy="431800"/>
          </a:xfrm>
          <a:prstGeom prst="lightningBol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35" name="Lightning Bolt 34"/>
          <p:cNvSpPr/>
          <p:nvPr/>
        </p:nvSpPr>
        <p:spPr>
          <a:xfrm>
            <a:off x="2849563" y="4813300"/>
            <a:ext cx="1152525" cy="431800"/>
          </a:xfrm>
          <a:prstGeom prst="lightningBol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38" name="Lightning Bolt 37"/>
          <p:cNvSpPr/>
          <p:nvPr/>
        </p:nvSpPr>
        <p:spPr>
          <a:xfrm>
            <a:off x="6013504" y="1119188"/>
            <a:ext cx="1152525" cy="431800"/>
          </a:xfrm>
          <a:prstGeom prst="lightningBol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39" name="Lightning Bolt 38"/>
          <p:cNvSpPr/>
          <p:nvPr/>
        </p:nvSpPr>
        <p:spPr>
          <a:xfrm>
            <a:off x="8183564" y="4724400"/>
            <a:ext cx="1152525" cy="431800"/>
          </a:xfrm>
          <a:prstGeom prst="lightningBol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23645" name="Rectangle 93"/>
          <p:cNvSpPr>
            <a:spLocks noChangeArrowheads="1"/>
          </p:cNvSpPr>
          <p:nvPr/>
        </p:nvSpPr>
        <p:spPr bwMode="auto">
          <a:xfrm>
            <a:off x="2209800" y="4597402"/>
            <a:ext cx="2438400" cy="812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err="1">
                <a:solidFill>
                  <a:srgbClr val="008000"/>
                </a:solidFill>
              </a:rPr>
              <a:t>Describe</a:t>
            </a:r>
            <a:r>
              <a:rPr lang="fr-FR" altLang="en-US" sz="2000" b="1" dirty="0">
                <a:solidFill>
                  <a:srgbClr val="008000"/>
                </a:solidFill>
              </a:rPr>
              <a:t> the ‘</a:t>
            </a:r>
            <a:r>
              <a:rPr lang="fr-FR" altLang="en-US" sz="2000" b="1" dirty="0" err="1">
                <a:solidFill>
                  <a:srgbClr val="008000"/>
                </a:solidFill>
              </a:rPr>
              <a:t>plum</a:t>
            </a:r>
            <a:endParaRPr lang="fr-FR" altLang="en-US" sz="2000" b="1" dirty="0">
              <a:solidFill>
                <a:srgbClr val="008000"/>
              </a:solidFill>
            </a:endParaRPr>
          </a:p>
          <a:p>
            <a:pPr algn="ctr"/>
            <a:r>
              <a:rPr lang="fr-FR" altLang="en-US" sz="2000" b="1" dirty="0">
                <a:solidFill>
                  <a:srgbClr val="008000"/>
                </a:solidFill>
              </a:rPr>
              <a:t>pudding’ model</a:t>
            </a:r>
          </a:p>
        </p:txBody>
      </p:sp>
      <p:sp>
        <p:nvSpPr>
          <p:cNvPr id="23647" name="Rectangle 95"/>
          <p:cNvSpPr>
            <a:spLocks noChangeArrowheads="1"/>
          </p:cNvSpPr>
          <p:nvPr/>
        </p:nvSpPr>
        <p:spPr bwMode="auto">
          <a:xfrm>
            <a:off x="2209800" y="898995"/>
            <a:ext cx="2593975" cy="8572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993366"/>
                </a:solidFill>
              </a:rPr>
              <a:t>How to </a:t>
            </a:r>
            <a:r>
              <a:rPr lang="fr-FR" altLang="en-US" sz="2000" b="1" dirty="0" err="1">
                <a:solidFill>
                  <a:srgbClr val="993366"/>
                </a:solidFill>
              </a:rPr>
              <a:t>separate</a:t>
            </a:r>
            <a:r>
              <a:rPr lang="fr-FR" altLang="en-US" sz="2000" b="1" dirty="0">
                <a:solidFill>
                  <a:srgbClr val="993366"/>
                </a:solidFill>
              </a:rPr>
              <a:t> </a:t>
            </a:r>
          </a:p>
          <a:p>
            <a:pPr algn="ctr"/>
            <a:r>
              <a:rPr lang="fr-FR" altLang="en-US" sz="2000" b="1" dirty="0" err="1">
                <a:solidFill>
                  <a:srgbClr val="993366"/>
                </a:solidFill>
              </a:rPr>
              <a:t>ethanol</a:t>
            </a:r>
            <a:r>
              <a:rPr lang="fr-FR" altLang="en-US" sz="2000" b="1" dirty="0">
                <a:solidFill>
                  <a:srgbClr val="993366"/>
                </a:solidFill>
              </a:rPr>
              <a:t> and water</a:t>
            </a:r>
          </a:p>
        </p:txBody>
      </p:sp>
      <p:sp>
        <p:nvSpPr>
          <p:cNvPr id="23649" name="Rectangle 97"/>
          <p:cNvSpPr>
            <a:spLocks noChangeArrowheads="1"/>
          </p:cNvSpPr>
          <p:nvPr/>
        </p:nvSpPr>
        <p:spPr bwMode="auto">
          <a:xfrm>
            <a:off x="2281237" y="1912141"/>
            <a:ext cx="2451100" cy="714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FF0066"/>
                </a:solidFill>
              </a:rPr>
              <a:t>An </a:t>
            </a:r>
            <a:r>
              <a:rPr lang="fr-FR" altLang="en-US" sz="2000" b="1" dirty="0" err="1">
                <a:solidFill>
                  <a:srgbClr val="FF0066"/>
                </a:solidFill>
              </a:rPr>
              <a:t>example</a:t>
            </a:r>
            <a:r>
              <a:rPr lang="fr-FR" altLang="en-US" sz="2000" b="1" dirty="0">
                <a:solidFill>
                  <a:srgbClr val="FF0066"/>
                </a:solidFill>
              </a:rPr>
              <a:t> of a </a:t>
            </a:r>
          </a:p>
          <a:p>
            <a:pPr algn="ctr"/>
            <a:r>
              <a:rPr lang="fr-FR" altLang="en-US" sz="2000" b="1" dirty="0" err="1">
                <a:solidFill>
                  <a:srgbClr val="FF0066"/>
                </a:solidFill>
              </a:rPr>
              <a:t>non-metal</a:t>
            </a:r>
            <a:r>
              <a:rPr lang="fr-FR" altLang="en-US" sz="2000" b="1" dirty="0">
                <a:solidFill>
                  <a:srgbClr val="FF0066"/>
                </a:solidFill>
              </a:rPr>
              <a:t> </a:t>
            </a:r>
            <a:r>
              <a:rPr lang="fr-FR" altLang="en-US" sz="2000" b="1" dirty="0" err="1">
                <a:solidFill>
                  <a:srgbClr val="FF0066"/>
                </a:solidFill>
              </a:rPr>
              <a:t>element</a:t>
            </a:r>
            <a:endParaRPr lang="fr-FR" altLang="en-US" sz="2000" b="1" dirty="0">
              <a:solidFill>
                <a:srgbClr val="FF0066"/>
              </a:solidFill>
            </a:endParaRPr>
          </a:p>
        </p:txBody>
      </p:sp>
      <p:sp>
        <p:nvSpPr>
          <p:cNvPr id="23653" name="Rectangle 101"/>
          <p:cNvSpPr>
            <a:spLocks noChangeArrowheads="1"/>
          </p:cNvSpPr>
          <p:nvPr/>
        </p:nvSpPr>
        <p:spPr bwMode="auto">
          <a:xfrm>
            <a:off x="7683311" y="1041615"/>
            <a:ext cx="2362200" cy="714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800080"/>
                </a:solidFill>
              </a:rPr>
              <a:t>How to </a:t>
            </a:r>
            <a:r>
              <a:rPr lang="fr-FR" altLang="en-US" sz="2000" b="1" dirty="0" err="1">
                <a:solidFill>
                  <a:srgbClr val="800080"/>
                </a:solidFill>
              </a:rPr>
              <a:t>separate</a:t>
            </a:r>
            <a:endParaRPr lang="fr-FR" altLang="en-US" sz="2000" b="1" dirty="0">
              <a:solidFill>
                <a:srgbClr val="800080"/>
              </a:solidFill>
            </a:endParaRPr>
          </a:p>
          <a:p>
            <a:pPr algn="ctr"/>
            <a:r>
              <a:rPr lang="fr-FR" altLang="en-US" sz="2000" b="1" dirty="0" err="1">
                <a:solidFill>
                  <a:srgbClr val="800080"/>
                </a:solidFill>
              </a:rPr>
              <a:t>oil</a:t>
            </a:r>
            <a:r>
              <a:rPr lang="fr-FR" altLang="en-US" sz="2000" b="1" dirty="0">
                <a:solidFill>
                  <a:srgbClr val="800080"/>
                </a:solidFill>
              </a:rPr>
              <a:t> and water</a:t>
            </a:r>
          </a:p>
        </p:txBody>
      </p:sp>
      <p:sp>
        <p:nvSpPr>
          <p:cNvPr id="23654" name="Rectangle 102"/>
          <p:cNvSpPr>
            <a:spLocks noChangeArrowheads="1"/>
          </p:cNvSpPr>
          <p:nvPr/>
        </p:nvSpPr>
        <p:spPr bwMode="auto">
          <a:xfrm>
            <a:off x="7573964" y="3722796"/>
            <a:ext cx="2489200" cy="7921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FF0066"/>
                </a:solidFill>
              </a:rPr>
              <a:t>Balance </a:t>
            </a:r>
            <a:r>
              <a:rPr lang="fr-FR" altLang="en-US" sz="2000" b="1" dirty="0" err="1">
                <a:solidFill>
                  <a:srgbClr val="FF0066"/>
                </a:solidFill>
              </a:rPr>
              <a:t>this</a:t>
            </a:r>
            <a:r>
              <a:rPr lang="fr-FR" altLang="en-US" sz="2000" b="1" dirty="0">
                <a:solidFill>
                  <a:srgbClr val="FF0066"/>
                </a:solidFill>
              </a:rPr>
              <a:t>:</a:t>
            </a:r>
          </a:p>
          <a:p>
            <a:pPr algn="ctr"/>
            <a:r>
              <a:rPr lang="fr-FR" altLang="en-US" sz="2000" b="1" dirty="0">
                <a:solidFill>
                  <a:srgbClr val="FF0066"/>
                </a:solidFill>
              </a:rPr>
              <a:t>KNO</a:t>
            </a:r>
            <a:r>
              <a:rPr lang="fr-FR" altLang="en-US" sz="2000" b="1" baseline="-25000" dirty="0">
                <a:solidFill>
                  <a:srgbClr val="FF0066"/>
                </a:solidFill>
              </a:rPr>
              <a:t>3</a:t>
            </a:r>
            <a:r>
              <a:rPr lang="fr-FR" altLang="en-US" sz="2000" b="1" dirty="0">
                <a:solidFill>
                  <a:srgbClr val="FF0066"/>
                </a:solidFill>
              </a:rPr>
              <a:t> </a:t>
            </a:r>
            <a:r>
              <a:rPr lang="fr-FR" altLang="en-US" sz="2400" b="1" dirty="0">
                <a:solidFill>
                  <a:srgbClr val="FF0066"/>
                </a:solidFill>
              </a:rPr>
              <a:t>→</a:t>
            </a:r>
            <a:r>
              <a:rPr lang="fr-FR" altLang="en-US" sz="2000" b="1" dirty="0">
                <a:solidFill>
                  <a:srgbClr val="FF0066"/>
                </a:solidFill>
              </a:rPr>
              <a:t> KNO</a:t>
            </a:r>
            <a:r>
              <a:rPr lang="fr-FR" altLang="en-US" sz="2000" b="1" baseline="-25000" dirty="0">
                <a:solidFill>
                  <a:srgbClr val="FF0066"/>
                </a:solidFill>
              </a:rPr>
              <a:t>2</a:t>
            </a:r>
            <a:r>
              <a:rPr lang="fr-FR" altLang="en-US" sz="2000" b="1" dirty="0">
                <a:solidFill>
                  <a:srgbClr val="FF0066"/>
                </a:solidFill>
              </a:rPr>
              <a:t> + O</a:t>
            </a:r>
            <a:r>
              <a:rPr lang="fr-FR" altLang="en-US" sz="2000" b="1" baseline="-25000" dirty="0">
                <a:solidFill>
                  <a:srgbClr val="FF0066"/>
                </a:solidFill>
              </a:rPr>
              <a:t>2</a:t>
            </a:r>
            <a:endParaRPr lang="fr-FR" altLang="en-US" sz="2000" b="1" dirty="0">
              <a:solidFill>
                <a:srgbClr val="FF0066"/>
              </a:solidFill>
            </a:endParaRPr>
          </a:p>
        </p:txBody>
      </p:sp>
      <p:sp>
        <p:nvSpPr>
          <p:cNvPr id="23656" name="Rectangle 104"/>
          <p:cNvSpPr>
            <a:spLocks noChangeArrowheads="1"/>
          </p:cNvSpPr>
          <p:nvPr/>
        </p:nvSpPr>
        <p:spPr bwMode="auto">
          <a:xfrm>
            <a:off x="2279652" y="2776538"/>
            <a:ext cx="2449513" cy="7921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t>Balance </a:t>
            </a:r>
            <a:r>
              <a:rPr lang="fr-FR" altLang="en-US" sz="2000" b="1" dirty="0" err="1"/>
              <a:t>this</a:t>
            </a:r>
            <a:r>
              <a:rPr lang="fr-FR" altLang="en-US" sz="2000" b="1" dirty="0"/>
              <a:t>:</a:t>
            </a:r>
          </a:p>
          <a:p>
            <a:pPr algn="ctr"/>
            <a:r>
              <a:rPr lang="fr-FR" altLang="en-US" sz="2000" b="1" dirty="0"/>
              <a:t>Fe + O</a:t>
            </a:r>
            <a:r>
              <a:rPr lang="fr-FR" altLang="en-US" sz="2000" b="1" baseline="-25000" dirty="0"/>
              <a:t>2</a:t>
            </a:r>
            <a:r>
              <a:rPr lang="fr-FR" altLang="en-US" sz="2000" b="1" dirty="0"/>
              <a:t> </a:t>
            </a:r>
            <a:r>
              <a:rPr lang="fr-FR" altLang="en-US" sz="2400" b="1" dirty="0"/>
              <a:t>→</a:t>
            </a:r>
            <a:r>
              <a:rPr lang="fr-FR" altLang="en-US" sz="2000" b="1" dirty="0"/>
              <a:t> Fe</a:t>
            </a:r>
            <a:r>
              <a:rPr lang="fr-FR" altLang="en-US" sz="2000" b="1" baseline="-25000" dirty="0"/>
              <a:t>2</a:t>
            </a:r>
            <a:r>
              <a:rPr lang="fr-FR" altLang="en-US" sz="2000" b="1" dirty="0"/>
              <a:t>O</a:t>
            </a:r>
            <a:r>
              <a:rPr lang="fr-FR" altLang="en-US" sz="2000" b="1" baseline="-25000" dirty="0"/>
              <a:t>3</a:t>
            </a:r>
            <a:endParaRPr lang="fr-FR" altLang="en-US" sz="2000" b="1" dirty="0"/>
          </a:p>
        </p:txBody>
      </p:sp>
      <p:sp>
        <p:nvSpPr>
          <p:cNvPr id="23657" name="Rectangle 105"/>
          <p:cNvSpPr>
            <a:spLocks noChangeArrowheads="1"/>
          </p:cNvSpPr>
          <p:nvPr/>
        </p:nvSpPr>
        <p:spPr bwMode="auto">
          <a:xfrm>
            <a:off x="2249901" y="3700464"/>
            <a:ext cx="2362200" cy="76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1600" b="1" dirty="0" err="1">
                <a:solidFill>
                  <a:schemeClr val="accent2"/>
                </a:solidFill>
              </a:rPr>
              <a:t>Describe</a:t>
            </a:r>
            <a:r>
              <a:rPr lang="fr-FR" altLang="en-US" sz="1600" b="1" dirty="0">
                <a:solidFill>
                  <a:schemeClr val="accent2"/>
                </a:solidFill>
              </a:rPr>
              <a:t> the </a:t>
            </a:r>
            <a:r>
              <a:rPr lang="fr-FR" altLang="en-US" sz="1600" b="1" dirty="0" err="1">
                <a:solidFill>
                  <a:schemeClr val="accent2"/>
                </a:solidFill>
              </a:rPr>
              <a:t>experiment</a:t>
            </a:r>
            <a:endParaRPr lang="fr-FR" altLang="en-US" sz="1600" b="1" dirty="0">
              <a:solidFill>
                <a:schemeClr val="accent2"/>
              </a:solidFill>
            </a:endParaRPr>
          </a:p>
          <a:p>
            <a:pPr algn="ctr"/>
            <a:r>
              <a:rPr lang="fr-FR" altLang="en-US" sz="1600" b="1" dirty="0">
                <a:solidFill>
                  <a:schemeClr val="accent2"/>
                </a:solidFill>
              </a:rPr>
              <a:t>That </a:t>
            </a:r>
            <a:r>
              <a:rPr lang="fr-FR" altLang="en-US" sz="1600" b="1" dirty="0" err="1">
                <a:solidFill>
                  <a:schemeClr val="accent2"/>
                </a:solidFill>
              </a:rPr>
              <a:t>provided</a:t>
            </a:r>
            <a:r>
              <a:rPr lang="fr-FR" altLang="en-US" sz="1600" b="1" dirty="0">
                <a:solidFill>
                  <a:schemeClr val="accent2"/>
                </a:solidFill>
              </a:rPr>
              <a:t> </a:t>
            </a:r>
            <a:r>
              <a:rPr lang="fr-FR" altLang="en-US" sz="1600" b="1" dirty="0" err="1">
                <a:solidFill>
                  <a:schemeClr val="accent2"/>
                </a:solidFill>
              </a:rPr>
              <a:t>evidence</a:t>
            </a:r>
            <a:endParaRPr lang="fr-FR" altLang="en-US" sz="1600" b="1" dirty="0">
              <a:solidFill>
                <a:schemeClr val="accent2"/>
              </a:solidFill>
            </a:endParaRPr>
          </a:p>
          <a:p>
            <a:pPr algn="ctr"/>
            <a:r>
              <a:rPr lang="fr-FR" altLang="en-US" sz="1600" b="1" dirty="0">
                <a:solidFill>
                  <a:schemeClr val="accent2"/>
                </a:solidFill>
              </a:rPr>
              <a:t>For a nucleus</a:t>
            </a:r>
          </a:p>
        </p:txBody>
      </p:sp>
      <p:sp>
        <p:nvSpPr>
          <p:cNvPr id="23660" name="Rectangle 108"/>
          <p:cNvSpPr>
            <a:spLocks noChangeArrowheads="1"/>
          </p:cNvSpPr>
          <p:nvPr/>
        </p:nvSpPr>
        <p:spPr bwMode="auto">
          <a:xfrm>
            <a:off x="4935160" y="977166"/>
            <a:ext cx="2582863" cy="685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t>An </a:t>
            </a:r>
            <a:r>
              <a:rPr lang="fr-FR" altLang="en-US" sz="2000" b="1" dirty="0" err="1"/>
              <a:t>example</a:t>
            </a:r>
            <a:r>
              <a:rPr lang="fr-FR" altLang="en-US" sz="2000" b="1" dirty="0"/>
              <a:t> of </a:t>
            </a:r>
          </a:p>
          <a:p>
            <a:pPr algn="ctr"/>
            <a:r>
              <a:rPr lang="fr-FR" altLang="en-US" sz="2000" b="1" dirty="0"/>
              <a:t>an </a:t>
            </a:r>
            <a:r>
              <a:rPr lang="fr-FR" altLang="en-US" sz="2000" b="1" dirty="0" err="1"/>
              <a:t>element</a:t>
            </a:r>
            <a:endParaRPr lang="fr-FR" altLang="en-US" sz="2000" b="1" dirty="0"/>
          </a:p>
        </p:txBody>
      </p:sp>
      <p:sp>
        <p:nvSpPr>
          <p:cNvPr id="23661" name="Rectangle 109"/>
          <p:cNvSpPr>
            <a:spLocks noChangeArrowheads="1"/>
          </p:cNvSpPr>
          <p:nvPr/>
        </p:nvSpPr>
        <p:spPr bwMode="auto">
          <a:xfrm>
            <a:off x="4955409" y="3680372"/>
            <a:ext cx="2439988" cy="865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008000"/>
                </a:solidFill>
              </a:rPr>
              <a:t>A </a:t>
            </a:r>
            <a:r>
              <a:rPr lang="fr-FR" altLang="en-US" sz="2000" b="1" dirty="0" err="1">
                <a:solidFill>
                  <a:srgbClr val="008000"/>
                </a:solidFill>
              </a:rPr>
              <a:t>difference</a:t>
            </a:r>
            <a:r>
              <a:rPr lang="fr-FR" altLang="en-US" sz="2000" b="1" dirty="0">
                <a:solidFill>
                  <a:srgbClr val="008000"/>
                </a:solidFill>
              </a:rPr>
              <a:t> </a:t>
            </a:r>
            <a:r>
              <a:rPr lang="fr-FR" altLang="en-US" sz="2000" b="1" dirty="0" err="1">
                <a:solidFill>
                  <a:srgbClr val="008000"/>
                </a:solidFill>
              </a:rPr>
              <a:t>between</a:t>
            </a:r>
            <a:endParaRPr lang="fr-FR" altLang="en-US" sz="2000" b="1" dirty="0">
              <a:solidFill>
                <a:srgbClr val="008000"/>
              </a:solidFill>
            </a:endParaRPr>
          </a:p>
          <a:p>
            <a:pPr algn="ctr"/>
            <a:r>
              <a:rPr lang="fr-FR" altLang="en-US" sz="2000" b="1" dirty="0">
                <a:solidFill>
                  <a:srgbClr val="008000"/>
                </a:solidFill>
              </a:rPr>
              <a:t>Distillation and </a:t>
            </a:r>
          </a:p>
          <a:p>
            <a:pPr algn="ctr"/>
            <a:r>
              <a:rPr lang="fr-FR" altLang="en-US" sz="2000" b="1" dirty="0" err="1">
                <a:solidFill>
                  <a:srgbClr val="008000"/>
                </a:solidFill>
              </a:rPr>
              <a:t>Fractional</a:t>
            </a:r>
            <a:r>
              <a:rPr lang="fr-FR" altLang="en-US" sz="2000" b="1" dirty="0">
                <a:solidFill>
                  <a:srgbClr val="008000"/>
                </a:solidFill>
              </a:rPr>
              <a:t> distillation</a:t>
            </a:r>
          </a:p>
        </p:txBody>
      </p:sp>
      <p:sp>
        <p:nvSpPr>
          <p:cNvPr id="3126" name="Rectangle 2"/>
          <p:cNvSpPr>
            <a:spLocks noGrp="1" noChangeArrowheads="1"/>
          </p:cNvSpPr>
          <p:nvPr>
            <p:ph type="title" idx="4294967295"/>
          </p:nvPr>
        </p:nvSpPr>
        <p:spPr>
          <a:xfrm>
            <a:off x="1703388" y="1"/>
            <a:ext cx="8964612" cy="714375"/>
          </a:xfrm>
        </p:spPr>
        <p:txBody>
          <a:bodyPr>
            <a:normAutofit/>
          </a:bodyPr>
          <a:lstStyle/>
          <a:p>
            <a:pPr algn="l"/>
            <a:r>
              <a:rPr lang="es-ES_tradnl" altLang="en-US" sz="4000" dirty="0" err="1">
                <a:solidFill>
                  <a:srgbClr val="0070C0"/>
                </a:solidFill>
                <a:latin typeface="Comic Sans MS" panose="030F0702030302020204" pitchFamily="66" charset="0"/>
              </a:rPr>
              <a:t>Treasure</a:t>
            </a:r>
            <a:r>
              <a:rPr lang="es-ES_tradnl" altLang="en-US" sz="4000" dirty="0">
                <a:solidFill>
                  <a:srgbClr val="0070C0"/>
                </a:solidFill>
                <a:latin typeface="Comic Sans MS" panose="030F0702030302020204" pitchFamily="66" charset="0"/>
              </a:rPr>
              <a:t> </a:t>
            </a:r>
            <a:r>
              <a:rPr lang="es-ES_tradnl" altLang="en-US" sz="4000" dirty="0" err="1">
                <a:solidFill>
                  <a:srgbClr val="0070C0"/>
                </a:solidFill>
                <a:latin typeface="Comic Sans MS" panose="030F0702030302020204" pitchFamily="66" charset="0"/>
              </a:rPr>
              <a:t>chest</a:t>
            </a:r>
            <a:endParaRPr lang="es-ES_tradnl" altLang="en-US" sz="4000" dirty="0">
              <a:solidFill>
                <a:srgbClr val="0070C0"/>
              </a:solidFill>
              <a:latin typeface="Comic Sans MS" panose="030F0702030302020204" pitchFamily="66" charset="0"/>
            </a:endParaRPr>
          </a:p>
        </p:txBody>
      </p:sp>
      <p:pic>
        <p:nvPicPr>
          <p:cNvPr id="3127" name="Picture 89"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0314" y="1"/>
            <a:ext cx="67627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8" name="Picture 90" descr="MCj0439825000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91514" y="1"/>
            <a:ext cx="7207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9" name="Text Box 91"/>
          <p:cNvSpPr txBox="1">
            <a:spLocks noChangeArrowheads="1"/>
          </p:cNvSpPr>
          <p:nvPr/>
        </p:nvSpPr>
        <p:spPr bwMode="auto">
          <a:xfrm>
            <a:off x="6953251" y="214313"/>
            <a:ext cx="1571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a:latin typeface="Comic Sans MS" panose="030F0702030302020204" pitchFamily="66" charset="0"/>
              </a:rPr>
              <a:t>10 points</a:t>
            </a:r>
            <a:endParaRPr lang="en-US" altLang="en-US">
              <a:latin typeface="Comic Sans MS" panose="030F0702030302020204" pitchFamily="66" charset="0"/>
            </a:endParaRPr>
          </a:p>
        </p:txBody>
      </p:sp>
      <p:sp>
        <p:nvSpPr>
          <p:cNvPr id="3130" name="Text Box 92"/>
          <p:cNvSpPr txBox="1">
            <a:spLocks noChangeArrowheads="1"/>
          </p:cNvSpPr>
          <p:nvPr/>
        </p:nvSpPr>
        <p:spPr bwMode="auto">
          <a:xfrm>
            <a:off x="8934450" y="214313"/>
            <a:ext cx="1733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a:latin typeface="Comic Sans MS" panose="030F0702030302020204" pitchFamily="66" charset="0"/>
              </a:rPr>
              <a:t>5 points</a:t>
            </a:r>
            <a:endParaRPr lang="en-US" altLang="en-US">
              <a:latin typeface="Comic Sans MS" panose="030F0702030302020204" pitchFamily="66" charset="0"/>
            </a:endParaRPr>
          </a:p>
        </p:txBody>
      </p:sp>
      <p:pic>
        <p:nvPicPr>
          <p:cNvPr id="3131" name="Picture 89"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3812" y="1836026"/>
            <a:ext cx="67627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646" name="Rectangle 94"/>
          <p:cNvSpPr>
            <a:spLocks noChangeArrowheads="1"/>
          </p:cNvSpPr>
          <p:nvPr/>
        </p:nvSpPr>
        <p:spPr bwMode="auto">
          <a:xfrm>
            <a:off x="4918868" y="2741497"/>
            <a:ext cx="2582863" cy="785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FF0000"/>
                </a:solidFill>
              </a:rPr>
              <a:t>An </a:t>
            </a:r>
            <a:r>
              <a:rPr lang="fr-FR" altLang="en-US" sz="2000" b="1" dirty="0" err="1">
                <a:solidFill>
                  <a:srgbClr val="FF0000"/>
                </a:solidFill>
              </a:rPr>
              <a:t>example</a:t>
            </a:r>
            <a:r>
              <a:rPr lang="fr-FR" altLang="en-US" sz="2000" b="1" dirty="0">
                <a:solidFill>
                  <a:srgbClr val="FF0000"/>
                </a:solidFill>
              </a:rPr>
              <a:t> of a </a:t>
            </a:r>
          </a:p>
          <a:p>
            <a:pPr algn="ctr"/>
            <a:r>
              <a:rPr lang="fr-FR" altLang="en-US" sz="2000" b="1" dirty="0">
                <a:solidFill>
                  <a:srgbClr val="FF0000"/>
                </a:solidFill>
              </a:rPr>
              <a:t>compound</a:t>
            </a:r>
          </a:p>
        </p:txBody>
      </p:sp>
      <p:sp>
        <p:nvSpPr>
          <p:cNvPr id="23659" name="Rectangle 107"/>
          <p:cNvSpPr>
            <a:spLocks noChangeArrowheads="1"/>
          </p:cNvSpPr>
          <p:nvPr/>
        </p:nvSpPr>
        <p:spPr bwMode="auto">
          <a:xfrm>
            <a:off x="7520781" y="4632541"/>
            <a:ext cx="2560638" cy="800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rgbClr val="FF0000"/>
                </a:solidFill>
              </a:rPr>
              <a:t>How to </a:t>
            </a:r>
            <a:r>
              <a:rPr lang="fr-FR" altLang="en-US" sz="2000" b="1" dirty="0" err="1">
                <a:solidFill>
                  <a:srgbClr val="FF0000"/>
                </a:solidFill>
              </a:rPr>
              <a:t>get</a:t>
            </a:r>
            <a:r>
              <a:rPr lang="fr-FR" altLang="en-US" sz="2000" b="1" dirty="0">
                <a:solidFill>
                  <a:srgbClr val="FF0000"/>
                </a:solidFill>
              </a:rPr>
              <a:t> </a:t>
            </a:r>
            <a:r>
              <a:rPr lang="fr-FR" altLang="en-US" sz="2000" b="1" dirty="0" err="1">
                <a:solidFill>
                  <a:srgbClr val="FF0000"/>
                </a:solidFill>
              </a:rPr>
              <a:t>salt</a:t>
            </a:r>
            <a:r>
              <a:rPr lang="fr-FR" altLang="en-US" sz="2000" b="1" dirty="0">
                <a:solidFill>
                  <a:srgbClr val="FF0000"/>
                </a:solidFill>
              </a:rPr>
              <a:t> </a:t>
            </a:r>
          </a:p>
          <a:p>
            <a:pPr algn="ctr"/>
            <a:r>
              <a:rPr lang="fr-FR" altLang="en-US" sz="2000" b="1" dirty="0" err="1">
                <a:solidFill>
                  <a:srgbClr val="FF0000"/>
                </a:solidFill>
              </a:rPr>
              <a:t>crystals</a:t>
            </a:r>
            <a:r>
              <a:rPr lang="fr-FR" altLang="en-US" sz="2000" b="1" dirty="0">
                <a:solidFill>
                  <a:srgbClr val="FF0000"/>
                </a:solidFill>
              </a:rPr>
              <a:t> </a:t>
            </a:r>
            <a:r>
              <a:rPr lang="fr-FR" altLang="en-US" sz="2000" b="1" dirty="0" err="1">
                <a:solidFill>
                  <a:srgbClr val="FF0000"/>
                </a:solidFill>
              </a:rPr>
              <a:t>from</a:t>
            </a:r>
            <a:r>
              <a:rPr lang="fr-FR" altLang="en-US" sz="2000" b="1" dirty="0">
                <a:solidFill>
                  <a:srgbClr val="FF0000"/>
                </a:solidFill>
              </a:rPr>
              <a:t> </a:t>
            </a:r>
          </a:p>
          <a:p>
            <a:pPr algn="ctr"/>
            <a:r>
              <a:rPr lang="fr-FR" altLang="en-US" sz="2000" b="1" dirty="0" err="1">
                <a:solidFill>
                  <a:srgbClr val="FF0000"/>
                </a:solidFill>
              </a:rPr>
              <a:t>salt</a:t>
            </a:r>
            <a:r>
              <a:rPr lang="fr-FR" altLang="en-US" sz="2000" b="1" dirty="0">
                <a:solidFill>
                  <a:srgbClr val="FF0000"/>
                </a:solidFill>
              </a:rPr>
              <a:t> solution</a:t>
            </a:r>
          </a:p>
        </p:txBody>
      </p:sp>
      <p:pic>
        <p:nvPicPr>
          <p:cNvPr id="3134" name="Picture 88" descr="MCj0436305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4724400"/>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658" name="Rectangle 106"/>
          <p:cNvSpPr>
            <a:spLocks noChangeArrowheads="1"/>
          </p:cNvSpPr>
          <p:nvPr/>
        </p:nvSpPr>
        <p:spPr bwMode="auto">
          <a:xfrm>
            <a:off x="4991099" y="4648200"/>
            <a:ext cx="2363788" cy="76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a:solidFill>
                  <a:schemeClr val="accent2"/>
                </a:solidFill>
              </a:rPr>
              <a:t>Name 3 </a:t>
            </a:r>
            <a:r>
              <a:rPr lang="fr-FR" altLang="en-US" sz="2000" b="1" dirty="0" err="1">
                <a:solidFill>
                  <a:schemeClr val="accent2"/>
                </a:solidFill>
              </a:rPr>
              <a:t>scientists</a:t>
            </a:r>
            <a:r>
              <a:rPr lang="fr-FR" altLang="en-US" sz="2000" b="1" dirty="0">
                <a:solidFill>
                  <a:schemeClr val="accent2"/>
                </a:solidFill>
              </a:rPr>
              <a:t> </a:t>
            </a:r>
          </a:p>
          <a:p>
            <a:pPr algn="ctr"/>
            <a:r>
              <a:rPr lang="fr-FR" altLang="en-US" sz="2000" b="1" dirty="0" err="1">
                <a:solidFill>
                  <a:schemeClr val="accent2"/>
                </a:solidFill>
              </a:rPr>
              <a:t>Involved</a:t>
            </a:r>
            <a:r>
              <a:rPr lang="fr-FR" altLang="en-US" sz="2000" b="1" dirty="0">
                <a:solidFill>
                  <a:schemeClr val="accent2"/>
                </a:solidFill>
              </a:rPr>
              <a:t> in the</a:t>
            </a:r>
          </a:p>
          <a:p>
            <a:pPr algn="ctr"/>
            <a:r>
              <a:rPr lang="fr-FR" altLang="en-US" sz="2000" b="1" dirty="0" err="1">
                <a:solidFill>
                  <a:schemeClr val="accent2"/>
                </a:solidFill>
              </a:rPr>
              <a:t>History</a:t>
            </a:r>
            <a:r>
              <a:rPr lang="fr-FR" altLang="en-US" sz="2000" b="1" dirty="0">
                <a:solidFill>
                  <a:schemeClr val="accent2"/>
                </a:solidFill>
              </a:rPr>
              <a:t> of the </a:t>
            </a:r>
            <a:r>
              <a:rPr lang="fr-FR" altLang="en-US" sz="2000" b="1" dirty="0" err="1">
                <a:solidFill>
                  <a:schemeClr val="accent2"/>
                </a:solidFill>
              </a:rPr>
              <a:t>atom</a:t>
            </a:r>
            <a:endParaRPr lang="fr-FR" altLang="en-US" sz="2000" b="1" dirty="0">
              <a:solidFill>
                <a:schemeClr val="accent2"/>
              </a:solidFill>
            </a:endParaRPr>
          </a:p>
        </p:txBody>
      </p:sp>
      <p:sp>
        <p:nvSpPr>
          <p:cNvPr id="40" name="5-Point Star 39"/>
          <p:cNvSpPr/>
          <p:nvPr/>
        </p:nvSpPr>
        <p:spPr>
          <a:xfrm>
            <a:off x="11493500" y="215900"/>
            <a:ext cx="444500" cy="45273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52" name="Rectangle 100"/>
          <p:cNvSpPr>
            <a:spLocks noChangeArrowheads="1"/>
          </p:cNvSpPr>
          <p:nvPr/>
        </p:nvSpPr>
        <p:spPr bwMode="auto">
          <a:xfrm>
            <a:off x="4991100" y="1828801"/>
            <a:ext cx="2438400" cy="773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r-FR" altLang="en-US" sz="2000" b="1" dirty="0" err="1">
                <a:solidFill>
                  <a:schemeClr val="accent2"/>
                </a:solidFill>
              </a:rPr>
              <a:t>What</a:t>
            </a:r>
            <a:r>
              <a:rPr lang="fr-FR" altLang="en-US" sz="2000" b="1" dirty="0">
                <a:solidFill>
                  <a:schemeClr val="accent2"/>
                </a:solidFill>
              </a:rPr>
              <a:t> </a:t>
            </a:r>
            <a:r>
              <a:rPr lang="fr-FR" altLang="en-US" sz="2000" b="1" dirty="0" err="1">
                <a:solidFill>
                  <a:schemeClr val="accent2"/>
                </a:solidFill>
              </a:rPr>
              <a:t>was</a:t>
            </a:r>
            <a:r>
              <a:rPr lang="fr-FR" altLang="en-US" sz="2000" b="1" dirty="0">
                <a:solidFill>
                  <a:schemeClr val="accent2"/>
                </a:solidFill>
              </a:rPr>
              <a:t> </a:t>
            </a:r>
            <a:r>
              <a:rPr lang="fr-FR" altLang="en-US" sz="2000" b="1" dirty="0" err="1">
                <a:solidFill>
                  <a:schemeClr val="accent2"/>
                </a:solidFill>
              </a:rPr>
              <a:t>discovered</a:t>
            </a:r>
            <a:endParaRPr lang="fr-FR" altLang="en-US" sz="2000" b="1" dirty="0">
              <a:solidFill>
                <a:schemeClr val="accent2"/>
              </a:solidFill>
            </a:endParaRPr>
          </a:p>
          <a:p>
            <a:pPr algn="ctr"/>
            <a:r>
              <a:rPr lang="fr-FR" altLang="en-US" sz="2000" b="1" dirty="0">
                <a:solidFill>
                  <a:schemeClr val="accent2"/>
                </a:solidFill>
              </a:rPr>
              <a:t>First: protons </a:t>
            </a:r>
          </a:p>
          <a:p>
            <a:pPr algn="ctr"/>
            <a:r>
              <a:rPr lang="fr-FR" altLang="en-US" sz="2000" b="1" dirty="0">
                <a:solidFill>
                  <a:schemeClr val="accent2"/>
                </a:solidFill>
              </a:rPr>
              <a:t>or neutrons?</a:t>
            </a:r>
          </a:p>
        </p:txBody>
      </p:sp>
    </p:spTree>
    <p:extLst>
      <p:ext uri="{BB962C8B-B14F-4D97-AF65-F5344CB8AC3E}">
        <p14:creationId xmlns:p14="http://schemas.microsoft.com/office/powerpoint/2010/main" val="23018128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660"/>
                    </p:tgtEl>
                  </p:cond>
                </p:stCondLst>
                <p:endSync evt="end" delay="0">
                  <p:rtn val="all"/>
                </p:endSync>
                <p:childTnLst>
                  <p:par>
                    <p:cTn id="3" fill="hold" nodeType="clickPar">
                      <p:stCondLst>
                        <p:cond delay="0"/>
                      </p:stCondLst>
                      <p:childTnLst>
                        <p:par>
                          <p:cTn id="4" fill="hold" nodeType="withGroup">
                            <p:stCondLst>
                              <p:cond delay="0"/>
                            </p:stCondLst>
                            <p:childTnLst>
                              <p:par>
                                <p:cTn id="5" presetID="4" presetClass="exit" presetSubtype="16" fill="hold" grpId="0" nodeType="clickEffect">
                                  <p:stCondLst>
                                    <p:cond delay="0"/>
                                  </p:stCondLst>
                                  <p:childTnLst>
                                    <p:animEffect transition="out" filter="box(in)">
                                      <p:cBhvr>
                                        <p:cTn id="6" dur="500"/>
                                        <p:tgtEl>
                                          <p:spTgt spid="23660"/>
                                        </p:tgtEl>
                                      </p:cBhvr>
                                    </p:animEffect>
                                    <p:set>
                                      <p:cBhvr>
                                        <p:cTn id="7" dur="1" fill="hold">
                                          <p:stCondLst>
                                            <p:cond delay="499"/>
                                          </p:stCondLst>
                                        </p:cTn>
                                        <p:tgtEl>
                                          <p:spTgt spid="23660"/>
                                        </p:tgtEl>
                                        <p:attrNameLst>
                                          <p:attrName>style.visibility</p:attrName>
                                        </p:attrNameLst>
                                      </p:cBhvr>
                                      <p:to>
                                        <p:strVal val="hidden"/>
                                      </p:to>
                                    </p:set>
                                  </p:childTnLst>
                                </p:cTn>
                              </p:par>
                            </p:childTnLst>
                          </p:cTn>
                        </p:par>
                      </p:childTnLst>
                    </p:cTn>
                  </p:par>
                </p:childTnLst>
              </p:cTn>
              <p:nextCondLst>
                <p:cond evt="onClick" delay="0">
                  <p:tgtEl>
                    <p:spTgt spid="23660"/>
                  </p:tgtEl>
                </p:cond>
              </p:nextCondLst>
            </p:seq>
            <p:seq concurrent="1" nextAc="seek">
              <p:cTn id="8" restart="whenNotActive" fill="hold" evtFilter="cancelBubble" nodeType="interactiveSeq">
                <p:stCondLst>
                  <p:cond evt="onClick" delay="0">
                    <p:tgtEl>
                      <p:spTgt spid="2366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5" presetClass="exit" presetSubtype="10" fill="hold" grpId="0" nodeType="clickEffect">
                                  <p:stCondLst>
                                    <p:cond delay="0"/>
                                  </p:stCondLst>
                                  <p:childTnLst>
                                    <p:animEffect transition="out" filter="checkerboard(across)">
                                      <p:cBhvr>
                                        <p:cTn id="12" dur="500"/>
                                        <p:tgtEl>
                                          <p:spTgt spid="23662"/>
                                        </p:tgtEl>
                                      </p:cBhvr>
                                    </p:animEffect>
                                    <p:set>
                                      <p:cBhvr>
                                        <p:cTn id="13" dur="1" fill="hold">
                                          <p:stCondLst>
                                            <p:cond delay="499"/>
                                          </p:stCondLst>
                                        </p:cTn>
                                        <p:tgtEl>
                                          <p:spTgt spid="23662"/>
                                        </p:tgtEl>
                                        <p:attrNameLst>
                                          <p:attrName>style.visibility</p:attrName>
                                        </p:attrNameLst>
                                      </p:cBhvr>
                                      <p:to>
                                        <p:strVal val="hidden"/>
                                      </p:to>
                                    </p:set>
                                  </p:childTnLst>
                                </p:cTn>
                              </p:par>
                            </p:childTnLst>
                          </p:cTn>
                        </p:par>
                      </p:childTnLst>
                    </p:cTn>
                  </p:par>
                </p:childTnLst>
              </p:cTn>
              <p:nextCondLst>
                <p:cond evt="onClick" delay="0">
                  <p:tgtEl>
                    <p:spTgt spid="23662"/>
                  </p:tgtEl>
                </p:cond>
              </p:nextCondLst>
            </p:seq>
            <p:seq concurrent="1" nextAc="seek">
              <p:cTn id="14" restart="whenNotActive" fill="hold" evtFilter="cancelBubble" nodeType="interactiveSeq">
                <p:stCondLst>
                  <p:cond evt="onClick" delay="0">
                    <p:tgtEl>
                      <p:spTgt spid="23658"/>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5" presetClass="exit" presetSubtype="10" fill="hold" grpId="0" nodeType="clickEffect">
                                  <p:stCondLst>
                                    <p:cond delay="0"/>
                                  </p:stCondLst>
                                  <p:childTnLst>
                                    <p:animEffect transition="out" filter="checkerboard(across)">
                                      <p:cBhvr>
                                        <p:cTn id="18" dur="500"/>
                                        <p:tgtEl>
                                          <p:spTgt spid="23658"/>
                                        </p:tgtEl>
                                      </p:cBhvr>
                                    </p:animEffect>
                                    <p:set>
                                      <p:cBhvr>
                                        <p:cTn id="19" dur="1" fill="hold">
                                          <p:stCondLst>
                                            <p:cond delay="499"/>
                                          </p:stCondLst>
                                        </p:cTn>
                                        <p:tgtEl>
                                          <p:spTgt spid="23658"/>
                                        </p:tgtEl>
                                        <p:attrNameLst>
                                          <p:attrName>style.visibility</p:attrName>
                                        </p:attrNameLst>
                                      </p:cBhvr>
                                      <p:to>
                                        <p:strVal val="hidden"/>
                                      </p:to>
                                    </p:set>
                                  </p:childTnLst>
                                </p:cTn>
                              </p:par>
                            </p:childTnLst>
                          </p:cTn>
                        </p:par>
                      </p:childTnLst>
                    </p:cTn>
                  </p:par>
                </p:childTnLst>
              </p:cTn>
              <p:nextCondLst>
                <p:cond evt="onClick" delay="0">
                  <p:tgtEl>
                    <p:spTgt spid="23658"/>
                  </p:tgtEl>
                </p:cond>
              </p:nextCondLst>
            </p:seq>
            <p:seq concurrent="1" nextAc="seek">
              <p:cTn id="20" restart="whenNotActive" fill="hold" evtFilter="cancelBubble" nodeType="interactiveSeq">
                <p:stCondLst>
                  <p:cond evt="onClick" delay="0">
                    <p:tgtEl>
                      <p:spTgt spid="23649"/>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 presetClass="exit" presetSubtype="4" fill="hold" grpId="0" nodeType="clickEffect">
                                  <p:stCondLst>
                                    <p:cond delay="0"/>
                                  </p:stCondLst>
                                  <p:childTnLst>
                                    <p:anim calcmode="lin" valueType="num">
                                      <p:cBhvr additive="base">
                                        <p:cTn id="24" dur="500"/>
                                        <p:tgtEl>
                                          <p:spTgt spid="23649"/>
                                        </p:tgtEl>
                                        <p:attrNameLst>
                                          <p:attrName>ppt_x</p:attrName>
                                        </p:attrNameLst>
                                      </p:cBhvr>
                                      <p:tavLst>
                                        <p:tav tm="0">
                                          <p:val>
                                            <p:strVal val="ppt_x"/>
                                          </p:val>
                                        </p:tav>
                                        <p:tav tm="100000">
                                          <p:val>
                                            <p:strVal val="ppt_x"/>
                                          </p:val>
                                        </p:tav>
                                      </p:tavLst>
                                    </p:anim>
                                    <p:anim calcmode="lin" valueType="num">
                                      <p:cBhvr additive="base">
                                        <p:cTn id="25" dur="500"/>
                                        <p:tgtEl>
                                          <p:spTgt spid="23649"/>
                                        </p:tgtEl>
                                        <p:attrNameLst>
                                          <p:attrName>ppt_y</p:attrName>
                                        </p:attrNameLst>
                                      </p:cBhvr>
                                      <p:tavLst>
                                        <p:tav tm="0">
                                          <p:val>
                                            <p:strVal val="ppt_y"/>
                                          </p:val>
                                        </p:tav>
                                        <p:tav tm="100000">
                                          <p:val>
                                            <p:strVal val="1+ppt_h/2"/>
                                          </p:val>
                                        </p:tav>
                                      </p:tavLst>
                                    </p:anim>
                                    <p:set>
                                      <p:cBhvr>
                                        <p:cTn id="26" dur="1" fill="hold">
                                          <p:stCondLst>
                                            <p:cond delay="499"/>
                                          </p:stCondLst>
                                        </p:cTn>
                                        <p:tgtEl>
                                          <p:spTgt spid="23649"/>
                                        </p:tgtEl>
                                        <p:attrNameLst>
                                          <p:attrName>style.visibility</p:attrName>
                                        </p:attrNameLst>
                                      </p:cBhvr>
                                      <p:to>
                                        <p:strVal val="hidden"/>
                                      </p:to>
                                    </p:set>
                                  </p:childTnLst>
                                </p:cTn>
                              </p:par>
                            </p:childTnLst>
                          </p:cTn>
                        </p:par>
                      </p:childTnLst>
                    </p:cTn>
                  </p:par>
                </p:childTnLst>
              </p:cTn>
              <p:nextCondLst>
                <p:cond evt="onClick" delay="0">
                  <p:tgtEl>
                    <p:spTgt spid="23649"/>
                  </p:tgtEl>
                </p:cond>
              </p:nextCondLst>
            </p:seq>
            <p:seq concurrent="1" nextAc="seek">
              <p:cTn id="27" restart="whenNotActive" fill="hold" evtFilter="cancelBubble" nodeType="interactiveSeq">
                <p:stCondLst>
                  <p:cond evt="onClick" delay="0">
                    <p:tgtEl>
                      <p:spTgt spid="23661"/>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8" presetClass="exit" presetSubtype="12" fill="hold" grpId="0" nodeType="clickEffect">
                                  <p:stCondLst>
                                    <p:cond delay="0"/>
                                  </p:stCondLst>
                                  <p:childTnLst>
                                    <p:animEffect transition="out" filter="strips(downLeft)">
                                      <p:cBhvr>
                                        <p:cTn id="31" dur="500"/>
                                        <p:tgtEl>
                                          <p:spTgt spid="23661"/>
                                        </p:tgtEl>
                                      </p:cBhvr>
                                    </p:animEffect>
                                    <p:set>
                                      <p:cBhvr>
                                        <p:cTn id="32" dur="1" fill="hold">
                                          <p:stCondLst>
                                            <p:cond delay="499"/>
                                          </p:stCondLst>
                                        </p:cTn>
                                        <p:tgtEl>
                                          <p:spTgt spid="23661"/>
                                        </p:tgtEl>
                                        <p:attrNameLst>
                                          <p:attrName>style.visibility</p:attrName>
                                        </p:attrNameLst>
                                      </p:cBhvr>
                                      <p:to>
                                        <p:strVal val="hidden"/>
                                      </p:to>
                                    </p:set>
                                  </p:childTnLst>
                                </p:cTn>
                              </p:par>
                            </p:childTnLst>
                          </p:cTn>
                        </p:par>
                      </p:childTnLst>
                    </p:cTn>
                  </p:par>
                </p:childTnLst>
              </p:cTn>
              <p:nextCondLst>
                <p:cond evt="onClick" delay="0">
                  <p:tgtEl>
                    <p:spTgt spid="23661"/>
                  </p:tgtEl>
                </p:cond>
              </p:nextCondLst>
            </p:seq>
            <p:seq concurrent="1" nextAc="seek">
              <p:cTn id="33" restart="whenNotActive" fill="hold" evtFilter="cancelBubble" nodeType="interactiveSeq">
                <p:stCondLst>
                  <p:cond evt="onClick" delay="0">
                    <p:tgtEl>
                      <p:spTgt spid="23653"/>
                    </p:tgtEl>
                  </p:cond>
                </p:stCondLst>
                <p:endSync evt="end" delay="0">
                  <p:rtn val="all"/>
                </p:endSync>
                <p:childTnLst>
                  <p:par>
                    <p:cTn id="34" fill="hold" nodeType="clickPar">
                      <p:stCondLst>
                        <p:cond delay="0"/>
                      </p:stCondLst>
                      <p:childTnLst>
                        <p:par>
                          <p:cTn id="35" fill="hold" nodeType="withGroup">
                            <p:stCondLst>
                              <p:cond delay="0"/>
                            </p:stCondLst>
                            <p:childTnLst>
                              <p:par>
                                <p:cTn id="36" presetID="8" presetClass="exit" presetSubtype="16" fill="hold" grpId="0" nodeType="clickEffect">
                                  <p:stCondLst>
                                    <p:cond delay="0"/>
                                  </p:stCondLst>
                                  <p:childTnLst>
                                    <p:animEffect transition="out" filter="diamond(in)">
                                      <p:cBhvr>
                                        <p:cTn id="37" dur="500"/>
                                        <p:tgtEl>
                                          <p:spTgt spid="23653"/>
                                        </p:tgtEl>
                                      </p:cBhvr>
                                    </p:animEffect>
                                    <p:set>
                                      <p:cBhvr>
                                        <p:cTn id="38" dur="1" fill="hold">
                                          <p:stCondLst>
                                            <p:cond delay="499"/>
                                          </p:stCondLst>
                                        </p:cTn>
                                        <p:tgtEl>
                                          <p:spTgt spid="23653"/>
                                        </p:tgtEl>
                                        <p:attrNameLst>
                                          <p:attrName>style.visibility</p:attrName>
                                        </p:attrNameLst>
                                      </p:cBhvr>
                                      <p:to>
                                        <p:strVal val="hidden"/>
                                      </p:to>
                                    </p:set>
                                  </p:childTnLst>
                                </p:cTn>
                              </p:par>
                            </p:childTnLst>
                          </p:cTn>
                        </p:par>
                      </p:childTnLst>
                    </p:cTn>
                  </p:par>
                </p:childTnLst>
              </p:cTn>
              <p:nextCondLst>
                <p:cond evt="onClick" delay="0">
                  <p:tgtEl>
                    <p:spTgt spid="23653"/>
                  </p:tgtEl>
                </p:cond>
              </p:nextCondLst>
            </p:seq>
            <p:seq concurrent="1" nextAc="seek">
              <p:cTn id="39" restart="whenNotActive" fill="hold" evtFilter="cancelBubble" nodeType="interactiveSeq">
                <p:stCondLst>
                  <p:cond evt="onClick" delay="0">
                    <p:tgtEl>
                      <p:spTgt spid="23656"/>
                    </p:tgtEl>
                  </p:cond>
                </p:stCondLst>
                <p:endSync evt="end" delay="0">
                  <p:rtn val="all"/>
                </p:endSync>
                <p:childTnLst>
                  <p:par>
                    <p:cTn id="40" fill="hold" nodeType="clickPar">
                      <p:stCondLst>
                        <p:cond delay="0"/>
                      </p:stCondLst>
                      <p:childTnLst>
                        <p:par>
                          <p:cTn id="41" fill="hold" nodeType="withGroup">
                            <p:stCondLst>
                              <p:cond delay="0"/>
                            </p:stCondLst>
                            <p:childTnLst>
                              <p:par>
                                <p:cTn id="42" presetID="2" presetClass="exit" presetSubtype="4" fill="hold" grpId="0" nodeType="clickEffect">
                                  <p:stCondLst>
                                    <p:cond delay="0"/>
                                  </p:stCondLst>
                                  <p:childTnLst>
                                    <p:anim calcmode="lin" valueType="num">
                                      <p:cBhvr additive="base">
                                        <p:cTn id="43" dur="500"/>
                                        <p:tgtEl>
                                          <p:spTgt spid="23656"/>
                                        </p:tgtEl>
                                        <p:attrNameLst>
                                          <p:attrName>ppt_x</p:attrName>
                                        </p:attrNameLst>
                                      </p:cBhvr>
                                      <p:tavLst>
                                        <p:tav tm="0">
                                          <p:val>
                                            <p:strVal val="ppt_x"/>
                                          </p:val>
                                        </p:tav>
                                        <p:tav tm="100000">
                                          <p:val>
                                            <p:strVal val="ppt_x"/>
                                          </p:val>
                                        </p:tav>
                                      </p:tavLst>
                                    </p:anim>
                                    <p:anim calcmode="lin" valueType="num">
                                      <p:cBhvr additive="base">
                                        <p:cTn id="44" dur="500"/>
                                        <p:tgtEl>
                                          <p:spTgt spid="23656"/>
                                        </p:tgtEl>
                                        <p:attrNameLst>
                                          <p:attrName>ppt_y</p:attrName>
                                        </p:attrNameLst>
                                      </p:cBhvr>
                                      <p:tavLst>
                                        <p:tav tm="0">
                                          <p:val>
                                            <p:strVal val="ppt_y"/>
                                          </p:val>
                                        </p:tav>
                                        <p:tav tm="100000">
                                          <p:val>
                                            <p:strVal val="1+ppt_h/2"/>
                                          </p:val>
                                        </p:tav>
                                      </p:tavLst>
                                    </p:anim>
                                    <p:set>
                                      <p:cBhvr>
                                        <p:cTn id="45" dur="1" fill="hold">
                                          <p:stCondLst>
                                            <p:cond delay="499"/>
                                          </p:stCondLst>
                                        </p:cTn>
                                        <p:tgtEl>
                                          <p:spTgt spid="23656"/>
                                        </p:tgtEl>
                                        <p:attrNameLst>
                                          <p:attrName>style.visibility</p:attrName>
                                        </p:attrNameLst>
                                      </p:cBhvr>
                                      <p:to>
                                        <p:strVal val="hidden"/>
                                      </p:to>
                                    </p:set>
                                  </p:childTnLst>
                                </p:cTn>
                              </p:par>
                            </p:childTnLst>
                          </p:cTn>
                        </p:par>
                      </p:childTnLst>
                    </p:cTn>
                  </p:par>
                </p:childTnLst>
              </p:cTn>
              <p:nextCondLst>
                <p:cond evt="onClick" delay="0">
                  <p:tgtEl>
                    <p:spTgt spid="23656"/>
                  </p:tgtEl>
                </p:cond>
              </p:nextCondLst>
            </p:seq>
            <p:seq concurrent="1" nextAc="seek">
              <p:cTn id="46" restart="whenNotActive" fill="hold" evtFilter="cancelBubble" nodeType="interactiveSeq">
                <p:stCondLst>
                  <p:cond evt="onClick" delay="0">
                    <p:tgtEl>
                      <p:spTgt spid="23657"/>
                    </p:tgtEl>
                  </p:cond>
                </p:stCondLst>
                <p:endSync evt="end" delay="0">
                  <p:rtn val="all"/>
                </p:endSync>
                <p:childTnLst>
                  <p:par>
                    <p:cTn id="47" fill="hold" nodeType="clickPar">
                      <p:stCondLst>
                        <p:cond delay="0"/>
                      </p:stCondLst>
                      <p:childTnLst>
                        <p:par>
                          <p:cTn id="48" fill="hold" nodeType="withGroup">
                            <p:stCondLst>
                              <p:cond delay="0"/>
                            </p:stCondLst>
                            <p:childTnLst>
                              <p:par>
                                <p:cTn id="49" presetID="18" presetClass="exit" presetSubtype="12" fill="hold" grpId="0" nodeType="clickEffect">
                                  <p:stCondLst>
                                    <p:cond delay="0"/>
                                  </p:stCondLst>
                                  <p:childTnLst>
                                    <p:animEffect transition="out" filter="strips(downLeft)">
                                      <p:cBhvr>
                                        <p:cTn id="50" dur="500"/>
                                        <p:tgtEl>
                                          <p:spTgt spid="23657"/>
                                        </p:tgtEl>
                                      </p:cBhvr>
                                    </p:animEffect>
                                    <p:set>
                                      <p:cBhvr>
                                        <p:cTn id="51" dur="1" fill="hold">
                                          <p:stCondLst>
                                            <p:cond delay="499"/>
                                          </p:stCondLst>
                                        </p:cTn>
                                        <p:tgtEl>
                                          <p:spTgt spid="23657"/>
                                        </p:tgtEl>
                                        <p:attrNameLst>
                                          <p:attrName>style.visibility</p:attrName>
                                        </p:attrNameLst>
                                      </p:cBhvr>
                                      <p:to>
                                        <p:strVal val="hidden"/>
                                      </p:to>
                                    </p:set>
                                  </p:childTnLst>
                                </p:cTn>
                              </p:par>
                            </p:childTnLst>
                          </p:cTn>
                        </p:par>
                      </p:childTnLst>
                    </p:cTn>
                  </p:par>
                </p:childTnLst>
              </p:cTn>
              <p:nextCondLst>
                <p:cond evt="onClick" delay="0">
                  <p:tgtEl>
                    <p:spTgt spid="23657"/>
                  </p:tgtEl>
                </p:cond>
              </p:nextCondLst>
            </p:seq>
            <p:seq concurrent="1" nextAc="seek">
              <p:cTn id="52" restart="whenNotActive" fill="hold" evtFilter="cancelBubble" nodeType="interactiveSeq">
                <p:stCondLst>
                  <p:cond evt="onClick" delay="0">
                    <p:tgtEl>
                      <p:spTgt spid="23654"/>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2" presetClass="exit" presetSubtype="4" fill="hold" grpId="0" nodeType="clickEffect">
                                  <p:stCondLst>
                                    <p:cond delay="0"/>
                                  </p:stCondLst>
                                  <p:childTnLst>
                                    <p:anim calcmode="lin" valueType="num">
                                      <p:cBhvr additive="base">
                                        <p:cTn id="56" dur="500"/>
                                        <p:tgtEl>
                                          <p:spTgt spid="23654"/>
                                        </p:tgtEl>
                                        <p:attrNameLst>
                                          <p:attrName>ppt_x</p:attrName>
                                        </p:attrNameLst>
                                      </p:cBhvr>
                                      <p:tavLst>
                                        <p:tav tm="0">
                                          <p:val>
                                            <p:strVal val="ppt_x"/>
                                          </p:val>
                                        </p:tav>
                                        <p:tav tm="100000">
                                          <p:val>
                                            <p:strVal val="ppt_x"/>
                                          </p:val>
                                        </p:tav>
                                      </p:tavLst>
                                    </p:anim>
                                    <p:anim calcmode="lin" valueType="num">
                                      <p:cBhvr additive="base">
                                        <p:cTn id="57" dur="500"/>
                                        <p:tgtEl>
                                          <p:spTgt spid="23654"/>
                                        </p:tgtEl>
                                        <p:attrNameLst>
                                          <p:attrName>ppt_y</p:attrName>
                                        </p:attrNameLst>
                                      </p:cBhvr>
                                      <p:tavLst>
                                        <p:tav tm="0">
                                          <p:val>
                                            <p:strVal val="ppt_y"/>
                                          </p:val>
                                        </p:tav>
                                        <p:tav tm="100000">
                                          <p:val>
                                            <p:strVal val="1+ppt_h/2"/>
                                          </p:val>
                                        </p:tav>
                                      </p:tavLst>
                                    </p:anim>
                                    <p:set>
                                      <p:cBhvr>
                                        <p:cTn id="58" dur="1" fill="hold">
                                          <p:stCondLst>
                                            <p:cond delay="499"/>
                                          </p:stCondLst>
                                        </p:cTn>
                                        <p:tgtEl>
                                          <p:spTgt spid="23654"/>
                                        </p:tgtEl>
                                        <p:attrNameLst>
                                          <p:attrName>style.visibility</p:attrName>
                                        </p:attrNameLst>
                                      </p:cBhvr>
                                      <p:to>
                                        <p:strVal val="hidden"/>
                                      </p:to>
                                    </p:set>
                                  </p:childTnLst>
                                </p:cTn>
                              </p:par>
                            </p:childTnLst>
                          </p:cTn>
                        </p:par>
                      </p:childTnLst>
                    </p:cTn>
                  </p:par>
                </p:childTnLst>
              </p:cTn>
              <p:nextCondLst>
                <p:cond evt="onClick" delay="0">
                  <p:tgtEl>
                    <p:spTgt spid="23654"/>
                  </p:tgtEl>
                </p:cond>
              </p:nextCondLst>
            </p:seq>
            <p:seq concurrent="1" nextAc="seek">
              <p:cTn id="59" restart="whenNotActive" fill="hold" evtFilter="cancelBubble" nodeType="interactiveSeq">
                <p:stCondLst>
                  <p:cond evt="onClick" delay="0">
                    <p:tgtEl>
                      <p:spTgt spid="23647"/>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8" presetClass="exit" presetSubtype="16" fill="hold" grpId="0" nodeType="clickEffect">
                                  <p:stCondLst>
                                    <p:cond delay="0"/>
                                  </p:stCondLst>
                                  <p:childTnLst>
                                    <p:animEffect transition="out" filter="diamond(in)">
                                      <p:cBhvr>
                                        <p:cTn id="63" dur="500"/>
                                        <p:tgtEl>
                                          <p:spTgt spid="23647"/>
                                        </p:tgtEl>
                                      </p:cBhvr>
                                    </p:animEffect>
                                    <p:set>
                                      <p:cBhvr>
                                        <p:cTn id="64" dur="1" fill="hold">
                                          <p:stCondLst>
                                            <p:cond delay="499"/>
                                          </p:stCondLst>
                                        </p:cTn>
                                        <p:tgtEl>
                                          <p:spTgt spid="23647"/>
                                        </p:tgtEl>
                                        <p:attrNameLst>
                                          <p:attrName>style.visibility</p:attrName>
                                        </p:attrNameLst>
                                      </p:cBhvr>
                                      <p:to>
                                        <p:strVal val="hidden"/>
                                      </p:to>
                                    </p:set>
                                  </p:childTnLst>
                                </p:cTn>
                              </p:par>
                            </p:childTnLst>
                          </p:cTn>
                        </p:par>
                      </p:childTnLst>
                    </p:cTn>
                  </p:par>
                </p:childTnLst>
              </p:cTn>
              <p:nextCondLst>
                <p:cond evt="onClick" delay="0">
                  <p:tgtEl>
                    <p:spTgt spid="23647"/>
                  </p:tgtEl>
                </p:cond>
              </p:nextCondLst>
            </p:seq>
            <p:seq concurrent="1" nextAc="seek">
              <p:cTn id="65" restart="whenNotActive" fill="hold" evtFilter="cancelBubble" nodeType="interactiveSeq">
                <p:stCondLst>
                  <p:cond evt="onClick" delay="0">
                    <p:tgtEl>
                      <p:spTgt spid="23652"/>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8" presetClass="exit" presetSubtype="16" fill="hold" grpId="0" nodeType="clickEffect">
                                  <p:stCondLst>
                                    <p:cond delay="0"/>
                                  </p:stCondLst>
                                  <p:childTnLst>
                                    <p:animEffect transition="out" filter="diamond(in)">
                                      <p:cBhvr>
                                        <p:cTn id="69" dur="500"/>
                                        <p:tgtEl>
                                          <p:spTgt spid="23652"/>
                                        </p:tgtEl>
                                      </p:cBhvr>
                                    </p:animEffect>
                                    <p:set>
                                      <p:cBhvr>
                                        <p:cTn id="70" dur="1" fill="hold">
                                          <p:stCondLst>
                                            <p:cond delay="499"/>
                                          </p:stCondLst>
                                        </p:cTn>
                                        <p:tgtEl>
                                          <p:spTgt spid="23652"/>
                                        </p:tgtEl>
                                        <p:attrNameLst>
                                          <p:attrName>style.visibility</p:attrName>
                                        </p:attrNameLst>
                                      </p:cBhvr>
                                      <p:to>
                                        <p:strVal val="hidden"/>
                                      </p:to>
                                    </p:set>
                                  </p:childTnLst>
                                </p:cTn>
                              </p:par>
                            </p:childTnLst>
                          </p:cTn>
                        </p:par>
                      </p:childTnLst>
                    </p:cTn>
                  </p:par>
                </p:childTnLst>
              </p:cTn>
              <p:nextCondLst>
                <p:cond evt="onClick" delay="0">
                  <p:tgtEl>
                    <p:spTgt spid="23652"/>
                  </p:tgtEl>
                </p:cond>
              </p:nextCondLst>
            </p:seq>
            <p:seq concurrent="1" nextAc="seek">
              <p:cTn id="71" restart="whenNotActive" fill="hold" evtFilter="cancelBubble" nodeType="interactiveSeq">
                <p:stCondLst>
                  <p:cond evt="onClick" delay="0">
                    <p:tgtEl>
                      <p:spTgt spid="23659"/>
                    </p:tgtEl>
                  </p:cond>
                </p:stCondLst>
                <p:endSync evt="end" delay="0">
                  <p:rtn val="all"/>
                </p:endSync>
                <p:childTnLst>
                  <p:par>
                    <p:cTn id="72" fill="hold" nodeType="clickPar">
                      <p:stCondLst>
                        <p:cond delay="0"/>
                      </p:stCondLst>
                      <p:childTnLst>
                        <p:par>
                          <p:cTn id="73" fill="hold" nodeType="withGroup">
                            <p:stCondLst>
                              <p:cond delay="0"/>
                            </p:stCondLst>
                            <p:childTnLst>
                              <p:par>
                                <p:cTn id="74" presetID="5" presetClass="exit" presetSubtype="10" fill="hold" grpId="0" nodeType="clickEffect">
                                  <p:stCondLst>
                                    <p:cond delay="0"/>
                                  </p:stCondLst>
                                  <p:childTnLst>
                                    <p:animEffect transition="out" filter="checkerboard(across)">
                                      <p:cBhvr>
                                        <p:cTn id="75" dur="500"/>
                                        <p:tgtEl>
                                          <p:spTgt spid="23659"/>
                                        </p:tgtEl>
                                      </p:cBhvr>
                                    </p:animEffect>
                                    <p:set>
                                      <p:cBhvr>
                                        <p:cTn id="76" dur="1" fill="hold">
                                          <p:stCondLst>
                                            <p:cond delay="499"/>
                                          </p:stCondLst>
                                        </p:cTn>
                                        <p:tgtEl>
                                          <p:spTgt spid="23659"/>
                                        </p:tgtEl>
                                        <p:attrNameLst>
                                          <p:attrName>style.visibility</p:attrName>
                                        </p:attrNameLst>
                                      </p:cBhvr>
                                      <p:to>
                                        <p:strVal val="hidden"/>
                                      </p:to>
                                    </p:set>
                                  </p:childTnLst>
                                </p:cTn>
                              </p:par>
                            </p:childTnLst>
                          </p:cTn>
                        </p:par>
                      </p:childTnLst>
                    </p:cTn>
                  </p:par>
                </p:childTnLst>
              </p:cTn>
              <p:nextCondLst>
                <p:cond evt="onClick" delay="0">
                  <p:tgtEl>
                    <p:spTgt spid="23659"/>
                  </p:tgtEl>
                </p:cond>
              </p:nextCondLst>
            </p:seq>
            <p:seq concurrent="1" nextAc="seek">
              <p:cTn id="77" restart="whenNotActive" fill="hold" evtFilter="cancelBubble" nodeType="interactiveSeq">
                <p:stCondLst>
                  <p:cond evt="onClick" delay="0">
                    <p:tgtEl>
                      <p:spTgt spid="23646"/>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5" presetClass="exit" presetSubtype="10" fill="hold" grpId="0" nodeType="clickEffect">
                                  <p:stCondLst>
                                    <p:cond delay="0"/>
                                  </p:stCondLst>
                                  <p:childTnLst>
                                    <p:animEffect transition="out" filter="checkerboard(across)">
                                      <p:cBhvr>
                                        <p:cTn id="81" dur="500"/>
                                        <p:tgtEl>
                                          <p:spTgt spid="23646"/>
                                        </p:tgtEl>
                                      </p:cBhvr>
                                    </p:animEffect>
                                    <p:set>
                                      <p:cBhvr>
                                        <p:cTn id="82" dur="1" fill="hold">
                                          <p:stCondLst>
                                            <p:cond delay="499"/>
                                          </p:stCondLst>
                                        </p:cTn>
                                        <p:tgtEl>
                                          <p:spTgt spid="23646"/>
                                        </p:tgtEl>
                                        <p:attrNameLst>
                                          <p:attrName>style.visibility</p:attrName>
                                        </p:attrNameLst>
                                      </p:cBhvr>
                                      <p:to>
                                        <p:strVal val="hidden"/>
                                      </p:to>
                                    </p:set>
                                  </p:childTnLst>
                                </p:cTn>
                              </p:par>
                            </p:childTnLst>
                          </p:cTn>
                        </p:par>
                      </p:childTnLst>
                    </p:cTn>
                  </p:par>
                </p:childTnLst>
              </p:cTn>
              <p:nextCondLst>
                <p:cond evt="onClick" delay="0">
                  <p:tgtEl>
                    <p:spTgt spid="23646"/>
                  </p:tgtEl>
                </p:cond>
              </p:nextCondLst>
            </p:seq>
            <p:seq concurrent="1" nextAc="seek">
              <p:cTn id="83" restart="whenNotActive" fill="hold" evtFilter="cancelBubble" nodeType="interactiveSeq">
                <p:stCondLst>
                  <p:cond evt="onClick" delay="0">
                    <p:tgtEl>
                      <p:spTgt spid="23645"/>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8" presetClass="exit" presetSubtype="16" fill="hold" grpId="0" nodeType="clickEffect">
                                  <p:stCondLst>
                                    <p:cond delay="0"/>
                                  </p:stCondLst>
                                  <p:childTnLst>
                                    <p:animEffect transition="out" filter="diamond(in)">
                                      <p:cBhvr>
                                        <p:cTn id="87" dur="500"/>
                                        <p:tgtEl>
                                          <p:spTgt spid="23645"/>
                                        </p:tgtEl>
                                      </p:cBhvr>
                                    </p:animEffect>
                                    <p:set>
                                      <p:cBhvr>
                                        <p:cTn id="88" dur="1" fill="hold">
                                          <p:stCondLst>
                                            <p:cond delay="499"/>
                                          </p:stCondLst>
                                        </p:cTn>
                                        <p:tgtEl>
                                          <p:spTgt spid="23645"/>
                                        </p:tgtEl>
                                        <p:attrNameLst>
                                          <p:attrName>style.visibility</p:attrName>
                                        </p:attrNameLst>
                                      </p:cBhvr>
                                      <p:to>
                                        <p:strVal val="hidden"/>
                                      </p:to>
                                    </p:set>
                                  </p:childTnLst>
                                </p:cTn>
                              </p:par>
                            </p:childTnLst>
                          </p:cTn>
                        </p:par>
                      </p:childTnLst>
                    </p:cTn>
                  </p:par>
                </p:childTnLst>
              </p:cTn>
              <p:nextCondLst>
                <p:cond evt="onClick" delay="0">
                  <p:tgtEl>
                    <p:spTgt spid="23645"/>
                  </p:tgtEl>
                </p:cond>
              </p:nextCondLst>
            </p:seq>
            <p:seq concurrent="1" nextAc="seek">
              <p:cTn id="89" restart="whenNotActive" fill="hold" evtFilter="cancelBubble" nodeType="interactiveSeq">
                <p:stCondLst>
                  <p:cond evt="onClick" delay="0">
                    <p:tgtEl>
                      <p:spTgt spid="23648"/>
                    </p:tgtEl>
                  </p:cond>
                </p:stCondLst>
                <p:endSync evt="end" delay="0">
                  <p:rtn val="all"/>
                </p:endSync>
                <p:childTnLst>
                  <p:par>
                    <p:cTn id="90" fill="hold" nodeType="clickPar">
                      <p:stCondLst>
                        <p:cond delay="0"/>
                      </p:stCondLst>
                      <p:childTnLst>
                        <p:par>
                          <p:cTn id="91" fill="hold" nodeType="withGroup">
                            <p:stCondLst>
                              <p:cond delay="0"/>
                            </p:stCondLst>
                            <p:childTnLst>
                              <p:par>
                                <p:cTn id="92" presetID="8" presetClass="exit" presetSubtype="16" fill="hold" grpId="0" nodeType="clickEffect">
                                  <p:stCondLst>
                                    <p:cond delay="0"/>
                                  </p:stCondLst>
                                  <p:childTnLst>
                                    <p:animEffect transition="out" filter="diamond(in)">
                                      <p:cBhvr>
                                        <p:cTn id="93" dur="500"/>
                                        <p:tgtEl>
                                          <p:spTgt spid="23648"/>
                                        </p:tgtEl>
                                      </p:cBhvr>
                                    </p:animEffect>
                                    <p:set>
                                      <p:cBhvr>
                                        <p:cTn id="94" dur="1" fill="hold">
                                          <p:stCondLst>
                                            <p:cond delay="499"/>
                                          </p:stCondLst>
                                        </p:cTn>
                                        <p:tgtEl>
                                          <p:spTgt spid="23648"/>
                                        </p:tgtEl>
                                        <p:attrNameLst>
                                          <p:attrName>style.visibility</p:attrName>
                                        </p:attrNameLst>
                                      </p:cBhvr>
                                      <p:to>
                                        <p:strVal val="hidden"/>
                                      </p:to>
                                    </p:set>
                                  </p:childTnLst>
                                </p:cTn>
                              </p:par>
                            </p:childTnLst>
                          </p:cTn>
                        </p:par>
                      </p:childTnLst>
                    </p:cTn>
                  </p:par>
                </p:childTnLst>
              </p:cTn>
              <p:nextCondLst>
                <p:cond evt="onClick" delay="0">
                  <p:tgtEl>
                    <p:spTgt spid="23648"/>
                  </p:tgtEl>
                </p:cond>
              </p:nextCondLst>
            </p:seq>
          </p:childTnLst>
        </p:cTn>
      </p:par>
    </p:tnLst>
    <p:bldLst>
      <p:bldP spid="23648" grpId="0" animBg="1"/>
      <p:bldP spid="23662" grpId="0" animBg="1"/>
      <p:bldP spid="23645" grpId="0" animBg="1"/>
      <p:bldP spid="23647" grpId="0" animBg="1"/>
      <p:bldP spid="23649" grpId="0" animBg="1"/>
      <p:bldP spid="23653" grpId="0" animBg="1"/>
      <p:bldP spid="23654" grpId="0" animBg="1"/>
      <p:bldP spid="23656" grpId="0" animBg="1"/>
      <p:bldP spid="23657" grpId="0" animBg="1"/>
      <p:bldP spid="23660" grpId="0" animBg="1"/>
      <p:bldP spid="23661" grpId="0" animBg="1"/>
      <p:bldP spid="23646" grpId="0" animBg="1"/>
      <p:bldP spid="23659" grpId="0" animBg="1"/>
      <p:bldP spid="23658" grpId="0" animBg="1"/>
      <p:bldP spid="236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of an Atom</a:t>
            </a:r>
          </a:p>
        </p:txBody>
      </p:sp>
      <p:sp>
        <p:nvSpPr>
          <p:cNvPr id="3" name="Content Placeholder 2"/>
          <p:cNvSpPr>
            <a:spLocks noGrp="1"/>
          </p:cNvSpPr>
          <p:nvPr>
            <p:ph idx="1"/>
          </p:nvPr>
        </p:nvSpPr>
        <p:spPr/>
        <p:txBody>
          <a:bodyPr/>
          <a:lstStyle/>
          <a:p>
            <a:r>
              <a:rPr lang="en-GB" dirty="0"/>
              <a:t>To identify and describe the components of an atom</a:t>
            </a:r>
          </a:p>
          <a:p>
            <a:r>
              <a:rPr lang="en-GB" dirty="0"/>
              <a:t>To correctly draw the electronic structure of a given element</a:t>
            </a:r>
          </a:p>
          <a:p>
            <a:r>
              <a:rPr lang="en-GB" dirty="0"/>
              <a:t>To link atomic structure to the periodic table</a:t>
            </a:r>
          </a:p>
        </p:txBody>
      </p:sp>
    </p:spTree>
    <p:extLst>
      <p:ext uri="{BB962C8B-B14F-4D97-AF65-F5344CB8AC3E}">
        <p14:creationId xmlns:p14="http://schemas.microsoft.com/office/powerpoint/2010/main" val="38214358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30892-BEA3-4549-84B7-B8A6CDB3997C}"/>
              </a:ext>
            </a:extLst>
          </p:cNvPr>
          <p:cNvSpPr>
            <a:spLocks noGrp="1"/>
          </p:cNvSpPr>
          <p:nvPr>
            <p:ph type="title"/>
          </p:nvPr>
        </p:nvSpPr>
        <p:spPr>
          <a:xfrm>
            <a:off x="838200" y="-146939"/>
            <a:ext cx="10515600" cy="1325563"/>
          </a:xfrm>
        </p:spPr>
        <p:txBody>
          <a:bodyPr/>
          <a:lstStyle/>
          <a:p>
            <a:r>
              <a:rPr lang="en-GB" dirty="0"/>
              <a:t>Naming Compounds</a:t>
            </a:r>
          </a:p>
        </p:txBody>
      </p:sp>
      <p:sp>
        <p:nvSpPr>
          <p:cNvPr id="3" name="Content Placeholder 2">
            <a:extLst>
              <a:ext uri="{FF2B5EF4-FFF2-40B4-BE49-F238E27FC236}">
                <a16:creationId xmlns:a16="http://schemas.microsoft.com/office/drawing/2014/main" id="{C746B7D5-BA6B-439B-BE69-1BE1EADAF74A}"/>
              </a:ext>
            </a:extLst>
          </p:cNvPr>
          <p:cNvSpPr>
            <a:spLocks noGrp="1"/>
          </p:cNvSpPr>
          <p:nvPr>
            <p:ph idx="1"/>
          </p:nvPr>
        </p:nvSpPr>
        <p:spPr>
          <a:xfrm>
            <a:off x="690372" y="783209"/>
            <a:ext cx="10811256" cy="2060575"/>
          </a:xfrm>
          <a:ln>
            <a:solidFill>
              <a:srgbClr val="FF0000"/>
            </a:solidFill>
          </a:ln>
        </p:spPr>
        <p:txBody>
          <a:bodyPr>
            <a:normAutofit fontScale="70000" lnSpcReduction="20000"/>
          </a:bodyPr>
          <a:lstStyle/>
          <a:p>
            <a:r>
              <a:rPr lang="en-GB" dirty="0"/>
              <a:t>In a formula, each new capital letter means a new element.</a:t>
            </a:r>
          </a:p>
          <a:p>
            <a:r>
              <a:rPr lang="en-GB" dirty="0"/>
              <a:t>If there is a non-metal in the compound, the end of the element changes to “–ide” e.g. </a:t>
            </a:r>
            <a:r>
              <a:rPr lang="en-GB" dirty="0" err="1"/>
              <a:t>KBr</a:t>
            </a:r>
            <a:r>
              <a:rPr lang="en-GB" dirty="0"/>
              <a:t> = potassium brom</a:t>
            </a:r>
            <a:r>
              <a:rPr lang="en-GB" b="1" dirty="0"/>
              <a:t>ide</a:t>
            </a:r>
            <a:r>
              <a:rPr lang="en-GB" dirty="0"/>
              <a:t>, </a:t>
            </a:r>
            <a:r>
              <a:rPr lang="en-GB" u="sng" dirty="0"/>
              <a:t>not</a:t>
            </a:r>
            <a:r>
              <a:rPr lang="en-GB" dirty="0"/>
              <a:t> potassium bromine.</a:t>
            </a:r>
          </a:p>
          <a:p>
            <a:r>
              <a:rPr lang="en-GB" dirty="0"/>
              <a:t>To give more information about some compounds, “mon” and “di” are sometimes used e.g. carbon </a:t>
            </a:r>
            <a:r>
              <a:rPr lang="en-GB" b="1" dirty="0"/>
              <a:t>mon</a:t>
            </a:r>
            <a:r>
              <a:rPr lang="en-GB" dirty="0"/>
              <a:t>oxide = CO, carbon </a:t>
            </a:r>
            <a:r>
              <a:rPr lang="en-GB" b="1" dirty="0"/>
              <a:t>di</a:t>
            </a:r>
            <a:r>
              <a:rPr lang="en-GB" dirty="0"/>
              <a:t>oxide = CO</a:t>
            </a:r>
            <a:r>
              <a:rPr lang="en-GB" baseline="-25000" dirty="0"/>
              <a:t>2</a:t>
            </a:r>
            <a:endParaRPr lang="en-GB" dirty="0"/>
          </a:p>
          <a:p>
            <a:r>
              <a:rPr lang="en-GB" dirty="0"/>
              <a:t>If there is oxygen in a compound with a metal and 2 non-metals, the last part of the name is “-ate”. e.g. </a:t>
            </a:r>
            <a:r>
              <a:rPr lang="en-GB" dirty="0" err="1"/>
              <a:t>CaS</a:t>
            </a:r>
            <a:r>
              <a:rPr lang="en-GB" dirty="0"/>
              <a:t> = calcium </a:t>
            </a:r>
            <a:r>
              <a:rPr lang="en-GB" dirty="0" err="1"/>
              <a:t>sulf</a:t>
            </a:r>
            <a:r>
              <a:rPr lang="en-GB" b="1" dirty="0" err="1"/>
              <a:t>ide</a:t>
            </a:r>
            <a:r>
              <a:rPr lang="en-GB" dirty="0"/>
              <a:t>, CaSO</a:t>
            </a:r>
            <a:r>
              <a:rPr lang="en-GB" baseline="-25000" dirty="0"/>
              <a:t>4</a:t>
            </a:r>
            <a:r>
              <a:rPr lang="en-GB" dirty="0"/>
              <a:t> = calcium </a:t>
            </a:r>
            <a:r>
              <a:rPr lang="en-GB" dirty="0" err="1"/>
              <a:t>sulf</a:t>
            </a:r>
            <a:r>
              <a:rPr lang="en-GB" b="1" dirty="0" err="1"/>
              <a:t>ate</a:t>
            </a:r>
            <a:r>
              <a:rPr lang="en-GB" dirty="0"/>
              <a:t> </a:t>
            </a:r>
          </a:p>
        </p:txBody>
      </p:sp>
      <p:sp>
        <p:nvSpPr>
          <p:cNvPr id="4" name="TextBox 3">
            <a:extLst>
              <a:ext uri="{FF2B5EF4-FFF2-40B4-BE49-F238E27FC236}">
                <a16:creationId xmlns:a16="http://schemas.microsoft.com/office/drawing/2014/main" id="{5E803BF5-F9C3-4854-B21E-D3E3A652F089}"/>
              </a:ext>
            </a:extLst>
          </p:cNvPr>
          <p:cNvSpPr txBox="1"/>
          <p:nvPr/>
        </p:nvSpPr>
        <p:spPr>
          <a:xfrm>
            <a:off x="1014984" y="3401568"/>
            <a:ext cx="1531188" cy="2677656"/>
          </a:xfrm>
          <a:prstGeom prst="rect">
            <a:avLst/>
          </a:prstGeom>
          <a:noFill/>
        </p:spPr>
        <p:txBody>
          <a:bodyPr wrap="none" rtlCol="0">
            <a:spAutoFit/>
          </a:bodyPr>
          <a:lstStyle/>
          <a:p>
            <a:endParaRPr lang="en-GB" sz="2800" dirty="0"/>
          </a:p>
          <a:p>
            <a:pPr marL="342900" indent="-342900">
              <a:buFont typeface="+mj-lt"/>
              <a:buAutoNum type="arabicPeriod"/>
            </a:pPr>
            <a:r>
              <a:rPr lang="en-GB" sz="2800" dirty="0" err="1"/>
              <a:t>NaCl</a:t>
            </a:r>
            <a:endParaRPr lang="en-GB" sz="2800" dirty="0"/>
          </a:p>
          <a:p>
            <a:pPr marL="342900" indent="-342900">
              <a:buFont typeface="+mj-lt"/>
              <a:buAutoNum type="arabicPeriod"/>
            </a:pPr>
            <a:r>
              <a:rPr lang="en-GB" sz="2800" dirty="0"/>
              <a:t>NO</a:t>
            </a:r>
            <a:r>
              <a:rPr lang="en-GB" sz="2800" baseline="-25000" dirty="0"/>
              <a:t>2</a:t>
            </a:r>
            <a:endParaRPr lang="en-GB" sz="2800" dirty="0"/>
          </a:p>
          <a:p>
            <a:pPr marL="342900" indent="-342900">
              <a:buFont typeface="+mj-lt"/>
              <a:buAutoNum type="arabicPeriod"/>
            </a:pPr>
            <a:r>
              <a:rPr lang="en-GB" sz="2800" dirty="0" err="1"/>
              <a:t>MgS</a:t>
            </a:r>
            <a:endParaRPr lang="en-GB" sz="2800" dirty="0"/>
          </a:p>
          <a:p>
            <a:pPr marL="342900" indent="-342900">
              <a:buFont typeface="+mj-lt"/>
              <a:buAutoNum type="arabicPeriod"/>
            </a:pPr>
            <a:r>
              <a:rPr lang="en-GB" sz="2800" dirty="0"/>
              <a:t>MgSO</a:t>
            </a:r>
            <a:r>
              <a:rPr lang="en-GB" sz="2800" baseline="-25000" dirty="0"/>
              <a:t>4</a:t>
            </a:r>
            <a:endParaRPr lang="en-GB" sz="2800" dirty="0"/>
          </a:p>
          <a:p>
            <a:pPr marL="342900" indent="-342900">
              <a:buFont typeface="+mj-lt"/>
              <a:buAutoNum type="arabicPeriod"/>
            </a:pPr>
            <a:r>
              <a:rPr lang="en-GB" sz="2800" dirty="0"/>
              <a:t>H</a:t>
            </a:r>
            <a:r>
              <a:rPr lang="en-GB" sz="2800" baseline="-25000" dirty="0"/>
              <a:t>2</a:t>
            </a:r>
            <a:r>
              <a:rPr lang="en-GB" sz="2800" dirty="0"/>
              <a:t>O</a:t>
            </a:r>
          </a:p>
        </p:txBody>
      </p:sp>
      <p:sp>
        <p:nvSpPr>
          <p:cNvPr id="5" name="TextBox 4">
            <a:extLst>
              <a:ext uri="{FF2B5EF4-FFF2-40B4-BE49-F238E27FC236}">
                <a16:creationId xmlns:a16="http://schemas.microsoft.com/office/drawing/2014/main" id="{054E5E49-ED8B-475D-856B-7C0EEBBF949D}"/>
              </a:ext>
            </a:extLst>
          </p:cNvPr>
          <p:cNvSpPr txBox="1"/>
          <p:nvPr/>
        </p:nvSpPr>
        <p:spPr>
          <a:xfrm>
            <a:off x="950976" y="2938010"/>
            <a:ext cx="10013126" cy="369332"/>
          </a:xfrm>
          <a:prstGeom prst="rect">
            <a:avLst/>
          </a:prstGeom>
          <a:solidFill>
            <a:schemeClr val="accent6">
              <a:lumMod val="40000"/>
              <a:lumOff val="60000"/>
            </a:schemeClr>
          </a:solidFill>
        </p:spPr>
        <p:txBody>
          <a:bodyPr wrap="none" rtlCol="0">
            <a:spAutoFit/>
          </a:bodyPr>
          <a:lstStyle/>
          <a:p>
            <a:r>
              <a:rPr lang="en-GB" dirty="0"/>
              <a:t>Task 1: state how many of each element are in the compounds below e.g. H</a:t>
            </a:r>
            <a:r>
              <a:rPr lang="en-GB" baseline="-25000" dirty="0"/>
              <a:t>2</a:t>
            </a:r>
            <a:r>
              <a:rPr lang="en-GB" dirty="0"/>
              <a:t>O = 2 x hydrogen, 1 x oxygen.</a:t>
            </a:r>
          </a:p>
        </p:txBody>
      </p:sp>
      <p:sp>
        <p:nvSpPr>
          <p:cNvPr id="6" name="TextBox 5">
            <a:extLst>
              <a:ext uri="{FF2B5EF4-FFF2-40B4-BE49-F238E27FC236}">
                <a16:creationId xmlns:a16="http://schemas.microsoft.com/office/drawing/2014/main" id="{A65492E3-239C-4A70-AFE2-1D16A30D9489}"/>
              </a:ext>
            </a:extLst>
          </p:cNvPr>
          <p:cNvSpPr txBox="1"/>
          <p:nvPr/>
        </p:nvSpPr>
        <p:spPr>
          <a:xfrm>
            <a:off x="950976" y="3307342"/>
            <a:ext cx="10013126" cy="369332"/>
          </a:xfrm>
          <a:prstGeom prst="rect">
            <a:avLst/>
          </a:prstGeom>
          <a:solidFill>
            <a:schemeClr val="accent4">
              <a:lumMod val="40000"/>
              <a:lumOff val="60000"/>
            </a:schemeClr>
          </a:solidFill>
        </p:spPr>
        <p:txBody>
          <a:bodyPr wrap="square" rtlCol="0">
            <a:spAutoFit/>
          </a:bodyPr>
          <a:lstStyle/>
          <a:p>
            <a:r>
              <a:rPr lang="en-GB" dirty="0"/>
              <a:t>Task 2: Use the rules above to name each compound.</a:t>
            </a:r>
          </a:p>
        </p:txBody>
      </p:sp>
      <p:sp>
        <p:nvSpPr>
          <p:cNvPr id="7" name="TextBox 6">
            <a:extLst>
              <a:ext uri="{FF2B5EF4-FFF2-40B4-BE49-F238E27FC236}">
                <a16:creationId xmlns:a16="http://schemas.microsoft.com/office/drawing/2014/main" id="{9AEA16BF-4742-4145-B29F-9B7E78A186CD}"/>
              </a:ext>
            </a:extLst>
          </p:cNvPr>
          <p:cNvSpPr txBox="1"/>
          <p:nvPr/>
        </p:nvSpPr>
        <p:spPr>
          <a:xfrm>
            <a:off x="4404583" y="3401567"/>
            <a:ext cx="1983300" cy="2677656"/>
          </a:xfrm>
          <a:prstGeom prst="rect">
            <a:avLst/>
          </a:prstGeom>
          <a:noFill/>
        </p:spPr>
        <p:txBody>
          <a:bodyPr wrap="none" rtlCol="0">
            <a:spAutoFit/>
          </a:bodyPr>
          <a:lstStyle/>
          <a:p>
            <a:endParaRPr lang="en-GB" sz="2800" dirty="0"/>
          </a:p>
          <a:p>
            <a:r>
              <a:rPr lang="en-GB" sz="2800" dirty="0"/>
              <a:t>6. </a:t>
            </a:r>
            <a:r>
              <a:rPr lang="en-GB" sz="2800" dirty="0" err="1"/>
              <a:t>LiI</a:t>
            </a:r>
            <a:endParaRPr lang="en-GB" sz="2800" dirty="0"/>
          </a:p>
          <a:p>
            <a:r>
              <a:rPr lang="en-GB" sz="2800" dirty="0"/>
              <a:t>7. KNO</a:t>
            </a:r>
            <a:r>
              <a:rPr lang="en-GB" sz="2800" baseline="-25000" dirty="0"/>
              <a:t>3</a:t>
            </a:r>
            <a:endParaRPr lang="en-GB" sz="2800" dirty="0"/>
          </a:p>
          <a:p>
            <a:r>
              <a:rPr lang="en-GB" sz="2800" dirty="0"/>
              <a:t>8. SrCO</a:t>
            </a:r>
            <a:r>
              <a:rPr lang="en-GB" sz="2800" baseline="-25000" dirty="0"/>
              <a:t>3</a:t>
            </a:r>
            <a:endParaRPr lang="en-GB" sz="2800" dirty="0"/>
          </a:p>
          <a:p>
            <a:r>
              <a:rPr lang="en-GB" sz="2800" dirty="0"/>
              <a:t>9. Na</a:t>
            </a:r>
            <a:r>
              <a:rPr lang="en-GB" sz="2800" baseline="-25000" dirty="0"/>
              <a:t>3</a:t>
            </a:r>
            <a:r>
              <a:rPr lang="en-GB" sz="2800" dirty="0"/>
              <a:t>PO</a:t>
            </a:r>
            <a:r>
              <a:rPr lang="en-GB" sz="2800" baseline="-25000" dirty="0"/>
              <a:t>4</a:t>
            </a:r>
            <a:endParaRPr lang="en-GB" sz="2800" dirty="0"/>
          </a:p>
          <a:p>
            <a:r>
              <a:rPr lang="en-GB" sz="2800" dirty="0"/>
              <a:t>10. Be(CO</a:t>
            </a:r>
            <a:r>
              <a:rPr lang="en-GB" sz="2800" baseline="-25000" dirty="0"/>
              <a:t>3</a:t>
            </a:r>
            <a:r>
              <a:rPr lang="en-GB" sz="2800" dirty="0"/>
              <a:t>)</a:t>
            </a:r>
            <a:r>
              <a:rPr lang="en-GB" sz="2800" baseline="-25000" dirty="0"/>
              <a:t>2</a:t>
            </a:r>
            <a:endParaRPr lang="en-GB" sz="2800" dirty="0"/>
          </a:p>
        </p:txBody>
      </p:sp>
      <p:sp>
        <p:nvSpPr>
          <p:cNvPr id="8" name="TextBox 7">
            <a:extLst>
              <a:ext uri="{FF2B5EF4-FFF2-40B4-BE49-F238E27FC236}">
                <a16:creationId xmlns:a16="http://schemas.microsoft.com/office/drawing/2014/main" id="{1E0FE1B9-CA9B-4D6F-B4F4-96B00C346756}"/>
              </a:ext>
            </a:extLst>
          </p:cNvPr>
          <p:cNvSpPr txBox="1"/>
          <p:nvPr/>
        </p:nvSpPr>
        <p:spPr>
          <a:xfrm>
            <a:off x="8246294" y="3770898"/>
            <a:ext cx="3684024" cy="1754326"/>
          </a:xfrm>
          <a:prstGeom prst="rect">
            <a:avLst/>
          </a:prstGeom>
          <a:solidFill>
            <a:srgbClr val="FFFF00"/>
          </a:solidFill>
        </p:spPr>
        <p:txBody>
          <a:bodyPr wrap="square" rtlCol="0">
            <a:spAutoFit/>
          </a:bodyPr>
          <a:lstStyle/>
          <a:p>
            <a:r>
              <a:rPr lang="en-GB" dirty="0"/>
              <a:t>Challenge: Have a go at writing the formulae of these compounds:</a:t>
            </a:r>
          </a:p>
          <a:p>
            <a:r>
              <a:rPr lang="en-GB" dirty="0" err="1"/>
              <a:t>Sulfur</a:t>
            </a:r>
            <a:r>
              <a:rPr lang="en-GB" dirty="0"/>
              <a:t> dioxide</a:t>
            </a:r>
          </a:p>
          <a:p>
            <a:r>
              <a:rPr lang="en-GB" dirty="0"/>
              <a:t>Lithium chloride</a:t>
            </a:r>
          </a:p>
          <a:p>
            <a:r>
              <a:rPr lang="en-GB" dirty="0"/>
              <a:t>Magnesium oxide</a:t>
            </a:r>
          </a:p>
          <a:p>
            <a:r>
              <a:rPr lang="en-GB" dirty="0"/>
              <a:t>Calcium </a:t>
            </a:r>
            <a:r>
              <a:rPr lang="en-GB" dirty="0" err="1"/>
              <a:t>sulfate</a:t>
            </a:r>
            <a:endParaRPr lang="en-GB" dirty="0"/>
          </a:p>
        </p:txBody>
      </p:sp>
    </p:spTree>
    <p:extLst>
      <p:ext uri="{BB962C8B-B14F-4D97-AF65-F5344CB8AC3E}">
        <p14:creationId xmlns:p14="http://schemas.microsoft.com/office/powerpoint/2010/main" val="39614947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30892-BEA3-4549-84B7-B8A6CDB3997C}"/>
              </a:ext>
            </a:extLst>
          </p:cNvPr>
          <p:cNvSpPr>
            <a:spLocks noGrp="1"/>
          </p:cNvSpPr>
          <p:nvPr>
            <p:ph type="title"/>
          </p:nvPr>
        </p:nvSpPr>
        <p:spPr>
          <a:xfrm>
            <a:off x="838200" y="-146939"/>
            <a:ext cx="10515600" cy="1325563"/>
          </a:xfrm>
        </p:spPr>
        <p:txBody>
          <a:bodyPr/>
          <a:lstStyle/>
          <a:p>
            <a:r>
              <a:rPr lang="en-GB" dirty="0"/>
              <a:t>Naming Compounds</a:t>
            </a:r>
          </a:p>
        </p:txBody>
      </p:sp>
      <p:sp>
        <p:nvSpPr>
          <p:cNvPr id="3" name="Content Placeholder 2">
            <a:extLst>
              <a:ext uri="{FF2B5EF4-FFF2-40B4-BE49-F238E27FC236}">
                <a16:creationId xmlns:a16="http://schemas.microsoft.com/office/drawing/2014/main" id="{C746B7D5-BA6B-439B-BE69-1BE1EADAF74A}"/>
              </a:ext>
            </a:extLst>
          </p:cNvPr>
          <p:cNvSpPr>
            <a:spLocks noGrp="1"/>
          </p:cNvSpPr>
          <p:nvPr>
            <p:ph idx="1"/>
          </p:nvPr>
        </p:nvSpPr>
        <p:spPr>
          <a:xfrm>
            <a:off x="690372" y="783209"/>
            <a:ext cx="10811256" cy="2060575"/>
          </a:xfrm>
          <a:ln>
            <a:solidFill>
              <a:srgbClr val="FF0000"/>
            </a:solidFill>
          </a:ln>
        </p:spPr>
        <p:txBody>
          <a:bodyPr>
            <a:normAutofit fontScale="70000" lnSpcReduction="20000"/>
          </a:bodyPr>
          <a:lstStyle/>
          <a:p>
            <a:r>
              <a:rPr lang="en-GB" dirty="0"/>
              <a:t>In a formula, each new capital letter means a new element.</a:t>
            </a:r>
          </a:p>
          <a:p>
            <a:r>
              <a:rPr lang="en-GB" dirty="0"/>
              <a:t>If there is a non-metal in the compound, the end of the element changes to “–ide” e.g. </a:t>
            </a:r>
            <a:r>
              <a:rPr lang="en-GB" dirty="0" err="1"/>
              <a:t>KBr</a:t>
            </a:r>
            <a:r>
              <a:rPr lang="en-GB" dirty="0"/>
              <a:t> = potassium brom</a:t>
            </a:r>
            <a:r>
              <a:rPr lang="en-GB" b="1" dirty="0"/>
              <a:t>ide</a:t>
            </a:r>
            <a:r>
              <a:rPr lang="en-GB" dirty="0"/>
              <a:t>, </a:t>
            </a:r>
            <a:r>
              <a:rPr lang="en-GB" u="sng" dirty="0"/>
              <a:t>not</a:t>
            </a:r>
            <a:r>
              <a:rPr lang="en-GB" dirty="0"/>
              <a:t> potassium bromine.</a:t>
            </a:r>
          </a:p>
          <a:p>
            <a:r>
              <a:rPr lang="en-GB" dirty="0"/>
              <a:t>To give more information about some compounds, “mon” and “di” are sometimes used e.g. carbon </a:t>
            </a:r>
            <a:r>
              <a:rPr lang="en-GB" b="1" dirty="0"/>
              <a:t>mon</a:t>
            </a:r>
            <a:r>
              <a:rPr lang="en-GB" dirty="0"/>
              <a:t>oxide = CO, carbon </a:t>
            </a:r>
            <a:r>
              <a:rPr lang="en-GB" b="1" dirty="0"/>
              <a:t>di</a:t>
            </a:r>
            <a:r>
              <a:rPr lang="en-GB" dirty="0"/>
              <a:t>oxide = CO</a:t>
            </a:r>
            <a:r>
              <a:rPr lang="en-GB" baseline="-25000" dirty="0"/>
              <a:t>2</a:t>
            </a:r>
            <a:endParaRPr lang="en-GB" dirty="0"/>
          </a:p>
          <a:p>
            <a:r>
              <a:rPr lang="en-GB" dirty="0"/>
              <a:t>If there is oxygen in a compound with a metal and 2 non-metals, the last part of the name is “-ate”. e.g. </a:t>
            </a:r>
            <a:r>
              <a:rPr lang="en-GB" dirty="0" err="1"/>
              <a:t>CaS</a:t>
            </a:r>
            <a:r>
              <a:rPr lang="en-GB" dirty="0"/>
              <a:t> = calcium </a:t>
            </a:r>
            <a:r>
              <a:rPr lang="en-GB" dirty="0" err="1"/>
              <a:t>sulf</a:t>
            </a:r>
            <a:r>
              <a:rPr lang="en-GB" b="1" dirty="0" err="1"/>
              <a:t>ide</a:t>
            </a:r>
            <a:r>
              <a:rPr lang="en-GB" dirty="0"/>
              <a:t>, CaSO</a:t>
            </a:r>
            <a:r>
              <a:rPr lang="en-GB" baseline="-25000" dirty="0"/>
              <a:t>4</a:t>
            </a:r>
            <a:r>
              <a:rPr lang="en-GB" dirty="0"/>
              <a:t> = calcium </a:t>
            </a:r>
            <a:r>
              <a:rPr lang="en-GB" dirty="0" err="1"/>
              <a:t>sulf</a:t>
            </a:r>
            <a:r>
              <a:rPr lang="en-GB" b="1" dirty="0" err="1"/>
              <a:t>ate</a:t>
            </a:r>
            <a:r>
              <a:rPr lang="en-GB" dirty="0"/>
              <a:t> </a:t>
            </a:r>
          </a:p>
        </p:txBody>
      </p:sp>
      <p:sp>
        <p:nvSpPr>
          <p:cNvPr id="4" name="TextBox 3">
            <a:extLst>
              <a:ext uri="{FF2B5EF4-FFF2-40B4-BE49-F238E27FC236}">
                <a16:creationId xmlns:a16="http://schemas.microsoft.com/office/drawing/2014/main" id="{5E803BF5-F9C3-4854-B21E-D3E3A652F089}"/>
              </a:ext>
            </a:extLst>
          </p:cNvPr>
          <p:cNvSpPr txBox="1"/>
          <p:nvPr/>
        </p:nvSpPr>
        <p:spPr>
          <a:xfrm>
            <a:off x="0" y="2843784"/>
            <a:ext cx="4505626" cy="2677656"/>
          </a:xfrm>
          <a:prstGeom prst="rect">
            <a:avLst/>
          </a:prstGeom>
          <a:noFill/>
        </p:spPr>
        <p:txBody>
          <a:bodyPr wrap="square" rtlCol="0">
            <a:spAutoFit/>
          </a:bodyPr>
          <a:lstStyle/>
          <a:p>
            <a:endParaRPr lang="en-GB" sz="2800" dirty="0"/>
          </a:p>
          <a:p>
            <a:pPr marL="342900" indent="-342900">
              <a:buFont typeface="+mj-lt"/>
              <a:buAutoNum type="arabicPeriod"/>
            </a:pPr>
            <a:r>
              <a:rPr lang="en-GB" sz="2800" dirty="0" err="1"/>
              <a:t>NaCl</a:t>
            </a:r>
            <a:r>
              <a:rPr lang="en-GB" sz="2800" dirty="0"/>
              <a:t> </a:t>
            </a:r>
            <a:r>
              <a:rPr lang="en-GB" sz="2800" dirty="0">
                <a:solidFill>
                  <a:srgbClr val="FF0000"/>
                </a:solidFill>
              </a:rPr>
              <a:t>sodium chloride</a:t>
            </a:r>
          </a:p>
          <a:p>
            <a:pPr marL="342900" indent="-342900">
              <a:buFont typeface="+mj-lt"/>
              <a:buAutoNum type="arabicPeriod"/>
            </a:pPr>
            <a:r>
              <a:rPr lang="en-GB" sz="2800" dirty="0"/>
              <a:t>NO</a:t>
            </a:r>
            <a:r>
              <a:rPr lang="en-GB" sz="2800" baseline="-25000" dirty="0"/>
              <a:t>2  </a:t>
            </a:r>
            <a:r>
              <a:rPr lang="en-GB" sz="2800" dirty="0">
                <a:solidFill>
                  <a:srgbClr val="FF0000"/>
                </a:solidFill>
              </a:rPr>
              <a:t>nitrogen dioxide</a:t>
            </a:r>
          </a:p>
          <a:p>
            <a:pPr marL="342900" indent="-342900">
              <a:buFont typeface="+mj-lt"/>
              <a:buAutoNum type="arabicPeriod"/>
            </a:pPr>
            <a:r>
              <a:rPr lang="en-GB" sz="2800" dirty="0" err="1"/>
              <a:t>MgS</a:t>
            </a:r>
            <a:r>
              <a:rPr lang="en-GB" sz="2800" dirty="0"/>
              <a:t> </a:t>
            </a:r>
            <a:r>
              <a:rPr lang="en-GB" sz="2800" dirty="0">
                <a:solidFill>
                  <a:srgbClr val="FF0000"/>
                </a:solidFill>
              </a:rPr>
              <a:t>magnesium </a:t>
            </a:r>
            <a:r>
              <a:rPr lang="en-GB" sz="2800" dirty="0" err="1">
                <a:solidFill>
                  <a:srgbClr val="FF0000"/>
                </a:solidFill>
              </a:rPr>
              <a:t>sulfide</a:t>
            </a:r>
            <a:endParaRPr lang="en-GB" sz="2800" dirty="0">
              <a:solidFill>
                <a:srgbClr val="FF0000"/>
              </a:solidFill>
            </a:endParaRPr>
          </a:p>
          <a:p>
            <a:pPr marL="342900" indent="-342900">
              <a:buFont typeface="+mj-lt"/>
              <a:buAutoNum type="arabicPeriod"/>
            </a:pPr>
            <a:r>
              <a:rPr lang="en-GB" sz="2800" dirty="0"/>
              <a:t>MgSO</a:t>
            </a:r>
            <a:r>
              <a:rPr lang="en-GB" sz="2800" baseline="-25000" dirty="0"/>
              <a:t>4 </a:t>
            </a:r>
            <a:r>
              <a:rPr lang="en-GB" sz="2800" dirty="0">
                <a:solidFill>
                  <a:srgbClr val="FF0000"/>
                </a:solidFill>
              </a:rPr>
              <a:t>magnesium </a:t>
            </a:r>
            <a:r>
              <a:rPr lang="en-GB" sz="2800" dirty="0" err="1">
                <a:solidFill>
                  <a:srgbClr val="FF0000"/>
                </a:solidFill>
              </a:rPr>
              <a:t>sulfate</a:t>
            </a:r>
            <a:endParaRPr lang="en-GB" sz="2800" dirty="0">
              <a:solidFill>
                <a:srgbClr val="FF0000"/>
              </a:solidFill>
            </a:endParaRPr>
          </a:p>
          <a:p>
            <a:pPr marL="342900" indent="-342900">
              <a:buFont typeface="+mj-lt"/>
              <a:buAutoNum type="arabicPeriod"/>
            </a:pPr>
            <a:r>
              <a:rPr lang="en-GB" sz="2800" dirty="0"/>
              <a:t>H</a:t>
            </a:r>
            <a:r>
              <a:rPr lang="en-GB" sz="2800" baseline="-25000" dirty="0"/>
              <a:t>2</a:t>
            </a:r>
            <a:r>
              <a:rPr lang="en-GB" sz="2800" dirty="0"/>
              <a:t>O </a:t>
            </a:r>
            <a:r>
              <a:rPr lang="en-GB" sz="2800" dirty="0">
                <a:solidFill>
                  <a:srgbClr val="FF0000"/>
                </a:solidFill>
              </a:rPr>
              <a:t>hydrogen oxide</a:t>
            </a:r>
          </a:p>
        </p:txBody>
      </p:sp>
      <p:sp>
        <p:nvSpPr>
          <p:cNvPr id="7" name="TextBox 6">
            <a:extLst>
              <a:ext uri="{FF2B5EF4-FFF2-40B4-BE49-F238E27FC236}">
                <a16:creationId xmlns:a16="http://schemas.microsoft.com/office/drawing/2014/main" id="{9AEA16BF-4742-4145-B29F-9B7E78A186CD}"/>
              </a:ext>
            </a:extLst>
          </p:cNvPr>
          <p:cNvSpPr txBox="1"/>
          <p:nvPr/>
        </p:nvSpPr>
        <p:spPr>
          <a:xfrm>
            <a:off x="4395705" y="3239199"/>
            <a:ext cx="4972515" cy="2246769"/>
          </a:xfrm>
          <a:prstGeom prst="rect">
            <a:avLst/>
          </a:prstGeom>
          <a:noFill/>
        </p:spPr>
        <p:txBody>
          <a:bodyPr wrap="none" rtlCol="0">
            <a:spAutoFit/>
          </a:bodyPr>
          <a:lstStyle/>
          <a:p>
            <a:r>
              <a:rPr lang="en-GB" sz="2800" dirty="0"/>
              <a:t>6. </a:t>
            </a:r>
            <a:r>
              <a:rPr lang="en-GB" sz="2800" dirty="0" err="1"/>
              <a:t>LiI</a:t>
            </a:r>
            <a:r>
              <a:rPr lang="en-GB" sz="2800" dirty="0"/>
              <a:t> </a:t>
            </a:r>
            <a:r>
              <a:rPr lang="en-GB" sz="2800" dirty="0">
                <a:solidFill>
                  <a:srgbClr val="FF0000"/>
                </a:solidFill>
              </a:rPr>
              <a:t>lithium iodide</a:t>
            </a:r>
          </a:p>
          <a:p>
            <a:r>
              <a:rPr lang="en-GB" sz="2800" dirty="0"/>
              <a:t>7. KNO</a:t>
            </a:r>
            <a:r>
              <a:rPr lang="en-GB" sz="2800" baseline="-25000" dirty="0"/>
              <a:t>3 </a:t>
            </a:r>
            <a:r>
              <a:rPr lang="en-GB" sz="2800" dirty="0">
                <a:solidFill>
                  <a:srgbClr val="FF0000"/>
                </a:solidFill>
              </a:rPr>
              <a:t>potassium nitrate</a:t>
            </a:r>
          </a:p>
          <a:p>
            <a:r>
              <a:rPr lang="en-GB" sz="2800" dirty="0"/>
              <a:t>8. SrCO</a:t>
            </a:r>
            <a:r>
              <a:rPr lang="en-GB" sz="2800" baseline="-25000" dirty="0"/>
              <a:t>3 </a:t>
            </a:r>
            <a:r>
              <a:rPr lang="en-GB" sz="2800" dirty="0">
                <a:solidFill>
                  <a:srgbClr val="FF0000"/>
                </a:solidFill>
              </a:rPr>
              <a:t>strontium carbonate</a:t>
            </a:r>
          </a:p>
          <a:p>
            <a:r>
              <a:rPr lang="en-GB" sz="2800" dirty="0"/>
              <a:t>9. Na</a:t>
            </a:r>
            <a:r>
              <a:rPr lang="en-GB" sz="2800" baseline="-25000" dirty="0"/>
              <a:t>3</a:t>
            </a:r>
            <a:r>
              <a:rPr lang="en-GB" sz="2800" dirty="0"/>
              <a:t>PO</a:t>
            </a:r>
            <a:r>
              <a:rPr lang="en-GB" sz="2800" baseline="-25000" dirty="0"/>
              <a:t>4 </a:t>
            </a:r>
            <a:r>
              <a:rPr lang="en-GB" sz="2800" dirty="0">
                <a:solidFill>
                  <a:srgbClr val="FF0000"/>
                </a:solidFill>
              </a:rPr>
              <a:t>sodium phosphate</a:t>
            </a:r>
          </a:p>
          <a:p>
            <a:r>
              <a:rPr lang="en-GB" sz="2800" dirty="0"/>
              <a:t>10. Be(CO</a:t>
            </a:r>
            <a:r>
              <a:rPr lang="en-GB" sz="2800" baseline="-25000" dirty="0"/>
              <a:t>3</a:t>
            </a:r>
            <a:r>
              <a:rPr lang="en-GB" sz="2800" dirty="0"/>
              <a:t>)</a:t>
            </a:r>
            <a:r>
              <a:rPr lang="en-GB" sz="2800" baseline="-25000" dirty="0"/>
              <a:t>2 </a:t>
            </a:r>
            <a:r>
              <a:rPr lang="en-GB" sz="2800" dirty="0">
                <a:solidFill>
                  <a:srgbClr val="FF0000"/>
                </a:solidFill>
              </a:rPr>
              <a:t>beryllium carbonate</a:t>
            </a:r>
          </a:p>
        </p:txBody>
      </p:sp>
      <p:sp>
        <p:nvSpPr>
          <p:cNvPr id="8" name="TextBox 7">
            <a:extLst>
              <a:ext uri="{FF2B5EF4-FFF2-40B4-BE49-F238E27FC236}">
                <a16:creationId xmlns:a16="http://schemas.microsoft.com/office/drawing/2014/main" id="{1E0FE1B9-CA9B-4D6F-B4F4-96B00C346756}"/>
              </a:ext>
            </a:extLst>
          </p:cNvPr>
          <p:cNvSpPr txBox="1"/>
          <p:nvPr/>
        </p:nvSpPr>
        <p:spPr>
          <a:xfrm>
            <a:off x="8901331" y="2872215"/>
            <a:ext cx="3684024" cy="1754326"/>
          </a:xfrm>
          <a:prstGeom prst="rect">
            <a:avLst/>
          </a:prstGeom>
          <a:solidFill>
            <a:srgbClr val="FFFF00"/>
          </a:solidFill>
        </p:spPr>
        <p:txBody>
          <a:bodyPr wrap="square" rtlCol="0">
            <a:spAutoFit/>
          </a:bodyPr>
          <a:lstStyle/>
          <a:p>
            <a:r>
              <a:rPr lang="en-GB" dirty="0"/>
              <a:t>Challenge: Have a go at writing the formulae of these compounds:</a:t>
            </a:r>
          </a:p>
          <a:p>
            <a:r>
              <a:rPr lang="en-GB" dirty="0" err="1"/>
              <a:t>Sulfur</a:t>
            </a:r>
            <a:r>
              <a:rPr lang="en-GB" dirty="0"/>
              <a:t> dioxide  </a:t>
            </a:r>
            <a:r>
              <a:rPr lang="en-GB" dirty="0">
                <a:solidFill>
                  <a:srgbClr val="FF0000"/>
                </a:solidFill>
              </a:rPr>
              <a:t>SO</a:t>
            </a:r>
            <a:r>
              <a:rPr lang="en-GB" baseline="-25000" dirty="0">
                <a:solidFill>
                  <a:srgbClr val="FF0000"/>
                </a:solidFill>
              </a:rPr>
              <a:t>2</a:t>
            </a:r>
            <a:endParaRPr lang="en-GB" dirty="0">
              <a:solidFill>
                <a:srgbClr val="FF0000"/>
              </a:solidFill>
            </a:endParaRPr>
          </a:p>
          <a:p>
            <a:r>
              <a:rPr lang="en-GB" dirty="0"/>
              <a:t>Lithium chloride </a:t>
            </a:r>
            <a:r>
              <a:rPr lang="en-GB" dirty="0">
                <a:solidFill>
                  <a:srgbClr val="FF0000"/>
                </a:solidFill>
              </a:rPr>
              <a:t>LiCl</a:t>
            </a:r>
          </a:p>
          <a:p>
            <a:r>
              <a:rPr lang="en-GB" dirty="0"/>
              <a:t>Magnesium oxide </a:t>
            </a:r>
            <a:r>
              <a:rPr lang="en-GB" dirty="0" err="1">
                <a:solidFill>
                  <a:srgbClr val="FF0000"/>
                </a:solidFill>
              </a:rPr>
              <a:t>MgO</a:t>
            </a:r>
            <a:endParaRPr lang="en-GB" dirty="0">
              <a:solidFill>
                <a:srgbClr val="FF0000"/>
              </a:solidFill>
            </a:endParaRPr>
          </a:p>
          <a:p>
            <a:r>
              <a:rPr lang="en-GB" dirty="0"/>
              <a:t>Calcium </a:t>
            </a:r>
            <a:r>
              <a:rPr lang="en-GB" dirty="0" err="1"/>
              <a:t>sulfate</a:t>
            </a:r>
            <a:r>
              <a:rPr lang="en-GB" dirty="0"/>
              <a:t> </a:t>
            </a:r>
            <a:r>
              <a:rPr lang="en-GB" dirty="0">
                <a:solidFill>
                  <a:srgbClr val="FF0000"/>
                </a:solidFill>
              </a:rPr>
              <a:t>CaSO</a:t>
            </a:r>
            <a:r>
              <a:rPr lang="en-GB" baseline="-25000" dirty="0">
                <a:solidFill>
                  <a:srgbClr val="FF0000"/>
                </a:solidFill>
              </a:rPr>
              <a:t>4</a:t>
            </a:r>
            <a:endParaRPr lang="en-GB" dirty="0">
              <a:solidFill>
                <a:srgbClr val="FF0000"/>
              </a:solidFill>
            </a:endParaRPr>
          </a:p>
        </p:txBody>
      </p:sp>
    </p:spTree>
    <p:extLst>
      <p:ext uri="{BB962C8B-B14F-4D97-AF65-F5344CB8AC3E}">
        <p14:creationId xmlns:p14="http://schemas.microsoft.com/office/powerpoint/2010/main" val="32536393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107" y="-137152"/>
            <a:ext cx="10515600" cy="1325563"/>
          </a:xfrm>
        </p:spPr>
        <p:txBody>
          <a:bodyPr/>
          <a:lstStyle/>
          <a:p>
            <a:r>
              <a:rPr lang="en-GB" dirty="0"/>
              <a:t>Inside Atoms</a:t>
            </a:r>
          </a:p>
        </p:txBody>
      </p:sp>
      <p:sp>
        <p:nvSpPr>
          <p:cNvPr id="3" name="Content Placeholder 2"/>
          <p:cNvSpPr>
            <a:spLocks noGrp="1"/>
          </p:cNvSpPr>
          <p:nvPr>
            <p:ph idx="1"/>
          </p:nvPr>
        </p:nvSpPr>
        <p:spPr>
          <a:xfrm>
            <a:off x="645018" y="1143044"/>
            <a:ext cx="5601236" cy="4910027"/>
          </a:xfrm>
        </p:spPr>
        <p:txBody>
          <a:bodyPr>
            <a:normAutofit fontScale="92500" lnSpcReduction="20000"/>
          </a:bodyPr>
          <a:lstStyle/>
          <a:p>
            <a:pPr marL="0" indent="0">
              <a:buNone/>
            </a:pPr>
            <a:r>
              <a:rPr lang="en-GB" dirty="0"/>
              <a:t>Inside an atom are electrons, protons and neutrons.</a:t>
            </a:r>
          </a:p>
          <a:p>
            <a:pPr marL="0" indent="0">
              <a:buNone/>
            </a:pPr>
            <a:endParaRPr lang="en-GB" dirty="0"/>
          </a:p>
          <a:p>
            <a:pPr marL="0" indent="0">
              <a:buNone/>
            </a:pPr>
            <a:r>
              <a:rPr lang="en-GB" dirty="0"/>
              <a:t>Protons and neutrons are in the nucleus (centre) of the atom. Electrons move around the outside of the nucleus.</a:t>
            </a:r>
          </a:p>
          <a:p>
            <a:pPr marL="0" indent="0">
              <a:buNone/>
            </a:pPr>
            <a:endParaRPr lang="en-GB" dirty="0"/>
          </a:p>
          <a:p>
            <a:pPr marL="0" indent="0">
              <a:buNone/>
            </a:pPr>
            <a:r>
              <a:rPr lang="en-GB" dirty="0"/>
              <a:t>Protons are positively charged, electrons are negatively charged and neutrons have no charge.</a:t>
            </a:r>
          </a:p>
          <a:p>
            <a:pPr marL="0" indent="0">
              <a:buNone/>
            </a:pPr>
            <a:endParaRPr lang="en-GB" dirty="0"/>
          </a:p>
          <a:p>
            <a:pPr marL="0" indent="0">
              <a:buNone/>
            </a:pPr>
            <a:r>
              <a:rPr lang="en-GB" dirty="0"/>
              <a:t>For an atom to have no charge, the number of protons and electrons must be equal.</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3700" y="125702"/>
            <a:ext cx="5448300" cy="413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Table 3"/>
          <p:cNvGraphicFramePr>
            <a:graphicFrameLocks noGrp="1"/>
          </p:cNvGraphicFramePr>
          <p:nvPr>
            <p:extLst>
              <p:ext uri="{D42A27DB-BD31-4B8C-83A1-F6EECF244321}">
                <p14:modId xmlns:p14="http://schemas.microsoft.com/office/powerpoint/2010/main" val="4283477660"/>
              </p:ext>
            </p:extLst>
          </p:nvPr>
        </p:nvGraphicFramePr>
        <p:xfrm>
          <a:off x="6439435" y="4557571"/>
          <a:ext cx="5510727" cy="1611412"/>
        </p:xfrm>
        <a:graphic>
          <a:graphicData uri="http://schemas.openxmlformats.org/drawingml/2006/table">
            <a:tbl>
              <a:tblPr firstRow="1" bandRow="1">
                <a:tableStyleId>{5940675A-B579-460E-94D1-54222C63F5DA}</a:tableStyleId>
              </a:tblPr>
              <a:tblGrid>
                <a:gridCol w="1836909">
                  <a:extLst>
                    <a:ext uri="{9D8B030D-6E8A-4147-A177-3AD203B41FA5}">
                      <a16:colId xmlns:a16="http://schemas.microsoft.com/office/drawing/2014/main" val="20000"/>
                    </a:ext>
                  </a:extLst>
                </a:gridCol>
                <a:gridCol w="1836909">
                  <a:extLst>
                    <a:ext uri="{9D8B030D-6E8A-4147-A177-3AD203B41FA5}">
                      <a16:colId xmlns:a16="http://schemas.microsoft.com/office/drawing/2014/main" val="20001"/>
                    </a:ext>
                  </a:extLst>
                </a:gridCol>
                <a:gridCol w="1836909">
                  <a:extLst>
                    <a:ext uri="{9D8B030D-6E8A-4147-A177-3AD203B41FA5}">
                      <a16:colId xmlns:a16="http://schemas.microsoft.com/office/drawing/2014/main" val="118409583"/>
                    </a:ext>
                  </a:extLst>
                </a:gridCol>
              </a:tblGrid>
              <a:tr h="402853">
                <a:tc>
                  <a:txBody>
                    <a:bodyPr/>
                    <a:lstStyle/>
                    <a:p>
                      <a:r>
                        <a:rPr lang="en-GB" b="1" dirty="0"/>
                        <a:t>Particle</a:t>
                      </a:r>
                    </a:p>
                  </a:txBody>
                  <a:tcPr/>
                </a:tc>
                <a:tc>
                  <a:txBody>
                    <a:bodyPr/>
                    <a:lstStyle/>
                    <a:p>
                      <a:r>
                        <a:rPr lang="en-GB" b="1" dirty="0"/>
                        <a:t>Relative Charge</a:t>
                      </a:r>
                    </a:p>
                  </a:txBody>
                  <a:tcPr/>
                </a:tc>
                <a:tc>
                  <a:txBody>
                    <a:bodyPr/>
                    <a:lstStyle/>
                    <a:p>
                      <a:r>
                        <a:rPr lang="en-GB" b="1" dirty="0"/>
                        <a:t>Relative Mass</a:t>
                      </a:r>
                    </a:p>
                  </a:txBody>
                  <a:tcPr/>
                </a:tc>
                <a:extLst>
                  <a:ext uri="{0D108BD9-81ED-4DB2-BD59-A6C34878D82A}">
                    <a16:rowId xmlns:a16="http://schemas.microsoft.com/office/drawing/2014/main" val="10000"/>
                  </a:ext>
                </a:extLst>
              </a:tr>
              <a:tr h="402853">
                <a:tc>
                  <a:txBody>
                    <a:bodyPr/>
                    <a:lstStyle/>
                    <a:p>
                      <a:r>
                        <a:rPr lang="en-GB" dirty="0"/>
                        <a:t>electron</a:t>
                      </a:r>
                    </a:p>
                  </a:txBody>
                  <a:tcPr/>
                </a:tc>
                <a:tc>
                  <a:txBody>
                    <a:bodyPr/>
                    <a:lstStyle/>
                    <a:p>
                      <a:r>
                        <a:rPr lang="en-GB" dirty="0"/>
                        <a:t>-1</a:t>
                      </a:r>
                    </a:p>
                  </a:txBody>
                  <a:tcPr/>
                </a:tc>
                <a:tc>
                  <a:txBody>
                    <a:bodyPr/>
                    <a:lstStyle/>
                    <a:p>
                      <a:r>
                        <a:rPr lang="en-GB" dirty="0"/>
                        <a:t>Very small</a:t>
                      </a:r>
                    </a:p>
                  </a:txBody>
                  <a:tcPr/>
                </a:tc>
                <a:extLst>
                  <a:ext uri="{0D108BD9-81ED-4DB2-BD59-A6C34878D82A}">
                    <a16:rowId xmlns:a16="http://schemas.microsoft.com/office/drawing/2014/main" val="10001"/>
                  </a:ext>
                </a:extLst>
              </a:tr>
              <a:tr h="402853">
                <a:tc>
                  <a:txBody>
                    <a:bodyPr/>
                    <a:lstStyle/>
                    <a:p>
                      <a:r>
                        <a:rPr lang="en-GB" dirty="0"/>
                        <a:t>proton</a:t>
                      </a:r>
                    </a:p>
                  </a:txBody>
                  <a:tcPr/>
                </a:tc>
                <a:tc>
                  <a:txBody>
                    <a:bodyPr/>
                    <a:lstStyle/>
                    <a:p>
                      <a:r>
                        <a:rPr lang="en-GB" dirty="0"/>
                        <a:t>+1</a:t>
                      </a:r>
                    </a:p>
                  </a:txBody>
                  <a:tcPr/>
                </a:tc>
                <a:tc>
                  <a:txBody>
                    <a:bodyPr/>
                    <a:lstStyle/>
                    <a:p>
                      <a:r>
                        <a:rPr lang="en-GB" dirty="0"/>
                        <a:t>1</a:t>
                      </a:r>
                    </a:p>
                  </a:txBody>
                  <a:tcPr/>
                </a:tc>
                <a:extLst>
                  <a:ext uri="{0D108BD9-81ED-4DB2-BD59-A6C34878D82A}">
                    <a16:rowId xmlns:a16="http://schemas.microsoft.com/office/drawing/2014/main" val="10002"/>
                  </a:ext>
                </a:extLst>
              </a:tr>
              <a:tr h="402853">
                <a:tc>
                  <a:txBody>
                    <a:bodyPr/>
                    <a:lstStyle/>
                    <a:p>
                      <a:r>
                        <a:rPr lang="en-GB" dirty="0"/>
                        <a:t>neutron</a:t>
                      </a:r>
                    </a:p>
                  </a:txBody>
                  <a:tcPr/>
                </a:tc>
                <a:tc>
                  <a:txBody>
                    <a:bodyPr/>
                    <a:lstStyle/>
                    <a:p>
                      <a:r>
                        <a:rPr lang="en-GB" dirty="0"/>
                        <a:t>0</a:t>
                      </a:r>
                    </a:p>
                  </a:txBody>
                  <a:tcPr/>
                </a:tc>
                <a:tc>
                  <a:txBody>
                    <a:bodyPr/>
                    <a:lstStyle/>
                    <a:p>
                      <a:r>
                        <a:rPr lang="en-GB" dirty="0"/>
                        <a:t>1</a:t>
                      </a:r>
                    </a:p>
                  </a:txBody>
                  <a:tcPr/>
                </a:tc>
                <a:extLst>
                  <a:ext uri="{0D108BD9-81ED-4DB2-BD59-A6C34878D82A}">
                    <a16:rowId xmlns:a16="http://schemas.microsoft.com/office/drawing/2014/main" val="10003"/>
                  </a:ext>
                </a:extLst>
              </a:tr>
            </a:tbl>
          </a:graphicData>
        </a:graphic>
      </p:graphicFrame>
      <p:sp>
        <p:nvSpPr>
          <p:cNvPr id="5" name="Rectangle 4"/>
          <p:cNvSpPr/>
          <p:nvPr/>
        </p:nvSpPr>
        <p:spPr>
          <a:xfrm>
            <a:off x="1300766" y="1455313"/>
            <a:ext cx="1262130" cy="283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033493" y="2192627"/>
            <a:ext cx="1262130" cy="283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591057" y="2537124"/>
            <a:ext cx="1290036" cy="283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97794" y="3872247"/>
            <a:ext cx="1405944" cy="283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597794" y="4204951"/>
            <a:ext cx="1405944" cy="283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1132267" y="5510012"/>
            <a:ext cx="1327598" cy="388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04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C3AB5-F064-4638-989A-D874A120F7EC}"/>
              </a:ext>
            </a:extLst>
          </p:cNvPr>
          <p:cNvSpPr>
            <a:spLocks noGrp="1"/>
          </p:cNvSpPr>
          <p:nvPr>
            <p:ph type="title"/>
          </p:nvPr>
        </p:nvSpPr>
        <p:spPr/>
        <p:txBody>
          <a:bodyPr/>
          <a:lstStyle/>
          <a:p>
            <a:r>
              <a:rPr lang="en-US" dirty="0">
                <a:cs typeface="Calibri Light"/>
              </a:rPr>
              <a:t>How can you tell how many protons, neutrons and electrons an atom has?</a:t>
            </a:r>
            <a:endParaRPr lang="en-US" dirty="0"/>
          </a:p>
        </p:txBody>
      </p:sp>
      <p:pic>
        <p:nvPicPr>
          <p:cNvPr id="4" name="Picture 4" descr="A picture containing vector graphics&#10;&#10;Description generated with high confidence">
            <a:extLst>
              <a:ext uri="{FF2B5EF4-FFF2-40B4-BE49-F238E27FC236}">
                <a16:creationId xmlns:a16="http://schemas.microsoft.com/office/drawing/2014/main" id="{8F7BBD86-4E2A-4B8B-ABFE-4D66A5EF230B}"/>
              </a:ext>
            </a:extLst>
          </p:cNvPr>
          <p:cNvPicPr>
            <a:picLocks noGrp="1" noChangeAspect="1"/>
          </p:cNvPicPr>
          <p:nvPr>
            <p:ph idx="1"/>
          </p:nvPr>
        </p:nvPicPr>
        <p:blipFill>
          <a:blip r:embed="rId3"/>
          <a:stretch>
            <a:fillRect/>
          </a:stretch>
        </p:blipFill>
        <p:spPr>
          <a:xfrm>
            <a:off x="1498121" y="1885846"/>
            <a:ext cx="5960852" cy="3627048"/>
          </a:xfrm>
          <a:prstGeom prst="rect">
            <a:avLst/>
          </a:prstGeom>
        </p:spPr>
      </p:pic>
      <p:pic>
        <p:nvPicPr>
          <p:cNvPr id="6" name="Picture 6">
            <a:extLst>
              <a:ext uri="{FF2B5EF4-FFF2-40B4-BE49-F238E27FC236}">
                <a16:creationId xmlns:a16="http://schemas.microsoft.com/office/drawing/2014/main" id="{8A2361C9-DB96-4AFF-AA34-91695923A4C1}"/>
              </a:ext>
            </a:extLst>
          </p:cNvPr>
          <p:cNvPicPr>
            <a:picLocks noChangeAspect="1"/>
          </p:cNvPicPr>
          <p:nvPr/>
        </p:nvPicPr>
        <p:blipFill>
          <a:blip r:embed="rId4"/>
          <a:stretch>
            <a:fillRect/>
          </a:stretch>
        </p:blipFill>
        <p:spPr>
          <a:xfrm>
            <a:off x="8405003" y="1434663"/>
            <a:ext cx="2743200" cy="2148373"/>
          </a:xfrm>
          <a:prstGeom prst="rect">
            <a:avLst/>
          </a:prstGeom>
        </p:spPr>
      </p:pic>
      <p:pic>
        <p:nvPicPr>
          <p:cNvPr id="8" name="Picture 8">
            <a:extLst>
              <a:ext uri="{FF2B5EF4-FFF2-40B4-BE49-F238E27FC236}">
                <a16:creationId xmlns:a16="http://schemas.microsoft.com/office/drawing/2014/main" id="{B2DC68EE-7591-4879-868A-A05AA8D47497}"/>
              </a:ext>
            </a:extLst>
          </p:cNvPr>
          <p:cNvPicPr>
            <a:picLocks noChangeAspect="1"/>
          </p:cNvPicPr>
          <p:nvPr/>
        </p:nvPicPr>
        <p:blipFill>
          <a:blip r:embed="rId5"/>
          <a:stretch>
            <a:fillRect/>
          </a:stretch>
        </p:blipFill>
        <p:spPr>
          <a:xfrm>
            <a:off x="8400870" y="4003016"/>
            <a:ext cx="2837731" cy="2360043"/>
          </a:xfrm>
          <a:prstGeom prst="rect">
            <a:avLst/>
          </a:prstGeom>
        </p:spPr>
      </p:pic>
      <p:sp>
        <p:nvSpPr>
          <p:cNvPr id="10" name="Rectangle 9">
            <a:extLst>
              <a:ext uri="{FF2B5EF4-FFF2-40B4-BE49-F238E27FC236}">
                <a16:creationId xmlns:a16="http://schemas.microsoft.com/office/drawing/2014/main" id="{1EF2D4A9-FF18-475C-96AA-5972B0141A32}"/>
              </a:ext>
            </a:extLst>
          </p:cNvPr>
          <p:cNvSpPr/>
          <p:nvPr/>
        </p:nvSpPr>
        <p:spPr>
          <a:xfrm>
            <a:off x="8341743" y="1440611"/>
            <a:ext cx="2941608" cy="22514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8B3C2E6-3277-451E-8652-483A9B04BE1F}"/>
              </a:ext>
            </a:extLst>
          </p:cNvPr>
          <p:cNvSpPr txBox="1"/>
          <p:nvPr/>
        </p:nvSpPr>
        <p:spPr>
          <a:xfrm>
            <a:off x="2682814" y="5824267"/>
            <a:ext cx="2743200" cy="64633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highlight>
                  <a:srgbClr val="FFFF00"/>
                </a:highlight>
                <a:cs typeface="Calibri"/>
              </a:rPr>
              <a:t>Draw an atom of hydrogen and an atom of beryllium</a:t>
            </a:r>
          </a:p>
        </p:txBody>
      </p:sp>
      <p:sp>
        <p:nvSpPr>
          <p:cNvPr id="3" name="SMARTInkShape-1"/>
          <p:cNvSpPr/>
          <p:nvPr>
            <p:custDataLst>
              <p:tags r:id="rId1"/>
            </p:custDataLst>
          </p:nvPr>
        </p:nvSpPr>
        <p:spPr>
          <a:xfrm>
            <a:off x="6072757" y="3179146"/>
            <a:ext cx="292766" cy="224179"/>
          </a:xfrm>
          <a:custGeom>
            <a:avLst/>
            <a:gdLst/>
            <a:ahLst/>
            <a:cxnLst/>
            <a:rect l="0" t="0" r="0" b="0"/>
            <a:pathLst>
              <a:path w="292766" h="224179">
                <a:moveTo>
                  <a:pt x="201837" y="35542"/>
                </a:moveTo>
                <a:lnTo>
                  <a:pt x="201837" y="35542"/>
                </a:lnTo>
                <a:lnTo>
                  <a:pt x="222170" y="36864"/>
                </a:lnTo>
                <a:lnTo>
                  <a:pt x="261743" y="45793"/>
                </a:lnTo>
                <a:lnTo>
                  <a:pt x="275205" y="57295"/>
                </a:lnTo>
                <a:lnTo>
                  <a:pt x="290603" y="79029"/>
                </a:lnTo>
                <a:lnTo>
                  <a:pt x="292765" y="84376"/>
                </a:lnTo>
                <a:lnTo>
                  <a:pt x="291560" y="90588"/>
                </a:lnTo>
                <a:lnTo>
                  <a:pt x="274144" y="116039"/>
                </a:lnTo>
                <a:lnTo>
                  <a:pt x="255795" y="136249"/>
                </a:lnTo>
                <a:lnTo>
                  <a:pt x="248750" y="139831"/>
                </a:lnTo>
                <a:lnTo>
                  <a:pt x="225586" y="142446"/>
                </a:lnTo>
                <a:lnTo>
                  <a:pt x="216083" y="142648"/>
                </a:lnTo>
                <a:lnTo>
                  <a:pt x="204700" y="134505"/>
                </a:lnTo>
                <a:lnTo>
                  <a:pt x="193572" y="130569"/>
                </a:lnTo>
                <a:lnTo>
                  <a:pt x="149752" y="90599"/>
                </a:lnTo>
                <a:lnTo>
                  <a:pt x="145616" y="82942"/>
                </a:lnTo>
                <a:lnTo>
                  <a:pt x="142742" y="63293"/>
                </a:lnTo>
                <a:lnTo>
                  <a:pt x="142311" y="29917"/>
                </a:lnTo>
                <a:lnTo>
                  <a:pt x="145836" y="22900"/>
                </a:lnTo>
                <a:lnTo>
                  <a:pt x="148629" y="19176"/>
                </a:lnTo>
                <a:lnTo>
                  <a:pt x="155258" y="15038"/>
                </a:lnTo>
                <a:lnTo>
                  <a:pt x="170293" y="12383"/>
                </a:lnTo>
                <a:lnTo>
                  <a:pt x="195508" y="13181"/>
                </a:lnTo>
                <a:lnTo>
                  <a:pt x="216865" y="21272"/>
                </a:lnTo>
                <a:lnTo>
                  <a:pt x="271601" y="63342"/>
                </a:lnTo>
                <a:lnTo>
                  <a:pt x="276128" y="68627"/>
                </a:lnTo>
                <a:lnTo>
                  <a:pt x="281157" y="81555"/>
                </a:lnTo>
                <a:lnTo>
                  <a:pt x="283988" y="97388"/>
                </a:lnTo>
                <a:lnTo>
                  <a:pt x="278507" y="116778"/>
                </a:lnTo>
                <a:lnTo>
                  <a:pt x="268504" y="132960"/>
                </a:lnTo>
                <a:lnTo>
                  <a:pt x="261011" y="138370"/>
                </a:lnTo>
                <a:lnTo>
                  <a:pt x="253272" y="142097"/>
                </a:lnTo>
                <a:lnTo>
                  <a:pt x="245423" y="148163"/>
                </a:lnTo>
                <a:lnTo>
                  <a:pt x="233996" y="151741"/>
                </a:lnTo>
                <a:lnTo>
                  <a:pt x="212688" y="157283"/>
                </a:lnTo>
                <a:lnTo>
                  <a:pt x="189619" y="163776"/>
                </a:lnTo>
                <a:lnTo>
                  <a:pt x="158119" y="165970"/>
                </a:lnTo>
                <a:lnTo>
                  <a:pt x="102615" y="154353"/>
                </a:lnTo>
                <a:lnTo>
                  <a:pt x="47056" y="139968"/>
                </a:lnTo>
                <a:lnTo>
                  <a:pt x="26770" y="129983"/>
                </a:lnTo>
                <a:lnTo>
                  <a:pt x="18196" y="122494"/>
                </a:lnTo>
                <a:lnTo>
                  <a:pt x="2314" y="95051"/>
                </a:lnTo>
                <a:lnTo>
                  <a:pt x="0" y="79193"/>
                </a:lnTo>
                <a:lnTo>
                  <a:pt x="3212" y="71259"/>
                </a:lnTo>
                <a:lnTo>
                  <a:pt x="7726" y="63322"/>
                </a:lnTo>
                <a:lnTo>
                  <a:pt x="11589" y="51416"/>
                </a:lnTo>
                <a:lnTo>
                  <a:pt x="17183" y="43479"/>
                </a:lnTo>
                <a:lnTo>
                  <a:pt x="27604" y="39069"/>
                </a:lnTo>
                <a:lnTo>
                  <a:pt x="85370" y="35633"/>
                </a:lnTo>
                <a:lnTo>
                  <a:pt x="99804" y="36905"/>
                </a:lnTo>
                <a:lnTo>
                  <a:pt x="154278" y="59666"/>
                </a:lnTo>
                <a:lnTo>
                  <a:pt x="179654" y="75291"/>
                </a:lnTo>
                <a:lnTo>
                  <a:pt x="205600" y="109298"/>
                </a:lnTo>
                <a:lnTo>
                  <a:pt x="210123" y="121680"/>
                </a:lnTo>
                <a:lnTo>
                  <a:pt x="211330" y="128685"/>
                </a:lnTo>
                <a:lnTo>
                  <a:pt x="209143" y="139998"/>
                </a:lnTo>
                <a:lnTo>
                  <a:pt x="200474" y="153804"/>
                </a:lnTo>
                <a:lnTo>
                  <a:pt x="193293" y="160863"/>
                </a:lnTo>
                <a:lnTo>
                  <a:pt x="168711" y="174197"/>
                </a:lnTo>
                <a:lnTo>
                  <a:pt x="139985" y="177861"/>
                </a:lnTo>
                <a:lnTo>
                  <a:pt x="98096" y="168117"/>
                </a:lnTo>
                <a:lnTo>
                  <a:pt x="91667" y="164935"/>
                </a:lnTo>
                <a:lnTo>
                  <a:pt x="44292" y="121748"/>
                </a:lnTo>
                <a:lnTo>
                  <a:pt x="27769" y="78752"/>
                </a:lnTo>
                <a:lnTo>
                  <a:pt x="25254" y="63124"/>
                </a:lnTo>
                <a:lnTo>
                  <a:pt x="27665" y="50888"/>
                </a:lnTo>
                <a:lnTo>
                  <a:pt x="31823" y="39716"/>
                </a:lnTo>
                <a:lnTo>
                  <a:pt x="33671" y="25931"/>
                </a:lnTo>
                <a:lnTo>
                  <a:pt x="36810" y="21197"/>
                </a:lnTo>
                <a:lnTo>
                  <a:pt x="41548" y="18041"/>
                </a:lnTo>
                <a:lnTo>
                  <a:pt x="52545" y="13212"/>
                </a:lnTo>
                <a:lnTo>
                  <a:pt x="67497" y="4378"/>
                </a:lnTo>
                <a:lnTo>
                  <a:pt x="126609" y="0"/>
                </a:lnTo>
                <a:lnTo>
                  <a:pt x="156616" y="6196"/>
                </a:lnTo>
                <a:lnTo>
                  <a:pt x="184323" y="22731"/>
                </a:lnTo>
                <a:lnTo>
                  <a:pt x="216065" y="52022"/>
                </a:lnTo>
                <a:lnTo>
                  <a:pt x="249133" y="107014"/>
                </a:lnTo>
                <a:lnTo>
                  <a:pt x="255931" y="122869"/>
                </a:lnTo>
                <a:lnTo>
                  <a:pt x="258951" y="138736"/>
                </a:lnTo>
                <a:lnTo>
                  <a:pt x="256767" y="154607"/>
                </a:lnTo>
                <a:lnTo>
                  <a:pt x="248099" y="174889"/>
                </a:lnTo>
                <a:lnTo>
                  <a:pt x="233317" y="193595"/>
                </a:lnTo>
                <a:lnTo>
                  <a:pt x="215280" y="205991"/>
                </a:lnTo>
                <a:lnTo>
                  <a:pt x="193178" y="211722"/>
                </a:lnTo>
                <a:lnTo>
                  <a:pt x="152532" y="213923"/>
                </a:lnTo>
                <a:lnTo>
                  <a:pt x="117749" y="201155"/>
                </a:lnTo>
                <a:lnTo>
                  <a:pt x="92917" y="186142"/>
                </a:lnTo>
                <a:lnTo>
                  <a:pt x="79459" y="168064"/>
                </a:lnTo>
                <a:lnTo>
                  <a:pt x="63188" y="133761"/>
                </a:lnTo>
                <a:lnTo>
                  <a:pt x="60840" y="120646"/>
                </a:lnTo>
                <a:lnTo>
                  <a:pt x="63325" y="109525"/>
                </a:lnTo>
                <a:lnTo>
                  <a:pt x="75699" y="91607"/>
                </a:lnTo>
                <a:lnTo>
                  <a:pt x="86998" y="79347"/>
                </a:lnTo>
                <a:lnTo>
                  <a:pt x="98322" y="74855"/>
                </a:lnTo>
                <a:lnTo>
                  <a:pt x="150456" y="71470"/>
                </a:lnTo>
                <a:lnTo>
                  <a:pt x="182035" y="80807"/>
                </a:lnTo>
                <a:lnTo>
                  <a:pt x="221686" y="99254"/>
                </a:lnTo>
                <a:lnTo>
                  <a:pt x="234030" y="110601"/>
                </a:lnTo>
                <a:lnTo>
                  <a:pt x="255612" y="137638"/>
                </a:lnTo>
                <a:lnTo>
                  <a:pt x="258810" y="146182"/>
                </a:lnTo>
                <a:lnTo>
                  <a:pt x="260610" y="164750"/>
                </a:lnTo>
                <a:lnTo>
                  <a:pt x="257503" y="175870"/>
                </a:lnTo>
                <a:lnTo>
                  <a:pt x="244729" y="193788"/>
                </a:lnTo>
                <a:lnTo>
                  <a:pt x="233689" y="198478"/>
                </a:lnTo>
                <a:lnTo>
                  <a:pt x="181767" y="202010"/>
                </a:lnTo>
                <a:lnTo>
                  <a:pt x="151520" y="200863"/>
                </a:lnTo>
                <a:lnTo>
                  <a:pt x="114740" y="181917"/>
                </a:lnTo>
                <a:lnTo>
                  <a:pt x="91262" y="162480"/>
                </a:lnTo>
                <a:lnTo>
                  <a:pt x="86547" y="154576"/>
                </a:lnTo>
                <a:lnTo>
                  <a:pt x="83520" y="138724"/>
                </a:lnTo>
                <a:lnTo>
                  <a:pt x="82996" y="120501"/>
                </a:lnTo>
                <a:lnTo>
                  <a:pt x="84244" y="115993"/>
                </a:lnTo>
                <a:lnTo>
                  <a:pt x="86400" y="112989"/>
                </a:lnTo>
                <a:lnTo>
                  <a:pt x="103095" y="99588"/>
                </a:lnTo>
                <a:lnTo>
                  <a:pt x="110768" y="97080"/>
                </a:lnTo>
                <a:lnTo>
                  <a:pt x="144637" y="95249"/>
                </a:lnTo>
                <a:lnTo>
                  <a:pt x="178854" y="108047"/>
                </a:lnTo>
                <a:lnTo>
                  <a:pt x="227315" y="134823"/>
                </a:lnTo>
                <a:lnTo>
                  <a:pt x="240841" y="153006"/>
                </a:lnTo>
                <a:lnTo>
                  <a:pt x="246907" y="168829"/>
                </a:lnTo>
                <a:lnTo>
                  <a:pt x="248704" y="181896"/>
                </a:lnTo>
                <a:lnTo>
                  <a:pt x="245598" y="190105"/>
                </a:lnTo>
                <a:lnTo>
                  <a:pt x="232824" y="206155"/>
                </a:lnTo>
                <a:lnTo>
                  <a:pt x="221783" y="210588"/>
                </a:lnTo>
                <a:lnTo>
                  <a:pt x="176181" y="213928"/>
                </a:lnTo>
                <a:lnTo>
                  <a:pt x="120656" y="196393"/>
                </a:lnTo>
                <a:lnTo>
                  <a:pt x="95488" y="178171"/>
                </a:lnTo>
                <a:lnTo>
                  <a:pt x="87102" y="169047"/>
                </a:lnTo>
                <a:lnTo>
                  <a:pt x="76266" y="150358"/>
                </a:lnTo>
                <a:lnTo>
                  <a:pt x="71578" y="133629"/>
                </a:lnTo>
                <a:lnTo>
                  <a:pt x="74712" y="128525"/>
                </a:lnTo>
                <a:lnTo>
                  <a:pt x="77399" y="125312"/>
                </a:lnTo>
                <a:lnTo>
                  <a:pt x="83914" y="121741"/>
                </a:lnTo>
                <a:lnTo>
                  <a:pt x="87503" y="120789"/>
                </a:lnTo>
                <a:lnTo>
                  <a:pt x="98874" y="113129"/>
                </a:lnTo>
                <a:lnTo>
                  <a:pt x="104092" y="112402"/>
                </a:lnTo>
                <a:lnTo>
                  <a:pt x="145107" y="121917"/>
                </a:lnTo>
                <a:lnTo>
                  <a:pt x="163420" y="131690"/>
                </a:lnTo>
                <a:lnTo>
                  <a:pt x="187781" y="153165"/>
                </a:lnTo>
                <a:lnTo>
                  <a:pt x="195590" y="164107"/>
                </a:lnTo>
                <a:lnTo>
                  <a:pt x="199985" y="177705"/>
                </a:lnTo>
                <a:lnTo>
                  <a:pt x="201471" y="194151"/>
                </a:lnTo>
                <a:lnTo>
                  <a:pt x="198146" y="202167"/>
                </a:lnTo>
                <a:lnTo>
                  <a:pt x="195408" y="206156"/>
                </a:lnTo>
                <a:lnTo>
                  <a:pt x="188838" y="210589"/>
                </a:lnTo>
                <a:lnTo>
                  <a:pt x="151834" y="224178"/>
                </a:lnTo>
                <a:lnTo>
                  <a:pt x="139484" y="221686"/>
                </a:lnTo>
                <a:lnTo>
                  <a:pt x="96829" y="208257"/>
                </a:lnTo>
                <a:lnTo>
                  <a:pt x="85492" y="194324"/>
                </a:lnTo>
                <a:lnTo>
                  <a:pt x="77368" y="176226"/>
                </a:lnTo>
                <a:lnTo>
                  <a:pt x="73757" y="159364"/>
                </a:lnTo>
                <a:lnTo>
                  <a:pt x="74116" y="153808"/>
                </a:lnTo>
                <a:lnTo>
                  <a:pt x="75679" y="150105"/>
                </a:lnTo>
                <a:lnTo>
                  <a:pt x="87693" y="137840"/>
                </a:lnTo>
                <a:lnTo>
                  <a:pt x="95103" y="133924"/>
                </a:lnTo>
                <a:lnTo>
                  <a:pt x="116959" y="131410"/>
                </a:lnTo>
                <a:lnTo>
                  <a:pt x="146755" y="132236"/>
                </a:lnTo>
                <a:lnTo>
                  <a:pt x="184435" y="142928"/>
                </a:lnTo>
                <a:lnTo>
                  <a:pt x="199284" y="152805"/>
                </a:lnTo>
                <a:lnTo>
                  <a:pt x="200702" y="157332"/>
                </a:lnTo>
                <a:lnTo>
                  <a:pt x="201613" y="164697"/>
                </a:lnTo>
                <a:lnTo>
                  <a:pt x="174995" y="166351"/>
                </a:lnTo>
                <a:lnTo>
                  <a:pt x="166535" y="162912"/>
                </a:lnTo>
                <a:lnTo>
                  <a:pt x="158366" y="158296"/>
                </a:lnTo>
                <a:lnTo>
                  <a:pt x="146329" y="154375"/>
                </a:lnTo>
                <a:lnTo>
                  <a:pt x="120355" y="132605"/>
                </a:lnTo>
                <a:lnTo>
                  <a:pt x="121057" y="132000"/>
                </a:lnTo>
                <a:lnTo>
                  <a:pt x="130399" y="130792"/>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4990200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4138C-7F1D-49C3-AC6B-CF576087998F}"/>
              </a:ext>
            </a:extLst>
          </p:cNvPr>
          <p:cNvSpPr>
            <a:spLocks noGrp="1"/>
          </p:cNvSpPr>
          <p:nvPr>
            <p:ph type="title"/>
          </p:nvPr>
        </p:nvSpPr>
        <p:spPr/>
        <p:txBody>
          <a:bodyPr/>
          <a:lstStyle/>
          <a:p>
            <a:r>
              <a:rPr lang="en-GB" dirty="0"/>
              <a:t>How Many Sub-Atomic Particles?</a:t>
            </a:r>
          </a:p>
        </p:txBody>
      </p:sp>
      <p:graphicFrame>
        <p:nvGraphicFramePr>
          <p:cNvPr id="4" name="Content Placeholder 3">
            <a:extLst>
              <a:ext uri="{FF2B5EF4-FFF2-40B4-BE49-F238E27FC236}">
                <a16:creationId xmlns:a16="http://schemas.microsoft.com/office/drawing/2014/main" id="{D6625656-667C-4E9B-9D67-ACEB668C5F6F}"/>
              </a:ext>
            </a:extLst>
          </p:cNvPr>
          <p:cNvGraphicFramePr>
            <a:graphicFrameLocks noGrp="1"/>
          </p:cNvGraphicFramePr>
          <p:nvPr>
            <p:ph idx="1"/>
            <p:extLst>
              <p:ext uri="{D42A27DB-BD31-4B8C-83A1-F6EECF244321}">
                <p14:modId xmlns:p14="http://schemas.microsoft.com/office/powerpoint/2010/main" val="847572771"/>
              </p:ext>
            </p:extLst>
          </p:nvPr>
        </p:nvGraphicFramePr>
        <p:xfrm>
          <a:off x="838200" y="1825625"/>
          <a:ext cx="10515600" cy="2966720"/>
        </p:xfrm>
        <a:graphic>
          <a:graphicData uri="http://schemas.openxmlformats.org/drawingml/2006/table">
            <a:tbl>
              <a:tblPr firstRow="1" bandRow="1">
                <a:tableStyleId>{5940675A-B579-460E-94D1-54222C63F5DA}</a:tableStyleId>
              </a:tblPr>
              <a:tblGrid>
                <a:gridCol w="2628900">
                  <a:extLst>
                    <a:ext uri="{9D8B030D-6E8A-4147-A177-3AD203B41FA5}">
                      <a16:colId xmlns:a16="http://schemas.microsoft.com/office/drawing/2014/main" val="3212777515"/>
                    </a:ext>
                  </a:extLst>
                </a:gridCol>
                <a:gridCol w="2628900">
                  <a:extLst>
                    <a:ext uri="{9D8B030D-6E8A-4147-A177-3AD203B41FA5}">
                      <a16:colId xmlns:a16="http://schemas.microsoft.com/office/drawing/2014/main" val="1833428825"/>
                    </a:ext>
                  </a:extLst>
                </a:gridCol>
                <a:gridCol w="2628900">
                  <a:extLst>
                    <a:ext uri="{9D8B030D-6E8A-4147-A177-3AD203B41FA5}">
                      <a16:colId xmlns:a16="http://schemas.microsoft.com/office/drawing/2014/main" val="1732780338"/>
                    </a:ext>
                  </a:extLst>
                </a:gridCol>
                <a:gridCol w="2628900">
                  <a:extLst>
                    <a:ext uri="{9D8B030D-6E8A-4147-A177-3AD203B41FA5}">
                      <a16:colId xmlns:a16="http://schemas.microsoft.com/office/drawing/2014/main" val="2934248848"/>
                    </a:ext>
                  </a:extLst>
                </a:gridCol>
              </a:tblGrid>
              <a:tr h="370840">
                <a:tc>
                  <a:txBody>
                    <a:bodyPr/>
                    <a:lstStyle/>
                    <a:p>
                      <a:pPr>
                        <a:buNone/>
                      </a:pPr>
                      <a:r>
                        <a:rPr lang="en-GB" dirty="0"/>
                        <a:t>Element</a:t>
                      </a:r>
                    </a:p>
                  </a:txBody>
                  <a:tcPr/>
                </a:tc>
                <a:tc>
                  <a:txBody>
                    <a:bodyPr/>
                    <a:lstStyle/>
                    <a:p>
                      <a:r>
                        <a:rPr lang="en-GB" dirty="0"/>
                        <a:t>Protons</a:t>
                      </a:r>
                    </a:p>
                  </a:txBody>
                  <a:tcPr/>
                </a:tc>
                <a:tc>
                  <a:txBody>
                    <a:bodyPr/>
                    <a:lstStyle/>
                    <a:p>
                      <a:r>
                        <a:rPr lang="en-GB" dirty="0"/>
                        <a:t>Neutrons</a:t>
                      </a:r>
                    </a:p>
                  </a:txBody>
                  <a:tcPr/>
                </a:tc>
                <a:tc>
                  <a:txBody>
                    <a:bodyPr/>
                    <a:lstStyle/>
                    <a:p>
                      <a:r>
                        <a:rPr lang="en-GB" dirty="0"/>
                        <a:t>Electrons</a:t>
                      </a:r>
                    </a:p>
                  </a:txBody>
                  <a:tcPr/>
                </a:tc>
                <a:extLst>
                  <a:ext uri="{0D108BD9-81ED-4DB2-BD59-A6C34878D82A}">
                    <a16:rowId xmlns:a16="http://schemas.microsoft.com/office/drawing/2014/main" val="3886817202"/>
                  </a:ext>
                </a:extLst>
              </a:tr>
              <a:tr h="370840">
                <a:tc>
                  <a:txBody>
                    <a:bodyPr/>
                    <a:lstStyle/>
                    <a:p>
                      <a:r>
                        <a:rPr lang="en-GB" dirty="0"/>
                        <a:t>Lithium</a:t>
                      </a:r>
                    </a:p>
                  </a:txBody>
                  <a:tcPr/>
                </a:tc>
                <a:tc>
                  <a:txBody>
                    <a:bodyPr/>
                    <a:lstStyle/>
                    <a:p>
                      <a:r>
                        <a:rPr lang="en-GB" dirty="0"/>
                        <a:t>3</a:t>
                      </a:r>
                    </a:p>
                  </a:txBody>
                  <a:tcPr/>
                </a:tc>
                <a:tc>
                  <a:txBody>
                    <a:bodyPr/>
                    <a:lstStyle/>
                    <a:p>
                      <a:r>
                        <a:rPr lang="en-GB" dirty="0"/>
                        <a:t>4</a:t>
                      </a:r>
                    </a:p>
                  </a:txBody>
                  <a:tcPr/>
                </a:tc>
                <a:tc>
                  <a:txBody>
                    <a:bodyPr/>
                    <a:lstStyle/>
                    <a:p>
                      <a:r>
                        <a:rPr lang="en-GB" dirty="0"/>
                        <a:t>3</a:t>
                      </a:r>
                    </a:p>
                  </a:txBody>
                  <a:tcPr/>
                </a:tc>
                <a:extLst>
                  <a:ext uri="{0D108BD9-81ED-4DB2-BD59-A6C34878D82A}">
                    <a16:rowId xmlns:a16="http://schemas.microsoft.com/office/drawing/2014/main" val="3715220177"/>
                  </a:ext>
                </a:extLst>
              </a:tr>
              <a:tr h="370840">
                <a:tc>
                  <a:txBody>
                    <a:bodyPr/>
                    <a:lstStyle/>
                    <a:p>
                      <a:r>
                        <a:rPr lang="en-GB" dirty="0"/>
                        <a:t>Carbon</a:t>
                      </a:r>
                    </a:p>
                  </a:txBody>
                  <a:tcPr/>
                </a:tc>
                <a:tc>
                  <a:txBody>
                    <a:bodyPr/>
                    <a:lstStyle/>
                    <a:p>
                      <a:r>
                        <a:rPr lang="en-GB" dirty="0"/>
                        <a:t>6</a:t>
                      </a:r>
                    </a:p>
                  </a:txBody>
                  <a:tcPr/>
                </a:tc>
                <a:tc>
                  <a:txBody>
                    <a:bodyPr/>
                    <a:lstStyle/>
                    <a:p>
                      <a:r>
                        <a:rPr lang="en-GB" dirty="0"/>
                        <a:t>6</a:t>
                      </a:r>
                    </a:p>
                  </a:txBody>
                  <a:tcPr/>
                </a:tc>
                <a:tc>
                  <a:txBody>
                    <a:bodyPr/>
                    <a:lstStyle/>
                    <a:p>
                      <a:r>
                        <a:rPr lang="en-GB" dirty="0"/>
                        <a:t>6</a:t>
                      </a:r>
                    </a:p>
                  </a:txBody>
                  <a:tcPr/>
                </a:tc>
                <a:extLst>
                  <a:ext uri="{0D108BD9-81ED-4DB2-BD59-A6C34878D82A}">
                    <a16:rowId xmlns:a16="http://schemas.microsoft.com/office/drawing/2014/main" val="2511329249"/>
                  </a:ext>
                </a:extLst>
              </a:tr>
              <a:tr h="370840">
                <a:tc>
                  <a:txBody>
                    <a:bodyPr/>
                    <a:lstStyle/>
                    <a:p>
                      <a:r>
                        <a:rPr lang="en-GB" dirty="0"/>
                        <a:t>Hydrogen</a:t>
                      </a:r>
                    </a:p>
                  </a:txBody>
                  <a:tcPr/>
                </a:tc>
                <a:tc>
                  <a:txBody>
                    <a:bodyPr/>
                    <a:lstStyle/>
                    <a:p>
                      <a:r>
                        <a:rPr lang="en-GB" dirty="0"/>
                        <a:t>1</a:t>
                      </a:r>
                    </a:p>
                  </a:txBody>
                  <a:tcPr/>
                </a:tc>
                <a:tc>
                  <a:txBody>
                    <a:bodyPr/>
                    <a:lstStyle/>
                    <a:p>
                      <a:r>
                        <a:rPr lang="en-GB" dirty="0"/>
                        <a:t>0</a:t>
                      </a:r>
                    </a:p>
                  </a:txBody>
                  <a:tcPr/>
                </a:tc>
                <a:tc>
                  <a:txBody>
                    <a:bodyPr/>
                    <a:lstStyle/>
                    <a:p>
                      <a:r>
                        <a:rPr lang="en-GB" dirty="0"/>
                        <a:t>1</a:t>
                      </a:r>
                    </a:p>
                  </a:txBody>
                  <a:tcPr/>
                </a:tc>
                <a:extLst>
                  <a:ext uri="{0D108BD9-81ED-4DB2-BD59-A6C34878D82A}">
                    <a16:rowId xmlns:a16="http://schemas.microsoft.com/office/drawing/2014/main" val="3319199364"/>
                  </a:ext>
                </a:extLst>
              </a:tr>
              <a:tr h="370840">
                <a:tc>
                  <a:txBody>
                    <a:bodyPr/>
                    <a:lstStyle/>
                    <a:p>
                      <a:r>
                        <a:rPr lang="en-GB" dirty="0"/>
                        <a:t>Helium</a:t>
                      </a:r>
                    </a:p>
                  </a:txBody>
                  <a:tcPr/>
                </a:tc>
                <a:tc>
                  <a:txBody>
                    <a:bodyPr/>
                    <a:lstStyle/>
                    <a:p>
                      <a:r>
                        <a:rPr lang="en-GB" dirty="0"/>
                        <a:t>2</a:t>
                      </a:r>
                    </a:p>
                  </a:txBody>
                  <a:tcPr/>
                </a:tc>
                <a:tc>
                  <a:txBody>
                    <a:bodyPr/>
                    <a:lstStyle/>
                    <a:p>
                      <a:r>
                        <a:rPr lang="en-GB" dirty="0"/>
                        <a:t>2</a:t>
                      </a:r>
                    </a:p>
                  </a:txBody>
                  <a:tcPr/>
                </a:tc>
                <a:tc>
                  <a:txBody>
                    <a:bodyPr/>
                    <a:lstStyle/>
                    <a:p>
                      <a:pPr>
                        <a:buNone/>
                      </a:pPr>
                      <a:r>
                        <a:rPr lang="en-GB" dirty="0"/>
                        <a:t>2</a:t>
                      </a:r>
                    </a:p>
                  </a:txBody>
                  <a:tcPr/>
                </a:tc>
                <a:extLst>
                  <a:ext uri="{0D108BD9-81ED-4DB2-BD59-A6C34878D82A}">
                    <a16:rowId xmlns:a16="http://schemas.microsoft.com/office/drawing/2014/main" val="105241299"/>
                  </a:ext>
                </a:extLst>
              </a:tr>
              <a:tr h="370840">
                <a:tc>
                  <a:txBody>
                    <a:bodyPr/>
                    <a:lstStyle/>
                    <a:p>
                      <a:r>
                        <a:rPr lang="en-GB" dirty="0"/>
                        <a:t>Fluorine</a:t>
                      </a:r>
                    </a:p>
                  </a:txBody>
                  <a:tcPr/>
                </a:tc>
                <a:tc>
                  <a:txBody>
                    <a:bodyPr/>
                    <a:lstStyle/>
                    <a:p>
                      <a:r>
                        <a:rPr lang="en-GB" dirty="0"/>
                        <a:t>9</a:t>
                      </a:r>
                    </a:p>
                  </a:txBody>
                  <a:tcPr/>
                </a:tc>
                <a:tc>
                  <a:txBody>
                    <a:bodyPr/>
                    <a:lstStyle/>
                    <a:p>
                      <a:r>
                        <a:rPr lang="en-GB" dirty="0"/>
                        <a:t>10</a:t>
                      </a:r>
                    </a:p>
                  </a:txBody>
                  <a:tcPr/>
                </a:tc>
                <a:tc>
                  <a:txBody>
                    <a:bodyPr/>
                    <a:lstStyle/>
                    <a:p>
                      <a:r>
                        <a:rPr lang="en-GB" dirty="0"/>
                        <a:t>9</a:t>
                      </a:r>
                    </a:p>
                  </a:txBody>
                  <a:tcPr/>
                </a:tc>
                <a:extLst>
                  <a:ext uri="{0D108BD9-81ED-4DB2-BD59-A6C34878D82A}">
                    <a16:rowId xmlns:a16="http://schemas.microsoft.com/office/drawing/2014/main" val="3457770392"/>
                  </a:ext>
                </a:extLst>
              </a:tr>
              <a:tr h="370840">
                <a:tc>
                  <a:txBody>
                    <a:bodyPr/>
                    <a:lstStyle/>
                    <a:p>
                      <a:r>
                        <a:rPr lang="en-GB" dirty="0"/>
                        <a:t>Nitrogen</a:t>
                      </a:r>
                    </a:p>
                  </a:txBody>
                  <a:tcPr/>
                </a:tc>
                <a:tc>
                  <a:txBody>
                    <a:bodyPr/>
                    <a:lstStyle/>
                    <a:p>
                      <a:r>
                        <a:rPr lang="en-GB" dirty="0"/>
                        <a:t>7</a:t>
                      </a:r>
                    </a:p>
                  </a:txBody>
                  <a:tcPr/>
                </a:tc>
                <a:tc>
                  <a:txBody>
                    <a:bodyPr/>
                    <a:lstStyle/>
                    <a:p>
                      <a:r>
                        <a:rPr lang="en-GB" dirty="0"/>
                        <a:t>7</a:t>
                      </a:r>
                    </a:p>
                  </a:txBody>
                  <a:tcPr/>
                </a:tc>
                <a:tc>
                  <a:txBody>
                    <a:bodyPr/>
                    <a:lstStyle/>
                    <a:p>
                      <a:r>
                        <a:rPr lang="en-GB" dirty="0"/>
                        <a:t>7</a:t>
                      </a:r>
                    </a:p>
                  </a:txBody>
                  <a:tcPr/>
                </a:tc>
                <a:extLst>
                  <a:ext uri="{0D108BD9-81ED-4DB2-BD59-A6C34878D82A}">
                    <a16:rowId xmlns:a16="http://schemas.microsoft.com/office/drawing/2014/main" val="2979796030"/>
                  </a:ext>
                </a:extLst>
              </a:tr>
              <a:tr h="370840">
                <a:tc>
                  <a:txBody>
                    <a:bodyPr/>
                    <a:lstStyle/>
                    <a:p>
                      <a:r>
                        <a:rPr lang="en-GB" dirty="0"/>
                        <a:t>Sodium</a:t>
                      </a:r>
                    </a:p>
                  </a:txBody>
                  <a:tcPr/>
                </a:tc>
                <a:tc>
                  <a:txBody>
                    <a:bodyPr/>
                    <a:lstStyle/>
                    <a:p>
                      <a:r>
                        <a:rPr lang="en-GB" dirty="0"/>
                        <a:t>11</a:t>
                      </a:r>
                    </a:p>
                  </a:txBody>
                  <a:tcPr/>
                </a:tc>
                <a:tc>
                  <a:txBody>
                    <a:bodyPr/>
                    <a:lstStyle/>
                    <a:p>
                      <a:r>
                        <a:rPr lang="en-GB" dirty="0"/>
                        <a:t>12</a:t>
                      </a:r>
                    </a:p>
                  </a:txBody>
                  <a:tcPr/>
                </a:tc>
                <a:tc>
                  <a:txBody>
                    <a:bodyPr/>
                    <a:lstStyle/>
                    <a:p>
                      <a:r>
                        <a:rPr lang="en-GB" dirty="0"/>
                        <a:t>11</a:t>
                      </a:r>
                    </a:p>
                  </a:txBody>
                  <a:tcPr/>
                </a:tc>
                <a:extLst>
                  <a:ext uri="{0D108BD9-81ED-4DB2-BD59-A6C34878D82A}">
                    <a16:rowId xmlns:a16="http://schemas.microsoft.com/office/drawing/2014/main" val="826902699"/>
                  </a:ext>
                </a:extLst>
              </a:tr>
            </a:tbl>
          </a:graphicData>
        </a:graphic>
      </p:graphicFrame>
      <p:sp>
        <p:nvSpPr>
          <p:cNvPr id="5" name="Rectangle 4">
            <a:extLst>
              <a:ext uri="{FF2B5EF4-FFF2-40B4-BE49-F238E27FC236}">
                <a16:creationId xmlns:a16="http://schemas.microsoft.com/office/drawing/2014/main" id="{45EC28DE-FAFF-4D25-A2F1-53420E3644C9}"/>
              </a:ext>
            </a:extLst>
          </p:cNvPr>
          <p:cNvSpPr/>
          <p:nvPr/>
        </p:nvSpPr>
        <p:spPr>
          <a:xfrm>
            <a:off x="3559946" y="2281561"/>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F8D436A-9957-4882-B336-2C9517EB5769}"/>
              </a:ext>
            </a:extLst>
          </p:cNvPr>
          <p:cNvSpPr/>
          <p:nvPr/>
        </p:nvSpPr>
        <p:spPr>
          <a:xfrm>
            <a:off x="6115235" y="2281561"/>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438BBDA-1E5A-430D-BE9D-1B4309001DCC}"/>
              </a:ext>
            </a:extLst>
          </p:cNvPr>
          <p:cNvSpPr/>
          <p:nvPr/>
        </p:nvSpPr>
        <p:spPr>
          <a:xfrm>
            <a:off x="8734517" y="2281561"/>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2D7BE37-AF2E-4B38-B4AA-85FDB2769B74}"/>
              </a:ext>
            </a:extLst>
          </p:cNvPr>
          <p:cNvSpPr/>
          <p:nvPr/>
        </p:nvSpPr>
        <p:spPr>
          <a:xfrm>
            <a:off x="3542190" y="2647318"/>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D45FA31-D96D-41EE-97CF-4F96991C7D0F}"/>
              </a:ext>
            </a:extLst>
          </p:cNvPr>
          <p:cNvSpPr/>
          <p:nvPr/>
        </p:nvSpPr>
        <p:spPr>
          <a:xfrm>
            <a:off x="6115235" y="2647318"/>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D5672C34-1C41-4AD2-BC0F-39869E825AE7}"/>
              </a:ext>
            </a:extLst>
          </p:cNvPr>
          <p:cNvSpPr/>
          <p:nvPr/>
        </p:nvSpPr>
        <p:spPr>
          <a:xfrm>
            <a:off x="8813304" y="2647318"/>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D358FFA-946E-460D-8092-EAD029B80078}"/>
              </a:ext>
            </a:extLst>
          </p:cNvPr>
          <p:cNvSpPr/>
          <p:nvPr/>
        </p:nvSpPr>
        <p:spPr>
          <a:xfrm>
            <a:off x="3535900" y="3013075"/>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93EAD4FF-1C0A-44CC-B279-459975F46D5D}"/>
              </a:ext>
            </a:extLst>
          </p:cNvPr>
          <p:cNvSpPr/>
          <p:nvPr/>
        </p:nvSpPr>
        <p:spPr>
          <a:xfrm>
            <a:off x="6115235" y="3013075"/>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E6EBFD5-7600-4BFD-8C7C-05997D91B8CC}"/>
              </a:ext>
            </a:extLst>
          </p:cNvPr>
          <p:cNvSpPr/>
          <p:nvPr/>
        </p:nvSpPr>
        <p:spPr>
          <a:xfrm>
            <a:off x="8827731" y="3013075"/>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11F9E8C5-0436-44B8-8206-6378143A017E}"/>
              </a:ext>
            </a:extLst>
          </p:cNvPr>
          <p:cNvSpPr/>
          <p:nvPr/>
        </p:nvSpPr>
        <p:spPr>
          <a:xfrm>
            <a:off x="924758" y="3364022"/>
            <a:ext cx="717611" cy="2314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14B9FD12-093B-470D-952C-7D4BFF83247F}"/>
              </a:ext>
            </a:extLst>
          </p:cNvPr>
          <p:cNvSpPr/>
          <p:nvPr/>
        </p:nvSpPr>
        <p:spPr>
          <a:xfrm>
            <a:off x="6171088" y="3391268"/>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5229061-433B-4000-9075-4B77F2E4C0F7}"/>
              </a:ext>
            </a:extLst>
          </p:cNvPr>
          <p:cNvSpPr/>
          <p:nvPr/>
        </p:nvSpPr>
        <p:spPr>
          <a:xfrm>
            <a:off x="8677534" y="3368586"/>
            <a:ext cx="1019605" cy="23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10569692-7120-466E-9476-B83AE4B6DFF3}"/>
              </a:ext>
            </a:extLst>
          </p:cNvPr>
          <p:cNvSpPr/>
          <p:nvPr/>
        </p:nvSpPr>
        <p:spPr>
          <a:xfrm>
            <a:off x="3535899" y="3719831"/>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FE55040D-6771-4C1B-B6C1-6174CA1A4827}"/>
              </a:ext>
            </a:extLst>
          </p:cNvPr>
          <p:cNvSpPr/>
          <p:nvPr/>
        </p:nvSpPr>
        <p:spPr>
          <a:xfrm>
            <a:off x="6195125" y="3749043"/>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82CE2D50-40EA-4404-95BD-2D43DBF7E8EB}"/>
              </a:ext>
            </a:extLst>
          </p:cNvPr>
          <p:cNvSpPr/>
          <p:nvPr/>
        </p:nvSpPr>
        <p:spPr>
          <a:xfrm>
            <a:off x="8813304" y="3749043"/>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AD4A2B99-D5D5-466B-BF5C-98D6B1220AA3}"/>
              </a:ext>
            </a:extLst>
          </p:cNvPr>
          <p:cNvSpPr/>
          <p:nvPr/>
        </p:nvSpPr>
        <p:spPr>
          <a:xfrm>
            <a:off x="918466" y="4078489"/>
            <a:ext cx="919212" cy="307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7528166-C477-47E5-AC18-9DF7BCE6FADE}"/>
              </a:ext>
            </a:extLst>
          </p:cNvPr>
          <p:cNvSpPr/>
          <p:nvPr/>
        </p:nvSpPr>
        <p:spPr>
          <a:xfrm>
            <a:off x="6183285" y="4122782"/>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BEE66494-C086-414F-A258-4F93D3C940A5}"/>
              </a:ext>
            </a:extLst>
          </p:cNvPr>
          <p:cNvSpPr/>
          <p:nvPr/>
        </p:nvSpPr>
        <p:spPr>
          <a:xfrm>
            <a:off x="8762444" y="4125027"/>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FC8B8D31-523A-4ACB-A31E-E242693296F0}"/>
              </a:ext>
            </a:extLst>
          </p:cNvPr>
          <p:cNvSpPr/>
          <p:nvPr/>
        </p:nvSpPr>
        <p:spPr>
          <a:xfrm>
            <a:off x="3526972" y="4441697"/>
            <a:ext cx="269292"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B127C6C9-DE1B-443A-8A1E-1442C664BFDE}"/>
              </a:ext>
            </a:extLst>
          </p:cNvPr>
          <p:cNvSpPr/>
          <p:nvPr/>
        </p:nvSpPr>
        <p:spPr>
          <a:xfrm>
            <a:off x="6180747" y="4440609"/>
            <a:ext cx="221941" cy="230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E5F62E23-5341-4A49-882C-A6FCFE90C3A4}"/>
              </a:ext>
            </a:extLst>
          </p:cNvPr>
          <p:cNvSpPr/>
          <p:nvPr/>
        </p:nvSpPr>
        <p:spPr>
          <a:xfrm>
            <a:off x="8741467" y="4503619"/>
            <a:ext cx="293828" cy="1733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55AA2309-DC2D-47B4-BD40-33937A7E44C3}"/>
              </a:ext>
            </a:extLst>
          </p:cNvPr>
          <p:cNvSpPr txBox="1"/>
          <p:nvPr/>
        </p:nvSpPr>
        <p:spPr>
          <a:xfrm>
            <a:off x="2068061" y="5486566"/>
            <a:ext cx="8447312" cy="369332"/>
          </a:xfrm>
          <a:prstGeom prst="rect">
            <a:avLst/>
          </a:prstGeom>
          <a:solidFill>
            <a:srgbClr val="FFFF00"/>
          </a:solidFill>
        </p:spPr>
        <p:txBody>
          <a:bodyPr wrap="none" rtlCol="0">
            <a:spAutoFit/>
          </a:bodyPr>
          <a:lstStyle/>
          <a:p>
            <a:r>
              <a:rPr lang="en-GB" dirty="0"/>
              <a:t>Challenge: What is weird about chlorine and copper? Why do you think this is the case? </a:t>
            </a:r>
          </a:p>
        </p:txBody>
      </p:sp>
    </p:spTree>
    <p:extLst>
      <p:ext uri="{BB962C8B-B14F-4D97-AF65-F5344CB8AC3E}">
        <p14:creationId xmlns:p14="http://schemas.microsoft.com/office/powerpoint/2010/main" val="146013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0" nodeType="clickEffect">
                                  <p:stCondLst>
                                    <p:cond delay="0"/>
                                  </p:stCondLst>
                                  <p:childTnLst>
                                    <p:set>
                                      <p:cBhvr>
                                        <p:cTn id="62" dur="1" fill="hold">
                                          <p:stCondLst>
                                            <p:cond delay="0"/>
                                          </p:stCondLst>
                                        </p:cTn>
                                        <p:tgtEl>
                                          <p:spTgt spid="19"/>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grpId="0" nodeType="clickEffect">
                                  <p:stCondLst>
                                    <p:cond delay="0"/>
                                  </p:stCondLst>
                                  <p:childTnLst>
                                    <p:set>
                                      <p:cBhvr>
                                        <p:cTn id="74" dur="1" fill="hold">
                                          <p:stCondLst>
                                            <p:cond delay="0"/>
                                          </p:stCondLst>
                                        </p:cTn>
                                        <p:tgtEl>
                                          <p:spTgt spid="22"/>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0" nodeType="clickEffect">
                                  <p:stCondLst>
                                    <p:cond delay="0"/>
                                  </p:stCondLst>
                                  <p:childTnLst>
                                    <p:set>
                                      <p:cBhvr>
                                        <p:cTn id="78" dur="1" fill="hold">
                                          <p:stCondLst>
                                            <p:cond delay="0"/>
                                          </p:stCondLst>
                                        </p:cTn>
                                        <p:tgtEl>
                                          <p:spTgt spid="23"/>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grpId="0" nodeType="clickEffect">
                                  <p:stCondLst>
                                    <p:cond delay="0"/>
                                  </p:stCondLst>
                                  <p:childTnLst>
                                    <p:set>
                                      <p:cBhvr>
                                        <p:cTn id="82" dur="1" fill="hold">
                                          <p:stCondLst>
                                            <p:cond delay="0"/>
                                          </p:stCondLst>
                                        </p:cTn>
                                        <p:tgtEl>
                                          <p:spTgt spid="24"/>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1" presetClass="exit"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2E28E-A587-464F-A20F-ED948BFBCD22}"/>
              </a:ext>
            </a:extLst>
          </p:cNvPr>
          <p:cNvSpPr>
            <a:spLocks noGrp="1"/>
          </p:cNvSpPr>
          <p:nvPr>
            <p:ph type="title"/>
          </p:nvPr>
        </p:nvSpPr>
        <p:spPr/>
        <p:txBody>
          <a:bodyPr/>
          <a:lstStyle/>
          <a:p>
            <a:r>
              <a:rPr lang="en-GB" dirty="0"/>
              <a:t>An idiots guide…</a:t>
            </a:r>
          </a:p>
        </p:txBody>
      </p:sp>
      <p:sp>
        <p:nvSpPr>
          <p:cNvPr id="3" name="Content Placeholder 2">
            <a:extLst>
              <a:ext uri="{FF2B5EF4-FFF2-40B4-BE49-F238E27FC236}">
                <a16:creationId xmlns:a16="http://schemas.microsoft.com/office/drawing/2014/main" id="{AB0E29D5-0C65-4F1C-BF46-4D7E8777CC4C}"/>
              </a:ext>
            </a:extLst>
          </p:cNvPr>
          <p:cNvSpPr>
            <a:spLocks noGrp="1"/>
          </p:cNvSpPr>
          <p:nvPr>
            <p:ph idx="1"/>
          </p:nvPr>
        </p:nvSpPr>
        <p:spPr>
          <a:xfrm>
            <a:off x="838200" y="1497151"/>
            <a:ext cx="10515600" cy="4351338"/>
          </a:xfrm>
        </p:spPr>
        <p:txBody>
          <a:bodyPr/>
          <a:lstStyle/>
          <a:p>
            <a:pPr marL="0" indent="0">
              <a:buNone/>
            </a:pPr>
            <a:r>
              <a:rPr lang="en-GB" dirty="0"/>
              <a:t>Write a guide for a year 8 student to explain what you have learned today, include the following:</a:t>
            </a:r>
          </a:p>
          <a:p>
            <a:pPr lvl="1"/>
            <a:r>
              <a:rPr lang="en-GB" dirty="0"/>
              <a:t>What the three sub-atomic particles are called</a:t>
            </a:r>
          </a:p>
          <a:p>
            <a:pPr lvl="1"/>
            <a:r>
              <a:rPr lang="en-GB" dirty="0"/>
              <a:t>The relative charges and masses of the three sub-atomic particles</a:t>
            </a:r>
          </a:p>
          <a:p>
            <a:pPr lvl="1"/>
            <a:r>
              <a:rPr lang="en-GB" dirty="0"/>
              <a:t>Where the sub-atomic particles are found in the atom</a:t>
            </a:r>
          </a:p>
          <a:p>
            <a:pPr lvl="1"/>
            <a:r>
              <a:rPr lang="en-GB" dirty="0"/>
              <a:t>What the mass number tells you (and why)</a:t>
            </a:r>
          </a:p>
          <a:p>
            <a:pPr lvl="1"/>
            <a:r>
              <a:rPr lang="en-GB" dirty="0"/>
              <a:t>What the atomic (proton) number tells you</a:t>
            </a:r>
          </a:p>
          <a:p>
            <a:pPr lvl="1"/>
            <a:r>
              <a:rPr lang="en-GB" dirty="0"/>
              <a:t>How you can work out the number of protons, neutrons and electrons (include an example).</a:t>
            </a:r>
          </a:p>
          <a:p>
            <a:endParaRPr lang="en-GB" dirty="0"/>
          </a:p>
        </p:txBody>
      </p:sp>
    </p:spTree>
    <p:extLst>
      <p:ext uri="{BB962C8B-B14F-4D97-AF65-F5344CB8AC3E}">
        <p14:creationId xmlns:p14="http://schemas.microsoft.com/office/powerpoint/2010/main" val="15900547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3" name="Picture 3" descr="forward_arrow_colour">
            <a:hlinkClick r:id="" action="ppaction://hlinkshowjump?jump=nextslid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71089" y="6167439"/>
            <a:ext cx="63023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9"/>
          <p:cNvSpPr>
            <a:spLocks noGrp="1" noChangeArrowheads="1"/>
          </p:cNvSpPr>
          <p:nvPr>
            <p:ph type="title"/>
          </p:nvPr>
        </p:nvSpPr>
        <p:spPr>
          <a:xfrm>
            <a:off x="1736725" y="-243408"/>
            <a:ext cx="8229600" cy="1143000"/>
          </a:xfrm>
        </p:spPr>
        <p:txBody>
          <a:bodyPr/>
          <a:lstStyle/>
          <a:p>
            <a:r>
              <a:rPr lang="en-GB" dirty="0"/>
              <a:t>What are the missing numbers?</a:t>
            </a:r>
          </a:p>
        </p:txBody>
      </p:sp>
      <p:pic>
        <p:nvPicPr>
          <p:cNvPr id="5127" name="IntroAtoms_table_McDD.jpg" descr="IntroAtoms_table_McD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36725" y="800100"/>
            <a:ext cx="8699500" cy="530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ontrols>
      <mc:AlternateContent xmlns:mc="http://schemas.openxmlformats.org/markup-compatibility/2006">
        <mc:Choice xmlns:v="urn:schemas-microsoft-com:vml" Requires="v">
          <p:control spid="1071"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7"/>
                <a:srcRect/>
                <a:stretch>
                  <a:fillRect/>
                </a:stretch>
              </p:blipFill>
              <p:spPr bwMode="auto">
                <a:xfrm>
                  <a:off x="1736725" y="800100"/>
                  <a:ext cx="8699500" cy="530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ontrol>
        </mc:Fallback>
      </mc:AlternateContent>
    </p:controls>
    <p:extLst>
      <p:ext uri="{BB962C8B-B14F-4D97-AF65-F5344CB8AC3E}">
        <p14:creationId xmlns:p14="http://schemas.microsoft.com/office/powerpoint/2010/main" val="918705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arrangement of the electrons</a:t>
            </a:r>
          </a:p>
        </p:txBody>
      </p:sp>
      <p:sp>
        <p:nvSpPr>
          <p:cNvPr id="3" name="Content Placeholder 2"/>
          <p:cNvSpPr>
            <a:spLocks noGrp="1"/>
          </p:cNvSpPr>
          <p:nvPr>
            <p:ph idx="1"/>
          </p:nvPr>
        </p:nvSpPr>
        <p:spPr/>
        <p:txBody>
          <a:bodyPr/>
          <a:lstStyle/>
          <a:p>
            <a:r>
              <a:rPr lang="en-GB" dirty="0"/>
              <a:t>Electrons are found in a series of energy levels, or shells.</a:t>
            </a:r>
          </a:p>
          <a:p>
            <a:r>
              <a:rPr lang="en-GB" dirty="0"/>
              <a:t>Low energy levels are filled first.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932" y="3561586"/>
            <a:ext cx="9036496" cy="3291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97683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arrangement of the electrons</a:t>
            </a:r>
          </a:p>
        </p:txBody>
      </p:sp>
      <p:sp>
        <p:nvSpPr>
          <p:cNvPr id="3" name="Content Placeholder 2"/>
          <p:cNvSpPr>
            <a:spLocks noGrp="1"/>
          </p:cNvSpPr>
          <p:nvPr>
            <p:ph idx="1"/>
          </p:nvPr>
        </p:nvSpPr>
        <p:spPr/>
        <p:txBody>
          <a:bodyPr>
            <a:normAutofit/>
          </a:bodyPr>
          <a:lstStyle/>
          <a:p>
            <a:pPr marL="0" indent="0">
              <a:buNone/>
            </a:pPr>
            <a:r>
              <a:rPr lang="en-GB" dirty="0"/>
              <a:t>You can work out the arrangement by following some simple steps:</a:t>
            </a:r>
          </a:p>
          <a:p>
            <a:pPr marL="514350" indent="-514350">
              <a:buAutoNum type="arabicPeriod"/>
            </a:pPr>
            <a:r>
              <a:rPr lang="en-GB" dirty="0"/>
              <a:t>Look up the elements </a:t>
            </a:r>
            <a:r>
              <a:rPr lang="en-GB" b="1" dirty="0">
                <a:solidFill>
                  <a:srgbClr val="FF0000"/>
                </a:solidFill>
              </a:rPr>
              <a:t>atomic number</a:t>
            </a:r>
            <a:r>
              <a:rPr lang="en-GB" dirty="0"/>
              <a:t>. This is the number of protons for that element. You know that the number of protons is the same as the </a:t>
            </a:r>
            <a:r>
              <a:rPr lang="en-GB" b="1" dirty="0">
                <a:solidFill>
                  <a:srgbClr val="FF0000"/>
                </a:solidFill>
              </a:rPr>
              <a:t>number of electrons</a:t>
            </a:r>
            <a:r>
              <a:rPr lang="en-GB" dirty="0"/>
              <a:t>.</a:t>
            </a:r>
          </a:p>
          <a:p>
            <a:pPr marL="514350" indent="-514350">
              <a:buAutoNum type="arabicPeriod"/>
            </a:pPr>
            <a:r>
              <a:rPr lang="en-GB" dirty="0"/>
              <a:t>Start filling up the shells, starting with the </a:t>
            </a:r>
            <a:r>
              <a:rPr lang="en-GB" b="1" dirty="0">
                <a:solidFill>
                  <a:srgbClr val="FF0000"/>
                </a:solidFill>
              </a:rPr>
              <a:t>lowest energy shell </a:t>
            </a:r>
            <a:r>
              <a:rPr lang="en-GB" dirty="0"/>
              <a:t>first:	</a:t>
            </a:r>
            <a:r>
              <a:rPr lang="en-GB" b="1" dirty="0">
                <a:solidFill>
                  <a:srgbClr val="FF0000"/>
                </a:solidFill>
              </a:rPr>
              <a:t>2, 8, 8</a:t>
            </a:r>
          </a:p>
          <a:p>
            <a:pPr marL="514350" indent="-514350">
              <a:buAutoNum type="arabicPeriod"/>
            </a:pPr>
            <a:r>
              <a:rPr lang="en-GB" dirty="0"/>
              <a:t>Once you have finished,</a:t>
            </a:r>
            <a:r>
              <a:rPr lang="en-GB" b="1" dirty="0">
                <a:solidFill>
                  <a:srgbClr val="FF0000"/>
                </a:solidFill>
              </a:rPr>
              <a:t> check </a:t>
            </a:r>
            <a:r>
              <a:rPr lang="en-GB" dirty="0"/>
              <a:t>that the number of electrons adds up to the atomic number.</a:t>
            </a:r>
          </a:p>
        </p:txBody>
      </p:sp>
      <p:sp>
        <p:nvSpPr>
          <p:cNvPr id="4" name="TextBox 3"/>
          <p:cNvSpPr txBox="1"/>
          <p:nvPr/>
        </p:nvSpPr>
        <p:spPr>
          <a:xfrm>
            <a:off x="7096852" y="3273325"/>
            <a:ext cx="252028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e.g. </a:t>
            </a:r>
            <a:r>
              <a:rPr lang="en-GB" dirty="0" err="1"/>
              <a:t>Cl</a:t>
            </a:r>
            <a:r>
              <a:rPr lang="en-GB" dirty="0"/>
              <a:t> atomic number 17</a:t>
            </a:r>
          </a:p>
        </p:txBody>
      </p:sp>
      <p:sp>
        <p:nvSpPr>
          <p:cNvPr id="5" name="TextBox 4"/>
          <p:cNvSpPr txBox="1"/>
          <p:nvPr/>
        </p:nvSpPr>
        <p:spPr>
          <a:xfrm>
            <a:off x="7096852" y="4069320"/>
            <a:ext cx="252028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e.g. 2, 8, 7</a:t>
            </a:r>
          </a:p>
        </p:txBody>
      </p:sp>
      <p:sp>
        <p:nvSpPr>
          <p:cNvPr id="6" name="TextBox 5"/>
          <p:cNvSpPr txBox="1"/>
          <p:nvPr/>
        </p:nvSpPr>
        <p:spPr>
          <a:xfrm>
            <a:off x="7096852" y="5076975"/>
            <a:ext cx="2520280"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e.g. 2 + 8 + 7= 17	</a:t>
            </a:r>
            <a:r>
              <a:rPr lang="en-GB" sz="2400" b="1" dirty="0">
                <a:solidFill>
                  <a:srgbClr val="92D050"/>
                </a:solidFill>
                <a:sym typeface="Wingdings"/>
              </a:rPr>
              <a:t></a:t>
            </a:r>
            <a:endParaRPr lang="en-GB" sz="2400" b="1" dirty="0">
              <a:solidFill>
                <a:srgbClr val="92D050"/>
              </a:solidFill>
            </a:endParaRPr>
          </a:p>
        </p:txBody>
      </p:sp>
    </p:spTree>
    <p:extLst>
      <p:ext uri="{BB962C8B-B14F-4D97-AF65-F5344CB8AC3E}">
        <p14:creationId xmlns:p14="http://schemas.microsoft.com/office/powerpoint/2010/main" val="104398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Quick Check</a:t>
            </a:r>
          </a:p>
        </p:txBody>
      </p:sp>
      <p:sp>
        <p:nvSpPr>
          <p:cNvPr id="3" name="Content Placeholder 2"/>
          <p:cNvSpPr>
            <a:spLocks noGrp="1"/>
          </p:cNvSpPr>
          <p:nvPr>
            <p:ph idx="1"/>
          </p:nvPr>
        </p:nvSpPr>
        <p:spPr/>
        <p:txBody>
          <a:bodyPr/>
          <a:lstStyle/>
          <a:p>
            <a:pPr marL="0" indent="0">
              <a:buNone/>
            </a:pPr>
            <a:r>
              <a:rPr lang="en-GB" dirty="0"/>
              <a:t>Write out the electron arrangements for the first 20 elements in the periodic table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600" y="2708920"/>
            <a:ext cx="6984776" cy="3887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396230" y="370436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8832304" y="370436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711624" y="4397353"/>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431704" y="441358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303912" y="441358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055595" y="441358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6744072" y="441358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392144" y="441358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8112224" y="4411208"/>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832304" y="4415966"/>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711624" y="5157192"/>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396324" y="5157192"/>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5316100" y="5131862"/>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055595" y="5148096"/>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6744072" y="5131862"/>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392144" y="5142892"/>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112224" y="5131416"/>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8832304" y="5118007"/>
            <a:ext cx="403626"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600997" y="5877272"/>
            <a:ext cx="624880"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3396324" y="5851942"/>
            <a:ext cx="589918" cy="216024"/>
          </a:xfrm>
          <a:prstGeom prst="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060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0" nodeType="clickEffect">
                                  <p:stCondLst>
                                    <p:cond delay="0"/>
                                  </p:stCondLst>
                                  <p:childTnLst>
                                    <p:set>
                                      <p:cBhvr>
                                        <p:cTn id="62" dur="1" fill="hold">
                                          <p:stCondLst>
                                            <p:cond delay="0"/>
                                          </p:stCondLst>
                                        </p:cTn>
                                        <p:tgtEl>
                                          <p:spTgt spid="19"/>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grpId="0" nodeType="clickEffect">
                                  <p:stCondLst>
                                    <p:cond delay="0"/>
                                  </p:stCondLst>
                                  <p:childTnLst>
                                    <p:set>
                                      <p:cBhvr>
                                        <p:cTn id="74" dur="1" fill="hold">
                                          <p:stCondLst>
                                            <p:cond delay="0"/>
                                          </p:stCondLst>
                                        </p:cTn>
                                        <p:tgtEl>
                                          <p:spTgt spid="22"/>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0" nodeType="clickEffect">
                                  <p:stCondLst>
                                    <p:cond delay="0"/>
                                  </p:stCondLst>
                                  <p:childTnLst>
                                    <p:set>
                                      <p:cBhvr>
                                        <p:cTn id="78" dur="1" fill="hold">
                                          <p:stCondLst>
                                            <p:cond delay="0"/>
                                          </p:stCondLst>
                                        </p:cTn>
                                        <p:tgtEl>
                                          <p:spTgt spid="23"/>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grpId="0" nodeType="clickEffect">
                                  <p:stCondLst>
                                    <p:cond delay="0"/>
                                  </p:stCondLst>
                                  <p:childTnLst>
                                    <p:set>
                                      <p:cBhvr>
                                        <p:cTn id="82"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Periodic Table Rules</a:t>
            </a:r>
          </a:p>
        </p:txBody>
      </p:sp>
      <p:sp>
        <p:nvSpPr>
          <p:cNvPr id="3" name="Content Placeholder 2"/>
          <p:cNvSpPr>
            <a:spLocks noGrp="1"/>
          </p:cNvSpPr>
          <p:nvPr>
            <p:ph idx="1"/>
          </p:nvPr>
        </p:nvSpPr>
        <p:spPr>
          <a:xfrm>
            <a:off x="1981200" y="1600201"/>
            <a:ext cx="8219256" cy="2188840"/>
          </a:xfrm>
        </p:spPr>
        <p:style>
          <a:lnRef idx="2">
            <a:schemeClr val="accent2"/>
          </a:lnRef>
          <a:fillRef idx="1">
            <a:schemeClr val="lt1"/>
          </a:fillRef>
          <a:effectRef idx="0">
            <a:schemeClr val="accent2"/>
          </a:effectRef>
          <a:fontRef idx="minor">
            <a:schemeClr val="dk1"/>
          </a:fontRef>
        </p:style>
        <p:txBody>
          <a:bodyPr/>
          <a:lstStyle/>
          <a:p>
            <a:r>
              <a:rPr lang="en-GB" dirty="0"/>
              <a:t>The number of electrons in the outer shell is the same as the group number for groups 1-7.</a:t>
            </a:r>
          </a:p>
          <a:p>
            <a:r>
              <a:rPr lang="en-GB" dirty="0"/>
              <a:t>The elements in group 0 have a “full” outer shell.</a:t>
            </a:r>
          </a:p>
        </p:txBody>
      </p:sp>
      <p:sp>
        <p:nvSpPr>
          <p:cNvPr id="4" name="TextBox 3"/>
          <p:cNvSpPr txBox="1"/>
          <p:nvPr/>
        </p:nvSpPr>
        <p:spPr>
          <a:xfrm>
            <a:off x="2063552" y="4149080"/>
            <a:ext cx="4680520" cy="1815882"/>
          </a:xfrm>
          <a:prstGeom prst="rect">
            <a:avLst/>
          </a:prstGeom>
          <a:noFill/>
        </p:spPr>
        <p:txBody>
          <a:bodyPr wrap="square" rtlCol="0">
            <a:spAutoFit/>
          </a:bodyPr>
          <a:lstStyle/>
          <a:p>
            <a:r>
              <a:rPr lang="en-GB" sz="2800" dirty="0"/>
              <a:t>The group 0 elements are known as the </a:t>
            </a:r>
            <a:r>
              <a:rPr lang="en-GB" sz="2800" b="1" dirty="0">
                <a:solidFill>
                  <a:srgbClr val="FF0000"/>
                </a:solidFill>
              </a:rPr>
              <a:t>noble gases </a:t>
            </a:r>
            <a:r>
              <a:rPr lang="en-GB" sz="2800" dirty="0"/>
              <a:t>because they are almost completely unreactive.</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3817197"/>
            <a:ext cx="855340" cy="3684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751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Drawing Electron Arrangements</a:t>
            </a:r>
          </a:p>
        </p:txBody>
      </p:sp>
      <p:sp>
        <p:nvSpPr>
          <p:cNvPr id="3" name="Content Placeholder 2"/>
          <p:cNvSpPr>
            <a:spLocks noGrp="1"/>
          </p:cNvSpPr>
          <p:nvPr>
            <p:ph idx="1"/>
          </p:nvPr>
        </p:nvSpPr>
        <p:spPr/>
        <p:txBody>
          <a:bodyPr/>
          <a:lstStyle/>
          <a:p>
            <a:pPr marL="0" indent="0">
              <a:buNone/>
            </a:pPr>
            <a:r>
              <a:rPr lang="en-GB" dirty="0"/>
              <a:t>Electrons can be drawn in their shells by using dots or crosses to represent each electron.</a:t>
            </a:r>
          </a:p>
          <a:p>
            <a:pPr marL="0" indent="0">
              <a:buNone/>
            </a:pPr>
            <a:r>
              <a:rPr lang="en-GB" dirty="0"/>
              <a:t>e.g. He</a:t>
            </a:r>
          </a:p>
          <a:p>
            <a:pPr marL="0" indent="0">
              <a:buNone/>
            </a:pPr>
            <a:r>
              <a:rPr lang="en-GB" dirty="0"/>
              <a:t>Electron configuration: 2</a:t>
            </a:r>
          </a:p>
          <a:p>
            <a:pPr marL="0" indent="0">
              <a:buNone/>
            </a:pP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9490" y="4221089"/>
            <a:ext cx="1832615" cy="19828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808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Drawing Electron Arrangements</a:t>
            </a:r>
          </a:p>
        </p:txBody>
      </p:sp>
      <p:sp>
        <p:nvSpPr>
          <p:cNvPr id="3" name="Content Placeholder 2"/>
          <p:cNvSpPr>
            <a:spLocks noGrp="1"/>
          </p:cNvSpPr>
          <p:nvPr>
            <p:ph idx="1"/>
          </p:nvPr>
        </p:nvSpPr>
        <p:spPr/>
        <p:txBody>
          <a:bodyPr/>
          <a:lstStyle/>
          <a:p>
            <a:pPr marL="0" indent="0">
              <a:buNone/>
            </a:pPr>
            <a:r>
              <a:rPr lang="en-GB" dirty="0"/>
              <a:t>To help with counting electrons, and understanding bonding later, shells are filled as follows:</a:t>
            </a:r>
          </a:p>
          <a:p>
            <a:pPr marL="0" indent="0">
              <a:buNone/>
            </a:pPr>
            <a:endParaRPr lang="en-GB" dirty="0"/>
          </a:p>
          <a:p>
            <a:pPr marL="0" indent="0">
              <a:buNone/>
            </a:pPr>
            <a:endParaRPr lang="en-GB" dirty="0"/>
          </a:p>
          <a:p>
            <a:pPr marL="0" indent="0">
              <a:buNone/>
            </a:pP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3356993"/>
            <a:ext cx="7086166" cy="1830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9044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09955" y="3313133"/>
            <a:ext cx="8477442" cy="272144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254370" y="1615030"/>
            <a:ext cx="8229600" cy="4525963"/>
          </a:xfrm>
        </p:spPr>
        <p:txBody>
          <a:bodyPr>
            <a:normAutofit fontScale="92500"/>
          </a:bodyPr>
          <a:lstStyle/>
          <a:p>
            <a:pPr marL="0" indent="0">
              <a:buNone/>
            </a:pPr>
            <a:r>
              <a:rPr lang="en-GB" dirty="0"/>
              <a:t>Draw out the electronic configuration for these elements:</a:t>
            </a:r>
          </a:p>
          <a:p>
            <a:pPr marL="0" indent="0">
              <a:buNone/>
            </a:pPr>
            <a:r>
              <a:rPr lang="en-GB" dirty="0"/>
              <a:t>Neon, lithium, chlorine, oxygen, argon, silicon, carbon, boron </a:t>
            </a:r>
          </a:p>
          <a:p>
            <a:pPr marL="0" indent="0">
              <a:buNone/>
            </a:pPr>
            <a:endParaRPr lang="en-GB" dirty="0"/>
          </a:p>
          <a:p>
            <a:pPr marL="0" indent="0">
              <a:buNone/>
            </a:pPr>
            <a:r>
              <a:rPr lang="en-GB" u="sng" dirty="0"/>
              <a:t>Extension:</a:t>
            </a:r>
          </a:p>
          <a:p>
            <a:pPr marL="0" indent="0">
              <a:buNone/>
            </a:pPr>
            <a:r>
              <a:rPr lang="en-GB" dirty="0"/>
              <a:t>Draw the electron arrangements for hydrogen and oxygen.</a:t>
            </a:r>
          </a:p>
          <a:p>
            <a:pPr marL="0" indent="0">
              <a:buNone/>
            </a:pPr>
            <a:r>
              <a:rPr lang="en-GB" dirty="0"/>
              <a:t>Both elements want a full outer shell. For hydrogen, this means 2 electrons. For oxygen, 8 electrons. </a:t>
            </a:r>
          </a:p>
          <a:p>
            <a:pPr marL="0" indent="0">
              <a:buNone/>
            </a:pPr>
            <a:r>
              <a:rPr lang="en-GB" dirty="0"/>
              <a:t>Draw what you think might happen when oxygen and hydrogen react together to form a molecule of water (H</a:t>
            </a:r>
            <a:r>
              <a:rPr lang="en-GB" baseline="-25000" dirty="0"/>
              <a:t>2</a:t>
            </a:r>
            <a:r>
              <a:rPr lang="en-GB" dirty="0"/>
              <a:t>O).</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9656" y="6107"/>
            <a:ext cx="6192688" cy="1599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38621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Neon (10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010252"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5955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6069805"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559228"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6966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Lithium (3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5955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799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Chlorine (17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010252"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5955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6069805"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559228"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381488" y="1214422"/>
            <a:ext cx="3071834" cy="3071834"/>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010252" y="110163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5656766" y="110163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345310"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7345310" y="276568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6069805" y="417824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5641170" y="417824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273476" y="2794727"/>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463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animBg="1"/>
      <p:bldP spid="18" grpId="0" animBg="1"/>
      <p:bldP spid="19"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Oxygen (8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010252"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559228"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5375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9" grpId="0" animBg="1"/>
      <p:bldP spid="11"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Argon (18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010252"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5955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6069805"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559228"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381488" y="1214422"/>
            <a:ext cx="3071834" cy="3071834"/>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010252" y="110163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5656766" y="110163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345310"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7345310" y="276568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6069805" y="417824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5641170" y="417824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273476" y="2794727"/>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4269341"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636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536" y="260649"/>
            <a:ext cx="8229600" cy="4525963"/>
          </a:xfrm>
        </p:spPr>
        <p:txBody>
          <a:bodyPr/>
          <a:lstStyle/>
          <a:p>
            <a:pPr marL="0" indent="0">
              <a:buNone/>
            </a:pPr>
            <a:r>
              <a:rPr lang="en-GB" dirty="0"/>
              <a:t>Silicon (14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010252"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5955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6069805"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60311"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559228"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381488" y="1214422"/>
            <a:ext cx="3071834" cy="3071834"/>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5656766" y="110163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345310"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5641170" y="4178244"/>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273476" y="2794727"/>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982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9" grpId="0" animBg="1"/>
      <p:bldP spid="10" grpId="0" animBg="1"/>
      <p:bldP spid="11" grpId="0" animBg="1"/>
      <p:bldP spid="12" grpId="0" animBg="1"/>
      <p:bldP spid="13" grpId="0" animBg="1"/>
      <p:bldP spid="14" grpId="0" animBg="1"/>
      <p:bldP spid="15" grpId="0" animBg="1"/>
      <p:bldP spid="18" grpId="0" animBg="1"/>
      <p:bldP spid="19"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5680" y="260648"/>
            <a:ext cx="6933456" cy="4536504"/>
          </a:xfrm>
        </p:spPr>
        <p:txBody>
          <a:bodyPr/>
          <a:lstStyle/>
          <a:p>
            <a:pPr marL="0" indent="0">
              <a:buNone/>
            </a:pPr>
            <a:r>
              <a:rPr lang="en-GB" dirty="0"/>
              <a:t>6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67967" y="2750339"/>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http://scienceprojectideasforkids.com/wp-content/uploads/2010/09/periodic-table-carbon-cell.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536" y="161219"/>
            <a:ext cx="120015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184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11"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5680" y="260648"/>
            <a:ext cx="6933456" cy="4536504"/>
          </a:xfrm>
        </p:spPr>
        <p:txBody>
          <a:bodyPr/>
          <a:lstStyle/>
          <a:p>
            <a:pPr marL="0" indent="0">
              <a:buNone/>
            </a:pPr>
            <a:r>
              <a:rPr lang="en-GB" dirty="0"/>
              <a:t>5 electrons</a:t>
            </a:r>
          </a:p>
        </p:txBody>
      </p:sp>
      <p:sp>
        <p:nvSpPr>
          <p:cNvPr id="4" name="Oval 3"/>
          <p:cNvSpPr/>
          <p:nvPr/>
        </p:nvSpPr>
        <p:spPr>
          <a:xfrm>
            <a:off x="4952992" y="1785926"/>
            <a:ext cx="1928826" cy="1928826"/>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667240" y="1500174"/>
            <a:ext cx="2500330" cy="2500330"/>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5809393" y="1720081"/>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794228" y="3606740"/>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701381" y="139216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700071" y="3892492"/>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559228" y="2420888"/>
            <a:ext cx="216024" cy="21602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utoShape 2" descr="data:image/jpeg;base64,/9j/4AAQSkZJRgABAQAAAQABAAD/2wCEAAkGBhAPEREUDxMRFBIUDRIPFhUSEhYQFBYVFBEVGBMWEhUXJyceFxkjGRYSHzAgIycpLTgsFx8yNTAtNScrLCkBCQoKDgwOGg8PGTUiHyU0NS01LDAtKSwyMiwsLDUvLCkpLCwqLCosLCwsLCwsKSwsLCwpLCwpLCw0LCwpLSwsLP/AABEIAQsAvQMBIgACEQEDEQH/xAAcAAEBAQADAQEBAAAAAAAAAAAABwYBBAUDAgj/xABKEAABAwIBBQwGCAUCBgMBAAABAAIDBBEFBgcSFyETMUFRU2Fxc5GSstEiMzVUgeEUMkJSk6Gx0iNygrPBFWIkJTRkosJDhMMW/8QAGQEBAAMBAQAAAAAAAAAAAAAAAAECAwUE/8QAKxEAAgEDAwMDBQADAQAAAAAAAAECAwQREjEzFFFxIUFSEyIyYfBTkeFC/9oADAMBAAIRAxEAPwDK41nYxWole9lRJCwuOhHFZrWtvsBNruNt8n8t5dDWNi3v1T3/AJLOrf5PZuIKqmhmfLK10jC4hoZYekRsuL8C0p0pVHiJKWTwtY2Le/VPf+SaxsW9+qe/8lrdU1Ny8/YzyTVNTcvP2M8lv0dXsToZktY2Le/VPf8AkmsbFvfqnv8AyWt1TU3Lz9jPJNU1Ny8/YzyTo6vYaGZLWNi3v1T3/kmsbFvfqnv/ACWt1TU3Lz9jPJNU1Ny8/YzyTo6vYaGZLWNi3v1T3/kmsbFvfqnv/Ja3VNTcvP2M8k1TU3Lz9jPJOjq9hoZktY2Le/VPf+SaxsW9+qe/8lrdU1Ny8/YzyTVNTcvP2M8k6Or2GhmS1jYt79U9/wCSaxsW9+qe/wDJa3VNTcvP2M8k1TU3Lz9jPJOjq9hoZktY2Le/VPf+SaxsW9+qe/8AJa3VNTcvP2M8k1TU3Lz9jPJOjq9hoZktY2Le/VPf+SaxsW9+qe/8lrdU1Ny8/YzyTVNTcvP2M8k6Or2GhmS1jYt79U9/5JrGxb36p7/yWt1TU3Lz9jPJNU1Ny8/YzyTo6vYaGZLWNi3v1T3/AJJrGxb36p7/AMlrdU1Ny8/YzyTVNTcvP2M8k6Or2GhmS1jYt79U9/5L0sLzw4vTgjdxKCQf47BIR0EWO3nvvLrZa5HRYeyF0ckj90e5p0w3ZotB2W6Vk155wcHpkQ1g5VsyH9n0vVHxuUTVsyH9n0vVHxuXsseR+C0Nz3ERF1zUIiIAiIgCIiAIiIAiIgC8LKnLCDDREZmyO3QvA3MNNtDRvfSI+8F7qluet/pUY4mzO7TGP8FYXE3TpuSIk8I9bXJQ8lVd2P8AemuSh5Kq7sf715eRmbmjrKOKabdtN5kvoSBrbNkc0WBaeABe3qiw7/uPxW/tXmi7mSTWCv3Hw1yUPJVXdj/etvSVAljY9twHxtkAO/ZzQRe3DtWP1RYd/wBx+K39q2NLTiNjGNvosY1gvtNmtAF+ewXoo/Vy/qFln3PoiIvQSYHO36ql62TwNU0VLzt+qpetk8DVNFw7vlZjPc5VsyH9n0vVHxuUTVsyH9n0vVHxuWtjyPwTDc9xERdc1CIiAIiIAiIgCIiAIiIApJnnkvUUzeKmJ7ZHeSrajWeF965g+7RxjtkkP+V473iKz2KJm9j0cNpBxxOd2yvP+VorKH4bPi+IRRw0u6CCKNsX8M7jHsG3dJCRpHhtf4L9VObTFYhptaHkbf4cwL/gDYk9CzhcyUUowbSIUv0W1FE8nM4tZRSBlSZJYg7ReyW5kZY2Og520EfdOzo31Z6SrZMxkkZDmPYHtI4QRcL00a8aq9NyyeT6oiLckwOdv1VL1sngapoqXnb9VS9bJ4GqaLh3fKzGe5yrZkP7PpeqPjcomrZkP7PpeqPjctbHkfgmG57iIi65qEREAREQBERAEREAREQBdCtwClndpzQQyPsG6T42vNhvC5XfWRxvObR0kskL2VDpGO0SGsaBe19hc4bLW4FnUlCK+8h49zVU1MyJrWRtaxjRYNaA1oHMBvL6L5087ZGNew3a9jXtI4Q4Ag9hX0Wi/RJLs8mCMaYalgAc9xhkt9oht4yeewcL8QHEvXzQV7pKJ8bjfcqghvM17Q63e0+1dHPPXtEVNDf0jK6Yjia1paCekud3Su3mcpC2kmed6SpsOcMYBftc4fBc6PpdPSU/9G9REXRLmBzt+qpetk8DVNFS87fqqXrZPA1TRcO75WYz3OVbMh/Z9L1R8blE1bMh/Z9L1R8blrY8j8Ew3PcREXXNQiIgCIiAIiIAiIgCIiAKcZ0MiZJz9KpmlzwwNlY0XcQ0ei9o4SBsI4gOdUdFnVpqpHSyGskTyTzlT0DBDIzdomk6ILtB7Nu0NdY3F77CPiFoavPSzR/g0ztK3/ySDRHSGi57QtviWS9FUkmenie477tHRcelzbE9q6UOb7DGG4pY/wCpz3jscSF5FRrxWmMvQrh9yS0lBW43VFxu4kjTkItHG3gHEABvNG09pVwwjC46WGOGL6kbA0X3zwlx5yST8V96enZG0Nja1jRvNY0NaOgDYF9FvQoKnlt5bJSwERF6Cxgc7fqqXrZPA1TRUvO36ql62TwNU0XDu+VmM9zlWzIf2fS9UfG5RNWzIf2fS9UfG5a2PI/BMNz3ERF1zUIiIAiIgCLh7rAniBPYFPdc9N7vP3mLOdWFP8mQ2kUNFPNc9N7vN3mL9MzzUv2oJwOYsd+Vws+qpfIjUigos9geXtDWODIpNGQ7zJRubieJp+q48wN1oVtGcZLMXksERFYBERAEREAREQGBzt+qpetk8DVNFS87fqqXrZPA1TRcO75WYz3OVbMh/Z9L1R8blE1bMh/Z9L1R8blrY8j8Ew3PcREXXNQiIgCIiA/E/wBV38jv0K/nvJPDo6mtp4pQSx8oa4AlptonhG8v6En+q7+R36FQTIH2lSdePCVzrxZnBf3sUluio6rMM5OT8Z6+c+afDXCzWzMPG2Uk/wDkCFsUXr+hT+KLYRBstcjH4ZIyz9OKS+g+2i4FtrtcOMXG0b6qGbfH31lGDKS6SKQwucdpcAAWOPPY2v8A7brwM89azcqaK40zK6W3CGhujc9JJ7pXezQULmUT3uFhLUFzedrGht+9pD4Lx0o6LhxjsUXpI3SIi6RoEREAREQBERAYHO36ql62TwNU0VLzt+qpetk8DVNFw7vlZjPc5VsyH9n0vVHxuUTVsyH9n0vVHxuWtjyPwTDc9xERdc1CIiAIiID8T/Vd/I79Cv5vwnE30s0c0eiXxuDhpC7b24QLca/pCf6rv5HfoVA8gh/zGk64eErnXqzKCX9sZy3R7WuCv+7Tfhu/cvlUZ28RcLN3BnO2O5/8yR+StG5t4h2BcPp2OFnNaRxFoI7CtOnq/wCT+/2TpfchOBspq2fdMUrHNLnbQ5riX8QMn1Yx/jiVzoo42xsEOiIwwBmhYt0QPR0SN8WWRyzze01RDJJTxtinYx0g3MBjX6IuWuaNlztsRtvZZTNPlM+OcUryTFKHFgP2JAC70eIOAItx251nSf0J6JLf3C9Hgr6Ii6JcIiIAiIgCIiAwOdv1VL1sngapoqXnb9VS9bJ4GqaLh3fKzGe5yrZkP7PpeqPjcomrZkP7PpeqPjctbHkfgmG57iIi65qEREAREQH4n+q7+R36FQTIH2lSdePCVe5/qu/kd+hX834Tij6WaOaMNL43aQ0hdt7W2gELnXjxKDf9sZy3R/SaKNa4a/7lN+G/964dnfxA7zaYc4jd/ly162kTrRWcbxJlNTzSyEBrInHbwm1mtHOTYfFRHN3TufiVLo/ZkMh6GMcT+lviuKrEMTxhwad1ms64YxujG08ZAs0dLu1U3IDIb/TmukmIdUSN0To7Wsbe+g08JJAueYW4zhl3NSLS9ER+TNeiIumaBERAEREAREQGBzt+qpetk8DVNFS87fqqXrZPA1TRcO75WYz3OVbMh/Z9L1R8blE1bMh/Z9L1R8blrY8j8Ew3PcREXXNQiIgCIiALqf6NTchB+DH5LtooaT3B1P8ARqbkIPwY/JBhFON6CAdELB/hdtFGmPYHDWgCw2DiGwdi5RFYBERAEREAREQBERAYHO36ql62TwNU0VLzt+qpetk8DVNFw7vlZjPc5VsyH9n0vVHxuUTVsyH9n0vVHxuWtjyPwTDc9xERdc1CIiAIiIAiIgCIiAIiIAiIgCIiAIiIAiIgMDnb9VS9bJ4GqaKl52/VUvWyeBqmi4d3ysxnucq2ZD+z6Xqj43KJq2ZD+z6Xqj43LWx5H4Jhue4i8nKPKinw+PTndtN9CNu17yPujgHGTs/RSauzqYjJI50cjYmE+ixscbw0cHpPaSTz/kF76tzCk8Pcu5JFvRcNOwdC5XoLBF5OVGUkWHwGWTab6LGA2L3kbBfgHCTxfAKUuyuxnEXuFMZgB9imaWtaOC7ht7SvPVuI03jdlXLBbEUTOU+NYc5pqDPYneqWmRjuYOO3sN1Usk8qY8Rg3Rg0XtOjIy9y11uA8LTwHp4kpXEaj07MKWT2kRF6CwRFhcu8430Jxgpg104A03O2tjuNgt9p9rHiGzf3hSpUjTWqRDeDdIo3CzKKqAkY6r0SLj+I2nBHG1t27OgJFlvi+GyBtaHvbv6E42uHCWSjb8bkcy83VrdxaXcjUWRF0MDxqKtgZNCfRcN4/Wa4fWa7nHkeFd9etNNZRYJdTbLjOc6GR0FDo6TSWvlIDrOG+2MHZs3iTfm41nBLlAW7rev0frfbtbj0OL4Lyzu4p4isldRbEUxyIznSvlbBXkHTdoMlsGEOOwNkA2EE7L7Nu/xinLalVjVWYkp5MDnb9VS9bJ4GqaKl52/VUvWyeBqmi5F3ysynucq2ZD/9BS9Uf7jlE1bMh/Z9L1R8blrY/m/BMNydZOZG1WLy/Sa57xC430jsfIBvNiG81nPa3EDweTnGoY4K98cLGsjbDCA1osB/Cb2nhudqu4Ft7etZQ/Op7Sl6qH+y1XuKKp0/3ncmSwi3s3h0LlcM3h0LldQ0IznUxJ1RXtgZciFrYwOOSSznfHaxv9Kq2AYLHRU8cMYHotGkfvPt6bjzk/lYcCj0H/EY4L7QcVJ+DJiR+TQrivDa/dOc33KR3bOpi2FR1cMkMoux7SOg/ZcOcHaFIc3Na+jxLcH7BI59K8cGm0nQPebb+oq0qHZSHcMae4bNGvim7xY8/qUu/tcZruJdy4ouSuF7i4Jtt+KhWRUArsUjdP6WlLJUOB2hxa1zwDxjStsV1UOjBwXFgZAdzZK7e+1DIHNDm8fontaQvDd/lBvbJSXsXFZjOPhrJsPnLgNKJomYeEFrhe3S0uC0NFWxzsD4XtkYRcOYdIfLoKx2c/KaGGlkp2vBmmszRablrNIFzn8VwLAHj5l6K0o/TeSz2PIzLVbrVcZ+qNylHMTpNd2gN7Fs8tMZNHRTytNn6G5sPE950QR0XLv6VnM0OCOhp5Z3ggzuaGA/cZf0uguce6vnnmqrU1Oz79Q55/oZb/3Xng3C2yVXpE8bNJk42aSSplGkInBkYO0boRcu6Wi3xcDwKtrBZEYtTYfhMUtQ4MEksrwALue7TLbMaN82aObjXXkz0QB3o00pbxmRrT3bH9Uozp0aaTfq/UJpI7OVWbH6bVbtFIyEOYN09EuJkBPpNAsNotfbvi/CtzTsc1jQ52k4MaC61tIgAF1uC52rxcm8tKTELiFxbIBcxyANfbjFrhw6D02Xur0Uow9Zw9yyxujA52/VUvWyeBqmipedv1VL1sngapouTd8rMp7nKtmQ/s+l6o+NyiatmQ/s+l6o+Ny1seR+CYbnuKH51PaUvVQ/2Wq4KH51PaUvVQ/2Wr033GvJaexb2bw6F+hv/Fflm8Ohcr3FyHZM+2mX9/l/V6uKh0P/AA+ObdgGKkf0vmNvycFcV4bPaS/ZSIUMzhe1p7cpB/ZiVzUOyhH0jG3tG3Sr44e65jD+hS99YpfsT2Lk7fPSf1XC5JXC9xcKZZzcqKR7vowgbPMw20ySNycfssLdrnb1xe1+M71DxWs3CCaUb8cEko6WMLh+ikGauhFRiBkl9IxRPn27bvLmtDjzguJ6QF47mTbVNe5WXY+eHZr8SkaHWZFcXtJJoO+LWgkdBsurUZPT4VK2StpWTxaVhd7jGTv/AFmHYd/Y4fAq7rp4zhzamCaJ4u18Tm9Bt6J6Q6x+Co7KKX2v1I0I6uTOUUFfAJINgHoOYbAxkD6pA2WtvEbLfEDDZ6z/ANF/9j/8V5OaGvcytdHf0ZYHXH+5npNPwGmPivez0094qV/3ZpGd5rSPAVWVR1bZv3/6G8xPByHyVdiui6pc4U1M3cWtbsLiXF5aDwbXXJ39oHRQJc2+GOZo/RwNltJskgcOe5J/O66eacD/AE5tt/6RLfpuP8aK2K1t6MPpptZyTFLBBspMDlwasYYnmwImhk3ja9rO4Lg3BG8R02VtwbEhVU8Mzdgkia+3ESPSHwNx8Fgs9MQ3OkdwiSVvwLWE/oF7+bBxOGwX4HTAdG7P+apQX060oLbchejweXnb9VS9bJ4GqaKl52/VUvWyeBqmi8V3yspPc5VsyH9n0vVHxuUTVawulklwQMiF5H0UjWgENu4ufbabAK9k8Tb/AETDc1+ieI9ih2dQf8yl6qH+y1fjV/jHIv8Ax4v3r8Pzb4qTc05J4zNEf/ZaV6lSrHToa/vBLbfsXZjTYbDvcS5IUL1f4xyL/wAeL96o2bbBqmkp5WVbS17qjTAL2v8AR0GjfaTwgr10q85yw4NFk8+xiM6+GOp65s7LgTMa8EcEkdmu+Ngw/FVPJ/G2VtPHNGR6TRpD7rwPTaeg/lY8K+eUuTsWIQOil2bdJjwLljxvOHHwgjhB+KlDslMZw17jTCYg/bpiXtcODSYNveCylqoVHJLKZGzK/jWLx0cEk0pAaxt7cLnfZaOcnYpJm0w99XiJnftERfUPPAZH3DB06RLv6V8//wCZxrEnt+kCfRB+tUkxsbxkMO3uhVTJbJmLDoBFH6TidJ7yLF7rb9uADeA8yi1V6ik1iKG7PZC8Ciy5w+aVsUU4dI5+g1u5yi54rloH5r32746QpDkvkLiEFfBLLAWxtqNNzt0iNht22DrretOcXFRWclm2VPFaPd4JouUgki+L2Fo/VRrNnijaSvDZvQEjHU50tmi8uBbpcXpNDfirep7lxmyNTI6ejLRI46T43HRa93C5jt4OPCDsO/cKlzTk2pw3REl7ooS83KTFmUlLNK8gaMTg3neQQxo5ybfnxKWQ1OUVKBG1tWQNg/gipAHM4h2z4r8uyXxrE3t+lboGj7VQdza3jLYxtv0NVJXTaxGLyRq/R+s0FAX1rpLejFTuuf8Ac/0Wjs0z8FQM4mDmqoJg0XfHado4ToX0gP6C9d3JbJmLDoBFH6RJ0nvIsXutv24AN4DzJXsLSlQ00tEvclL0wSvNBlExhkpZCAXv3WK+y7rAPaOcgNI6CqopZlhmulEjpsPALS7TMQIY5jr3/hE7C3mvccF14znZQObuRGIW+r9V42c8nCPisKdWdFaJRyQm16M7edzHWT1EcMZDhA12mQbjdHkaTfgGtHSSFScjsMNLQ00ThZwiDnDic8l7gegut8Ficis172SNnrwBokObCCHEuG8ZSNlhv6Ivz8Rpy1t4ScnVmsNkxXuzA52/VUvWyeBqmipedv1VL1sngapoufd8rM57nKtmQ/s+l6o+NyiatmQ/s+l6o+Ny1seR+CYbnuIiLrmoREQBERAEREAREQBERAEREAREQBERAEREBgc7fqqXrZPA1TRUvO36ql62TwNU0XDu+VmM9wtbhGcaelhjhZFC5sbdEF2nc7SdtjbhWYq2BskgG8JXtHQHEBfFYQnKDzF4ITwbnWxU8jB2v801sVPIwdr/ADWGRa9TV+ROpm51sVPIwdr/ADTWxU8jB2v81hkTqavyGpm51sVPIwdr/NNbFTyMHa/zWGROpq/IambnWxU8jB2v801sVPIwdr/NYZE6mr8hqZudbFTyMHa/zTWxU8jB2v8ANYZE6mr8hqZudbFTyMHa/wA01sVPIwdr/NYZE6mr8hqZudbFTyMHa/zTWxU8jB2v81hkTqavyGpm51sVPIwdr/NNbFTyMHa/zWGROpq/IambnWxU8jB2v801sVPIwdr/ADWGROpq/IambnWxU8jB2v8ANNbFTyMHa/zWGROpq/Iame/lLlhLiDY2yMjYI3OcNDS26QA23PMvARFjKTk8yKt5P//Z">
            <a:hlinkClick r:id="rId2"/>
          </p:cNvPr>
          <p:cNvSpPr>
            <a:spLocks noChangeAspect="1" noChangeArrowheads="1"/>
          </p:cNvSpPr>
          <p:nvPr/>
        </p:nvSpPr>
        <p:spPr bwMode="auto">
          <a:xfrm>
            <a:off x="1679576" y="-1219200"/>
            <a:ext cx="1800225" cy="2543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4" descr="data:image/jpeg;base64,/9j/4AAQSkZJRgABAQAAAQABAAD/2wCEAAkGBhAPEREUDxMRFBIUDRIPFhUSEhYQFBYVFBEVGBMWEhUXJyceFxkjGRYSHzAgIycpLTgsFx8yNTAtNScrLCkBCQoKDgwOGg8PGTUiHyU0NS01LDAtKSwyMiwsLDUvLCkpLCwqLCosLCwsLCwsKSwsLCwpLCwpLCw0LCwpLSwsLP/AABEIAQsAvQMBIgACEQEDEQH/xAAcAAEBAQADAQEBAAAAAAAAAAAABwYBBAUDAgj/xABKEAABAwIBBQwGCAUCBgMBAAABAAIDBBEFBgcSFyETMUFRU2Fxc5GSstEiMzVUgeEUMkJSk6Gx0iNygrPBFWIkJTRkosJDhMMW/8QAGQEBAAMBAQAAAAAAAAAAAAAAAAECAwUE/8QAKxEAAgEDAwMDBQADAQAAAAAAAAECAwQREjEzFFFxIUFSEyIyYfBTkeFC/9oADAMBAAIRAxEAPwDK41nYxWole9lRJCwuOhHFZrWtvsBNruNt8n8t5dDWNi3v1T3/AJLOrf5PZuIKqmhmfLK10jC4hoZYekRsuL8C0p0pVHiJKWTwtY2Le/VPf+SaxsW9+qe/8lrdU1Ny8/YzyTVNTcvP2M8lv0dXsToZktY2Le/VPf8AkmsbFvfqnv8AyWt1TU3Lz9jPJNU1Ny8/YzyTo6vYaGZLWNi3v1T3/kmsbFvfqnv/ACWt1TU3Lz9jPJNU1Ny8/YzyTo6vYaGZLWNi3v1T3/kmsbFvfqnv/Ja3VNTcvP2M8k1TU3Lz9jPJOjq9hoZktY2Le/VPf+SaxsW9+qe/8lrdU1Ny8/YzyTVNTcvP2M8k6Or2GhmS1jYt79U9/wCSaxsW9+qe/wDJa3VNTcvP2M8k1TU3Lz9jPJOjq9hoZktY2Le/VPf+SaxsW9+qe/8AJa3VNTcvP2M8k1TU3Lz9jPJOjq9hoZktY2Le/VPf+SaxsW9+qe/8lrdU1Ny8/YzyTVNTcvP2M8k6Or2GhmS1jYt79U9/5JrGxb36p7/yWt1TU3Lz9jPJNU1Ny8/YzyTo6vYaGZLWNi3v1T3/AJJrGxb36p7/AMlrdU1Ny8/YzyTVNTcvP2M8k6Or2GhmS1jYt79U9/5L0sLzw4vTgjdxKCQf47BIR0EWO3nvvLrZa5HRYeyF0ckj90e5p0w3ZotB2W6Vk155wcHpkQ1g5VsyH9n0vVHxuUTVsyH9n0vVHxuXsseR+C0Nz3ERF1zUIiIAiIgCIiAIiIAiIgC8LKnLCDDREZmyO3QvA3MNNtDRvfSI+8F7qluet/pUY4mzO7TGP8FYXE3TpuSIk8I9bXJQ8lVd2P8AemuSh5Kq7sf715eRmbmjrKOKabdtN5kvoSBrbNkc0WBaeABe3qiw7/uPxW/tXmi7mSTWCv3Hw1yUPJVXdj/etvSVAljY9twHxtkAO/ZzQRe3DtWP1RYd/wBx+K39q2NLTiNjGNvosY1gvtNmtAF+ewXoo/Vy/qFln3PoiIvQSYHO36ql62TwNU0VLzt+qpetk8DVNFw7vlZjPc5VsyH9n0vVHxuUTVsyH9n0vVHxuWtjyPwTDc9xERdc1CIiAIiIAiIgCIiAIiIApJnnkvUUzeKmJ7ZHeSrajWeF965g+7RxjtkkP+V473iKz2KJm9j0cNpBxxOd2yvP+VorKH4bPi+IRRw0u6CCKNsX8M7jHsG3dJCRpHhtf4L9VObTFYhptaHkbf4cwL/gDYk9CzhcyUUowbSIUv0W1FE8nM4tZRSBlSZJYg7ReyW5kZY2Og520EfdOzo31Z6SrZMxkkZDmPYHtI4QRcL00a8aq9NyyeT6oiLckwOdv1VL1sngapoqXnb9VS9bJ4GqaLh3fKzGe5yrZkP7PpeqPjcomrZkP7PpeqPjctbHkfgmG57iIi65qEREAREQBERAEREAREQBdCtwClndpzQQyPsG6T42vNhvC5XfWRxvObR0kskL2VDpGO0SGsaBe19hc4bLW4FnUlCK+8h49zVU1MyJrWRtaxjRYNaA1oHMBvL6L5087ZGNew3a9jXtI4Q4Ag9hX0Wi/RJLs8mCMaYalgAc9xhkt9oht4yeewcL8QHEvXzQV7pKJ8bjfcqghvM17Q63e0+1dHPPXtEVNDf0jK6Yjia1paCekud3Su3mcpC2kmed6SpsOcMYBftc4fBc6PpdPSU/9G9REXRLmBzt+qpetk8DVNFS87fqqXrZPA1TRcO75WYz3OVbMh/Z9L1R8blE1bMh/Z9L1R8blrY8j8Ew3PcREXXNQiIgCIiAIiIAiIgCIiAKcZ0MiZJz9KpmlzwwNlY0XcQ0ei9o4SBsI4gOdUdFnVpqpHSyGskTyTzlT0DBDIzdomk6ILtB7Nu0NdY3F77CPiFoavPSzR/g0ztK3/ySDRHSGi57QtviWS9FUkmenie477tHRcelzbE9q6UOb7DGG4pY/wCpz3jscSF5FRrxWmMvQrh9yS0lBW43VFxu4kjTkItHG3gHEABvNG09pVwwjC46WGOGL6kbA0X3zwlx5yST8V96enZG0Nja1jRvNY0NaOgDYF9FvQoKnlt5bJSwERF6Cxgc7fqqXrZPA1TRUvO36ql62TwNU0XDu+VmM9zlWzIf2fS9UfG5RNWzIf2fS9UfG5a2PI/BMNz3ERF1zUIiIAiIgCLh7rAniBPYFPdc9N7vP3mLOdWFP8mQ2kUNFPNc9N7vN3mL9MzzUv2oJwOYsd+Vws+qpfIjUigos9geXtDWODIpNGQ7zJRubieJp+q48wN1oVtGcZLMXksERFYBERAEREAREQGBzt+qpetk8DVNFS87fqqXrZPA1TRcO75WYz3OVbMh/Z9L1R8blE1bMh/Z9L1R8blrY8j8Ew3PcREXXNQiIgCIiA/E/wBV38jv0K/nvJPDo6mtp4pQSx8oa4AlptonhG8v6En+q7+R36FQTIH2lSdePCVzrxZnBf3sUluio6rMM5OT8Z6+c+afDXCzWzMPG2Uk/wDkCFsUXr+hT+KLYRBstcjH4ZIyz9OKS+g+2i4FtrtcOMXG0b6qGbfH31lGDKS6SKQwucdpcAAWOPPY2v8A7brwM89azcqaK40zK6W3CGhujc9JJ7pXezQULmUT3uFhLUFzedrGht+9pD4Lx0o6LhxjsUXpI3SIi6RoEREAREQBERAYHO36ql62TwNU0VLzt+qpetk8DVNFw7vlZjPc5VsyH9n0vVHxuUTVsyH9n0vVHxuWtjyPwTDc9xERdc1CIiAIiID8T/Vd/I79Cv5vwnE30s0c0eiXxuDhpC7b24QLca/pCf6rv5HfoVA8gh/zGk64eErnXqzKCX9sZy3R7WuCv+7Tfhu/cvlUZ28RcLN3BnO2O5/8yR+StG5t4h2BcPp2OFnNaRxFoI7CtOnq/wCT+/2TpfchOBspq2fdMUrHNLnbQ5riX8QMn1Yx/jiVzoo42xsEOiIwwBmhYt0QPR0SN8WWRyzze01RDJJTxtinYx0g3MBjX6IuWuaNlztsRtvZZTNPlM+OcUryTFKHFgP2JAC70eIOAItx251nSf0J6JLf3C9Hgr6Ii6JcIiIAiIgCIiAwOdv1VL1sngapoqXnb9VS9bJ4GqaLh3fKzGe5yrZkP7PpeqPjcomrZkP7PpeqPjctbHkfgmG57iIi65qEREAREQH4n+q7+R36FQTIH2lSdePCVe5/qu/kd+hX834Tij6WaOaMNL43aQ0hdt7W2gELnXjxKDf9sZy3R/SaKNa4a/7lN+G/964dnfxA7zaYc4jd/ly162kTrRWcbxJlNTzSyEBrInHbwm1mtHOTYfFRHN3TufiVLo/ZkMh6GMcT+lviuKrEMTxhwad1ms64YxujG08ZAs0dLu1U3IDIb/TmukmIdUSN0To7Wsbe+g08JJAueYW4zhl3NSLS9ER+TNeiIumaBERAEREAREQGBzt+qpetk8DVNFS87fqqXrZPA1TRcO75WYz3OVbMh/Z9L1R8blE1bMh/Z9L1R8blrY8j8Ew3PcREXXNQiIgCIiALqf6NTchB+DH5LtooaT3B1P8ARqbkIPwY/JBhFON6CAdELB/hdtFGmPYHDWgCw2DiGwdi5RFYBERAEREAREQBERAYHO36ql62TwNU0VLzt+qpetk8DVNFw7vlZjPc5VsyH9n0vVHxuUTVsyH9n0vVHxuWtjyPwTDc9xERdc1CIiAIiIAiIgCIiAIiIAiIgCIiAIiIAiIgMDnb9VS9bJ4GqaKl52/VUvWyeBqmi4d3ysxnucq2ZD+z6Xqj43KJq2ZD+z6Xqj43LWx5H4Jhue4i8nKPKinw+PTndtN9CNu17yPujgHGTs/RSauzqYjJI50cjYmE+ixscbw0cHpPaSTz/kF76tzCk8Pcu5JFvRcNOwdC5XoLBF5OVGUkWHwGWTab6LGA2L3kbBfgHCTxfAKUuyuxnEXuFMZgB9imaWtaOC7ht7SvPVuI03jdlXLBbEUTOU+NYc5pqDPYneqWmRjuYOO3sN1Usk8qY8Rg3Rg0XtOjIy9y11uA8LTwHp4kpXEaj07MKWT2kRF6CwRFhcu8430Jxgpg104A03O2tjuNgt9p9rHiGzf3hSpUjTWqRDeDdIo3CzKKqAkY6r0SLj+I2nBHG1t27OgJFlvi+GyBtaHvbv6E42uHCWSjb8bkcy83VrdxaXcjUWRF0MDxqKtgZNCfRcN4/Wa4fWa7nHkeFd9etNNZRYJdTbLjOc6GR0FDo6TSWvlIDrOG+2MHZs3iTfm41nBLlAW7rev0frfbtbj0OL4Lyzu4p4isldRbEUxyIznSvlbBXkHTdoMlsGEOOwNkA2EE7L7Nu/xinLalVjVWYkp5MDnb9VS9bJ4GqaKl52/VUvWyeBqmi5F3ysynucq2ZD/9BS9Uf7jlE1bMh/Z9L1R8blrY/m/BMNydZOZG1WLy/Sa57xC430jsfIBvNiG81nPa3EDweTnGoY4K98cLGsjbDCA1osB/Cb2nhudqu4Ft7etZQ/Op7Sl6qH+y1XuKKp0/3ncmSwi3s3h0LlcM3h0LldQ0IznUxJ1RXtgZciFrYwOOSSznfHaxv9Kq2AYLHRU8cMYHotGkfvPt6bjzk/lYcCj0H/EY4L7QcVJ+DJiR+TQrivDa/dOc33KR3bOpi2FR1cMkMoux7SOg/ZcOcHaFIc3Na+jxLcH7BI59K8cGm0nQPebb+oq0qHZSHcMae4bNGvim7xY8/qUu/tcZruJdy4ouSuF7i4Jtt+KhWRUArsUjdP6WlLJUOB2hxa1zwDxjStsV1UOjBwXFgZAdzZK7e+1DIHNDm8fontaQvDd/lBvbJSXsXFZjOPhrJsPnLgNKJomYeEFrhe3S0uC0NFWxzsD4XtkYRcOYdIfLoKx2c/KaGGlkp2vBmmszRablrNIFzn8VwLAHj5l6K0o/TeSz2PIzLVbrVcZ+qNylHMTpNd2gN7Fs8tMZNHRTytNn6G5sPE950QR0XLv6VnM0OCOhp5Z3ggzuaGA/cZf0uguce6vnnmqrU1Oz79Q55/oZb/3Xng3C2yVXpE8bNJk42aSSplGkInBkYO0boRcu6Wi3xcDwKtrBZEYtTYfhMUtQ4MEksrwALue7TLbMaN82aObjXXkz0QB3o00pbxmRrT3bH9Uozp0aaTfq/UJpI7OVWbH6bVbtFIyEOYN09EuJkBPpNAsNotfbvi/CtzTsc1jQ52k4MaC61tIgAF1uC52rxcm8tKTELiFxbIBcxyANfbjFrhw6D02Xur0Uow9Zw9yyxujA52/VUvWyeBqmipedv1VL1sngapouTd8rMp7nKtmQ/s+l6o+NyiatmQ/s+l6o+Ny1seR+CYbnuKH51PaUvVQ/2Wq4KH51PaUvVQ/2Wr033GvJaexb2bw6F+hv/Fflm8Ohcr3FyHZM+2mX9/l/V6uKh0P/AA+ObdgGKkf0vmNvycFcV4bPaS/ZSIUMzhe1p7cpB/ZiVzUOyhH0jG3tG3Sr44e65jD+hS99YpfsT2Lk7fPSf1XC5JXC9xcKZZzcqKR7vowgbPMw20ySNycfssLdrnb1xe1+M71DxWs3CCaUb8cEko6WMLh+ikGauhFRiBkl9IxRPn27bvLmtDjzguJ6QF47mTbVNe5WXY+eHZr8SkaHWZFcXtJJoO+LWgkdBsurUZPT4VK2StpWTxaVhd7jGTv/AFmHYd/Y4fAq7rp4zhzamCaJ4u18Tm9Bt6J6Q6x+Co7KKX2v1I0I6uTOUUFfAJINgHoOYbAxkD6pA2WtvEbLfEDDZ6z/ANF/9j/8V5OaGvcytdHf0ZYHXH+5npNPwGmPivez0094qV/3ZpGd5rSPAVWVR1bZv3/6G8xPByHyVdiui6pc4U1M3cWtbsLiXF5aDwbXXJ39oHRQJc2+GOZo/RwNltJskgcOe5J/O66eacD/AE5tt/6RLfpuP8aK2K1t6MPpptZyTFLBBspMDlwasYYnmwImhk3ja9rO4Lg3BG8R02VtwbEhVU8Mzdgkia+3ESPSHwNx8Fgs9MQ3OkdwiSVvwLWE/oF7+bBxOGwX4HTAdG7P+apQX060oLbchejweXnb9VS9bJ4GqaKl52/VUvWyeBqmi8V3yspPc5VsyH9n0vVHxuUTVawulklwQMiF5H0UjWgENu4ufbabAK9k8Tb/AETDc1+ieI9ih2dQf8yl6qH+y1fjV/jHIv8Ax4v3r8Pzb4qTc05J4zNEf/ZaV6lSrHToa/vBLbfsXZjTYbDvcS5IUL1f4xyL/wAeL96o2bbBqmkp5WVbS17qjTAL2v8AR0GjfaTwgr10q85yw4NFk8+xiM6+GOp65s7LgTMa8EcEkdmu+Ngw/FVPJ/G2VtPHNGR6TRpD7rwPTaeg/lY8K+eUuTsWIQOil2bdJjwLljxvOHHwgjhB+KlDslMZw17jTCYg/bpiXtcODSYNveCylqoVHJLKZGzK/jWLx0cEk0pAaxt7cLnfZaOcnYpJm0w99XiJnftERfUPPAZH3DB06RLv6V8//wCZxrEnt+kCfRB+tUkxsbxkMO3uhVTJbJmLDoBFH6TidJ7yLF7rb9uADeA8yi1V6ik1iKG7PZC8Ciy5w+aVsUU4dI5+g1u5yi54rloH5r32746QpDkvkLiEFfBLLAWxtqNNzt0iNht22DrretOcXFRWclm2VPFaPd4JouUgki+L2Fo/VRrNnijaSvDZvQEjHU50tmi8uBbpcXpNDfirep7lxmyNTI6ejLRI46T43HRa93C5jt4OPCDsO/cKlzTk2pw3REl7ooS83KTFmUlLNK8gaMTg3neQQxo5ybfnxKWQ1OUVKBG1tWQNg/gipAHM4h2z4r8uyXxrE3t+lboGj7VQdza3jLYxtv0NVJXTaxGLyRq/R+s0FAX1rpLejFTuuf8Ac/0Wjs0z8FQM4mDmqoJg0XfHado4ToX0gP6C9d3JbJmLDoBFH6RJ0nvIsXutv24AN4DzJXsLSlQ00tEvclL0wSvNBlExhkpZCAXv3WK+y7rAPaOcgNI6CqopZlhmulEjpsPALS7TMQIY5jr3/hE7C3mvccF14znZQObuRGIW+r9V42c8nCPisKdWdFaJRyQm16M7edzHWT1EcMZDhA12mQbjdHkaTfgGtHSSFScjsMNLQ00ThZwiDnDic8l7gegut8Ficis172SNnrwBokObCCHEuG8ZSNlhv6Ivz8Rpy1t4ScnVmsNkxXuzA52/VUvWyeBqmipedv1VL1sngapoufd8rM57nKtmQ/s+l6o+NyiatmQ/s+l6o+Ny1seR+CYbnuIiLrmoREQBERAEREAREQBERAEREAREQBERAEREBgc7fqqXrZPA1TRUvO36ql62TwNU0XDu+VmM9wtbhGcaelhjhZFC5sbdEF2nc7SdtjbhWYq2BskgG8JXtHQHEBfFYQnKDzF4ITwbnWxU8jB2v801sVPIwdr/ADWGRa9TV+ROpm51sVPIwdr/ADTWxU8jB2v81hkTqavyGpm51sVPIwdr/NNbFTyMHa/zWGROpq/IambnWxU8jB2v801sVPIwdr/NYZE6mr8hqZudbFTyMHa/zTWxU8jB2v8ANYZE6mr8hqZudbFTyMHa/wA01sVPIwdr/NYZE6mr8hqZudbFTyMHa/zTWxU8jB2v81hkTqavyGpm51sVPIwdr/NNbFTyMHa/zWGROpq/IambnWxU8jB2v801sVPIwdr/ADWGROpq/IambnWxU8jB2v8ANNbFTyMHa/zWGROpq/Iame/lLlhLiDY2yMjYI3OcNDS26QA23PMvARFjKTk8yKt5P//Z">
            <a:hlinkClick r:id="rId2"/>
          </p:cNvPr>
          <p:cNvSpPr>
            <a:spLocks noChangeAspect="1" noChangeArrowheads="1"/>
          </p:cNvSpPr>
          <p:nvPr/>
        </p:nvSpPr>
        <p:spPr bwMode="auto">
          <a:xfrm>
            <a:off x="1831976" y="-1066800"/>
            <a:ext cx="1800225" cy="2543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6" descr="data:image/jpeg;base64,/9j/4AAQSkZJRgABAQAAAQABAAD/2wCEAAkGBhAPEREUDxMRFBIUDRIPFhUSEhYQFBYVFBEVGBMWEhUXJyceFxkjGRYSHzAgIycpLTgsFx8yNTAtNScrLCkBCQoKDgwOGg8PGTUiHyU0NS01LDAtKSwyMiwsLDUvLCkpLCwqLCosLCwsLCwsKSwsLCwpLCwpLCw0LCwpLSwsLP/AABEIAQsAvQMBIgACEQEDEQH/xAAcAAEBAQADAQEBAAAAAAAAAAAABwYBBAUDAgj/xABKEAABAwIBBQwGCAUCBgMBAAABAAIDBBEFBgcSFyETMUFRU2Fxc5GSstEiMzVUgeEUMkJSk6Gx0iNygrPBFWIkJTRkosJDhMMW/8QAGQEBAAMBAQAAAAAAAAAAAAAAAAECAwUE/8QAKxEAAgEDAwMDBQADAQAAAAAAAAECAwQREjEzFFFxIUFSEyIyYfBTkeFC/9oADAMBAAIRAxEAPwDK41nYxWole9lRJCwuOhHFZrWtvsBNruNt8n8t5dDWNi3v1T3/AJLOrf5PZuIKqmhmfLK10jC4hoZYekRsuL8C0p0pVHiJKWTwtY2Le/VPf+SaxsW9+qe/8lrdU1Ny8/YzyTVNTcvP2M8lv0dXsToZktY2Le/VPf8AkmsbFvfqnv8AyWt1TU3Lz9jPJNU1Ny8/YzyTo6vYaGZLWNi3v1T3/kmsbFvfqnv/ACWt1TU3Lz9jPJNU1Ny8/YzyTo6vYaGZLWNi3v1T3/kmsbFvfqnv/Ja3VNTcvP2M8k1TU3Lz9jPJOjq9hoZktY2Le/VPf+SaxsW9+qe/8lrdU1Ny8/YzyTVNTcvP2M8k6Or2GhmS1jYt79U9/wCSaxsW9+qe/wDJa3VNTcvP2M8k1TU3Lz9jPJOjq9hoZktY2Le/VPf+SaxsW9+qe/8AJa3VNTcvP2M8k1TU3Lz9jPJOjq9hoZktY2Le/VPf+SaxsW9+qe/8lrdU1Ny8/YzyTVNTcvP2M8k6Or2GhmS1jYt79U9/5JrGxb36p7/yWt1TU3Lz9jPJNU1Ny8/YzyTo6vYaGZLWNi3v1T3/AJJrGxb36p7/AMlrdU1Ny8/YzyTVNTcvP2M8k6Or2GhmS1jYt79U9/5L0sLzw4vTgjdxKCQf47BIR0EWO3nvvLrZa5HRYeyF0ckj90e5p0w3ZotB2W6Vk155wcHpkQ1g5VsyH9n0vVHxuUTVsyH9n0vVHxuXsseR+C0Nz3ERF1zUIiIAiIgCIiAIiIAiIgC8LKnLCDDREZmyO3QvA3MNNtDRvfSI+8F7qluet/pUY4mzO7TGP8FYXE3TpuSIk8I9bXJQ8lVd2P8AemuSh5Kq7sf715eRmbmjrKOKabdtN5kvoSBrbNkc0WBaeABe3qiw7/uPxW/tXmi7mSTWCv3Hw1yUPJVXdj/etvSVAljY9twHxtkAO/ZzQRe3DtWP1RYd/wBx+K39q2NLTiNjGNvosY1gvtNmtAF+ewXoo/Vy/qFln3PoiIvQSYHO36ql62TwNU0VLzt+qpetk8DVNFw7vlZjPc5VsyH9n0vVHxuUTVsyH9n0vVHxuWtjyPwTDc9xERdc1CIiAIiIAiIgCIiAIiIApJnnkvUUzeKmJ7ZHeSrajWeF965g+7RxjtkkP+V473iKz2KJm9j0cNpBxxOd2yvP+VorKH4bPi+IRRw0u6CCKNsX8M7jHsG3dJCRpHhtf4L9VObTFYhptaHkbf4cwL/gDYk9CzhcyUUowbSIUv0W1FE8nM4tZRSBlSZJYg7ReyW5kZY2Og520EfdOzo31Z6SrZMxkkZDmPYHtI4QRcL00a8aq9NyyeT6oiLckwOdv1VL1sngapoqXnb9VS9bJ4GqaLh3fKzGe5yrZkP7PpeqPjcomrZkP7PpeqPjctbHkfgmG57iIi65qEREAREQBERAEREAREQBdCtwClndpzQQyPsG6T42vNhvC5XfWRxvObR0kskL2VDpGO0SGsaBe19hc4bLW4FnUlCK+8h49zVU1MyJrWRtaxjRYNaA1oHMBvL6L5087ZGNew3a9jXtI4Q4Ag9hX0Wi/RJLs8mCMaYalgAc9xhkt9oht4yeewcL8QHEvXzQV7pKJ8bjfcqghvM17Q63e0+1dHPPXtEVNDf0jK6Yjia1paCekud3Su3mcpC2kmed6SpsOcMYBftc4fBc6PpdPSU/9G9REXRLmBzt+qpetk8DVNFS87fqqXrZPA1TRcO75WYz3OVbMh/Z9L1R8blE1bMh/Z9L1R8blrY8j8Ew3PcREXXNQiIgCIiAIiIAiIgCIiAKcZ0MiZJz9KpmlzwwNlY0XcQ0ei9o4SBsI4gOdUdFnVpqpHSyGskTyTzlT0DBDIzdomk6ILtB7Nu0NdY3F77CPiFoavPSzR/g0ztK3/ySDRHSGi57QtviWS9FUkmenie477tHRcelzbE9q6UOb7DGG4pY/wCpz3jscSF5FRrxWmMvQrh9yS0lBW43VFxu4kjTkItHG3gHEABvNG09pVwwjC46WGOGL6kbA0X3zwlx5yST8V96enZG0Nja1jRvNY0NaOgDYF9FvQoKnlt5bJSwERF6Cxgc7fqqXrZPA1TRUvO36ql62TwNU0XDu+VmM9zlWzIf2fS9UfG5RNWzIf2fS9UfG5a2PI/BMNz3ERF1zUIiIAiIgCLh7rAniBPYFPdc9N7vP3mLOdWFP8mQ2kUNFPNc9N7vN3mL9MzzUv2oJwOYsd+Vws+qpfIjUigos9geXtDWODIpNGQ7zJRubieJp+q48wN1oVtGcZLMXksERFYBERAEREAREQGBzt+qpetk8DVNFS87fqqXrZPA1TRcO75WYz3OVbMh/Z9L1R8blE1bMh/Z9L1R8blrY8j8Ew3PcREXXNQiIgCIiA/E/wBV38jv0K/nvJPDo6mtp4pQSx8oa4AlptonhG8v6En+q7+R36FQTIH2lSdePCVzrxZnBf3sUluio6rMM5OT8Z6+c+afDXCzWzMPG2Uk/wDkCFsUXr+hT+KLYRBstcjH4ZIyz9OKS+g+2i4FtrtcOMXG0b6qGbfH31lGDKS6SKQwucdpcAAWOPPY2v8A7brwM89azcqaK40zK6W3CGhujc9JJ7pXezQULmUT3uFhLUFzedrGht+9pD4Lx0o6LhxjsUXpI3SIi6RoEREAREQBERAYHO36ql62TwNU0VLzt+qpetk8DVNFw7vlZjPc5VsyH9n0vVHxuUTVsyH9n0vVHxuWtjyPwTDc9xERdc1CIiAIiID8T/Vd/I79Cv5vwnE30s0c0eiXxuDhpC7b24QLca/pCf6rv5HfoVA8gh/zGk64eErnXqzKCX9sZy3R7WuCv+7Tfhu/cvlUZ28RcLN3BnO2O5/8yR+StG5t4h2BcPp2OFnNaRxFoI7CtOnq/wCT+/2TpfchOBspq2fdMUrHNLnbQ5riX8QMn1Yx/jiVzoo42xsEOiIwwBmhYt0QPR0SN8WWRyzze01RDJJTxtinYx0g3MBjX6IuWuaNlztsRtvZZTNPlM+OcUryTFKHFgP2JAC70eIOAItx251nSf0J6JLf3C9Hgr6Ii6JcIiIAiIgCIiAwOdv1VL1sngapoqXnb9VS9bJ4GqaLh3fKzGe5yrZkP7PpeqPjcomrZkP7PpeqPjctbHkfgmG57iIi65qEREAREQH4n+q7+R36FQTIH2lSdePCVe5/qu/kd+hX834Tij6WaOaMNL43aQ0hdt7W2gELnXjxKDf9sZy3R/SaKNa4a/7lN+G/964dnfxA7zaYc4jd/ly162kTrRWcbxJlNTzSyEBrInHbwm1mtHOTYfFRHN3TufiVLo/ZkMh6GMcT+lviuKrEMTxhwad1ms64YxujG08ZAs0dLu1U3IDIb/TmukmIdUSN0To7Wsbe+g08JJAueYW4zhl3NSLS9ER+TNeiIumaBERAEREAREQGBzt+qpetk8DVNFS87fqqXrZPA1TRcO75WYz3OVbMh/Z9L1R8blE1bMh/Z9L1R8blrY8j8Ew3PcREXXNQiIgCIiALqf6NTchB+DH5LtooaT3B1P8ARqbkIPwY/JBhFON6CAdELB/hdtFGmPYHDWgCw2DiGwdi5RFYBERAEREAREQBERAYHO36ql62TwNU0VLzt+qpetk8DVNFw7vlZjPc5VsyH9n0vVHxuUTVsyH9n0vVHxuWtjyPwTDc9xERdc1CIiAIiIAiIgCIiAIiIAiIgCIiAIiIAiIgMDnb9VS9bJ4GqaKl52/VUvWyeBqmi4d3ysxnucq2ZD+z6Xqj43KJq2ZD+z6Xqj43LWx5H4Jhue4i8nKPKinw+PTndtN9CNu17yPujgHGTs/RSauzqYjJI50cjYmE+ixscbw0cHpPaSTz/kF76tzCk8Pcu5JFvRcNOwdC5XoLBF5OVGUkWHwGWTab6LGA2L3kbBfgHCTxfAKUuyuxnEXuFMZgB9imaWtaOC7ht7SvPVuI03jdlXLBbEUTOU+NYc5pqDPYneqWmRjuYOO3sN1Usk8qY8Rg3Rg0XtOjIy9y11uA8LTwHp4kpXEaj07MKWT2kRF6CwRFhcu8430Jxgpg104A03O2tjuNgt9p9rHiGzf3hSpUjTWqRDeDdIo3CzKKqAkY6r0SLj+I2nBHG1t27OgJFlvi+GyBtaHvbv6E42uHCWSjb8bkcy83VrdxaXcjUWRF0MDxqKtgZNCfRcN4/Wa4fWa7nHkeFd9etNNZRYJdTbLjOc6GR0FDo6TSWvlIDrOG+2MHZs3iTfm41nBLlAW7rev0frfbtbj0OL4Lyzu4p4isldRbEUxyIznSvlbBXkHTdoMlsGEOOwNkA2EE7L7Nu/xinLalVjVWYkp5MDnb9VS9bJ4GqaKl52/VUvWyeBqmi5F3ysynucq2ZD/9BS9Uf7jlE1bMh/Z9L1R8blrY/m/BMNydZOZG1WLy/Sa57xC430jsfIBvNiG81nPa3EDweTnGoY4K98cLGsjbDCA1osB/Cb2nhudqu4Ft7etZQ/Op7Sl6qH+y1XuKKp0/3ncmSwi3s3h0LlcM3h0LldQ0IznUxJ1RXtgZciFrYwOOSSznfHaxv9Kq2AYLHRU8cMYHotGkfvPt6bjzk/lYcCj0H/EY4L7QcVJ+DJiR+TQrivDa/dOc33KR3bOpi2FR1cMkMoux7SOg/ZcOcHaFIc3Na+jxLcH7BI59K8cGm0nQPebb+oq0qHZSHcMae4bNGvim7xY8/qUu/tcZruJdy4ouSuF7i4Jtt+KhWRUArsUjdP6WlLJUOB2hxa1zwDxjStsV1UOjBwXFgZAdzZK7e+1DIHNDm8fontaQvDd/lBvbJSXsXFZjOPhrJsPnLgNKJomYeEFrhe3S0uC0NFWxzsD4XtkYRcOYdIfLoKx2c/KaGGlkp2vBmmszRablrNIFzn8VwLAHj5l6K0o/TeSz2PIzLVbrVcZ+qNylHMTpNd2gN7Fs8tMZNHRTytNn6G5sPE950QR0XLv6VnM0OCOhp5Z3ggzuaGA/cZf0uguce6vnnmqrU1Oz79Q55/oZb/3Xng3C2yVXpE8bNJk42aSSplGkInBkYO0boRcu6Wi3xcDwKtrBZEYtTYfhMUtQ4MEksrwALue7TLbMaN82aObjXXkz0QB3o00pbxmRrT3bH9Uozp0aaTfq/UJpI7OVWbH6bVbtFIyEOYN09EuJkBPpNAsNotfbvi/CtzTsc1jQ52k4MaC61tIgAF1uC52rxcm8tKTELiFxbIBcxyANfbjFrhw6D02Xur0Uow9Zw9yyxujA52/VUvWyeBqmipedv1VL1sngapouTd8rMp7nKtmQ/s+l6o+NyiatmQ/s+l6o+Ny1seR+CYbnuKH51PaUvVQ/2Wq4KH51PaUvVQ/2Wr033GvJaexb2bw6F+hv/Fflm8Ohcr3FyHZM+2mX9/l/V6uKh0P/AA+ObdgGKkf0vmNvycFcV4bPaS/ZSIUMzhe1p7cpB/ZiVzUOyhH0jG3tG3Sr44e65jD+hS99YpfsT2Lk7fPSf1XC5JXC9xcKZZzcqKR7vowgbPMw20ySNycfssLdrnb1xe1+M71DxWs3CCaUb8cEko6WMLh+ikGauhFRiBkl9IxRPn27bvLmtDjzguJ6QF47mTbVNe5WXY+eHZr8SkaHWZFcXtJJoO+LWgkdBsurUZPT4VK2StpWTxaVhd7jGTv/AFmHYd/Y4fAq7rp4zhzamCaJ4u18Tm9Bt6J6Q6x+Co7KKX2v1I0I6uTOUUFfAJINgHoOYbAxkD6pA2WtvEbLfEDDZ6z/ANF/9j/8V5OaGvcytdHf0ZYHXH+5npNPwGmPivez0094qV/3ZpGd5rSPAVWVR1bZv3/6G8xPByHyVdiui6pc4U1M3cWtbsLiXF5aDwbXXJ39oHRQJc2+GOZo/RwNltJskgcOe5J/O66eacD/AE5tt/6RLfpuP8aK2K1t6MPpptZyTFLBBspMDlwasYYnmwImhk3ja9rO4Lg3BG8R02VtwbEhVU8Mzdgkia+3ESPSHwNx8Fgs9MQ3OkdwiSVvwLWE/oF7+bBxOGwX4HTAdG7P+apQX060oLbchejweXnb9VS9bJ4GqaKl52/VUvWyeBqmi8V3yspPc5VsyH9n0vVHxuUTVawulklwQMiF5H0UjWgENu4ufbabAK9k8Tb/AETDc1+ieI9ih2dQf8yl6qH+y1fjV/jHIv8Ax4v3r8Pzb4qTc05J4zNEf/ZaV6lSrHToa/vBLbfsXZjTYbDvcS5IUL1f4xyL/wAeL96o2bbBqmkp5WVbS17qjTAL2v8AR0GjfaTwgr10q85yw4NFk8+xiM6+GOp65s7LgTMa8EcEkdmu+Ngw/FVPJ/G2VtPHNGR6TRpD7rwPTaeg/lY8K+eUuTsWIQOil2bdJjwLljxvOHHwgjhB+KlDslMZw17jTCYg/bpiXtcODSYNveCylqoVHJLKZGzK/jWLx0cEk0pAaxt7cLnfZaOcnYpJm0w99XiJnftERfUPPAZH3DB06RLv6V8//wCZxrEnt+kCfRB+tUkxsbxkMO3uhVTJbJmLDoBFH6TidJ7yLF7rb9uADeA8yi1V6ik1iKG7PZC8Ciy5w+aVsUU4dI5+g1u5yi54rloH5r32746QpDkvkLiEFfBLLAWxtqNNzt0iNht22DrretOcXFRWclm2VPFaPd4JouUgki+L2Fo/VRrNnijaSvDZvQEjHU50tmi8uBbpcXpNDfirep7lxmyNTI6ejLRI46T43HRa93C5jt4OPCDsO/cKlzTk2pw3REl7ooS83KTFmUlLNK8gaMTg3neQQxo5ybfnxKWQ1OUVKBG1tWQNg/gipAHM4h2z4r8uyXxrE3t+lboGj7VQdza3jLYxtv0NVJXTaxGLyRq/R+s0FAX1rpLejFTuuf8Ac/0Wjs0z8FQM4mDmqoJg0XfHado4ToX0gP6C9d3JbJmLDoBFH6RJ0nvIsXutv24AN4DzJXsLSlQ00tEvclL0wSvNBlExhkpZCAXv3WK+y7rAPaOcgNI6CqopZlhmulEjpsPALS7TMQIY5jr3/hE7C3mvccF14znZQObuRGIW+r9V42c8nCPisKdWdFaJRyQm16M7edzHWT1EcMZDhA12mQbjdHkaTfgGtHSSFScjsMNLQ00ThZwiDnDic8l7gegut8Ficis172SNnrwBokObCCHEuG8ZSNlhv6Ivz8Rpy1t4ScnVmsNkxXuzA52/VUvWyeBqmipedv1VL1sngapoufd8rM57nKtmQ/s+l6o+NyiatmQ/s+l6o+Ny1seR+CYbnuIiLrmoREQBERAEREAREQBERAEREAREQBERAEREBgc7fqqXrZPA1TRUvO36ql62TwNU0XDu+VmM9wtbhGcaelhjhZFC5sbdEF2nc7SdtjbhWYq2BskgG8JXtHQHEBfFYQnKDzF4ITwbnWxU8jB2v801sVPIwdr/ADWGRa9TV+ROpm51sVPIwdr/ADTWxU8jB2v81hkTqavyGpm51sVPIwdr/NNbFTyMHa/zWGROpq/IambnWxU8jB2v801sVPIwdr/NYZE6mr8hqZudbFTyMHa/zTWxU8jB2v8ANYZE6mr8hqZudbFTyMHa/wA01sVPIwdr/NYZE6mr8hqZudbFTyMHa/zTWxU8jB2v81hkTqavyGpm51sVPIwdr/NNbFTyMHa/zWGROpq/IambnWxU8jB2v801sVPIwdr/ADWGROpq/IambnWxU8jB2v8ANNbFTyMHa/zWGROpq/Iame/lLlhLiDY2yMjYI3OcNDS26QA23PMvARFjKTk8yKt5P//Z">
            <a:hlinkClick r:id="rId2"/>
          </p:cNvPr>
          <p:cNvSpPr>
            <a:spLocks noChangeAspect="1" noChangeArrowheads="1"/>
          </p:cNvSpPr>
          <p:nvPr/>
        </p:nvSpPr>
        <p:spPr bwMode="auto">
          <a:xfrm>
            <a:off x="1984376" y="-914400"/>
            <a:ext cx="1800225" cy="2543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8" descr="data:image/jpeg;base64,/9j/4AAQSkZJRgABAQAAAQABAAD/2wCEAAkGBhAPEREUDxMRFBIUDRIPFhUSEhYQFBYVFBEVGBMWEhUXJyceFxkjGRYSHzAgIycpLTgsFx8yNTAtNScrLCkBCQoKDgwOGg8PGTUiHyU0NS01LDAtKSwyMiwsLDUvLCkpLCwqLCosLCwsLCwsKSwsLCwpLCwpLCw0LCwpLSwsLP/AABEIAQsAvQMBIgACEQEDEQH/xAAcAAEBAQADAQEBAAAAAAAAAAAABwYBBAUDAgj/xABKEAABAwIBBQwGCAUCBgMBAAABAAIDBBEFBgcSFyETMUFRU2Fxc5GSstEiMzVUgeEUMkJSk6Gx0iNygrPBFWIkJTRkosJDhMMW/8QAGQEBAAMBAQAAAAAAAAAAAAAAAAECAwUE/8QAKxEAAgEDAwMDBQADAQAAAAAAAAECAwQREjEzFFFxIUFSEyIyYfBTkeFC/9oADAMBAAIRAxEAPwDK41nYxWole9lRJCwuOhHFZrWtvsBNruNt8n8t5dDWNi3v1T3/AJLOrf5PZuIKqmhmfLK10jC4hoZYekRsuL8C0p0pVHiJKWTwtY2Le/VPf+SaxsW9+qe/8lrdU1Ny8/YzyTVNTcvP2M8lv0dXsToZktY2Le/VPf8AkmsbFvfqnv8AyWt1TU3Lz9jPJNU1Ny8/YzyTo6vYaGZLWNi3v1T3/kmsbFvfqnv/ACWt1TU3Lz9jPJNU1Ny8/YzyTo6vYaGZLWNi3v1T3/kmsbFvfqnv/Ja3VNTcvP2M8k1TU3Lz9jPJOjq9hoZktY2Le/VPf+SaxsW9+qe/8lrdU1Ny8/YzyTVNTcvP2M8k6Or2GhmS1jYt79U9/wCSaxsW9+qe/wDJa3VNTcvP2M8k1TU3Lz9jPJOjq9hoZktY2Le/VPf+SaxsW9+qe/8AJa3VNTcvP2M8k1TU3Lz9jPJOjq9hoZktY2Le/VPf+SaxsW9+qe/8lrdU1Ny8/YzyTVNTcvP2M8k6Or2GhmS1jYt79U9/5JrGxb36p7/yWt1TU3Lz9jPJNU1Ny8/YzyTo6vYaGZLWNi3v1T3/AJJrGxb36p7/AMlrdU1Ny8/YzyTVNTcvP2M8k6Or2GhmS1jYt79U9/5L0sLzw4vTgjdxKCQf47BIR0EWO3nvvLrZa5HRYeyF0ckj90e5p0w3ZotB2W6Vk155wcHpkQ1g5VsyH9n0vVHxuUTVsyH9n0vVHxuXsseR+C0Nz3ERF1zUIiIAiIgCIiAIiIAiIgC8LKnLCDDREZmyO3QvA3MNNtDRvfSI+8F7qluet/pUY4mzO7TGP8FYXE3TpuSIk8I9bXJQ8lVd2P8AemuSh5Kq7sf715eRmbmjrKOKabdtN5kvoSBrbNkc0WBaeABe3qiw7/uPxW/tXmi7mSTWCv3Hw1yUPJVXdj/etvSVAljY9twHxtkAO/ZzQRe3DtWP1RYd/wBx+K39q2NLTiNjGNvosY1gvtNmtAF+ewXoo/Vy/qFln3PoiIvQSYHO36ql62TwNU0VLzt+qpetk8DVNFw7vlZjPc5VsyH9n0vVHxuUTVsyH9n0vVHxuWtjyPwTDc9xERdc1CIiAIiIAiIgCIiAIiIApJnnkvUUzeKmJ7ZHeSrajWeF965g+7RxjtkkP+V473iKz2KJm9j0cNpBxxOd2yvP+VorKH4bPi+IRRw0u6CCKNsX8M7jHsG3dJCRpHhtf4L9VObTFYhptaHkbf4cwL/gDYk9CzhcyUUowbSIUv0W1FE8nM4tZRSBlSZJYg7ReyW5kZY2Og520EfdOzo31Z6SrZMxkkZDmPYHtI4QRcL00a8aq9NyyeT6oiLckwOdv1VL1sngapoqXnb9VS9bJ4GqaLh3fKzGe5yrZkP7PpeqPjcomrZkP7PpeqPjctbHkfgmG57iIi65qEREAREQBERAEREAREQBdCtwClndpzQQyPsG6T42vNhvC5XfWRxvObR0kskL2VDpGO0SGsaBe19hc4bLW4FnUlCK+8h49zVU1MyJrWRtaxjRYNaA1oHMBvL6L5087ZGNew3a9jXtI4Q4Ag9hX0Wi/RJLs8mCMaYalgAc9xhkt9oht4yeewcL8QHEvXzQV7pKJ8bjfcqghvM17Q63e0+1dHPPXtEVNDf0jK6Yjia1paCekud3Su3mcpC2kmed6SpsOcMYBftc4fBc6PpdPSU/9G9REXRLmBzt+qpetk8DVNFS87fqqXrZPA1TRcO75WYz3OVbMh/Z9L1R8blE1bMh/Z9L1R8blrY8j8Ew3PcREXXNQiIgCIiAIiIAiIgCIiAKcZ0MiZJz9KpmlzwwNlY0XcQ0ei9o4SBsI4gOdUdFnVpqpHSyGskTyTzlT0DBDIzdomk6ILtB7Nu0NdY3F77CPiFoavPSzR/g0ztK3/ySDRHSGi57QtviWS9FUkmenie477tHRcelzbE9q6UOb7DGG4pY/wCpz3jscSF5FRrxWmMvQrh9yS0lBW43VFxu4kjTkItHG3gHEABvNG09pVwwjC46WGOGL6kbA0X3zwlx5yST8V96enZG0Nja1jRvNY0NaOgDYF9FvQoKnlt5bJSwERF6Cxgc7fqqXrZPA1TRUvO36ql62TwNU0XDu+VmM9zlWzIf2fS9UfG5RNWzIf2fS9UfG5a2PI/BMNz3ERF1zUIiIAiIgCLh7rAniBPYFPdc9N7vP3mLOdWFP8mQ2kUNFPNc9N7vN3mL9MzzUv2oJwOYsd+Vws+qpfIjUigos9geXtDWODIpNGQ7zJRubieJp+q48wN1oVtGcZLMXksERFYBERAEREAREQGBzt+qpetk8DVNFS87fqqXrZPA1TRcO75WYz3OVbMh/Z9L1R8blE1bMh/Z9L1R8blrY8j8Ew3PcREXXNQiIgCIiA/E/wBV38jv0K/nvJPDo6mtp4pQSx8oa4AlptonhG8v6En+q7+R36FQTIH2lSdePCVzrxZnBf3sUluio6rMM5OT8Z6+c+afDXCzWzMPG2Uk/wDkCFsUXr+hT+KLYRBstcjH4ZIyz9OKS+g+2i4FtrtcOMXG0b6qGbfH31lGDKS6SKQwucdpcAAWOPPY2v8A7brwM89azcqaK40zK6W3CGhujc9JJ7pXezQULmUT3uFhLUFzedrGht+9pD4Lx0o6LhxjsUXpI3SIi6RoEREAREQBERAYHO36ql62TwNU0VLzt+qpetk8DVNFw7vlZjPc5VsyH9n0vVHxuUTVsyH9n0vVHxuWtjyPwTDc9xERdc1CIiAIiID8T/Vd/I79Cv5vwnE30s0c0eiXxuDhpC7b24QLca/pCf6rv5HfoVA8gh/zGk64eErnXqzKCX9sZy3R7WuCv+7Tfhu/cvlUZ28RcLN3BnO2O5/8yR+StG5t4h2BcPp2OFnNaRxFoI7CtOnq/wCT+/2TpfchOBspq2fdMUrHNLnbQ5riX8QMn1Yx/jiVzoo42xsEOiIwwBmhYt0QPR0SN8WWRyzze01RDJJTxtinYx0g3MBjX6IuWuaNlztsRtvZZTNPlM+OcUryTFKHFgP2JAC70eIOAItx251nSf0J6JLf3C9Hgr6Ii6JcIiIAiIgCIiAwOdv1VL1sngapoqXnb9VS9bJ4GqaLh3fKzGe5yrZkP7PpeqPjcomrZkP7PpeqPjctbHkfgmG57iIi65qEREAREQH4n+q7+R36FQTIH2lSdePCVe5/qu/kd+hX834Tij6WaOaMNL43aQ0hdt7W2gELnXjxKDf9sZy3R/SaKNa4a/7lN+G/964dnfxA7zaYc4jd/ly162kTrRWcbxJlNTzSyEBrInHbwm1mtHOTYfFRHN3TufiVLo/ZkMh6GMcT+lviuKrEMTxhwad1ms64YxujG08ZAs0dLu1U3IDIb/TmukmIdUSN0To7Wsbe+g08JJAueYW4zhl3NSLS9ER+TNeiIumaBERAEREAREQGBzt+qpetk8DVNFS87fqqXrZPA1TRcO75WYz3OVbMh/Z9L1R8blE1bMh/Z9L1R8blrY8j8Ew3PcREXXNQiIgCIiALqf6NTchB+DH5LtooaT3B1P8ARqbkIPwY/JBhFON6CAdELB/hdtFGmPYHDWgCw2DiGwdi5RFYBERAEREAREQBERAYHO36ql62TwNU0VLzt+qpetk8DVNFw7vlZjPc5VsyH9n0vVHxuUTVsyH9n0vVHxuWtjyPwTDc9xERdc1CIiAIiIAiIgCIiAIiIAiIgCIiAIiIAiIgMDnb9VS9bJ4GqaKl52/VUvWyeBqmi4d3ysxnucq2ZD+z6Xqj43KJq2ZD+z6Xqj43LWx5H4Jhue4i8nKPKinw+PTndtN9CNu17yPujgHGTs/RSauzqYjJI50cjYmE+ixscbw0cHpPaSTz/kF76tzCk8Pcu5JFvRcNOwdC5XoLBF5OVGUkWHwGWTab6LGA2L3kbBfgHCTxfAKUuyuxnEXuFMZgB9imaWtaOC7ht7SvPVuI03jdlXLBbEUTOU+NYc5pqDPYneqWmRjuYOO3sN1Usk8qY8Rg3Rg0XtOjIy9y11uA8LTwHp4kpXEaj07MKWT2kRF6CwRFhcu8430Jxgpg104A03O2tjuNgt9p9rHiGzf3hSpUjTWqRDeDdIo3CzKKqAkY6r0SLj+I2nBHG1t27OgJFlvi+GyBtaHvbv6E42uHCWSjb8bkcy83VrdxaXcjUWRF0MDxqKtgZNCfRcN4/Wa4fWa7nHkeFd9etNNZRYJdTbLjOc6GR0FDo6TSWvlIDrOG+2MHZs3iTfm41nBLlAW7rev0frfbtbj0OL4Lyzu4p4isldRbEUxyIznSvlbBXkHTdoMlsGEOOwNkA2EE7L7Nu/xinLalVjVWYkp5MDnb9VS9bJ4GqaKl52/VUvWyeBqmi5F3ysynucq2ZD/9BS9Uf7jlE1bMh/Z9L1R8blrY/m/BMNydZOZG1WLy/Sa57xC430jsfIBvNiG81nPa3EDweTnGoY4K98cLGsjbDCA1osB/Cb2nhudqu4Ft7etZQ/Op7Sl6qH+y1XuKKp0/3ncmSwi3s3h0LlcM3h0LldQ0IznUxJ1RXtgZciFrYwOOSSznfHaxv9Kq2AYLHRU8cMYHotGkfvPt6bjzk/lYcCj0H/EY4L7QcVJ+DJiR+TQrivDa/dOc33KR3bOpi2FR1cMkMoux7SOg/ZcOcHaFIc3Na+jxLcH7BI59K8cGm0nQPebb+oq0qHZSHcMae4bNGvim7xY8/qUu/tcZruJdy4ouSuF7i4Jtt+KhWRUArsUjdP6WlLJUOB2hxa1zwDxjStsV1UOjBwXFgZAdzZK7e+1DIHNDm8fontaQvDd/lBvbJSXsXFZjOPhrJsPnLgNKJomYeEFrhe3S0uC0NFWxzsD4XtkYRcOYdIfLoKx2c/KaGGlkp2vBmmszRablrNIFzn8VwLAHj5l6K0o/TeSz2PIzLVbrVcZ+qNylHMTpNd2gN7Fs8tMZNHRTytNn6G5sPE950QR0XLv6VnM0OCOhp5Z3ggzuaGA/cZf0uguce6vnnmqrU1Oz79Q55/oZb/3Xng3C2yVXpE8bNJk42aSSplGkInBkYO0boRcu6Wi3xcDwKtrBZEYtTYfhMUtQ4MEksrwALue7TLbMaN82aObjXXkz0QB3o00pbxmRrT3bH9Uozp0aaTfq/UJpI7OVWbH6bVbtFIyEOYN09EuJkBPpNAsNotfbvi/CtzTsc1jQ52k4MaC61tIgAF1uC52rxcm8tKTELiFxbIBcxyANfbjFrhw6D02Xur0Uow9Zw9yyxujA52/VUvWyeBqmipedv1VL1sngapouTd8rMp7nKtmQ/s+l6o+NyiatmQ/s+l6o+Ny1seR+CYbnuKH51PaUvVQ/2Wq4KH51PaUvVQ/2Wr033GvJaexb2bw6F+hv/Fflm8Ohcr3FyHZM+2mX9/l/V6uKh0P/AA+ObdgGKkf0vmNvycFcV4bPaS/ZSIUMzhe1p7cpB/ZiVzUOyhH0jG3tG3Sr44e65jD+hS99YpfsT2Lk7fPSf1XC5JXC9xcKZZzcqKR7vowgbPMw20ySNycfssLdrnb1xe1+M71DxWs3CCaUb8cEko6WMLh+ikGauhFRiBkl9IxRPn27bvLmtDjzguJ6QF47mTbVNe5WXY+eHZr8SkaHWZFcXtJJoO+LWgkdBsurUZPT4VK2StpWTxaVhd7jGTv/AFmHYd/Y4fAq7rp4zhzamCaJ4u18Tm9Bt6J6Q6x+Co7KKX2v1I0I6uTOUUFfAJINgHoOYbAxkD6pA2WtvEbLfEDDZ6z/ANF/9j/8V5OaGvcytdHf0ZYHXH+5npNPwGmPivez0094qV/3ZpGd5rSPAVWVR1bZv3/6G8xPByHyVdiui6pc4U1M3cWtbsLiXF5aDwbXXJ39oHRQJc2+GOZo/RwNltJskgcOe5J/O66eacD/AE5tt/6RLfpuP8aK2K1t6MPpptZyTFLBBspMDlwasYYnmwImhk3ja9rO4Lg3BG8R02VtwbEhVU8Mzdgkia+3ESPSHwNx8Fgs9MQ3OkdwiSVvwLWE/oF7+bBxOGwX4HTAdG7P+apQX060oLbchejweXnb9VS9bJ4GqaKl52/VUvWyeBqmi8V3yspPc5VsyH9n0vVHxuUTVawulklwQMiF5H0UjWgENu4ufbabAK9k8Tb/AETDc1+ieI9ih2dQf8yl6qH+y1fjV/jHIv8Ax4v3r8Pzb4qTc05J4zNEf/ZaV6lSrHToa/vBLbfsXZjTYbDvcS5IUL1f4xyL/wAeL96o2bbBqmkp5WVbS17qjTAL2v8AR0GjfaTwgr10q85yw4NFk8+xiM6+GOp65s7LgTMa8EcEkdmu+Ngw/FVPJ/G2VtPHNGR6TRpD7rwPTaeg/lY8K+eUuTsWIQOil2bdJjwLljxvOHHwgjhB+KlDslMZw17jTCYg/bpiXtcODSYNveCylqoVHJLKZGzK/jWLx0cEk0pAaxt7cLnfZaOcnYpJm0w99XiJnftERfUPPAZH3DB06RLv6V8//wCZxrEnt+kCfRB+tUkxsbxkMO3uhVTJbJmLDoBFH6TidJ7yLF7rb9uADeA8yi1V6ik1iKG7PZC8Ciy5w+aVsUU4dI5+g1u5yi54rloH5r32746QpDkvkLiEFfBLLAWxtqNNzt0iNht22DrretOcXFRWclm2VPFaPd4JouUgki+L2Fo/VRrNnijaSvDZvQEjHU50tmi8uBbpcXpNDfirep7lxmyNTI6ejLRI46T43HRa93C5jt4OPCDsO/cKlzTk2pw3REl7ooS83KTFmUlLNK8gaMTg3neQQxo5ybfnxKWQ1OUVKBG1tWQNg/gipAHM4h2z4r8uyXxrE3t+lboGj7VQdza3jLYxtv0NVJXTaxGLyRq/R+s0FAX1rpLejFTuuf8Ac/0Wjs0z8FQM4mDmqoJg0XfHado4ToX0gP6C9d3JbJmLDoBFH6RJ0nvIsXutv24AN4DzJXsLSlQ00tEvclL0wSvNBlExhkpZCAXv3WK+y7rAPaOcgNI6CqopZlhmulEjpsPALS7TMQIY5jr3/hE7C3mvccF14znZQObuRGIW+r9V42c8nCPisKdWdFaJRyQm16M7edzHWT1EcMZDhA12mQbjdHkaTfgGtHSSFScjsMNLQ00ThZwiDnDic8l7gegut8Ficis172SNnrwBokObCCHEuG8ZSNlhv6Ivz8Rpy1t4ScnVmsNkxXuzA52/VUvWyeBqmipedv1VL1sngapoufd8rM57nKtmQ/s+l6o+NyiatmQ/s+l6o+Ny1seR+CYbnuIiLrmoREQBERAEREAREQBERAEREAREQBERAEREBgc7fqqXrZPA1TRUvO36ql62TwNU0XDu+VmM9wtbhGcaelhjhZFC5sbdEF2nc7SdtjbhWYq2BskgG8JXtHQHEBfFYQnKDzF4ITwbnWxU8jB2v801sVPIwdr/ADWGRa9TV+ROpm51sVPIwdr/ADTWxU8jB2v81hkTqavyGpm51sVPIwdr/NNbFTyMHa/zWGROpq/IambnWxU8jB2v801sVPIwdr/NYZE6mr8hqZudbFTyMHa/zTWxU8jB2v8ANYZE6mr8hqZudbFTyMHa/wA01sVPIwdr/NYZE6mr8hqZudbFTyMHa/zTWxU8jB2v81hkTqavyGpm51sVPIwdr/NNbFTyMHa/zWGROpq/IambnWxU8jB2v801sVPIwdr/ADWGROpq/IambnWxU8jB2v8ANNbFTyMHa/zWGROpq/Iame/lLlhLiDY2yMjYI3OcNDS26QA23PMvARFjKTk8yKt5P//Z">
            <a:hlinkClick r:id="rId2"/>
          </p:cNvPr>
          <p:cNvSpPr>
            <a:spLocks noChangeAspect="1" noChangeArrowheads="1"/>
          </p:cNvSpPr>
          <p:nvPr/>
        </p:nvSpPr>
        <p:spPr bwMode="auto">
          <a:xfrm>
            <a:off x="2136776" y="-762000"/>
            <a:ext cx="1800225" cy="2543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4" name="Picture 10" descr="http://www.chemistry.pomona.edu/chemistry/periodic_table/Elements/Boron/boron5.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3376" y="229552"/>
            <a:ext cx="1487117" cy="1831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6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7" grpId="0" animBg="1"/>
      <p:bldP spid="8"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descr="http://0.tqn.com/d/chemistry/1/0/8/d/1/PeriodicTableWallpaper.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970" y="67134"/>
            <a:ext cx="10225136" cy="5757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89240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Props1.xml><?xml version="1.0" encoding="utf-8"?>
<ds:datastoreItem xmlns:ds="http://schemas.openxmlformats.org/officeDocument/2006/customXml" ds:itemID="{01EC4E84-C2B3-48EE-9268-B194791D4813}"/>
</file>

<file path=customXml/itemProps2.xml><?xml version="1.0" encoding="utf-8"?>
<ds:datastoreItem xmlns:ds="http://schemas.openxmlformats.org/officeDocument/2006/customXml" ds:itemID="{B97A15BE-AB97-4850-9B00-9AFD0232B9A5}"/>
</file>

<file path=customXml/itemProps3.xml><?xml version="1.0" encoding="utf-8"?>
<ds:datastoreItem xmlns:ds="http://schemas.openxmlformats.org/officeDocument/2006/customXml" ds:itemID="{2CC961B6-57C7-483E-9DA6-84EBED968F77}"/>
</file>

<file path=docProps/app.xml><?xml version="1.0" encoding="utf-8"?>
<Properties xmlns="http://schemas.openxmlformats.org/officeDocument/2006/extended-properties" xmlns:vt="http://schemas.openxmlformats.org/officeDocument/2006/docPropsVTypes">
  <TotalTime>670</TotalTime>
  <Words>1205</Words>
  <Application>Microsoft Office PowerPoint</Application>
  <PresentationFormat>Widescreen</PresentationFormat>
  <Paragraphs>201</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Comic Sans MS</vt:lpstr>
      <vt:lpstr>Wingdings</vt:lpstr>
      <vt:lpstr>Office Theme</vt:lpstr>
      <vt:lpstr>Treasure chest</vt:lpstr>
      <vt:lpstr>Structure of an Atom</vt:lpstr>
      <vt:lpstr>Naming Compounds</vt:lpstr>
      <vt:lpstr>Naming Compounds</vt:lpstr>
      <vt:lpstr>Inside Atoms</vt:lpstr>
      <vt:lpstr>How can you tell how many protons, neutrons and electrons an atom has?</vt:lpstr>
      <vt:lpstr>How Many Sub-Atomic Particles?</vt:lpstr>
      <vt:lpstr>An idiots guide…</vt:lpstr>
      <vt:lpstr>What are the missing numbers?</vt:lpstr>
      <vt:lpstr>The arrangement of the electrons</vt:lpstr>
      <vt:lpstr>The arrangement of the electrons</vt:lpstr>
      <vt:lpstr>Quick Check</vt:lpstr>
      <vt:lpstr>Periodic Table Rules</vt:lpstr>
      <vt:lpstr>Drawing Electron Arrangements</vt:lpstr>
      <vt:lpstr>Drawing Electron Arrangements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Highdown School and Sixth Form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Claridge</dc:creator>
  <cp:lastModifiedBy>J Claridge</cp:lastModifiedBy>
  <cp:revision>47</cp:revision>
  <dcterms:created xsi:type="dcterms:W3CDTF">2018-02-06T07:37:51Z</dcterms:created>
  <dcterms:modified xsi:type="dcterms:W3CDTF">2019-10-08T10:02:20Z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683500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