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60" r:id="rId6"/>
    <p:sldId id="283" r:id="rId7"/>
    <p:sldId id="261" r:id="rId8"/>
    <p:sldId id="262" r:id="rId9"/>
    <p:sldId id="270" r:id="rId10"/>
    <p:sldId id="285" r:id="rId11"/>
    <p:sldId id="271" r:id="rId12"/>
    <p:sldId id="272" r:id="rId13"/>
    <p:sldId id="282" r:id="rId1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98BDC01-1810-FCB7-E16E-7B60E0D62AFA}" v="225" dt="2020-09-15T08:50:03.474"/>
    <p1510:client id="{8B44D081-07C0-3EBB-2A8C-7C780AB5971D}" v="16" dt="2020-09-18T09:44:50.17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1" d="100"/>
          <a:sy n="91" d="100"/>
        </p:scale>
        <p:origin x="140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30" Type="http://schemas.microsoft.com/office/2015/10/relationships/revisionInfo" Target="revisionInfo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F5EF7F-A52D-4149-AA3F-B96C3C4BA48E}" type="datetimeFigureOut">
              <a:rPr lang="en-GB" smtClean="0"/>
              <a:t>21/09/2020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4CE8A5-8858-4BFC-A4C6-101A0BD0F6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56637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F5EF7F-A52D-4149-AA3F-B96C3C4BA48E}" type="datetimeFigureOut">
              <a:rPr lang="en-GB" smtClean="0"/>
              <a:t>21/09/2020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4CE8A5-8858-4BFC-A4C6-101A0BD0F6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18429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F5EF7F-A52D-4149-AA3F-B96C3C4BA48E}" type="datetimeFigureOut">
              <a:rPr lang="en-GB" smtClean="0"/>
              <a:t>21/09/2020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4CE8A5-8858-4BFC-A4C6-101A0BD0F6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28162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F5EF7F-A52D-4149-AA3F-B96C3C4BA48E}" type="datetimeFigureOut">
              <a:rPr lang="en-GB" smtClean="0"/>
              <a:t>21/09/2020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4CE8A5-8858-4BFC-A4C6-101A0BD0F6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24936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F5EF7F-A52D-4149-AA3F-B96C3C4BA48E}" type="datetimeFigureOut">
              <a:rPr lang="en-GB" smtClean="0"/>
              <a:t>21/09/2020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4CE8A5-8858-4BFC-A4C6-101A0BD0F6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05653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F5EF7F-A52D-4149-AA3F-B96C3C4BA48E}" type="datetimeFigureOut">
              <a:rPr lang="en-GB" smtClean="0"/>
              <a:t>21/09/2020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4CE8A5-8858-4BFC-A4C6-101A0BD0F6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65187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F5EF7F-A52D-4149-AA3F-B96C3C4BA48E}" type="datetimeFigureOut">
              <a:rPr lang="en-GB" smtClean="0"/>
              <a:t>21/09/2020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4CE8A5-8858-4BFC-A4C6-101A0BD0F6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70714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F5EF7F-A52D-4149-AA3F-B96C3C4BA48E}" type="datetimeFigureOut">
              <a:rPr lang="en-GB" smtClean="0"/>
              <a:t>21/09/2020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4CE8A5-8858-4BFC-A4C6-101A0BD0F6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51336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F5EF7F-A52D-4149-AA3F-B96C3C4BA48E}" type="datetimeFigureOut">
              <a:rPr lang="en-GB" smtClean="0"/>
              <a:t>21/09/2020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4CE8A5-8858-4BFC-A4C6-101A0BD0F6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33763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F5EF7F-A52D-4149-AA3F-B96C3C4BA48E}" type="datetimeFigureOut">
              <a:rPr lang="en-GB" smtClean="0"/>
              <a:t>21/09/2020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4CE8A5-8858-4BFC-A4C6-101A0BD0F6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95193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F5EF7F-A52D-4149-AA3F-B96C3C4BA48E}" type="datetimeFigureOut">
              <a:rPr lang="en-GB" smtClean="0"/>
              <a:t>21/09/2020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4CE8A5-8858-4BFC-A4C6-101A0BD0F6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804280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lank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C5A05B3-4789-44BE-A995-47CF433ACB48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1470868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10B1BA4D-EC1E-45BD-953A-70D16445D554}"/>
              </a:ext>
            </a:extLst>
          </p:cNvPr>
          <p:cNvSpPr/>
          <p:nvPr userDrawn="1"/>
        </p:nvSpPr>
        <p:spPr bwMode="auto">
          <a:xfrm>
            <a:off x="479425" y="728663"/>
            <a:ext cx="8196263" cy="1787525"/>
          </a:xfrm>
          <a:prstGeom prst="roundRect">
            <a:avLst>
              <a:gd name="adj" fmla="val 0"/>
            </a:avLst>
          </a:prstGeom>
          <a:solidFill>
            <a:srgbClr val="FFF9E7">
              <a:alpha val="95000"/>
            </a:srgb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solidFill>
                  <a:prstClr val="white"/>
                </a:solidFill>
              </a:rPr>
              <a:t> </a:t>
            </a:r>
          </a:p>
        </p:txBody>
      </p:sp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43FF584A-4370-4882-B3D0-8C678C6D43D4}"/>
              </a:ext>
            </a:extLst>
          </p:cNvPr>
          <p:cNvSpPr/>
          <p:nvPr userDrawn="1"/>
        </p:nvSpPr>
        <p:spPr bwMode="auto">
          <a:xfrm>
            <a:off x="479425" y="2806700"/>
            <a:ext cx="8196263" cy="3324225"/>
          </a:xfrm>
          <a:prstGeom prst="roundRect">
            <a:avLst>
              <a:gd name="adj" fmla="val 0"/>
            </a:avLst>
          </a:prstGeom>
          <a:solidFill>
            <a:srgbClr val="FFF9E7">
              <a:alpha val="95000"/>
            </a:srgb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solidFill>
                  <a:prstClr val="white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65242606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id="{1AD7B352-308D-48EF-BF4E-A2403BB9AB7F}"/>
              </a:ext>
            </a:extLst>
          </p:cNvPr>
          <p:cNvSpPr/>
          <p:nvPr userDrawn="1"/>
        </p:nvSpPr>
        <p:spPr bwMode="auto">
          <a:xfrm>
            <a:off x="468313" y="457200"/>
            <a:ext cx="8207375" cy="5940425"/>
          </a:xfrm>
          <a:prstGeom prst="roundRect">
            <a:avLst>
              <a:gd name="adj" fmla="val 0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solidFill>
                  <a:prstClr val="white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8074659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F5EF7F-A52D-4149-AA3F-B96C3C4BA48E}" type="datetimeFigureOut">
              <a:rPr lang="en-GB" smtClean="0"/>
              <a:t>21/09/2020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4CE8A5-8858-4BFC-A4C6-101A0BD0F6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7315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24F41A-6B77-4BDC-A535-636512459E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-658020"/>
            <a:ext cx="7886700" cy="2852737"/>
          </a:xfrm>
        </p:spPr>
        <p:txBody>
          <a:bodyPr/>
          <a:lstStyle/>
          <a:p>
            <a:pPr algn="ctr"/>
            <a:r>
              <a:rPr lang="en-GB" dirty="0"/>
              <a:t>Year 7 Food and Nutrition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EC1734F5-5238-4601-9C3D-6C3E41973E1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5081777"/>
            <a:ext cx="7886700" cy="1500187"/>
          </a:xfrm>
        </p:spPr>
        <p:txBody>
          <a:bodyPr>
            <a:normAutofit/>
          </a:bodyPr>
          <a:lstStyle/>
          <a:p>
            <a:pPr algn="ctr"/>
            <a:r>
              <a:rPr lang="en-GB" sz="3600" dirty="0"/>
              <a:t>Pizza Project</a:t>
            </a:r>
          </a:p>
          <a:p>
            <a:pPr algn="ctr"/>
            <a:r>
              <a:rPr lang="en-GB" sz="3600" dirty="0"/>
              <a:t>Food Safety</a:t>
            </a:r>
          </a:p>
        </p:txBody>
      </p:sp>
      <p:pic>
        <p:nvPicPr>
          <p:cNvPr id="5" name="Picture 3">
            <a:extLst>
              <a:ext uri="{FF2B5EF4-FFF2-40B4-BE49-F238E27FC236}">
                <a16:creationId xmlns:a16="http://schemas.microsoft.com/office/drawing/2014/main" id="{9837EA6E-5A95-4DA8-B37A-7F24F0490A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94" t="12796" r="4391"/>
          <a:stretch>
            <a:fillRect/>
          </a:stretch>
        </p:blipFill>
        <p:spPr bwMode="auto">
          <a:xfrm>
            <a:off x="3051351" y="2687030"/>
            <a:ext cx="3041298" cy="19762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38318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EEBA19-C42D-4803-BD62-B830DDB710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Design your ultimate pizza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11545D-913F-431D-8004-F89334D6C7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GB" dirty="0"/>
              <a:t>For this project, you are thinking about your ultimate pizza</a:t>
            </a:r>
          </a:p>
          <a:p>
            <a:endParaRPr lang="en-GB" dirty="0"/>
          </a:p>
          <a:p>
            <a:r>
              <a:rPr lang="en-GB" dirty="0"/>
              <a:t>You will be designing the pizza, and along the way we will cover some of the considerations we need to make when cooking</a:t>
            </a:r>
          </a:p>
          <a:p>
            <a:endParaRPr lang="en-GB" dirty="0"/>
          </a:p>
          <a:p>
            <a:pPr marL="0" indent="0">
              <a:buNone/>
            </a:pPr>
            <a:r>
              <a:rPr lang="en-GB" dirty="0"/>
              <a:t>TASK:</a:t>
            </a:r>
          </a:p>
          <a:p>
            <a:pPr marL="0" indent="0">
              <a:buNone/>
            </a:pPr>
            <a:r>
              <a:rPr lang="en-GB" dirty="0"/>
              <a:t>In your booklet, draw your ultimate pizza! Label the ingredients and toppings, and include a menu description</a:t>
            </a:r>
          </a:p>
        </p:txBody>
      </p:sp>
    </p:spTree>
    <p:extLst>
      <p:ext uri="{BB962C8B-B14F-4D97-AF65-F5344CB8AC3E}">
        <p14:creationId xmlns:p14="http://schemas.microsoft.com/office/powerpoint/2010/main" val="23838717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045677-C511-44BE-87AA-8201A7A947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Inspiration</a:t>
            </a:r>
          </a:p>
        </p:txBody>
      </p:sp>
      <p:pic>
        <p:nvPicPr>
          <p:cNvPr id="2050" name="Picture 2" descr="Spicy Chicken Pizza Recipe by Tasty">
            <a:extLst>
              <a:ext uri="{FF2B5EF4-FFF2-40B4-BE49-F238E27FC236}">
                <a16:creationId xmlns:a16="http://schemas.microsoft.com/office/drawing/2014/main" id="{227C74AC-C754-4D31-99AF-2E766D9AF1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8848" y="466438"/>
            <a:ext cx="2712027" cy="27120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2-Ingredient Dough Pizza Recipe by Tasty">
            <a:extLst>
              <a:ext uri="{FF2B5EF4-FFF2-40B4-BE49-F238E27FC236}">
                <a16:creationId xmlns:a16="http://schemas.microsoft.com/office/drawing/2014/main" id="{2D0F39F5-FA85-498E-8DE8-DCF406E2F6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746" y="1707860"/>
            <a:ext cx="3429000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The high street pizza taste test: a dad and a daughter rate them | Times2 |  The Times">
            <a:extLst>
              <a:ext uri="{FF2B5EF4-FFF2-40B4-BE49-F238E27FC236}">
                <a16:creationId xmlns:a16="http://schemas.microsoft.com/office/drawing/2014/main" id="{96DD528A-69A5-4E5C-BC38-E0B2669D4E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5512" y="3780847"/>
            <a:ext cx="4842905" cy="27120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Pancetta and rocket pizza recipe | delicious. magazine">
            <a:extLst>
              <a:ext uri="{FF2B5EF4-FFF2-40B4-BE49-F238E27FC236}">
                <a16:creationId xmlns:a16="http://schemas.microsoft.com/office/drawing/2014/main" id="{9032797F-E5BD-4365-807F-6DF2C88013A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252"/>
          <a:stretch/>
        </p:blipFill>
        <p:spPr bwMode="auto">
          <a:xfrm>
            <a:off x="3786622" y="331068"/>
            <a:ext cx="2419350" cy="29755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361678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0222B767-7E7F-4067-BD2E-63CA33E4E283}"/>
              </a:ext>
            </a:extLst>
          </p:cNvPr>
          <p:cNvSpPr/>
          <p:nvPr/>
        </p:nvSpPr>
        <p:spPr>
          <a:xfrm>
            <a:off x="473075" y="690563"/>
            <a:ext cx="8196263" cy="1816100"/>
          </a:xfrm>
          <a:prstGeom prst="rect">
            <a:avLst/>
          </a:prstGeom>
          <a:solidFill>
            <a:srgbClr val="C74871">
              <a:alpha val="89804"/>
            </a:srgbClr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prstClr val="white"/>
              </a:solidFill>
            </a:endParaRPr>
          </a:p>
        </p:txBody>
      </p:sp>
      <p:sp>
        <p:nvSpPr>
          <p:cNvPr id="6147" name="Title 7">
            <a:extLst>
              <a:ext uri="{FF2B5EF4-FFF2-40B4-BE49-F238E27FC236}">
                <a16:creationId xmlns:a16="http://schemas.microsoft.com/office/drawing/2014/main" id="{A900571D-B92F-4B7A-A500-3437553D5F2B}"/>
              </a:ext>
            </a:extLst>
          </p:cNvPr>
          <p:cNvSpPr>
            <a:spLocks/>
          </p:cNvSpPr>
          <p:nvPr/>
        </p:nvSpPr>
        <p:spPr bwMode="auto">
          <a:xfrm>
            <a:off x="698500" y="796925"/>
            <a:ext cx="7761288" cy="1603375"/>
          </a:xfrm>
          <a:prstGeom prst="roundRect">
            <a:avLst>
              <a:gd name="adj" fmla="val 0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pPr eaLnBrk="1" hangingPunct="1"/>
            <a:r>
              <a:rPr lang="en-GB" altLang="en-US" sz="4800" b="1">
                <a:solidFill>
                  <a:srgbClr val="FFFFFF"/>
                </a:solidFill>
                <a:latin typeface="Twinkl SemiBold" pitchFamily="2" charset="0"/>
                <a:cs typeface="Clear Sans Medium" pitchFamily="34" charset="0"/>
              </a:rPr>
              <a:t>Keeping Food Safe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Content Placeholder 15">
            <a:extLst>
              <a:ext uri="{FF2B5EF4-FFF2-40B4-BE49-F238E27FC236}">
                <a16:creationId xmlns:a16="http://schemas.microsoft.com/office/drawing/2014/main" id="{7CABA38E-3331-44CA-8011-F3315A49AA81}"/>
              </a:ext>
            </a:extLst>
          </p:cNvPr>
          <p:cNvSpPr txBox="1">
            <a:spLocks/>
          </p:cNvSpPr>
          <p:nvPr/>
        </p:nvSpPr>
        <p:spPr bwMode="auto">
          <a:xfrm>
            <a:off x="684213" y="3568700"/>
            <a:ext cx="7775575" cy="1195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marL="228600" indent="-228600"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685800" indent="-22860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GB" altLang="en-US">
                <a:solidFill>
                  <a:srgbClr val="1C1C1C"/>
                </a:solidFill>
                <a:cs typeface="Arial" panose="020B0604020202020204" pitchFamily="34" charset="0"/>
              </a:rPr>
              <a:t>To identify important food storage facts.</a:t>
            </a:r>
          </a:p>
          <a:p>
            <a:pPr ea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GB" altLang="en-US">
                <a:solidFill>
                  <a:srgbClr val="1C1C1C"/>
                </a:solidFill>
                <a:cs typeface="Arial" panose="020B0604020202020204" pitchFamily="34" charset="0"/>
              </a:rPr>
              <a:t>To understand the best places to store food in the fridge with their ideal storage temperatures.</a:t>
            </a:r>
          </a:p>
          <a:p>
            <a:pPr ea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GB" altLang="en-US">
                <a:solidFill>
                  <a:srgbClr val="1C1C1C"/>
                </a:solidFill>
                <a:cs typeface="Arial" panose="020B0604020202020204" pitchFamily="34" charset="0"/>
              </a:rPr>
              <a:t>To explain how to keep food safe at home and in a working kitchen.</a:t>
            </a:r>
          </a:p>
        </p:txBody>
      </p:sp>
      <p:sp>
        <p:nvSpPr>
          <p:cNvPr id="7171" name="Content Placeholder 15">
            <a:extLst>
              <a:ext uri="{FF2B5EF4-FFF2-40B4-BE49-F238E27FC236}">
                <a16:creationId xmlns:a16="http://schemas.microsoft.com/office/drawing/2014/main" id="{B4DEED05-AF9B-4094-9C5F-936ED825F1CE}"/>
              </a:ext>
            </a:extLst>
          </p:cNvPr>
          <p:cNvSpPr txBox="1">
            <a:spLocks/>
          </p:cNvSpPr>
          <p:nvPr/>
        </p:nvSpPr>
        <p:spPr bwMode="auto">
          <a:xfrm>
            <a:off x="684213" y="1506538"/>
            <a:ext cx="7775575" cy="696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marL="285750" indent="-285750"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685800" indent="-22860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GB" altLang="en-US">
                <a:solidFill>
                  <a:srgbClr val="1C1C1C"/>
                </a:solidFill>
                <a:cs typeface="Arial" panose="020B0604020202020204" pitchFamily="34" charset="0"/>
              </a:rPr>
              <a:t>To understand how and why we need to keep food safe.</a:t>
            </a:r>
          </a:p>
        </p:txBody>
      </p:sp>
      <p:sp>
        <p:nvSpPr>
          <p:cNvPr id="7172" name="Content Placeholder 15">
            <a:extLst>
              <a:ext uri="{FF2B5EF4-FFF2-40B4-BE49-F238E27FC236}">
                <a16:creationId xmlns:a16="http://schemas.microsoft.com/office/drawing/2014/main" id="{924D717F-9A75-4D0A-AFEC-EC10EB66DA9E}"/>
              </a:ext>
            </a:extLst>
          </p:cNvPr>
          <p:cNvSpPr txBox="1">
            <a:spLocks/>
          </p:cNvSpPr>
          <p:nvPr/>
        </p:nvSpPr>
        <p:spPr bwMode="auto">
          <a:xfrm>
            <a:off x="479425" y="728663"/>
            <a:ext cx="8196263" cy="696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252000" tIns="216000" rIns="252000" bIns="180000"/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685800" indent="-22860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GB" altLang="en-US" sz="3600">
                <a:solidFill>
                  <a:srgbClr val="C74871"/>
                </a:solidFill>
                <a:latin typeface="Twinkl SemiBold" pitchFamily="2" charset="0"/>
                <a:ea typeface="Sassoon Infant Rg" pitchFamily="50" charset="0"/>
                <a:cs typeface="Sassoon Infant Rg" pitchFamily="50" charset="0"/>
              </a:rPr>
              <a:t>Learning Objective</a:t>
            </a:r>
          </a:p>
        </p:txBody>
      </p:sp>
      <p:sp>
        <p:nvSpPr>
          <p:cNvPr id="7173" name="Content Placeholder 15">
            <a:extLst>
              <a:ext uri="{FF2B5EF4-FFF2-40B4-BE49-F238E27FC236}">
                <a16:creationId xmlns:a16="http://schemas.microsoft.com/office/drawing/2014/main" id="{2C0A7C0B-F317-4C13-84A6-032BD63EAF65}"/>
              </a:ext>
            </a:extLst>
          </p:cNvPr>
          <p:cNvSpPr txBox="1">
            <a:spLocks/>
          </p:cNvSpPr>
          <p:nvPr/>
        </p:nvSpPr>
        <p:spPr bwMode="auto">
          <a:xfrm>
            <a:off x="479425" y="2789238"/>
            <a:ext cx="8196263" cy="69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252000" tIns="216000" rIns="252000" bIns="180000"/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685800" indent="-22860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GB" altLang="en-US" sz="3600">
                <a:solidFill>
                  <a:srgbClr val="C74871"/>
                </a:solidFill>
                <a:latin typeface="Twinkl SemiBold" pitchFamily="2" charset="0"/>
                <a:ea typeface="Sassoon Infant Rg" pitchFamily="50" charset="0"/>
                <a:cs typeface="Sassoon Infant Rg" pitchFamily="50" charset="0"/>
              </a:rPr>
              <a:t>Success Criteria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1">
            <a:extLst>
              <a:ext uri="{FF2B5EF4-FFF2-40B4-BE49-F238E27FC236}">
                <a16:creationId xmlns:a16="http://schemas.microsoft.com/office/drawing/2014/main" id="{087486A9-F615-4831-847F-9C01D469DAB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4213" y="1316038"/>
            <a:ext cx="777557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pPr eaLnBrk="1" hangingPunct="1"/>
            <a:r>
              <a:rPr lang="en-GB" altLang="en-US">
                <a:solidFill>
                  <a:srgbClr val="0D0D0D"/>
                </a:solidFill>
                <a:cs typeface="Clear Sans Light" pitchFamily="34" charset="0"/>
              </a:rPr>
              <a:t>Where do the temperatures and statements go on the thermometer?</a:t>
            </a:r>
          </a:p>
        </p:txBody>
      </p:sp>
      <p:sp>
        <p:nvSpPr>
          <p:cNvPr id="8195" name="Rectangle 8">
            <a:extLst>
              <a:ext uri="{FF2B5EF4-FFF2-40B4-BE49-F238E27FC236}">
                <a16:creationId xmlns:a16="http://schemas.microsoft.com/office/drawing/2014/main" id="{C57FC38C-E148-4941-8BA3-99D7A8A040B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4213" y="544513"/>
            <a:ext cx="7775575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08000" rIns="0" bIns="108000">
            <a:spAutoFit/>
          </a:bodyPr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pPr algn="ctr" eaLnBrk="1" hangingPunct="1"/>
            <a:r>
              <a:rPr lang="en-GB" altLang="en-US" sz="3600">
                <a:solidFill>
                  <a:srgbClr val="C74871"/>
                </a:solidFill>
                <a:latin typeface="Twinkl SemiBold" pitchFamily="2" charset="0"/>
                <a:cs typeface="Clear Sans Light" pitchFamily="34" charset="0"/>
              </a:rPr>
              <a:t>The Thermometer</a:t>
            </a:r>
          </a:p>
        </p:txBody>
      </p:sp>
      <p:pic>
        <p:nvPicPr>
          <p:cNvPr id="8196" name="Picture 2">
            <a:extLst>
              <a:ext uri="{FF2B5EF4-FFF2-40B4-BE49-F238E27FC236}">
                <a16:creationId xmlns:a16="http://schemas.microsoft.com/office/drawing/2014/main" id="{CF664344-CC76-4B9D-9B26-CD22A7D3AF37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971" t="4756" r="6110"/>
          <a:stretch>
            <a:fillRect/>
          </a:stretch>
        </p:blipFill>
        <p:spPr bwMode="auto">
          <a:xfrm>
            <a:off x="7835900" y="536575"/>
            <a:ext cx="738188" cy="773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8197" name="Group 7">
            <a:extLst>
              <a:ext uri="{FF2B5EF4-FFF2-40B4-BE49-F238E27FC236}">
                <a16:creationId xmlns:a16="http://schemas.microsoft.com/office/drawing/2014/main" id="{7FBD1B11-159C-457B-95AD-B34882655576}"/>
              </a:ext>
            </a:extLst>
          </p:cNvPr>
          <p:cNvGrpSpPr>
            <a:grpSpLocks/>
          </p:cNvGrpSpPr>
          <p:nvPr/>
        </p:nvGrpSpPr>
        <p:grpSpPr bwMode="auto">
          <a:xfrm>
            <a:off x="4408488" y="1989138"/>
            <a:ext cx="327025" cy="3863975"/>
            <a:chOff x="4508194" y="1996580"/>
            <a:chExt cx="327064" cy="3863130"/>
          </a:xfrm>
        </p:grpSpPr>
        <p:pic>
          <p:nvPicPr>
            <p:cNvPr id="8212" name="Picture 5">
              <a:extLst>
                <a:ext uri="{FF2B5EF4-FFF2-40B4-BE49-F238E27FC236}">
                  <a16:creationId xmlns:a16="http://schemas.microsoft.com/office/drawing/2014/main" id="{2C720A3D-547B-4972-9EEB-48557DC2552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08194" y="1996580"/>
              <a:ext cx="327064" cy="38631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80BA6B49-70DD-46A2-8A15-E20455D4A35A}"/>
                </a:ext>
              </a:extLst>
            </p:cNvPr>
            <p:cNvSpPr/>
            <p:nvPr/>
          </p:nvSpPr>
          <p:spPr>
            <a:xfrm>
              <a:off x="4571702" y="2104506"/>
              <a:ext cx="74621" cy="3093360"/>
            </a:xfrm>
            <a:prstGeom prst="rect">
              <a:avLst/>
            </a:prstGeom>
            <a:solidFill>
              <a:srgbClr val="FFFEF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sz="2000" b="1" dirty="0">
                <a:solidFill>
                  <a:srgbClr val="000000"/>
                </a:solidFill>
              </a:endParaRPr>
            </a:p>
          </p:txBody>
        </p:sp>
      </p:grpSp>
      <p:sp>
        <p:nvSpPr>
          <p:cNvPr id="9" name="Rectangle 8">
            <a:extLst>
              <a:ext uri="{FF2B5EF4-FFF2-40B4-BE49-F238E27FC236}">
                <a16:creationId xmlns:a16="http://schemas.microsoft.com/office/drawing/2014/main" id="{C5C90C18-0F13-452E-86B7-7865BD33A541}"/>
              </a:ext>
            </a:extLst>
          </p:cNvPr>
          <p:cNvSpPr/>
          <p:nvPr/>
        </p:nvSpPr>
        <p:spPr>
          <a:xfrm>
            <a:off x="1500188" y="2187575"/>
            <a:ext cx="1857375" cy="428625"/>
          </a:xfrm>
          <a:prstGeom prst="rect">
            <a:avLst/>
          </a:prstGeom>
          <a:solidFill>
            <a:srgbClr val="C748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 b="1" dirty="0">
                <a:solidFill>
                  <a:srgbClr val="000000"/>
                </a:solidFill>
                <a:latin typeface="+mj-lt"/>
              </a:rPr>
              <a:t>5°C - 63°C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93F9C07-745D-4779-ADD7-BFDC7542D198}"/>
              </a:ext>
            </a:extLst>
          </p:cNvPr>
          <p:cNvSpPr/>
          <p:nvPr/>
        </p:nvSpPr>
        <p:spPr>
          <a:xfrm>
            <a:off x="1500188" y="3208338"/>
            <a:ext cx="1857375" cy="428625"/>
          </a:xfrm>
          <a:prstGeom prst="rect">
            <a:avLst/>
          </a:prstGeom>
          <a:solidFill>
            <a:srgbClr val="C748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 b="1" dirty="0">
                <a:solidFill>
                  <a:srgbClr val="000000"/>
                </a:solidFill>
                <a:latin typeface="+mj-lt"/>
              </a:rPr>
              <a:t>-18°C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E63EDE6A-51CC-42E0-A141-A9D963DA4C75}"/>
              </a:ext>
            </a:extLst>
          </p:cNvPr>
          <p:cNvSpPr/>
          <p:nvPr/>
        </p:nvSpPr>
        <p:spPr>
          <a:xfrm>
            <a:off x="1500188" y="4141788"/>
            <a:ext cx="1857375" cy="428625"/>
          </a:xfrm>
          <a:prstGeom prst="rect">
            <a:avLst/>
          </a:prstGeom>
          <a:solidFill>
            <a:srgbClr val="C748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 b="1" dirty="0">
                <a:solidFill>
                  <a:srgbClr val="000000"/>
                </a:solidFill>
                <a:latin typeface="+mj-lt"/>
              </a:rPr>
              <a:t>0°C - 5°C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50ADD314-B8AE-4046-83DF-70FD019B69CB}"/>
              </a:ext>
            </a:extLst>
          </p:cNvPr>
          <p:cNvSpPr/>
          <p:nvPr/>
        </p:nvSpPr>
        <p:spPr>
          <a:xfrm>
            <a:off x="1500188" y="5157788"/>
            <a:ext cx="1857375" cy="428625"/>
          </a:xfrm>
          <a:prstGeom prst="rect">
            <a:avLst/>
          </a:prstGeom>
          <a:solidFill>
            <a:srgbClr val="C748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 b="1" dirty="0">
                <a:solidFill>
                  <a:srgbClr val="000000"/>
                </a:solidFill>
                <a:latin typeface="+mj-lt"/>
              </a:rPr>
              <a:t>75°C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E0DC491-0231-46FA-B3D5-CE7F5B950A9F}"/>
              </a:ext>
            </a:extLst>
          </p:cNvPr>
          <p:cNvSpPr/>
          <p:nvPr/>
        </p:nvSpPr>
        <p:spPr>
          <a:xfrm>
            <a:off x="5476875" y="2187575"/>
            <a:ext cx="2359025" cy="42862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 b="1" dirty="0">
                <a:solidFill>
                  <a:srgbClr val="000000"/>
                </a:solidFill>
                <a:latin typeface="+mj-lt"/>
              </a:rPr>
              <a:t>Chilling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BEB1CB9E-569F-4621-B61D-984CC0052996}"/>
              </a:ext>
            </a:extLst>
          </p:cNvPr>
          <p:cNvSpPr/>
          <p:nvPr/>
        </p:nvSpPr>
        <p:spPr>
          <a:xfrm>
            <a:off x="5476875" y="3208338"/>
            <a:ext cx="2359025" cy="42862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 b="1" dirty="0">
                <a:solidFill>
                  <a:srgbClr val="000000"/>
                </a:solidFill>
                <a:latin typeface="+mj-lt"/>
              </a:rPr>
              <a:t>The Danger Zone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924C7FAE-2B24-4C59-BD26-98B9B8703BDC}"/>
              </a:ext>
            </a:extLst>
          </p:cNvPr>
          <p:cNvSpPr/>
          <p:nvPr/>
        </p:nvSpPr>
        <p:spPr>
          <a:xfrm>
            <a:off x="5476875" y="4141788"/>
            <a:ext cx="2359025" cy="42862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 b="1" dirty="0">
                <a:solidFill>
                  <a:srgbClr val="000000"/>
                </a:solidFill>
                <a:latin typeface="+mj-lt"/>
              </a:rPr>
              <a:t>Freezing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6854C405-A134-4DF3-A71D-C63604D86C1E}"/>
              </a:ext>
            </a:extLst>
          </p:cNvPr>
          <p:cNvSpPr/>
          <p:nvPr/>
        </p:nvSpPr>
        <p:spPr>
          <a:xfrm>
            <a:off x="5476875" y="5157788"/>
            <a:ext cx="2359025" cy="42862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 b="1" dirty="0">
                <a:solidFill>
                  <a:srgbClr val="000000"/>
                </a:solidFill>
                <a:latin typeface="+mj-lt"/>
              </a:rPr>
              <a:t>Cooking/Reheating</a:t>
            </a:r>
          </a:p>
        </p:txBody>
      </p:sp>
      <p:grpSp>
        <p:nvGrpSpPr>
          <p:cNvPr id="8199" name="Group 8198">
            <a:extLst>
              <a:ext uri="{FF2B5EF4-FFF2-40B4-BE49-F238E27FC236}">
                <a16:creationId xmlns:a16="http://schemas.microsoft.com/office/drawing/2014/main" id="{544ADD91-B9D1-4368-9E9C-AA51C3783DC9}"/>
              </a:ext>
            </a:extLst>
          </p:cNvPr>
          <p:cNvGrpSpPr>
            <a:grpSpLocks/>
          </p:cNvGrpSpPr>
          <p:nvPr/>
        </p:nvGrpSpPr>
        <p:grpSpPr bwMode="auto">
          <a:xfrm>
            <a:off x="3422650" y="2725738"/>
            <a:ext cx="2265363" cy="2224087"/>
            <a:chOff x="3422709" y="2726422"/>
            <a:chExt cx="2265027" cy="2223083"/>
          </a:xfrm>
        </p:grpSpPr>
        <p:cxnSp>
          <p:nvCxnSpPr>
            <p:cNvPr id="4" name="Straight Arrow Connector 3">
              <a:extLst>
                <a:ext uri="{FF2B5EF4-FFF2-40B4-BE49-F238E27FC236}">
                  <a16:creationId xmlns:a16="http://schemas.microsoft.com/office/drawing/2014/main" id="{E9FE239F-86E3-4513-9039-CA13F5C3E483}"/>
                </a:ext>
              </a:extLst>
            </p:cNvPr>
            <p:cNvCxnSpPr>
              <a:cxnSpLocks/>
            </p:cNvCxnSpPr>
            <p:nvPr/>
          </p:nvCxnSpPr>
          <p:spPr>
            <a:xfrm>
              <a:off x="3422709" y="2726422"/>
              <a:ext cx="922201" cy="76166"/>
            </a:xfrm>
            <a:prstGeom prst="straightConnector1">
              <a:avLst/>
            </a:prstGeom>
            <a:ln w="38100">
              <a:solidFill>
                <a:srgbClr val="C7487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18">
              <a:extLst>
                <a:ext uri="{FF2B5EF4-FFF2-40B4-BE49-F238E27FC236}">
                  <a16:creationId xmlns:a16="http://schemas.microsoft.com/office/drawing/2014/main" id="{96FEFB60-7C73-4181-B007-65E1ADD7114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3724289" y="4337007"/>
              <a:ext cx="620621" cy="76166"/>
            </a:xfrm>
            <a:prstGeom prst="straightConnector1">
              <a:avLst/>
            </a:prstGeom>
            <a:ln w="38100">
              <a:solidFill>
                <a:srgbClr val="C7487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21">
              <a:extLst>
                <a:ext uri="{FF2B5EF4-FFF2-40B4-BE49-F238E27FC236}">
                  <a16:creationId xmlns:a16="http://schemas.microsoft.com/office/drawing/2014/main" id="{CFF0AA78-9B1E-4279-B7BD-AAF9CFB44942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735377" y="4673405"/>
              <a:ext cx="952359" cy="276100"/>
            </a:xfrm>
            <a:prstGeom prst="straightConnector1">
              <a:avLst/>
            </a:prstGeom>
            <a:ln w="38100">
              <a:solidFill>
                <a:srgbClr val="C7487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Right Bracket 25">
              <a:extLst>
                <a:ext uri="{FF2B5EF4-FFF2-40B4-BE49-F238E27FC236}">
                  <a16:creationId xmlns:a16="http://schemas.microsoft.com/office/drawing/2014/main" id="{0A952178-B5DE-4433-854D-044BB52A1F90}"/>
                </a:ext>
              </a:extLst>
            </p:cNvPr>
            <p:cNvSpPr/>
            <p:nvPr/>
          </p:nvSpPr>
          <p:spPr>
            <a:xfrm>
              <a:off x="4798868" y="3024737"/>
              <a:ext cx="380943" cy="1064731"/>
            </a:xfrm>
            <a:prstGeom prst="rightBracket">
              <a:avLst/>
            </a:prstGeom>
            <a:ln w="28575">
              <a:solidFill>
                <a:srgbClr val="C7487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GB" sz="2000" b="1">
                <a:solidFill>
                  <a:srgbClr val="000000"/>
                </a:solidFill>
              </a:endParaRPr>
            </a:p>
          </p:txBody>
        </p:sp>
        <p:cxnSp>
          <p:nvCxnSpPr>
            <p:cNvPr id="8192" name="Straight Connector 8191">
              <a:extLst>
                <a:ext uri="{FF2B5EF4-FFF2-40B4-BE49-F238E27FC236}">
                  <a16:creationId xmlns:a16="http://schemas.microsoft.com/office/drawing/2014/main" id="{5D4E6342-975E-4778-A291-AC48B5E0624B}"/>
                </a:ext>
              </a:extLst>
            </p:cNvPr>
            <p:cNvCxnSpPr>
              <a:cxnSpLocks/>
            </p:cNvCxnSpPr>
            <p:nvPr/>
          </p:nvCxnSpPr>
          <p:spPr>
            <a:xfrm>
              <a:off x="5179811" y="3238953"/>
              <a:ext cx="423799" cy="0"/>
            </a:xfrm>
            <a:prstGeom prst="line">
              <a:avLst/>
            </a:prstGeom>
            <a:ln w="28575">
              <a:solidFill>
                <a:srgbClr val="C7487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3.33333E-6 L -0.4592 -0.42986 " pathEditMode="relative" rAng="0" ptsTypes="AA">
                                      <p:cBhvr>
                                        <p:cTn id="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969" y="-21505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312 0.00324 L 0.46232 0.14884 " pathEditMode="relative" rAng="0" ptsTypes="AA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986" y="6782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0.00232 L 0.4665 0.21482 " pathEditMode="relative" rAng="0" ptsTypes="AA">
                                      <p:cBhvr>
                                        <p:cTn id="1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316" y="10625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2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4.07407E-6 L -0.00035 -0.08078 " pathEditMode="relative" rAng="0" ptsTypes="AA">
                                      <p:cBhvr>
                                        <p:cTn id="1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" y="-4051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42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1.48148E-6 L -0.4592 0.28472 " pathEditMode="relative" rAng="0" ptsTypes="AA">
                                      <p:cBhvr>
                                        <p:cTn id="1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969" y="14236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42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4.81481E-6 L 5E-6 0.07638 " pathEditMode="relative" rAng="0" ptsTypes="AA">
                                      <p:cBhvr>
                                        <p:cTn id="1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3819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42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0.00232 L 0.00035 -0.35162 " pathEditMode="relative" rAng="0" ptsTypes="AA">
                                      <p:cBhvr>
                                        <p:cTn id="1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" y="-17708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A close up of text on a white background&#10;&#10;Description automatically generated">
            <a:extLst>
              <a:ext uri="{FF2B5EF4-FFF2-40B4-BE49-F238E27FC236}">
                <a16:creationId xmlns:a16="http://schemas.microsoft.com/office/drawing/2014/main" id="{31A7EBF0-EB34-46A7-AC02-801BAC10C37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6778" y="278918"/>
            <a:ext cx="8508520" cy="657333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265EB6ED-8A99-4010-8F8C-AC36B478DF84}"/>
              </a:ext>
            </a:extLst>
          </p:cNvPr>
          <p:cNvSpPr txBox="1"/>
          <p:nvPr/>
        </p:nvSpPr>
        <p:spPr>
          <a:xfrm>
            <a:off x="281797" y="281796"/>
            <a:ext cx="8709803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3600" b="1" dirty="0"/>
              <a:t>The Danger Zone – 5 to 63 Degrees</a:t>
            </a:r>
          </a:p>
        </p:txBody>
      </p:sp>
    </p:spTree>
    <p:extLst>
      <p:ext uri="{BB962C8B-B14F-4D97-AF65-F5344CB8AC3E}">
        <p14:creationId xmlns:p14="http://schemas.microsoft.com/office/powerpoint/2010/main" val="217159992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1">
            <a:extLst>
              <a:ext uri="{FF2B5EF4-FFF2-40B4-BE49-F238E27FC236}">
                <a16:creationId xmlns:a16="http://schemas.microsoft.com/office/drawing/2014/main" id="{02A1CB2C-5DDA-4976-A257-F0C7BE61BFE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4213" y="5378450"/>
            <a:ext cx="7775575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pPr eaLnBrk="1" hangingPunct="1"/>
            <a:r>
              <a:rPr lang="en-GB" altLang="en-US">
                <a:solidFill>
                  <a:srgbClr val="0D0D0D"/>
                </a:solidFill>
                <a:cs typeface="Clear Sans Light" pitchFamily="34" charset="0"/>
              </a:rPr>
              <a:t>Although we need good bacteria in our bodies to help digest food and maintain a good digestive balance, some bacteria is harmful and can cause serious illnesses.</a:t>
            </a:r>
          </a:p>
        </p:txBody>
      </p:sp>
      <p:sp>
        <p:nvSpPr>
          <p:cNvPr id="9219" name="Rectangle 8">
            <a:extLst>
              <a:ext uri="{FF2B5EF4-FFF2-40B4-BE49-F238E27FC236}">
                <a16:creationId xmlns:a16="http://schemas.microsoft.com/office/drawing/2014/main" id="{BACC5C41-6BC7-45B2-B046-425BD4562A8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4213" y="544513"/>
            <a:ext cx="7775575" cy="711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08000" rIns="0" bIns="108000">
            <a:spAutoFit/>
          </a:bodyPr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pPr algn="ctr" eaLnBrk="1" hangingPunct="1"/>
            <a:r>
              <a:rPr lang="en-GB" altLang="en-US" sz="3200">
                <a:solidFill>
                  <a:srgbClr val="C74871"/>
                </a:solidFill>
                <a:latin typeface="Twinkl SemiBold" pitchFamily="2" charset="0"/>
                <a:cs typeface="Clear Sans Light" pitchFamily="34" charset="0"/>
              </a:rPr>
              <a:t>Why Is It Important to Store Food Safely?</a:t>
            </a:r>
          </a:p>
        </p:txBody>
      </p:sp>
      <p:pic>
        <p:nvPicPr>
          <p:cNvPr id="11266" name="Picture 2" descr="Mold, Schimmelpilz, Food Spoiled, Macro, Health Risk">
            <a:extLst>
              <a:ext uri="{FF2B5EF4-FFF2-40B4-BE49-F238E27FC236}">
                <a16:creationId xmlns:a16="http://schemas.microsoft.com/office/drawing/2014/main" id="{4681BB49-1088-4D60-9143-4629B8498F4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67" r="16667"/>
          <a:stretch/>
        </p:blipFill>
        <p:spPr bwMode="auto">
          <a:xfrm>
            <a:off x="3654802" y="1255065"/>
            <a:ext cx="3937233" cy="393723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val 1">
            <a:extLst>
              <a:ext uri="{FF2B5EF4-FFF2-40B4-BE49-F238E27FC236}">
                <a16:creationId xmlns:a16="http://schemas.microsoft.com/office/drawing/2014/main" id="{F5A4AE55-8196-46D5-900A-87C06FA4B409}"/>
              </a:ext>
            </a:extLst>
          </p:cNvPr>
          <p:cNvSpPr/>
          <p:nvPr/>
        </p:nvSpPr>
        <p:spPr>
          <a:xfrm>
            <a:off x="1585913" y="2743200"/>
            <a:ext cx="2449512" cy="2449513"/>
          </a:xfrm>
          <a:prstGeom prst="ellipse">
            <a:avLst/>
          </a:prstGeom>
          <a:solidFill>
            <a:srgbClr val="C748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latin typeface="+mj-lt"/>
              </a:rPr>
              <a:t>Food needs to be stored or preserved in conditions bacteria cannot grow.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Rectangle 8">
            <a:extLst>
              <a:ext uri="{FF2B5EF4-FFF2-40B4-BE49-F238E27FC236}">
                <a16:creationId xmlns:a16="http://schemas.microsoft.com/office/drawing/2014/main" id="{756AFD64-7E5F-4B7F-B755-2DF47330053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7949" y="84438"/>
            <a:ext cx="7775575" cy="1325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08000" rIns="0" bIns="108000">
            <a:spAutoFit/>
          </a:bodyPr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pPr algn="ctr" eaLnBrk="1" hangingPunct="1"/>
            <a:r>
              <a:rPr lang="en-GB" altLang="en-US" sz="3600">
                <a:solidFill>
                  <a:srgbClr val="C74871"/>
                </a:solidFill>
                <a:latin typeface="Twinkl SemiBold" pitchFamily="2" charset="0"/>
                <a:cs typeface="Clear Sans Light" pitchFamily="34" charset="0"/>
              </a:rPr>
              <a:t>Which Statement Matches the Temperature Term?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0F4933A-067C-4649-A5DA-0492B2DFCD30}"/>
              </a:ext>
            </a:extLst>
          </p:cNvPr>
          <p:cNvSpPr/>
          <p:nvPr/>
        </p:nvSpPr>
        <p:spPr>
          <a:xfrm>
            <a:off x="423383" y="3735988"/>
            <a:ext cx="1757273" cy="871117"/>
          </a:xfrm>
          <a:prstGeom prst="rect">
            <a:avLst/>
          </a:prstGeom>
          <a:solidFill>
            <a:srgbClr val="C748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b="1" dirty="0">
                <a:solidFill>
                  <a:srgbClr val="000000"/>
                </a:solidFill>
                <a:latin typeface="Calibri"/>
                <a:cs typeface="Calibri"/>
              </a:rPr>
              <a:t>The Danger Zone</a:t>
            </a:r>
          </a:p>
          <a:p>
            <a:pPr algn="ctr">
              <a:defRPr/>
            </a:pPr>
            <a:r>
              <a:rPr lang="fr-FR" b="1" dirty="0">
                <a:solidFill>
                  <a:srgbClr val="000000"/>
                </a:solidFill>
                <a:latin typeface="Calibri"/>
                <a:cs typeface="Calibri"/>
              </a:rPr>
              <a:t>5°C - 63°C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097FA1FA-C2B2-4F5E-B4BC-40003824447F}"/>
              </a:ext>
            </a:extLst>
          </p:cNvPr>
          <p:cNvSpPr/>
          <p:nvPr/>
        </p:nvSpPr>
        <p:spPr>
          <a:xfrm>
            <a:off x="409006" y="4857750"/>
            <a:ext cx="1771650" cy="684213"/>
          </a:xfrm>
          <a:prstGeom prst="rect">
            <a:avLst/>
          </a:prstGeom>
          <a:solidFill>
            <a:srgbClr val="C748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b="1" dirty="0" err="1">
                <a:solidFill>
                  <a:srgbClr val="000000"/>
                </a:solidFill>
                <a:latin typeface="Calibri"/>
                <a:cs typeface="Calibri"/>
              </a:rPr>
              <a:t>Freezing</a:t>
            </a:r>
            <a:endParaRPr lang="fr-FR" b="1" dirty="0">
              <a:solidFill>
                <a:srgbClr val="000000"/>
              </a:solidFill>
              <a:latin typeface="Calibri"/>
              <a:cs typeface="Calibri"/>
            </a:endParaRPr>
          </a:p>
          <a:p>
            <a:pPr algn="ctr">
              <a:defRPr/>
            </a:pPr>
            <a:r>
              <a:rPr lang="fr-FR" b="1" dirty="0">
                <a:solidFill>
                  <a:srgbClr val="000000"/>
                </a:solidFill>
                <a:latin typeface="Calibri"/>
                <a:cs typeface="Calibri"/>
              </a:rPr>
              <a:t>-18°C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5E26B49-1C1B-4F56-8FEE-DFC4B09DB1BD}"/>
              </a:ext>
            </a:extLst>
          </p:cNvPr>
          <p:cNvSpPr/>
          <p:nvPr/>
        </p:nvSpPr>
        <p:spPr>
          <a:xfrm>
            <a:off x="405741" y="1634556"/>
            <a:ext cx="1771650" cy="684212"/>
          </a:xfrm>
          <a:prstGeom prst="rect">
            <a:avLst/>
          </a:prstGeom>
          <a:solidFill>
            <a:srgbClr val="C748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b="1" dirty="0">
                <a:solidFill>
                  <a:srgbClr val="000000"/>
                </a:solidFill>
                <a:latin typeface="Calibri"/>
                <a:cs typeface="Calibri"/>
              </a:rPr>
              <a:t>Cooking/</a:t>
            </a:r>
            <a:br>
              <a:rPr lang="fr-FR" b="1" dirty="0">
                <a:solidFill>
                  <a:srgbClr val="000000"/>
                </a:solidFill>
                <a:latin typeface="Calibri"/>
                <a:cs typeface="Calibri"/>
              </a:rPr>
            </a:br>
            <a:r>
              <a:rPr lang="fr-FR" b="1" dirty="0" err="1">
                <a:solidFill>
                  <a:srgbClr val="000000"/>
                </a:solidFill>
                <a:latin typeface="Calibri"/>
                <a:cs typeface="Calibri"/>
              </a:rPr>
              <a:t>Reheating</a:t>
            </a:r>
            <a:r>
              <a:rPr lang="fr-FR" b="1" dirty="0">
                <a:solidFill>
                  <a:srgbClr val="000000"/>
                </a:solidFill>
                <a:latin typeface="Calibri"/>
                <a:cs typeface="Calibri"/>
              </a:rPr>
              <a:t> 75°C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F3AE168B-A6FA-410B-B4FA-F24709510F00}"/>
              </a:ext>
            </a:extLst>
          </p:cNvPr>
          <p:cNvSpPr/>
          <p:nvPr/>
        </p:nvSpPr>
        <p:spPr>
          <a:xfrm>
            <a:off x="409006" y="2745207"/>
            <a:ext cx="1771650" cy="684212"/>
          </a:xfrm>
          <a:prstGeom prst="rect">
            <a:avLst/>
          </a:prstGeom>
          <a:solidFill>
            <a:srgbClr val="C748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b="1" dirty="0" err="1">
                <a:solidFill>
                  <a:srgbClr val="000000"/>
                </a:solidFill>
                <a:latin typeface="Calibri"/>
                <a:cs typeface="Calibri"/>
              </a:rPr>
              <a:t>Chilling</a:t>
            </a:r>
            <a:endParaRPr lang="fr-FR" b="1" dirty="0">
              <a:solidFill>
                <a:srgbClr val="000000"/>
              </a:solidFill>
              <a:latin typeface="Calibri"/>
              <a:cs typeface="Calibri"/>
            </a:endParaRPr>
          </a:p>
          <a:p>
            <a:pPr algn="ctr">
              <a:defRPr/>
            </a:pPr>
            <a:r>
              <a:rPr lang="fr-FR" b="1" dirty="0">
                <a:solidFill>
                  <a:srgbClr val="000000"/>
                </a:solidFill>
                <a:latin typeface="Calibri"/>
                <a:cs typeface="Calibri"/>
              </a:rPr>
              <a:t>0°C - 5°C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54794A54-1B52-4344-9544-AF4D755AA498}"/>
              </a:ext>
            </a:extLst>
          </p:cNvPr>
          <p:cNvSpPr/>
          <p:nvPr/>
        </p:nvSpPr>
        <p:spPr>
          <a:xfrm>
            <a:off x="2761562" y="1634556"/>
            <a:ext cx="5842000" cy="78599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anchor="ctr"/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pPr>
              <a:defRPr/>
            </a:pPr>
            <a:r>
              <a:rPr lang="en-GB" altLang="en-US" sz="1600" b="1">
                <a:solidFill>
                  <a:srgbClr val="000000"/>
                </a:solidFill>
                <a:latin typeface="Calibri"/>
                <a:cs typeface="Calibri"/>
              </a:rPr>
              <a:t>?C is the perfect bacteria-breeding temperature.</a:t>
            </a:r>
          </a:p>
          <a:p>
            <a:pPr>
              <a:defRPr/>
            </a:pPr>
            <a:r>
              <a:rPr lang="en-GB" altLang="en-US" sz="1600" b="1">
                <a:solidFill>
                  <a:srgbClr val="000000"/>
                </a:solidFill>
                <a:latin typeface="Calibri"/>
                <a:cs typeface="Calibri"/>
              </a:rPr>
              <a:t>37°C is the optimal temperature for bacteria to breed.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38D58DC4-2748-409C-992C-460525732A1A}"/>
              </a:ext>
            </a:extLst>
          </p:cNvPr>
          <p:cNvSpPr/>
          <p:nvPr/>
        </p:nvSpPr>
        <p:spPr>
          <a:xfrm>
            <a:off x="2660920" y="2635760"/>
            <a:ext cx="5842000" cy="99218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anchor="ctr"/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pPr>
              <a:defRPr/>
            </a:pPr>
            <a:r>
              <a:rPr lang="en-GB" altLang="en-US" sz="1600" b="1">
                <a:solidFill>
                  <a:srgbClr val="000000"/>
                </a:solidFill>
                <a:latin typeface="Calibri"/>
                <a:cs typeface="Calibri"/>
              </a:rPr>
              <a:t>? food below ?°C stops the growth of bacteria.</a:t>
            </a:r>
          </a:p>
          <a:p>
            <a:pPr>
              <a:defRPr/>
            </a:pPr>
            <a:r>
              <a:rPr lang="en-GB" altLang="en-US" sz="1600" b="1">
                <a:solidFill>
                  <a:srgbClr val="000000"/>
                </a:solidFill>
                <a:latin typeface="Calibri"/>
                <a:cs typeface="Calibri"/>
              </a:rPr>
              <a:t>? extends the shelf life of food without losing nutrients.</a:t>
            </a:r>
          </a:p>
          <a:p>
            <a:pPr>
              <a:defRPr/>
            </a:pPr>
            <a:r>
              <a:rPr lang="en-GB" altLang="en-US" sz="1600" b="1">
                <a:solidFill>
                  <a:srgbClr val="000000"/>
                </a:solidFill>
                <a:latin typeface="Calibri"/>
                <a:cs typeface="Calibri"/>
              </a:rPr>
              <a:t>Bacteria aren’t killed when frozen, they are classed as dormant and become active when food is thawed.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879BD052-EAE1-4E0A-B1C2-A20783108BAB}"/>
              </a:ext>
            </a:extLst>
          </p:cNvPr>
          <p:cNvSpPr/>
          <p:nvPr/>
        </p:nvSpPr>
        <p:spPr>
          <a:xfrm>
            <a:off x="2660564" y="3817579"/>
            <a:ext cx="5971396" cy="94836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anchor="ctr"/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pPr>
              <a:defRPr/>
            </a:pPr>
            <a:r>
              <a:rPr lang="en-GB" altLang="en-US" sz="1600" b="1">
                <a:solidFill>
                  <a:srgbClr val="000000"/>
                </a:solidFill>
                <a:latin typeface="Calibri"/>
                <a:cs typeface="Calibri"/>
              </a:rPr>
              <a:t>Keeping food at ?°C slows down the growth of bacteria.</a:t>
            </a:r>
          </a:p>
          <a:p>
            <a:pPr>
              <a:defRPr/>
            </a:pPr>
            <a:r>
              <a:rPr lang="en-GB" altLang="en-US" sz="1600" b="1">
                <a:solidFill>
                  <a:srgbClr val="000000"/>
                </a:solidFill>
                <a:latin typeface="Calibri"/>
                <a:cs typeface="Calibri"/>
              </a:rPr>
              <a:t>? doesn’t change the properties of food.</a:t>
            </a:r>
          </a:p>
          <a:p>
            <a:pPr>
              <a:defRPr/>
            </a:pPr>
            <a:r>
              <a:rPr lang="en-GB" altLang="en-US" sz="1600" b="1">
                <a:solidFill>
                  <a:srgbClr val="000000"/>
                </a:solidFill>
                <a:latin typeface="Calibri"/>
                <a:cs typeface="Calibri"/>
              </a:rPr>
              <a:t>? extends the shelf life of food.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3EFB3EF3-39B3-4815-9B52-AC33F13F7D82}"/>
              </a:ext>
            </a:extLst>
          </p:cNvPr>
          <p:cNvSpPr/>
          <p:nvPr/>
        </p:nvSpPr>
        <p:spPr>
          <a:xfrm>
            <a:off x="2660920" y="4912444"/>
            <a:ext cx="5842000" cy="74453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anchor="ctr"/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pPr>
              <a:defRPr/>
            </a:pPr>
            <a:r>
              <a:rPr lang="en-GB" altLang="en-US" sz="1600" b="1">
                <a:solidFill>
                  <a:srgbClr val="000000"/>
                </a:solidFill>
                <a:latin typeface="Calibri"/>
                <a:cs typeface="Calibri"/>
              </a:rPr>
              <a:t>Cooking food above ?°C kills bacteria.</a:t>
            </a:r>
          </a:p>
          <a:p>
            <a:pPr>
              <a:defRPr/>
            </a:pPr>
            <a:r>
              <a:rPr lang="en-GB" altLang="en-US" sz="1600" b="1">
                <a:solidFill>
                  <a:srgbClr val="000000"/>
                </a:solidFill>
                <a:latin typeface="Calibri"/>
                <a:cs typeface="Calibri"/>
              </a:rPr>
              <a:t>? food to above 75°C.</a:t>
            </a:r>
          </a:p>
          <a:p>
            <a:pPr>
              <a:defRPr/>
            </a:pPr>
            <a:r>
              <a:rPr lang="en-GB" altLang="en-US" sz="1600" b="1">
                <a:solidFill>
                  <a:srgbClr val="000000"/>
                </a:solidFill>
                <a:latin typeface="Calibri"/>
                <a:cs typeface="Calibri"/>
              </a:rPr>
              <a:t>It is important to ? food properly and only once.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4.07407E-6 L -0.00122 0.41967 " pathEditMode="relative" rAng="0" ptsTypes="AA">
                                      <p:cBhvr>
                                        <p:cTn id="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9" y="20972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4.81481E-6 L -0.00017 0.1507 " pathEditMode="relative" rAng="0" ptsTypes="AA">
                                      <p:cBhvr>
                                        <p:cTn id="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" y="7523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2.59259E-6 L 0.00122 -0.27916 " pathEditMode="relative" rAng="0" ptsTypes="AA">
                                      <p:cBhvr>
                                        <p:cTn id="1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2" y="-13958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1.85185E-6 L -2.77778E-7 -0.28079 " pathEditMode="relative" rAng="0" ptsTypes="AA">
                                      <p:cBhvr>
                                        <p:cTn id="1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405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4" grpId="0" animBg="1"/>
      <p:bldP spid="15" grpId="0" animBg="1"/>
      <p:bldP spid="1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4">
            <a:extLst>
              <a:ext uri="{FF2B5EF4-FFF2-40B4-BE49-F238E27FC236}">
                <a16:creationId xmlns:a16="http://schemas.microsoft.com/office/drawing/2014/main" id="{C04C6762-C900-40F8-81FD-D81140EB2127}"/>
              </a:ext>
            </a:extLst>
          </p:cNvPr>
          <p:cNvSpPr/>
          <p:nvPr/>
        </p:nvSpPr>
        <p:spPr>
          <a:xfrm>
            <a:off x="4591917" y="3429000"/>
            <a:ext cx="4237919" cy="3266152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D3EA55D-588B-4C6F-A06D-ACD1FDDC6648}"/>
              </a:ext>
            </a:extLst>
          </p:cNvPr>
          <p:cNvSpPr txBox="1"/>
          <p:nvPr/>
        </p:nvSpPr>
        <p:spPr>
          <a:xfrm>
            <a:off x="472079" y="1097157"/>
            <a:ext cx="8469498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u="sng" dirty="0"/>
              <a:t>Write these next to the right temperatures :</a:t>
            </a:r>
          </a:p>
          <a:p>
            <a:pPr marL="171443" indent="-171443">
              <a:buFont typeface="Arial" panose="020B0604020202020204" pitchFamily="34" charset="0"/>
              <a:buChar char="•"/>
            </a:pPr>
            <a:r>
              <a:rPr lang="en-GB" dirty="0"/>
              <a:t>Body temperature</a:t>
            </a:r>
          </a:p>
          <a:p>
            <a:pPr marL="171443" indent="-171443">
              <a:buFont typeface="Arial" panose="020B0604020202020204" pitchFamily="34" charset="0"/>
              <a:buChar char="•"/>
            </a:pPr>
            <a:r>
              <a:rPr lang="en-GB" dirty="0"/>
              <a:t>Cook/ re-heat to here</a:t>
            </a:r>
          </a:p>
          <a:p>
            <a:pPr marL="171443" indent="-171443">
              <a:buFont typeface="Arial" panose="020B0604020202020204" pitchFamily="34" charset="0"/>
              <a:buChar char="•"/>
            </a:pPr>
            <a:r>
              <a:rPr lang="en-GB" dirty="0"/>
              <a:t>End of danger zone – bacteria start being destroyed</a:t>
            </a:r>
          </a:p>
          <a:p>
            <a:pPr marL="171443" indent="-171443">
              <a:buFont typeface="Arial" panose="020B0604020202020204" pitchFamily="34" charset="0"/>
              <a:buChar char="•"/>
            </a:pPr>
            <a:r>
              <a:rPr lang="en-GB" dirty="0"/>
              <a:t>Start of danger zone – bacterial growth speeds up</a:t>
            </a:r>
          </a:p>
          <a:p>
            <a:pPr marL="171443" indent="-171443">
              <a:buFont typeface="Arial" panose="020B0604020202020204" pitchFamily="34" charset="0"/>
              <a:buChar char="•"/>
            </a:pPr>
            <a:r>
              <a:rPr lang="en-GB" dirty="0"/>
              <a:t>Freezer temperature – bacteria become dormant</a:t>
            </a:r>
          </a:p>
          <a:p>
            <a:pPr marL="171443" indent="-171443">
              <a:buFont typeface="Arial" panose="020B0604020202020204" pitchFamily="34" charset="0"/>
              <a:buChar char="•"/>
            </a:pPr>
            <a:r>
              <a:rPr lang="en-GB" dirty="0"/>
              <a:t>Keep food being served at or above this temperature</a:t>
            </a:r>
          </a:p>
          <a:p>
            <a:pPr marL="171443" indent="-171443">
              <a:buFont typeface="Arial" panose="020B0604020202020204" pitchFamily="34" charset="0"/>
              <a:buChar char="•"/>
            </a:pPr>
            <a:r>
              <a:rPr lang="en-GB" dirty="0"/>
              <a:t>Bacterial growth starts slowly </a:t>
            </a:r>
          </a:p>
          <a:p>
            <a:pPr marL="171443" indent="-171443">
              <a:buFont typeface="Arial" panose="020B0604020202020204" pitchFamily="34" charset="0"/>
              <a:buChar char="•"/>
            </a:pPr>
            <a:endParaRPr lang="en-GB" dirty="0"/>
          </a:p>
          <a:p>
            <a:pPr marL="171443" indent="-171443">
              <a:buFont typeface="Arial" panose="020B0604020202020204" pitchFamily="34" charset="0"/>
              <a:buChar char="•"/>
            </a:pPr>
            <a:endParaRPr lang="en-GB" dirty="0"/>
          </a:p>
          <a:p>
            <a:pPr marL="171443" indent="-171443">
              <a:buFont typeface="Arial" panose="020B0604020202020204" pitchFamily="34" charset="0"/>
              <a:buChar char="•"/>
            </a:pPr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A39EEF9-078A-4C39-BEED-254897B65A59}"/>
              </a:ext>
            </a:extLst>
          </p:cNvPr>
          <p:cNvSpPr txBox="1"/>
          <p:nvPr/>
        </p:nvSpPr>
        <p:spPr>
          <a:xfrm>
            <a:off x="646501" y="4090631"/>
            <a:ext cx="361931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u="sng" dirty="0"/>
              <a:t>Label and colour the various zones:</a:t>
            </a:r>
          </a:p>
          <a:p>
            <a:pPr marL="171443" indent="-171443">
              <a:buFont typeface="Arial" panose="020B0604020202020204" pitchFamily="34" charset="0"/>
              <a:buChar char="•"/>
            </a:pPr>
            <a:r>
              <a:rPr lang="en-GB" dirty="0"/>
              <a:t>Hot food zone</a:t>
            </a:r>
          </a:p>
          <a:p>
            <a:pPr marL="171443" indent="-171443">
              <a:buFont typeface="Arial" panose="020B0604020202020204" pitchFamily="34" charset="0"/>
              <a:buChar char="•"/>
            </a:pPr>
            <a:r>
              <a:rPr lang="en-GB" dirty="0"/>
              <a:t>Danger zone</a:t>
            </a:r>
          </a:p>
          <a:p>
            <a:pPr marL="171443" indent="-171443">
              <a:buFont typeface="Arial" panose="020B0604020202020204" pitchFamily="34" charset="0"/>
              <a:buChar char="•"/>
            </a:pPr>
            <a:r>
              <a:rPr lang="en-GB" dirty="0"/>
              <a:t>Cold food zone</a:t>
            </a:r>
          </a:p>
          <a:p>
            <a:pPr marL="171443" indent="-171443">
              <a:buFont typeface="Arial" panose="020B0604020202020204" pitchFamily="34" charset="0"/>
              <a:buChar char="•"/>
            </a:pPr>
            <a:r>
              <a:rPr lang="en-GB" dirty="0"/>
              <a:t>Frozen food zone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699E07C4-B274-46F5-94C7-2AF43E70913D}"/>
              </a:ext>
            </a:extLst>
          </p:cNvPr>
          <p:cNvGrpSpPr/>
          <p:nvPr/>
        </p:nvGrpSpPr>
        <p:grpSpPr>
          <a:xfrm>
            <a:off x="5426936" y="3884542"/>
            <a:ext cx="1030717" cy="2710667"/>
            <a:chOff x="3139232" y="6488445"/>
            <a:chExt cx="1030717" cy="2710668"/>
          </a:xfrm>
        </p:grpSpPr>
        <p:grpSp>
          <p:nvGrpSpPr>
            <p:cNvPr id="6" name="Group 5">
              <a:extLst>
                <a:ext uri="{FF2B5EF4-FFF2-40B4-BE49-F238E27FC236}">
                  <a16:creationId xmlns:a16="http://schemas.microsoft.com/office/drawing/2014/main" id="{E5D58B7E-85ED-441B-9AE2-1C78D903E44F}"/>
                </a:ext>
              </a:extLst>
            </p:cNvPr>
            <p:cNvGrpSpPr/>
            <p:nvPr/>
          </p:nvGrpSpPr>
          <p:grpSpPr>
            <a:xfrm>
              <a:off x="3139232" y="6488445"/>
              <a:ext cx="1030717" cy="2710668"/>
              <a:chOff x="2991747" y="6484951"/>
              <a:chExt cx="1030717" cy="2710668"/>
            </a:xfrm>
          </p:grpSpPr>
          <p:pic>
            <p:nvPicPr>
              <p:cNvPr id="10" name="Picture 9">
                <a:extLst>
                  <a:ext uri="{FF2B5EF4-FFF2-40B4-BE49-F238E27FC236}">
                    <a16:creationId xmlns:a16="http://schemas.microsoft.com/office/drawing/2014/main" id="{C48BA26D-8A8D-438B-B028-DDE5F50FEF86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"/>
              <a:srcRect l="5898" t="18643" r="61897" b="3800"/>
              <a:stretch/>
            </p:blipFill>
            <p:spPr>
              <a:xfrm>
                <a:off x="2991747" y="6490557"/>
                <a:ext cx="730125" cy="2705062"/>
              </a:xfrm>
              <a:prstGeom prst="rect">
                <a:avLst/>
              </a:prstGeom>
            </p:spPr>
          </p:pic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E4D0E55F-EE9D-495B-9A11-11DCC9A11289}"/>
                  </a:ext>
                </a:extLst>
              </p:cNvPr>
              <p:cNvSpPr txBox="1"/>
              <p:nvPr/>
            </p:nvSpPr>
            <p:spPr>
              <a:xfrm>
                <a:off x="3576051" y="6484951"/>
                <a:ext cx="446413" cy="246400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101" dirty="0"/>
                  <a:t>75</a:t>
                </a:r>
              </a:p>
              <a:p>
                <a:endParaRPr lang="en-GB" sz="1101" dirty="0"/>
              </a:p>
              <a:p>
                <a:r>
                  <a:rPr lang="en-GB" sz="1101" dirty="0"/>
                  <a:t>63</a:t>
                </a:r>
              </a:p>
              <a:p>
                <a:r>
                  <a:rPr lang="en-GB" sz="1101" dirty="0"/>
                  <a:t>60</a:t>
                </a:r>
              </a:p>
              <a:p>
                <a:endParaRPr lang="en-GB" sz="1101" dirty="0"/>
              </a:p>
              <a:p>
                <a:endParaRPr lang="en-GB" sz="1101" dirty="0"/>
              </a:p>
              <a:p>
                <a:r>
                  <a:rPr lang="en-GB" sz="1101" dirty="0"/>
                  <a:t>37</a:t>
                </a:r>
              </a:p>
              <a:p>
                <a:endParaRPr lang="en-GB" sz="1101" dirty="0"/>
              </a:p>
              <a:p>
                <a:endParaRPr lang="en-GB" sz="1101" dirty="0"/>
              </a:p>
              <a:p>
                <a:r>
                  <a:rPr lang="en-GB" sz="1101" dirty="0"/>
                  <a:t> 5</a:t>
                </a:r>
              </a:p>
              <a:p>
                <a:r>
                  <a:rPr lang="en-GB" sz="1101" dirty="0"/>
                  <a:t> 0  </a:t>
                </a:r>
              </a:p>
              <a:p>
                <a:endParaRPr lang="en-GB" sz="1101" dirty="0"/>
              </a:p>
              <a:p>
                <a:endParaRPr lang="en-GB" sz="1101" dirty="0"/>
              </a:p>
              <a:p>
                <a:r>
                  <a:rPr lang="en-GB" sz="1101" dirty="0"/>
                  <a:t>-18</a:t>
                </a:r>
              </a:p>
            </p:txBody>
          </p:sp>
        </p:grpSp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47E7C2F7-8982-48E0-8E76-81157DC575E2}"/>
                </a:ext>
              </a:extLst>
            </p:cNvPr>
            <p:cNvCxnSpPr/>
            <p:nvPr/>
          </p:nvCxnSpPr>
          <p:spPr>
            <a:xfrm>
              <a:off x="3345590" y="8319359"/>
              <a:ext cx="206825" cy="0"/>
            </a:xfrm>
            <a:prstGeom prst="line">
              <a:avLst/>
            </a:prstGeom>
            <a:ln w="190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8" name="Straight Connector 7">
              <a:extLst>
                <a:ext uri="{FF2B5EF4-FFF2-40B4-BE49-F238E27FC236}">
                  <a16:creationId xmlns:a16="http://schemas.microsoft.com/office/drawing/2014/main" id="{18951D14-187C-40E8-968B-6FFDE9E85832}"/>
                </a:ext>
              </a:extLst>
            </p:cNvPr>
            <p:cNvCxnSpPr/>
            <p:nvPr/>
          </p:nvCxnSpPr>
          <p:spPr>
            <a:xfrm>
              <a:off x="3345590" y="8090292"/>
              <a:ext cx="206825" cy="0"/>
            </a:xfrm>
            <a:prstGeom prst="line">
              <a:avLst/>
            </a:prstGeom>
            <a:ln w="190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520807A3-4DC2-4772-8084-CB06CCB9649F}"/>
                </a:ext>
              </a:extLst>
            </p:cNvPr>
            <p:cNvCxnSpPr/>
            <p:nvPr/>
          </p:nvCxnSpPr>
          <p:spPr>
            <a:xfrm>
              <a:off x="3351100" y="7159998"/>
              <a:ext cx="206825" cy="0"/>
            </a:xfrm>
            <a:prstGeom prst="line">
              <a:avLst/>
            </a:prstGeom>
            <a:ln w="190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id="{A1C8EF56-8359-457E-9686-88D8C1AFEAE4}"/>
              </a:ext>
            </a:extLst>
          </p:cNvPr>
          <p:cNvSpPr txBox="1"/>
          <p:nvPr/>
        </p:nvSpPr>
        <p:spPr>
          <a:xfrm>
            <a:off x="5726471" y="3450198"/>
            <a:ext cx="196880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u="sng" dirty="0"/>
              <a:t>Food temperature zones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B1C7AD2-4F23-4149-955A-7C4F4A4F2833}"/>
              </a:ext>
            </a:extLst>
          </p:cNvPr>
          <p:cNvSpPr txBox="1"/>
          <p:nvPr/>
        </p:nvSpPr>
        <p:spPr>
          <a:xfrm>
            <a:off x="491941" y="110836"/>
            <a:ext cx="1761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In your booklets:</a:t>
            </a:r>
          </a:p>
        </p:txBody>
      </p:sp>
    </p:spTree>
    <p:extLst>
      <p:ext uri="{BB962C8B-B14F-4D97-AF65-F5344CB8AC3E}">
        <p14:creationId xmlns:p14="http://schemas.microsoft.com/office/powerpoint/2010/main" val="23343167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1B46ED8E29C64B85E966A4AD65D100" ma:contentTypeVersion="7" ma:contentTypeDescription="Create a new document." ma:contentTypeScope="" ma:versionID="2b027c32918af11b42647d15151b8c0a">
  <xsd:schema xmlns:xsd="http://www.w3.org/2001/XMLSchema" xmlns:xs="http://www.w3.org/2001/XMLSchema" xmlns:p="http://schemas.microsoft.com/office/2006/metadata/properties" xmlns:ns2="f513355b-a9cf-41c1-ad84-cdbe52169224" targetNamespace="http://schemas.microsoft.com/office/2006/metadata/properties" ma:root="true" ma:fieldsID="437a4094daacb643fa011a0979671531" ns2:_="">
    <xsd:import namespace="f513355b-a9cf-41c1-ad84-cdbe5216922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13355b-a9cf-41c1-ad84-cdbe521692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6F4F284B-1C55-433B-96DB-B35CB07BD2C4}"/>
</file>

<file path=customXml/itemProps2.xml><?xml version="1.0" encoding="utf-8"?>
<ds:datastoreItem xmlns:ds="http://schemas.openxmlformats.org/officeDocument/2006/customXml" ds:itemID="{3DE4ADFF-011A-459E-826B-B4FE1CC2AF50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6726F23-1440-4F41-A8E2-A6B1248ECD1B}">
  <ds:schemaRefs>
    <ds:schemaRef ds:uri="f513355b-a9cf-41c1-ad84-cdbe52169224"/>
    <ds:schemaRef ds:uri="http://www.w3.org/XML/1998/namespace"/>
    <ds:schemaRef ds:uri="http://purl.org/dc/terms/"/>
    <ds:schemaRef ds:uri="http://schemas.microsoft.com/office/2006/documentManagement/types"/>
    <ds:schemaRef ds:uri="http://purl.org/dc/elements/1.1/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1619</TotalTime>
  <Words>440</Words>
  <Application>Microsoft Office PowerPoint</Application>
  <PresentationFormat>On-screen Show (4:3)</PresentationFormat>
  <Paragraphs>81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9" baseType="lpstr">
      <vt:lpstr>Clear Sans Light</vt:lpstr>
      <vt:lpstr>Clear Sans Medium</vt:lpstr>
      <vt:lpstr>Sassoon Infant Rg</vt:lpstr>
      <vt:lpstr>Twinkl Light</vt:lpstr>
      <vt:lpstr>Twinkl SemiBold</vt:lpstr>
      <vt:lpstr>Arial</vt:lpstr>
      <vt:lpstr>Calibri</vt:lpstr>
      <vt:lpstr>Calibri Light</vt:lpstr>
      <vt:lpstr>Office Theme</vt:lpstr>
      <vt:lpstr>Year 7 Food and Nutrition</vt:lpstr>
      <vt:lpstr>Design your ultimate pizza</vt:lpstr>
      <vt:lpstr>Inspiration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7 Food and Nutrition</dc:title>
  <dc:creator>C Lobo</dc:creator>
  <cp:lastModifiedBy>J Arnold</cp:lastModifiedBy>
  <cp:revision>86</cp:revision>
  <dcterms:created xsi:type="dcterms:W3CDTF">2020-09-10T11:47:38Z</dcterms:created>
  <dcterms:modified xsi:type="dcterms:W3CDTF">2020-09-21T10:56:55Z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0x010100ED1B46ED8E29C64B85E966A4AD65D100</vt:lpwstr>
  </property>
</Properties>
</file>