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303" r:id="rId2"/>
    <p:sldId id="256" r:id="rId3"/>
    <p:sldId id="304" r:id="rId4"/>
    <p:sldId id="266" r:id="rId5"/>
    <p:sldId id="271" r:id="rId6"/>
    <p:sldId id="305" r:id="rId7"/>
    <p:sldId id="269" r:id="rId8"/>
    <p:sldId id="306" r:id="rId9"/>
    <p:sldId id="307" r:id="rId10"/>
    <p:sldId id="275" r:id="rId11"/>
    <p:sldId id="282" r:id="rId12"/>
    <p:sldId id="308" r:id="rId13"/>
    <p:sldId id="283" r:id="rId14"/>
    <p:sldId id="281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3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customXml" Target="../customXml/item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ABCDE3-7EAC-461B-967A-1363FB39DCB1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91A86E-5BB5-4A9A-A1F9-BE88B7CB25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39097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FBBAAE-997A-4D6A-92FE-ACB87E053A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EA23F55-2728-4419-8DE9-B40E9F6AC1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771FD3-EFE4-443D-8F24-3BD4B8557B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887-7269-4425-91E6-FAF2F80D5D9B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0F398C-487C-4B75-BBE1-E8FFDC0C5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149AD5-987A-4275-8D9C-B999F81129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71008-001E-459B-ADBF-13CF02D58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68617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7F752A-C64E-48BF-A053-162EDA1777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3DB784-F4A7-4DA6-96FC-3C36EA2C6D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6F5D45-4463-4A6E-855B-856FBF95E3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887-7269-4425-91E6-FAF2F80D5D9B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F0B1CC-DD41-4EBB-91AB-29BE2BCEDF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1F55ED-AF04-4ED5-8340-B05C1B32A8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71008-001E-459B-ADBF-13CF02D58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0508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B1C5CE-8C2E-4A78-B2C8-67EFE89DB6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7718E0-648A-49FF-8A75-28ED62892E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74E105-4F6B-4B67-8D4E-343D7FFF5A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887-7269-4425-91E6-FAF2F80D5D9B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AF2DD9-A45A-4468-AD51-A5CAFA1E28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E48B4D-E2FC-454A-9B5D-F4D4D6FCB1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71008-001E-459B-ADBF-13CF02D58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83320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2D6612-74F2-4EEA-9C49-B2F7C3ECE5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5247CC-0E41-4BC9-AD2C-5935E46B83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65E7C9A-8707-4A5A-ADA1-DB80006AB0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7BA722-354E-4CEF-8046-E5B5341F79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887-7269-4425-91E6-FAF2F80D5D9B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9ED3E6-1B07-4D5F-8D43-7F53D93B43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C7DD76-38BF-4297-B2EF-42E9760586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71008-001E-459B-ADBF-13CF02D58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59474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5AC284-3512-450A-BB9E-E8E5DA0610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62B793-D71B-41F5-B656-F5F0FB55F5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3144F8B-D6E3-45CA-A823-36FDF7EEAE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84046CE-4ABE-401C-836F-7209BA92D57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E6BB6DF-6C25-4508-A883-9E6C9460BE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8C97095-5CFD-4040-B730-D3DC878A25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887-7269-4425-91E6-FAF2F80D5D9B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5908672-C6A4-421A-9719-55DD5DA273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3739AE7-99B7-4662-8C44-2991B962D5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71008-001E-459B-ADBF-13CF02D58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6920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93C3FD-C5D0-42FB-B35E-8E703C43F9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C04ECA-AA6B-4EC7-B8E3-1298599583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887-7269-4425-91E6-FAF2F80D5D9B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ACD3D7-EB81-4883-91FC-EAB8963D9A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49B2DD-DCF0-4A16-987B-587BD8C7A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71008-001E-459B-ADBF-13CF02D58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53233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DA18FF6-1274-4611-A0CB-F5C95643DE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887-7269-4425-91E6-FAF2F80D5D9B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5462942-4BC9-4A79-B491-BE689DBD56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C88C7C-A169-439D-BBDB-3E92E5D0D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71008-001E-459B-ADBF-13CF02D58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2350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B9086-B751-4416-A12A-3E89EA4D89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DD4D5C-932D-48F1-83F9-CA80CD32A0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035AE93-54C5-4951-9E53-FB7BB20E65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FBEA656-208D-4562-A37D-2A9B0EA610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887-7269-4425-91E6-FAF2F80D5D9B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EC8D2E-CABD-421C-92D0-6CCF7FF7FD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E1E3198-AA4C-48AB-8E72-A22E39755E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71008-001E-459B-ADBF-13CF02D58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26569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526C05-9B56-4600-B349-53AA8F3BA6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D0802B1-70EE-4C4B-B7F4-F8211D52F3C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23178FA-D3D7-48A0-A251-E6DF6FAE5E3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3B12AF-B281-4639-B0C7-4937541A72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887-7269-4425-91E6-FAF2F80D5D9B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0464468-D353-4E70-9A09-000EE8FAF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AFB484-CCD5-4301-B63D-3E65001484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71008-001E-459B-ADBF-13CF02D58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05638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DB621F-2D1E-4EF3-87E4-58E040FCE5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48DFF35-D61D-4BAB-A986-DD924FB5B1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EC687C-3A10-44EA-8178-B6A7483906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887-7269-4425-91E6-FAF2F80D5D9B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A47612-5583-4FD9-A142-5B066A98FB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32B1AC-C635-4A6F-AEC2-B9CC527D44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71008-001E-459B-ADBF-13CF02D58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1667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BC46632-264C-4BF7-9771-2E960233955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DDD424-E237-4B4B-9EBC-C004449568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D4F6C2-3FA1-4CC3-9BA2-8B190664C4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887-7269-4425-91E6-FAF2F80D5D9B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27BEB8-F78E-48B4-8B88-8F0907C977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A09A5B-4A37-45CF-83B7-27F243D837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71008-001E-459B-ADBF-13CF02D58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6758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6FD915E-9353-41D3-9E7A-01EB484D38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CEF8F3-7C33-4D16-8EFB-0FC63E1043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0C723D-C457-434C-86F1-E68A9010719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F14887-7269-4425-91E6-FAF2F80D5D9B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D19DEE-A9F0-4A4F-B26D-0B173DF0FCF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553E56-C470-49D6-8387-2632FB69EA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E71008-001E-459B-ADBF-13CF02D58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5476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jpeg"/><Relationship Id="rId7" Type="http://schemas.openxmlformats.org/officeDocument/2006/relationships/image" Target="../media/image10.png"/><Relationship Id="rId2" Type="http://schemas.openxmlformats.org/officeDocument/2006/relationships/hyperlink" Target="http://www.google.co.uk/url?sa=i&amp;rct=j&amp;q=&amp;esrc=s&amp;frm=1&amp;source=images&amp;cd=&amp;cad=rja&amp;docid=cFkjnYh4JNj-ZM&amp;tbnid=ILx9ldygkZ8RFM:&amp;ved=0CAUQjRw&amp;url=http://www.nipic.com/show/1/15/0c244a67c7ef2f70.html&amp;ei=Yxs6UvbzIMuW0QWjooCwCg&amp;psig=AFQjCNETzyu8efg5NGv-Q_enRYHEXTu_6g&amp;ust=1379626127331907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hyperlink" Target="http://www.google.co.uk/url?sa=i&amp;rct=j&amp;q=&amp;esrc=s&amp;frm=1&amp;source=images&amp;cd=&amp;cad=rja&amp;docid=QEd-Zzvj6wnvyM&amp;tbnid=bpcCURWqjsr2pM:&amp;ved=0CAUQjRw&amp;url=http://qoobooblog.live.qooboo.com/diaries/9741&amp;ei=8Rs6UsD5KIah0wWiyoGQBw&amp;psig=AFQjCNG13k4Tl3gdRPzO8IzpqMC5Byr8zw&amp;ust=1379626341194410" TargetMode="External"/><Relationship Id="rId9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jpeg"/><Relationship Id="rId7" Type="http://schemas.openxmlformats.org/officeDocument/2006/relationships/image" Target="../media/image10.png"/><Relationship Id="rId2" Type="http://schemas.openxmlformats.org/officeDocument/2006/relationships/hyperlink" Target="http://www.google.co.uk/url?sa=i&amp;rct=j&amp;q=&amp;esrc=s&amp;frm=1&amp;source=images&amp;cd=&amp;cad=rja&amp;docid=cFkjnYh4JNj-ZM&amp;tbnid=ILx9ldygkZ8RFM:&amp;ved=0CAUQjRw&amp;url=http://www.nipic.com/show/1/15/0c244a67c7ef2f70.html&amp;ei=Yxs6UvbzIMuW0QWjooCwCg&amp;psig=AFQjCNETzyu8efg5NGv-Q_enRYHEXTu_6g&amp;ust=1379626127331907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hyperlink" Target="http://www.google.co.uk/url?sa=i&amp;rct=j&amp;q=&amp;esrc=s&amp;frm=1&amp;source=images&amp;cd=&amp;cad=rja&amp;docid=QEd-Zzvj6wnvyM&amp;tbnid=bpcCURWqjsr2pM:&amp;ved=0CAUQjRw&amp;url=http://qoobooblog.live.qooboo.com/diaries/9741&amp;ei=8Rs6UsD5KIah0wWiyoGQBw&amp;psig=AFQjCNG13k4Tl3gdRPzO8IzpqMC5Byr8zw&amp;ust=1379626341194410" TargetMode="External"/><Relationship Id="rId9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jpeg"/><Relationship Id="rId7" Type="http://schemas.openxmlformats.org/officeDocument/2006/relationships/image" Target="../media/image10.png"/><Relationship Id="rId2" Type="http://schemas.openxmlformats.org/officeDocument/2006/relationships/hyperlink" Target="http://www.google.co.uk/url?sa=i&amp;rct=j&amp;q=&amp;esrc=s&amp;frm=1&amp;source=images&amp;cd=&amp;cad=rja&amp;docid=cFkjnYh4JNj-ZM&amp;tbnid=ILx9ldygkZ8RFM:&amp;ved=0CAUQjRw&amp;url=http://www.nipic.com/show/1/15/0c244a67c7ef2f70.html&amp;ei=Yxs6UvbzIMuW0QWjooCwCg&amp;psig=AFQjCNETzyu8efg5NGv-Q_enRYHEXTu_6g&amp;ust=1379626127331907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hyperlink" Target="http://www.google.co.uk/url?sa=i&amp;rct=j&amp;q=&amp;esrc=s&amp;frm=1&amp;source=images&amp;cd=&amp;cad=rja&amp;docid=QEd-Zzvj6wnvyM&amp;tbnid=bpcCURWqjsr2pM:&amp;ved=0CAUQjRw&amp;url=http://qoobooblog.live.qooboo.com/diaries/9741&amp;ei=8Rs6UsD5KIah0wWiyoGQBw&amp;psig=AFQjCNG13k4Tl3gdRPzO8IzpqMC5Byr8zw&amp;ust=1379626341194410" TargetMode="External"/><Relationship Id="rId9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jpeg"/><Relationship Id="rId7" Type="http://schemas.openxmlformats.org/officeDocument/2006/relationships/image" Target="../media/image10.png"/><Relationship Id="rId2" Type="http://schemas.openxmlformats.org/officeDocument/2006/relationships/hyperlink" Target="http://www.google.co.uk/url?sa=i&amp;rct=j&amp;q=&amp;esrc=s&amp;frm=1&amp;source=images&amp;cd=&amp;cad=rja&amp;docid=cFkjnYh4JNj-ZM&amp;tbnid=ILx9ldygkZ8RFM:&amp;ved=0CAUQjRw&amp;url=http://www.nipic.com/show/1/15/0c244a67c7ef2f70.html&amp;ei=Yxs6UvbzIMuW0QWjooCwCg&amp;psig=AFQjCNETzyu8efg5NGv-Q_enRYHEXTu_6g&amp;ust=1379626127331907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hyperlink" Target="http://www.google.co.uk/url?sa=i&amp;rct=j&amp;q=&amp;esrc=s&amp;frm=1&amp;source=images&amp;cd=&amp;cad=rja&amp;docid=QEd-Zzvj6wnvyM&amp;tbnid=bpcCURWqjsr2pM:&amp;ved=0CAUQjRw&amp;url=http://qoobooblog.live.qooboo.com/diaries/9741&amp;ei=8Rs6UsD5KIah0wWiyoGQBw&amp;psig=AFQjCNG13k4Tl3gdRPzO8IzpqMC5Byr8zw&amp;ust=1379626341194410" TargetMode="External"/><Relationship Id="rId9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0687F2-0668-4A46-93CD-028E661943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874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5400" dirty="0"/>
              <a:t>Week commencing 10</a:t>
            </a:r>
            <a:r>
              <a:rPr lang="en-GB" sz="5400" baseline="30000" dirty="0"/>
              <a:t>th</a:t>
            </a:r>
            <a:r>
              <a:rPr lang="en-GB" sz="5400" dirty="0"/>
              <a:t> May 2021</a:t>
            </a:r>
          </a:p>
          <a:p>
            <a:pPr marL="0" indent="0">
              <a:buNone/>
            </a:pPr>
            <a:r>
              <a:rPr lang="en-GB" sz="5400" dirty="0"/>
              <a:t>Year 7 Mandarin</a:t>
            </a:r>
          </a:p>
        </p:txBody>
      </p:sp>
    </p:spTree>
    <p:extLst>
      <p:ext uri="{BB962C8B-B14F-4D97-AF65-F5344CB8AC3E}">
        <p14:creationId xmlns:p14="http://schemas.microsoft.com/office/powerpoint/2010/main" val="23607044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DF2DF7-1E00-448D-BAAF-90306B3D20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1" y="1234607"/>
            <a:ext cx="7912099" cy="523220"/>
          </a:xfrm>
        </p:spPr>
        <p:txBody>
          <a:bodyPr>
            <a:noAutofit/>
          </a:bodyPr>
          <a:lstStyle/>
          <a:p>
            <a:r>
              <a:rPr lang="en-GB" sz="4400" b="1" u="sng" dirty="0">
                <a:latin typeface="KaiTi" panose="02010609060101010101" pitchFamily="49" charset="-122"/>
                <a:ea typeface="KaiTi" panose="02010609060101010101" pitchFamily="49" charset="-122"/>
              </a:rPr>
              <a:t>A</a:t>
            </a:r>
            <a:r>
              <a:rPr lang="zh-CN" altLang="en-US" sz="4400" b="1" u="sng" dirty="0">
                <a:latin typeface="KaiTi" panose="02010609060101010101" pitchFamily="49" charset="-122"/>
                <a:ea typeface="KaiTi" panose="02010609060101010101" pitchFamily="49" charset="-122"/>
              </a:rPr>
              <a:t> </a:t>
            </a:r>
            <a:r>
              <a:rPr lang="en-GB" altLang="zh-CN" sz="4400" b="1" u="sng" dirty="0">
                <a:latin typeface="KaiTi" panose="02010609060101010101" pitchFamily="49" charset="-122"/>
                <a:ea typeface="KaiTi" panose="02010609060101010101" pitchFamily="49" charset="-122"/>
              </a:rPr>
              <a:t>school</a:t>
            </a:r>
            <a:r>
              <a:rPr lang="zh-CN" altLang="en-US" sz="4400" b="1" u="sng" dirty="0">
                <a:latin typeface="KaiTi" panose="02010609060101010101" pitchFamily="49" charset="-122"/>
                <a:ea typeface="KaiTi" panose="02010609060101010101" pitchFamily="49" charset="-122"/>
              </a:rPr>
              <a:t> </a:t>
            </a:r>
            <a:r>
              <a:rPr lang="en-GB" altLang="zh-CN" sz="4400" b="1" u="sng" dirty="0">
                <a:latin typeface="KaiTi" panose="02010609060101010101" pitchFamily="49" charset="-122"/>
                <a:ea typeface="KaiTi" panose="02010609060101010101" pitchFamily="49" charset="-122"/>
              </a:rPr>
              <a:t>day</a:t>
            </a:r>
            <a:r>
              <a:rPr lang="zh-CN" altLang="en-US" sz="4400" b="1" u="sng" dirty="0">
                <a:latin typeface="KaiTi" panose="02010609060101010101" pitchFamily="49" charset="-122"/>
                <a:ea typeface="KaiTi" panose="02010609060101010101" pitchFamily="49" charset="-122"/>
              </a:rPr>
              <a:t> </a:t>
            </a:r>
            <a:endParaRPr lang="en-GB" sz="4400" b="1" u="sng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53CD9B-61EE-4BE9-9F0D-32D79784D5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163762"/>
            <a:ext cx="9144000" cy="3602971"/>
          </a:xfrm>
        </p:spPr>
        <p:txBody>
          <a:bodyPr>
            <a:noAutofit/>
          </a:bodyPr>
          <a:lstStyle/>
          <a:p>
            <a:pPr algn="l"/>
            <a:r>
              <a:rPr lang="en-GB" sz="3200" b="1" dirty="0"/>
              <a:t>LO: </a:t>
            </a:r>
            <a:r>
              <a:rPr lang="en-US" altLang="zh-CN" sz="3200" b="1" dirty="0"/>
              <a:t>We</a:t>
            </a:r>
            <a:r>
              <a:rPr lang="zh-CN" altLang="en-US" sz="3200" b="1" dirty="0"/>
              <a:t> </a:t>
            </a:r>
            <a:r>
              <a:rPr lang="en-GB" altLang="zh-CN" sz="3200" b="1" dirty="0"/>
              <a:t>are</a:t>
            </a:r>
            <a:r>
              <a:rPr lang="zh-CN" altLang="en-US" sz="3200" b="1" dirty="0"/>
              <a:t> </a:t>
            </a:r>
            <a:r>
              <a:rPr lang="en-GB" altLang="zh-CN" sz="3200" b="1" dirty="0"/>
              <a:t>learning</a:t>
            </a:r>
            <a:r>
              <a:rPr lang="zh-CN" altLang="en-US" sz="3200" b="1" dirty="0"/>
              <a:t> </a:t>
            </a:r>
            <a:r>
              <a:rPr lang="en-GB" altLang="zh-CN" sz="3200" b="1" dirty="0"/>
              <a:t>school</a:t>
            </a:r>
            <a:r>
              <a:rPr lang="zh-CN" altLang="en-US" sz="3200" b="1" dirty="0"/>
              <a:t> </a:t>
            </a:r>
            <a:r>
              <a:rPr lang="en-GB" altLang="zh-CN" sz="3200" b="1" dirty="0"/>
              <a:t>routine</a:t>
            </a:r>
            <a:endParaRPr lang="en-GB" sz="3200" b="1" dirty="0"/>
          </a:p>
          <a:p>
            <a:pPr algn="l"/>
            <a:r>
              <a:rPr lang="en-GB" sz="3200" b="1" dirty="0"/>
              <a:t>I can</a:t>
            </a:r>
            <a:endParaRPr lang="en-US" altLang="zh-CN" sz="3200" b="1" dirty="0"/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b="1" dirty="0"/>
              <a:t>Use say and recognise at least 7/10 new words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b="1" dirty="0"/>
              <a:t>Use understand where to place time phrases in a sentence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altLang="zh-CN" sz="3200" b="1" dirty="0"/>
              <a:t>Use </a:t>
            </a:r>
            <a:r>
              <a:rPr lang="en-GB" altLang="zh-CN" sz="3200" b="1" dirty="0"/>
              <a:t>the</a:t>
            </a:r>
            <a:r>
              <a:rPr lang="zh-CN" altLang="en-US" sz="3200" b="1" dirty="0"/>
              <a:t> </a:t>
            </a:r>
            <a:r>
              <a:rPr lang="en-GB" altLang="zh-CN" sz="3200" b="1" dirty="0"/>
              <a:t>comparative</a:t>
            </a:r>
            <a:r>
              <a:rPr lang="zh-CN" altLang="en-US" sz="3200" b="1" dirty="0"/>
              <a:t> </a:t>
            </a:r>
            <a:r>
              <a:rPr lang="en-GB" altLang="zh-CN" sz="3200" b="1" dirty="0"/>
              <a:t>sentence structure to construct my own sentences correctly</a:t>
            </a:r>
            <a:endParaRPr lang="en-GB" sz="3200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4F883C0-7951-4577-8311-0B5F43A9C149}"/>
              </a:ext>
            </a:extLst>
          </p:cNvPr>
          <p:cNvSpPr txBox="1"/>
          <p:nvPr/>
        </p:nvSpPr>
        <p:spPr>
          <a:xfrm>
            <a:off x="578045" y="371475"/>
            <a:ext cx="451465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zh-CN" sz="4400" b="1" u="sng" dirty="0">
                <a:latin typeface="KaiTi" panose="02010609060101010101" pitchFamily="49" charset="-122"/>
                <a:ea typeface="KaiTi" panose="02010609060101010101" pitchFamily="49" charset="-122"/>
              </a:rPr>
              <a:t>Lesson 1</a:t>
            </a:r>
            <a:r>
              <a:rPr lang="zh-CN" altLang="en-US" sz="4400" b="1" u="sng" dirty="0">
                <a:latin typeface="KaiTi" panose="02010609060101010101" pitchFamily="49" charset="-122"/>
                <a:ea typeface="KaiTi" panose="02010609060101010101" pitchFamily="49" charset="-122"/>
              </a:rPr>
              <a:t> </a:t>
            </a:r>
            <a:endParaRPr lang="en-GB" sz="4400" b="1" u="sng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999884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E65098-215D-4631-82A4-287E6D6423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136650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sz="4400" b="1" dirty="0"/>
              <a:t>Task 1 Learn and copy down the words in next few slides in Chinese characters, pinyin and English.</a:t>
            </a:r>
          </a:p>
        </p:txBody>
      </p:sp>
    </p:spTree>
    <p:extLst>
      <p:ext uri="{BB962C8B-B14F-4D97-AF65-F5344CB8AC3E}">
        <p14:creationId xmlns:p14="http://schemas.microsoft.com/office/powerpoint/2010/main" val="1901057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4861649" y="4852164"/>
            <a:ext cx="24687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/>
              <a:t>吃早饭</a:t>
            </a:r>
            <a:endParaRPr lang="en-GB" sz="4800" dirty="0"/>
          </a:p>
        </p:txBody>
      </p:sp>
      <p:sp>
        <p:nvSpPr>
          <p:cNvPr id="12" name="TextBox 11"/>
          <p:cNvSpPr txBox="1"/>
          <p:nvPr/>
        </p:nvSpPr>
        <p:spPr>
          <a:xfrm>
            <a:off x="1006961" y="2180650"/>
            <a:ext cx="207471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qǐ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chuáng</a:t>
            </a:r>
            <a:endParaRPr lang="en-US" altLang="ja-JP" sz="2800" dirty="0">
              <a:solidFill>
                <a:srgbClr val="0070C0"/>
              </a:solidFill>
            </a:endParaRPr>
          </a:p>
          <a:p>
            <a:r>
              <a:rPr lang="en-US" sz="2800" dirty="0">
                <a:solidFill>
                  <a:srgbClr val="0070C0"/>
                </a:solidFill>
              </a:rPr>
              <a:t>to get up</a:t>
            </a:r>
            <a:endParaRPr lang="en-GB" sz="2800" dirty="0">
              <a:solidFill>
                <a:srgbClr val="0070C0"/>
              </a:solidFill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9063" y="140740"/>
            <a:ext cx="1417808" cy="1183894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20775" y="-20169"/>
            <a:ext cx="1447800" cy="1357313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6582" y="3246709"/>
            <a:ext cx="1274991" cy="1699988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53000" y="3296741"/>
            <a:ext cx="1303380" cy="150390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01226" y="3134757"/>
            <a:ext cx="1837330" cy="1592353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53000" y="324509"/>
            <a:ext cx="1162936" cy="1000125"/>
          </a:xfrm>
          <a:prstGeom prst="rect">
            <a:avLst/>
          </a:prstGeom>
        </p:spPr>
      </p:pic>
      <p:sp>
        <p:nvSpPr>
          <p:cNvPr id="23" name="TextBox 10"/>
          <p:cNvSpPr txBox="1"/>
          <p:nvPr/>
        </p:nvSpPr>
        <p:spPr>
          <a:xfrm>
            <a:off x="4897697" y="1208742"/>
            <a:ext cx="17988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/>
              <a:t>刷牙</a:t>
            </a:r>
            <a:endParaRPr lang="en-GB" sz="4800" dirty="0"/>
          </a:p>
        </p:txBody>
      </p:sp>
      <p:sp>
        <p:nvSpPr>
          <p:cNvPr id="24" name="TextBox 11"/>
          <p:cNvSpPr txBox="1"/>
          <p:nvPr/>
        </p:nvSpPr>
        <p:spPr>
          <a:xfrm>
            <a:off x="4867665" y="2065656"/>
            <a:ext cx="207471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shuā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yá</a:t>
            </a:r>
            <a:r>
              <a:rPr lang="en-US" altLang="ja-JP" sz="2800" dirty="0">
                <a:solidFill>
                  <a:srgbClr val="0070C0"/>
                </a:solidFill>
              </a:rPr>
              <a:t>, to brush teeth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25" name="TextBox 10"/>
          <p:cNvSpPr txBox="1"/>
          <p:nvPr/>
        </p:nvSpPr>
        <p:spPr>
          <a:xfrm>
            <a:off x="8667278" y="1398970"/>
            <a:ext cx="17988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/>
              <a:t>洗澡</a:t>
            </a:r>
            <a:endParaRPr lang="en-GB" sz="4800" dirty="0"/>
          </a:p>
        </p:txBody>
      </p:sp>
      <p:sp>
        <p:nvSpPr>
          <p:cNvPr id="26" name="TextBox 11"/>
          <p:cNvSpPr txBox="1"/>
          <p:nvPr/>
        </p:nvSpPr>
        <p:spPr>
          <a:xfrm>
            <a:off x="8667278" y="2152673"/>
            <a:ext cx="265794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xǐ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zǎo</a:t>
            </a:r>
            <a:r>
              <a:rPr lang="en-US" altLang="ja-JP" sz="2800" dirty="0">
                <a:solidFill>
                  <a:srgbClr val="0070C0"/>
                </a:solidFill>
              </a:rPr>
              <a:t>, to have a shower/bath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27" name="TextBox 10"/>
          <p:cNvSpPr txBox="1"/>
          <p:nvPr/>
        </p:nvSpPr>
        <p:spPr>
          <a:xfrm>
            <a:off x="1006960" y="4946697"/>
            <a:ext cx="22937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/>
              <a:t>穿衣服</a:t>
            </a:r>
            <a:endParaRPr lang="en-GB" sz="4800" dirty="0"/>
          </a:p>
        </p:txBody>
      </p:sp>
      <p:sp>
        <p:nvSpPr>
          <p:cNvPr id="28" name="TextBox 11"/>
          <p:cNvSpPr txBox="1"/>
          <p:nvPr/>
        </p:nvSpPr>
        <p:spPr>
          <a:xfrm>
            <a:off x="1017857" y="5837050"/>
            <a:ext cx="30112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chuān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yī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fú</a:t>
            </a:r>
            <a:r>
              <a:rPr lang="en-US" altLang="ja-JP" sz="2800" dirty="0">
                <a:solidFill>
                  <a:srgbClr val="0070C0"/>
                </a:solidFill>
              </a:rPr>
              <a:t>, to get dressed</a:t>
            </a:r>
          </a:p>
        </p:txBody>
      </p:sp>
      <p:sp>
        <p:nvSpPr>
          <p:cNvPr id="29" name="TextBox 10"/>
          <p:cNvSpPr txBox="1"/>
          <p:nvPr/>
        </p:nvSpPr>
        <p:spPr>
          <a:xfrm>
            <a:off x="1006960" y="1337144"/>
            <a:ext cx="17988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/>
              <a:t>起床</a:t>
            </a:r>
            <a:endParaRPr lang="en-GB" sz="4800" dirty="0"/>
          </a:p>
        </p:txBody>
      </p:sp>
      <p:sp>
        <p:nvSpPr>
          <p:cNvPr id="30" name="TextBox 11"/>
          <p:cNvSpPr txBox="1"/>
          <p:nvPr/>
        </p:nvSpPr>
        <p:spPr>
          <a:xfrm>
            <a:off x="4953000" y="5790883"/>
            <a:ext cx="26003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chī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zǎo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fàn</a:t>
            </a:r>
            <a:r>
              <a:rPr lang="en-US" altLang="ja-JP" sz="2800" dirty="0">
                <a:solidFill>
                  <a:srgbClr val="0070C0"/>
                </a:solidFill>
              </a:rPr>
              <a:t>, to eat breakfast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31" name="TextBox 10"/>
          <p:cNvSpPr txBox="1"/>
          <p:nvPr/>
        </p:nvSpPr>
        <p:spPr>
          <a:xfrm>
            <a:off x="8787807" y="4727110"/>
            <a:ext cx="17988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/>
              <a:t>上学</a:t>
            </a:r>
            <a:endParaRPr lang="en-GB" sz="4800" dirty="0"/>
          </a:p>
        </p:txBody>
      </p:sp>
      <p:sp>
        <p:nvSpPr>
          <p:cNvPr id="32" name="TextBox 11"/>
          <p:cNvSpPr txBox="1"/>
          <p:nvPr/>
        </p:nvSpPr>
        <p:spPr>
          <a:xfrm>
            <a:off x="8787807" y="5683161"/>
            <a:ext cx="30112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shàng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xué</a:t>
            </a:r>
            <a:r>
              <a:rPr lang="en-US" altLang="ja-JP" sz="2800" dirty="0">
                <a:solidFill>
                  <a:srgbClr val="0070C0"/>
                </a:solidFill>
              </a:rPr>
              <a:t>, to go to school</a:t>
            </a:r>
            <a:endParaRPr lang="en-GB" sz="28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16840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4959162" y="5301082"/>
            <a:ext cx="24687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/>
              <a:t>吃早饭</a:t>
            </a:r>
            <a:endParaRPr lang="en-GB" sz="4800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0" y="324508"/>
            <a:ext cx="1417808" cy="1183894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2400" y="151090"/>
            <a:ext cx="1447800" cy="1357313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6871" y="3309760"/>
            <a:ext cx="1274991" cy="1699988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81600" y="3442797"/>
            <a:ext cx="1303380" cy="150390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33097" y="3358894"/>
            <a:ext cx="1837330" cy="1592353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53000" y="324509"/>
            <a:ext cx="1162936" cy="1000125"/>
          </a:xfrm>
          <a:prstGeom prst="rect">
            <a:avLst/>
          </a:prstGeom>
        </p:spPr>
      </p:pic>
      <p:sp>
        <p:nvSpPr>
          <p:cNvPr id="23" name="TextBox 10"/>
          <p:cNvSpPr txBox="1"/>
          <p:nvPr/>
        </p:nvSpPr>
        <p:spPr>
          <a:xfrm>
            <a:off x="4975072" y="1661071"/>
            <a:ext cx="17988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/>
              <a:t>刷牙</a:t>
            </a:r>
            <a:endParaRPr lang="en-GB" sz="4800" dirty="0"/>
          </a:p>
        </p:txBody>
      </p:sp>
      <p:sp>
        <p:nvSpPr>
          <p:cNvPr id="25" name="TextBox 10"/>
          <p:cNvSpPr txBox="1"/>
          <p:nvPr/>
        </p:nvSpPr>
        <p:spPr>
          <a:xfrm>
            <a:off x="7772400" y="1634591"/>
            <a:ext cx="17988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/>
              <a:t>洗澡</a:t>
            </a:r>
            <a:endParaRPr lang="en-GB" sz="4800" dirty="0"/>
          </a:p>
        </p:txBody>
      </p:sp>
      <p:sp>
        <p:nvSpPr>
          <p:cNvPr id="27" name="TextBox 10"/>
          <p:cNvSpPr txBox="1"/>
          <p:nvPr/>
        </p:nvSpPr>
        <p:spPr>
          <a:xfrm>
            <a:off x="2373805" y="5278304"/>
            <a:ext cx="22937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/>
              <a:t>穿衣服</a:t>
            </a:r>
            <a:endParaRPr lang="en-GB" sz="4800" dirty="0"/>
          </a:p>
        </p:txBody>
      </p:sp>
      <p:sp>
        <p:nvSpPr>
          <p:cNvPr id="29" name="TextBox 10"/>
          <p:cNvSpPr txBox="1"/>
          <p:nvPr/>
        </p:nvSpPr>
        <p:spPr>
          <a:xfrm>
            <a:off x="2354239" y="1674479"/>
            <a:ext cx="17988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/>
              <a:t>起床</a:t>
            </a:r>
            <a:endParaRPr lang="en-GB" sz="4800" dirty="0"/>
          </a:p>
        </p:txBody>
      </p:sp>
      <p:sp>
        <p:nvSpPr>
          <p:cNvPr id="31" name="TextBox 10"/>
          <p:cNvSpPr txBox="1"/>
          <p:nvPr/>
        </p:nvSpPr>
        <p:spPr>
          <a:xfrm>
            <a:off x="8001822" y="5267663"/>
            <a:ext cx="17988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/>
              <a:t>上学</a:t>
            </a:r>
            <a:endParaRPr lang="en-GB" sz="4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1A462F2-EADB-43D2-9D5B-3238BE009F82}"/>
              </a:ext>
            </a:extLst>
          </p:cNvPr>
          <p:cNvSpPr txBox="1"/>
          <p:nvPr/>
        </p:nvSpPr>
        <p:spPr>
          <a:xfrm>
            <a:off x="304800" y="647700"/>
            <a:ext cx="16668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Can you still say them?</a:t>
            </a:r>
          </a:p>
        </p:txBody>
      </p:sp>
    </p:spTree>
    <p:extLst>
      <p:ext uri="{BB962C8B-B14F-4D97-AF65-F5344CB8AC3E}">
        <p14:creationId xmlns:p14="http://schemas.microsoft.com/office/powerpoint/2010/main" val="39555553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4740087" y="3615157"/>
            <a:ext cx="24687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/>
              <a:t>吃早饭</a:t>
            </a:r>
            <a:endParaRPr lang="en-GB" sz="4800" dirty="0"/>
          </a:p>
        </p:txBody>
      </p:sp>
      <p:sp>
        <p:nvSpPr>
          <p:cNvPr id="23" name="TextBox 10"/>
          <p:cNvSpPr txBox="1"/>
          <p:nvPr/>
        </p:nvSpPr>
        <p:spPr>
          <a:xfrm>
            <a:off x="4865795" y="541959"/>
            <a:ext cx="17988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/>
              <a:t>刷牙</a:t>
            </a:r>
            <a:endParaRPr lang="en-GB" sz="4800" dirty="0"/>
          </a:p>
        </p:txBody>
      </p:sp>
      <p:sp>
        <p:nvSpPr>
          <p:cNvPr id="25" name="TextBox 10"/>
          <p:cNvSpPr txBox="1"/>
          <p:nvPr/>
        </p:nvSpPr>
        <p:spPr>
          <a:xfrm>
            <a:off x="7663123" y="515479"/>
            <a:ext cx="17988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/>
              <a:t>洗澡</a:t>
            </a:r>
            <a:endParaRPr lang="en-GB" sz="4800" dirty="0"/>
          </a:p>
        </p:txBody>
      </p:sp>
      <p:sp>
        <p:nvSpPr>
          <p:cNvPr id="27" name="TextBox 10"/>
          <p:cNvSpPr txBox="1"/>
          <p:nvPr/>
        </p:nvSpPr>
        <p:spPr>
          <a:xfrm>
            <a:off x="2154730" y="3592379"/>
            <a:ext cx="22937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/>
              <a:t>穿衣服</a:t>
            </a:r>
            <a:endParaRPr lang="en-GB" sz="4800" dirty="0"/>
          </a:p>
        </p:txBody>
      </p:sp>
      <p:sp>
        <p:nvSpPr>
          <p:cNvPr id="29" name="TextBox 10"/>
          <p:cNvSpPr txBox="1"/>
          <p:nvPr/>
        </p:nvSpPr>
        <p:spPr>
          <a:xfrm>
            <a:off x="2244962" y="555367"/>
            <a:ext cx="17988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/>
              <a:t>起床</a:t>
            </a:r>
            <a:endParaRPr lang="en-GB" sz="4800" dirty="0"/>
          </a:p>
        </p:txBody>
      </p:sp>
      <p:sp>
        <p:nvSpPr>
          <p:cNvPr id="31" name="TextBox 10"/>
          <p:cNvSpPr txBox="1"/>
          <p:nvPr/>
        </p:nvSpPr>
        <p:spPr>
          <a:xfrm>
            <a:off x="7782747" y="3581738"/>
            <a:ext cx="17988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/>
              <a:t>上学</a:t>
            </a:r>
            <a:endParaRPr lang="en-GB" sz="4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1A462F2-EADB-43D2-9D5B-3238BE009F82}"/>
              </a:ext>
            </a:extLst>
          </p:cNvPr>
          <p:cNvSpPr txBox="1"/>
          <p:nvPr/>
        </p:nvSpPr>
        <p:spPr>
          <a:xfrm>
            <a:off x="304800" y="647700"/>
            <a:ext cx="166687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Can you still recognise the words? Say them in English and Pinyin</a:t>
            </a:r>
          </a:p>
        </p:txBody>
      </p:sp>
    </p:spTree>
    <p:extLst>
      <p:ext uri="{BB962C8B-B14F-4D97-AF65-F5344CB8AC3E}">
        <p14:creationId xmlns:p14="http://schemas.microsoft.com/office/powerpoint/2010/main" val="14928948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6" name="Picture 10" descr="http://pic3.nipic.com/20090513/2559117_103726018_2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3940" y="3284689"/>
            <a:ext cx="999418" cy="1493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http://qoobooblog.live.qooboo.com/uploads/gallery/1/4/66bc2c9df17b69f57803aa19e8e324/inline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1982" y="3391120"/>
            <a:ext cx="1698988" cy="1128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1463491" y="4894761"/>
            <a:ext cx="17988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/>
              <a:t>放学</a:t>
            </a:r>
            <a:endParaRPr lang="en-GB" sz="4800" dirty="0"/>
          </a:p>
        </p:txBody>
      </p:sp>
      <p:sp>
        <p:nvSpPr>
          <p:cNvPr id="16" name="TextBox 15"/>
          <p:cNvSpPr txBox="1"/>
          <p:nvPr/>
        </p:nvSpPr>
        <p:spPr>
          <a:xfrm>
            <a:off x="1134361" y="5642339"/>
            <a:ext cx="260506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fàng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xué</a:t>
            </a:r>
            <a:r>
              <a:rPr lang="en-US" altLang="ja-JP" sz="2800" dirty="0">
                <a:solidFill>
                  <a:srgbClr val="0070C0"/>
                </a:solidFill>
              </a:rPr>
              <a:t>, to finish school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948758" y="4768959"/>
            <a:ext cx="21018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/>
              <a:t>做作业</a:t>
            </a:r>
            <a:endParaRPr lang="en-GB" sz="4800" dirty="0"/>
          </a:p>
        </p:txBody>
      </p:sp>
      <p:sp>
        <p:nvSpPr>
          <p:cNvPr id="18" name="TextBox 17"/>
          <p:cNvSpPr txBox="1"/>
          <p:nvPr/>
        </p:nvSpPr>
        <p:spPr>
          <a:xfrm>
            <a:off x="4826081" y="5771924"/>
            <a:ext cx="295451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zuò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zuò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yè</a:t>
            </a:r>
            <a:r>
              <a:rPr lang="en-US" altLang="ja-JP" sz="2800" dirty="0">
                <a:solidFill>
                  <a:srgbClr val="0070C0"/>
                </a:solidFill>
              </a:rPr>
              <a:t>, to do homework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19" name="TextBox 10"/>
          <p:cNvSpPr txBox="1"/>
          <p:nvPr/>
        </p:nvSpPr>
        <p:spPr>
          <a:xfrm>
            <a:off x="4651188" y="1337100"/>
            <a:ext cx="2667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/>
              <a:t>课间休息</a:t>
            </a:r>
            <a:endParaRPr lang="en-GB" sz="4800" dirty="0"/>
          </a:p>
        </p:txBody>
      </p:sp>
      <p:sp>
        <p:nvSpPr>
          <p:cNvPr id="20" name="TextBox 11"/>
          <p:cNvSpPr txBox="1"/>
          <p:nvPr/>
        </p:nvSpPr>
        <p:spPr>
          <a:xfrm>
            <a:off x="4947331" y="2186425"/>
            <a:ext cx="207471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kè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jiān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xiū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xí</a:t>
            </a:r>
            <a:r>
              <a:rPr lang="en-US" altLang="ja-JP" sz="2800" dirty="0">
                <a:solidFill>
                  <a:srgbClr val="0070C0"/>
                </a:solidFill>
              </a:rPr>
              <a:t>,</a:t>
            </a:r>
          </a:p>
          <a:p>
            <a:r>
              <a:rPr lang="en-US" sz="2800" dirty="0">
                <a:solidFill>
                  <a:srgbClr val="0070C0"/>
                </a:solidFill>
              </a:rPr>
              <a:t>breaktime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21" name="TextBox 10"/>
          <p:cNvSpPr txBox="1"/>
          <p:nvPr/>
        </p:nvSpPr>
        <p:spPr>
          <a:xfrm>
            <a:off x="8666639" y="1502945"/>
            <a:ext cx="24030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/>
              <a:t>吃午饭</a:t>
            </a:r>
            <a:endParaRPr lang="en-GB" sz="4800" dirty="0"/>
          </a:p>
        </p:txBody>
      </p:sp>
      <p:sp>
        <p:nvSpPr>
          <p:cNvPr id="22" name="TextBox 11"/>
          <p:cNvSpPr txBox="1"/>
          <p:nvPr/>
        </p:nvSpPr>
        <p:spPr>
          <a:xfrm>
            <a:off x="8791571" y="2229955"/>
            <a:ext cx="207471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chī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wǔ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fàn</a:t>
            </a:r>
            <a:r>
              <a:rPr lang="en-US" altLang="ja-JP" sz="2800" dirty="0">
                <a:solidFill>
                  <a:srgbClr val="0070C0"/>
                </a:solidFill>
              </a:rPr>
              <a:t>,</a:t>
            </a:r>
          </a:p>
          <a:p>
            <a:r>
              <a:rPr lang="en-US" sz="2800" dirty="0">
                <a:solidFill>
                  <a:srgbClr val="0070C0"/>
                </a:solidFill>
              </a:rPr>
              <a:t>to eat lunch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23" name="TextBox 10"/>
          <p:cNvSpPr txBox="1"/>
          <p:nvPr/>
        </p:nvSpPr>
        <p:spPr>
          <a:xfrm>
            <a:off x="1409084" y="1474567"/>
            <a:ext cx="26912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/>
              <a:t>上课</a:t>
            </a:r>
            <a:endParaRPr lang="en-GB" sz="4800" dirty="0"/>
          </a:p>
        </p:txBody>
      </p:sp>
      <p:sp>
        <p:nvSpPr>
          <p:cNvPr id="24" name="TextBox 11"/>
          <p:cNvSpPr txBox="1"/>
          <p:nvPr/>
        </p:nvSpPr>
        <p:spPr>
          <a:xfrm>
            <a:off x="1401125" y="2318073"/>
            <a:ext cx="310402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shàng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kè</a:t>
            </a:r>
            <a:r>
              <a:rPr lang="en-US" altLang="ja-JP" sz="2800" dirty="0">
                <a:solidFill>
                  <a:srgbClr val="0070C0"/>
                </a:solidFill>
              </a:rPr>
              <a:t>, to attend a lesson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25" name="TextBox 10"/>
          <p:cNvSpPr txBox="1"/>
          <p:nvPr/>
        </p:nvSpPr>
        <p:spPr>
          <a:xfrm>
            <a:off x="8906276" y="4687512"/>
            <a:ext cx="17988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/>
              <a:t>睡觉</a:t>
            </a:r>
            <a:endParaRPr lang="en-GB" sz="4800" dirty="0"/>
          </a:p>
        </p:txBody>
      </p:sp>
      <p:sp>
        <p:nvSpPr>
          <p:cNvPr id="26" name="TextBox 11"/>
          <p:cNvSpPr txBox="1"/>
          <p:nvPr/>
        </p:nvSpPr>
        <p:spPr>
          <a:xfrm>
            <a:off x="8941181" y="5725758"/>
            <a:ext cx="207471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shuì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jiào</a:t>
            </a:r>
            <a:r>
              <a:rPr lang="en-US" altLang="ja-JP" sz="2800" dirty="0">
                <a:solidFill>
                  <a:srgbClr val="0070C0"/>
                </a:solidFill>
              </a:rPr>
              <a:t>, to sleep</a:t>
            </a:r>
            <a:endParaRPr lang="en-GB" sz="2800" dirty="0">
              <a:solidFill>
                <a:srgbClr val="0070C0"/>
              </a:solidFill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63491" y="112396"/>
            <a:ext cx="1490780" cy="128704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08406" y="54982"/>
            <a:ext cx="1552564" cy="116312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015105" y="97451"/>
            <a:ext cx="1581150" cy="118586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666639" y="3237538"/>
            <a:ext cx="1711863" cy="1282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9125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6" name="Picture 10" descr="http://pic3.nipic.com/20090513/2559117_103726018_2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3940" y="3284689"/>
            <a:ext cx="999418" cy="1493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http://qoobooblog.live.qooboo.com/uploads/gallery/1/4/66bc2c9df17b69f57803aa19e8e324/inline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1982" y="3391120"/>
            <a:ext cx="1698988" cy="1128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1463491" y="4894761"/>
            <a:ext cx="17988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/>
              <a:t>放学</a:t>
            </a:r>
            <a:endParaRPr lang="en-GB" sz="4800" dirty="0"/>
          </a:p>
        </p:txBody>
      </p:sp>
      <p:sp>
        <p:nvSpPr>
          <p:cNvPr id="17" name="TextBox 16"/>
          <p:cNvSpPr txBox="1"/>
          <p:nvPr/>
        </p:nvSpPr>
        <p:spPr>
          <a:xfrm>
            <a:off x="4948758" y="4768959"/>
            <a:ext cx="21018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/>
              <a:t>做作业</a:t>
            </a:r>
            <a:endParaRPr lang="en-GB" sz="4800" dirty="0"/>
          </a:p>
        </p:txBody>
      </p:sp>
      <p:sp>
        <p:nvSpPr>
          <p:cNvPr id="19" name="TextBox 10"/>
          <p:cNvSpPr txBox="1"/>
          <p:nvPr/>
        </p:nvSpPr>
        <p:spPr>
          <a:xfrm>
            <a:off x="4651188" y="1337100"/>
            <a:ext cx="2667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/>
              <a:t>课间休息</a:t>
            </a:r>
            <a:endParaRPr lang="en-GB" sz="4800" dirty="0"/>
          </a:p>
        </p:txBody>
      </p:sp>
      <p:sp>
        <p:nvSpPr>
          <p:cNvPr id="21" name="TextBox 10"/>
          <p:cNvSpPr txBox="1"/>
          <p:nvPr/>
        </p:nvSpPr>
        <p:spPr>
          <a:xfrm>
            <a:off x="8666639" y="1502945"/>
            <a:ext cx="24030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/>
              <a:t>吃午饭</a:t>
            </a:r>
            <a:endParaRPr lang="en-GB" sz="4800" dirty="0"/>
          </a:p>
        </p:txBody>
      </p:sp>
      <p:sp>
        <p:nvSpPr>
          <p:cNvPr id="23" name="TextBox 10"/>
          <p:cNvSpPr txBox="1"/>
          <p:nvPr/>
        </p:nvSpPr>
        <p:spPr>
          <a:xfrm>
            <a:off x="1409084" y="1474567"/>
            <a:ext cx="26912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/>
              <a:t>上课</a:t>
            </a:r>
            <a:endParaRPr lang="en-GB" sz="4800" dirty="0"/>
          </a:p>
        </p:txBody>
      </p:sp>
      <p:sp>
        <p:nvSpPr>
          <p:cNvPr id="25" name="TextBox 10"/>
          <p:cNvSpPr txBox="1"/>
          <p:nvPr/>
        </p:nvSpPr>
        <p:spPr>
          <a:xfrm>
            <a:off x="8906276" y="4687512"/>
            <a:ext cx="17988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/>
              <a:t>睡觉</a:t>
            </a:r>
            <a:endParaRPr lang="en-GB" sz="4800" dirty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63491" y="112396"/>
            <a:ext cx="1490780" cy="128704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08406" y="54982"/>
            <a:ext cx="1552564" cy="116312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015105" y="97451"/>
            <a:ext cx="1581150" cy="118586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666639" y="3237538"/>
            <a:ext cx="1711863" cy="128246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BF37488-8994-4488-A57E-6D097E67743F}"/>
              </a:ext>
            </a:extLst>
          </p:cNvPr>
          <p:cNvSpPr txBox="1"/>
          <p:nvPr/>
        </p:nvSpPr>
        <p:spPr>
          <a:xfrm>
            <a:off x="247650" y="523875"/>
            <a:ext cx="10191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Can you still say them?</a:t>
            </a:r>
          </a:p>
        </p:txBody>
      </p:sp>
    </p:spTree>
    <p:extLst>
      <p:ext uri="{BB962C8B-B14F-4D97-AF65-F5344CB8AC3E}">
        <p14:creationId xmlns:p14="http://schemas.microsoft.com/office/powerpoint/2010/main" val="42494370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6" name="Picture 10" descr="http://pic3.nipic.com/20090513/2559117_103726018_2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3940" y="3284689"/>
            <a:ext cx="999418" cy="1493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http://qoobooblog.live.qooboo.com/uploads/gallery/1/4/66bc2c9df17b69f57803aa19e8e324/inline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1982" y="3391120"/>
            <a:ext cx="1698988" cy="1128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1463491" y="4894761"/>
            <a:ext cx="17988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/>
              <a:t>放学</a:t>
            </a:r>
            <a:endParaRPr lang="en-GB" sz="4800" dirty="0"/>
          </a:p>
        </p:txBody>
      </p:sp>
      <p:sp>
        <p:nvSpPr>
          <p:cNvPr id="17" name="TextBox 16"/>
          <p:cNvSpPr txBox="1"/>
          <p:nvPr/>
        </p:nvSpPr>
        <p:spPr>
          <a:xfrm>
            <a:off x="4948758" y="4768959"/>
            <a:ext cx="21018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/>
              <a:t>做作业</a:t>
            </a:r>
            <a:endParaRPr lang="en-GB" sz="4800" dirty="0"/>
          </a:p>
        </p:txBody>
      </p:sp>
      <p:sp>
        <p:nvSpPr>
          <p:cNvPr id="19" name="TextBox 10"/>
          <p:cNvSpPr txBox="1"/>
          <p:nvPr/>
        </p:nvSpPr>
        <p:spPr>
          <a:xfrm>
            <a:off x="4651188" y="1337100"/>
            <a:ext cx="2667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/>
              <a:t>课间休息</a:t>
            </a:r>
            <a:endParaRPr lang="en-GB" sz="4800" dirty="0"/>
          </a:p>
        </p:txBody>
      </p:sp>
      <p:sp>
        <p:nvSpPr>
          <p:cNvPr id="21" name="TextBox 10"/>
          <p:cNvSpPr txBox="1"/>
          <p:nvPr/>
        </p:nvSpPr>
        <p:spPr>
          <a:xfrm>
            <a:off x="8666639" y="1502945"/>
            <a:ext cx="24030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/>
              <a:t>吃午饭</a:t>
            </a:r>
            <a:endParaRPr lang="en-GB" sz="4800" dirty="0"/>
          </a:p>
        </p:txBody>
      </p:sp>
      <p:sp>
        <p:nvSpPr>
          <p:cNvPr id="23" name="TextBox 10"/>
          <p:cNvSpPr txBox="1"/>
          <p:nvPr/>
        </p:nvSpPr>
        <p:spPr>
          <a:xfrm>
            <a:off x="1409084" y="1474567"/>
            <a:ext cx="26912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/>
              <a:t>上课</a:t>
            </a:r>
            <a:endParaRPr lang="en-GB" sz="4800" dirty="0"/>
          </a:p>
        </p:txBody>
      </p:sp>
      <p:sp>
        <p:nvSpPr>
          <p:cNvPr id="25" name="TextBox 10"/>
          <p:cNvSpPr txBox="1"/>
          <p:nvPr/>
        </p:nvSpPr>
        <p:spPr>
          <a:xfrm>
            <a:off x="8906276" y="4687512"/>
            <a:ext cx="17988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/>
              <a:t>睡觉</a:t>
            </a:r>
            <a:endParaRPr lang="en-GB" sz="4800" dirty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63491" y="112396"/>
            <a:ext cx="1490780" cy="128704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08406" y="54982"/>
            <a:ext cx="1552564" cy="116312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015105" y="97451"/>
            <a:ext cx="1581150" cy="118586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666639" y="3237538"/>
            <a:ext cx="1711863" cy="128246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6D3E126-5EFB-4934-80A2-E5C9CB440D55}"/>
              </a:ext>
            </a:extLst>
          </p:cNvPr>
          <p:cNvSpPr txBox="1"/>
          <p:nvPr/>
        </p:nvSpPr>
        <p:spPr>
          <a:xfrm>
            <a:off x="1085850" y="2466975"/>
            <a:ext cx="9696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Can you still say these words in Chinese and English?</a:t>
            </a:r>
          </a:p>
        </p:txBody>
      </p:sp>
    </p:spTree>
    <p:extLst>
      <p:ext uri="{BB962C8B-B14F-4D97-AF65-F5344CB8AC3E}">
        <p14:creationId xmlns:p14="http://schemas.microsoft.com/office/powerpoint/2010/main" val="34003156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6" name="Picture 10" descr="http://pic3.nipic.com/20090513/2559117_103726018_2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8221" y="3496841"/>
            <a:ext cx="999418" cy="1493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http://qoobooblog.live.qooboo.com/uploads/gallery/1/4/66bc2c9df17b69f57803aa19e8e324/inline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8406" y="3774414"/>
            <a:ext cx="1698988" cy="1128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2492191" y="5144322"/>
            <a:ext cx="17988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/>
              <a:t>放学</a:t>
            </a:r>
            <a:endParaRPr lang="en-GB" sz="4800" dirty="0"/>
          </a:p>
        </p:txBody>
      </p:sp>
      <p:sp>
        <p:nvSpPr>
          <p:cNvPr id="17" name="TextBox 16"/>
          <p:cNvSpPr txBox="1"/>
          <p:nvPr/>
        </p:nvSpPr>
        <p:spPr>
          <a:xfrm>
            <a:off x="5097438" y="5105401"/>
            <a:ext cx="21018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/>
              <a:t>做作业</a:t>
            </a:r>
            <a:endParaRPr lang="en-GB" sz="4800" dirty="0"/>
          </a:p>
        </p:txBody>
      </p:sp>
      <p:sp>
        <p:nvSpPr>
          <p:cNvPr id="19" name="TextBox 10"/>
          <p:cNvSpPr txBox="1"/>
          <p:nvPr/>
        </p:nvSpPr>
        <p:spPr>
          <a:xfrm>
            <a:off x="4724400" y="1741326"/>
            <a:ext cx="2667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/>
              <a:t>课间休息</a:t>
            </a:r>
            <a:endParaRPr lang="en-GB" sz="4800" dirty="0"/>
          </a:p>
        </p:txBody>
      </p:sp>
      <p:sp>
        <p:nvSpPr>
          <p:cNvPr id="21" name="TextBox 10"/>
          <p:cNvSpPr txBox="1"/>
          <p:nvPr/>
        </p:nvSpPr>
        <p:spPr>
          <a:xfrm>
            <a:off x="7848601" y="1684715"/>
            <a:ext cx="24030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/>
              <a:t>吃午饭</a:t>
            </a:r>
            <a:endParaRPr lang="en-GB" sz="4800" dirty="0"/>
          </a:p>
        </p:txBody>
      </p:sp>
      <p:sp>
        <p:nvSpPr>
          <p:cNvPr id="23" name="TextBox 10"/>
          <p:cNvSpPr txBox="1"/>
          <p:nvPr/>
        </p:nvSpPr>
        <p:spPr>
          <a:xfrm>
            <a:off x="2362200" y="1674479"/>
            <a:ext cx="17988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/>
              <a:t>上课</a:t>
            </a:r>
            <a:endParaRPr lang="en-GB" sz="4800" dirty="0"/>
          </a:p>
        </p:txBody>
      </p:sp>
      <p:sp>
        <p:nvSpPr>
          <p:cNvPr id="25" name="TextBox 10"/>
          <p:cNvSpPr txBox="1"/>
          <p:nvPr/>
        </p:nvSpPr>
        <p:spPr>
          <a:xfrm>
            <a:off x="7890765" y="5010682"/>
            <a:ext cx="17988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/>
              <a:t>睡觉</a:t>
            </a:r>
            <a:endParaRPr lang="en-GB" sz="4800" dirty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92191" y="320815"/>
            <a:ext cx="1490780" cy="128704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84928" y="328025"/>
            <a:ext cx="1552564" cy="116312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046360" y="316655"/>
            <a:ext cx="1581150" cy="118586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799781" y="3706664"/>
            <a:ext cx="1711863" cy="1282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60748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/>
        </p:nvGraphicFramePr>
        <p:xfrm>
          <a:off x="2057400" y="1752600"/>
          <a:ext cx="7696200" cy="3657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24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24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24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24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219200">
                <a:tc>
                  <a:txBody>
                    <a:bodyPr/>
                    <a:lstStyle/>
                    <a:p>
                      <a:r>
                        <a:rPr lang="zh-CN" altLang="en-US" sz="3600" dirty="0"/>
                        <a:t>起床</a:t>
                      </a:r>
                      <a:endParaRPr lang="en-GB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600" dirty="0"/>
                        <a:t>刷牙</a:t>
                      </a:r>
                      <a:endParaRPr lang="en-GB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600" dirty="0"/>
                        <a:t>吃午饭</a:t>
                      </a:r>
                      <a:endParaRPr lang="en-GB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600" dirty="0"/>
                        <a:t>穿衣服</a:t>
                      </a:r>
                      <a:endParaRPr lang="en-GB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19200">
                <a:tc>
                  <a:txBody>
                    <a:bodyPr/>
                    <a:lstStyle/>
                    <a:p>
                      <a:r>
                        <a:rPr lang="zh-CN" altLang="en-US" sz="3600" dirty="0"/>
                        <a:t>上学</a:t>
                      </a:r>
                      <a:endParaRPr lang="en-GB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600" dirty="0"/>
                        <a:t>吃早饭</a:t>
                      </a:r>
                      <a:endParaRPr lang="en-GB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600" dirty="0"/>
                        <a:t>课间休息</a:t>
                      </a:r>
                      <a:endParaRPr lang="en-GB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600" dirty="0"/>
                        <a:t>放学</a:t>
                      </a:r>
                      <a:endParaRPr lang="en-GB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19200">
                <a:tc>
                  <a:txBody>
                    <a:bodyPr/>
                    <a:lstStyle/>
                    <a:p>
                      <a:r>
                        <a:rPr lang="zh-CN" altLang="en-US" sz="3600" dirty="0"/>
                        <a:t>睡觉</a:t>
                      </a:r>
                      <a:endParaRPr lang="en-GB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600" dirty="0"/>
                        <a:t>做作业</a:t>
                      </a:r>
                      <a:endParaRPr lang="en-GB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600" dirty="0"/>
                        <a:t>上课</a:t>
                      </a:r>
                      <a:endParaRPr lang="en-GB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600" dirty="0"/>
                        <a:t>洗澡</a:t>
                      </a:r>
                      <a:endParaRPr lang="en-GB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8610601" y="415218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20</a:t>
            </a:r>
            <a:endParaRPr lang="en-GB" sz="3200" dirty="0"/>
          </a:p>
        </p:txBody>
      </p:sp>
      <p:sp>
        <p:nvSpPr>
          <p:cNvPr id="4" name="文本框 3"/>
          <p:cNvSpPr txBox="1"/>
          <p:nvPr/>
        </p:nvSpPr>
        <p:spPr>
          <a:xfrm>
            <a:off x="4694271" y="395784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10</a:t>
            </a:r>
            <a:endParaRPr lang="en-GB" sz="3200" dirty="0"/>
          </a:p>
        </p:txBody>
      </p:sp>
      <p:sp>
        <p:nvSpPr>
          <p:cNvPr id="5" name="文本框 4"/>
          <p:cNvSpPr txBox="1"/>
          <p:nvPr/>
        </p:nvSpPr>
        <p:spPr>
          <a:xfrm>
            <a:off x="6793664" y="395785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15</a:t>
            </a:r>
            <a:endParaRPr lang="en-GB" sz="3200" dirty="0"/>
          </a:p>
        </p:txBody>
      </p:sp>
      <p:sp>
        <p:nvSpPr>
          <p:cNvPr id="6" name="文本框 5"/>
          <p:cNvSpPr txBox="1"/>
          <p:nvPr/>
        </p:nvSpPr>
        <p:spPr>
          <a:xfrm>
            <a:off x="2803268" y="395784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5</a:t>
            </a:r>
            <a:endParaRPr lang="en-GB" sz="3200" dirty="0"/>
          </a:p>
        </p:txBody>
      </p:sp>
      <p:sp>
        <p:nvSpPr>
          <p:cNvPr id="7" name="矩形 6"/>
          <p:cNvSpPr/>
          <p:nvPr/>
        </p:nvSpPr>
        <p:spPr>
          <a:xfrm>
            <a:off x="2057400" y="4191001"/>
            <a:ext cx="1905000" cy="12192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矩形 8"/>
          <p:cNvSpPr/>
          <p:nvPr/>
        </p:nvSpPr>
        <p:spPr>
          <a:xfrm>
            <a:off x="2060812" y="2971799"/>
            <a:ext cx="1901588" cy="12192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矩形 9"/>
          <p:cNvSpPr/>
          <p:nvPr/>
        </p:nvSpPr>
        <p:spPr>
          <a:xfrm>
            <a:off x="2040340" y="1752598"/>
            <a:ext cx="1883960" cy="12192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矩形 10"/>
          <p:cNvSpPr/>
          <p:nvPr/>
        </p:nvSpPr>
        <p:spPr>
          <a:xfrm>
            <a:off x="3941360" y="4194313"/>
            <a:ext cx="1905000" cy="12192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矩形 11"/>
          <p:cNvSpPr/>
          <p:nvPr/>
        </p:nvSpPr>
        <p:spPr>
          <a:xfrm>
            <a:off x="3944772" y="2975111"/>
            <a:ext cx="1901588" cy="12192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矩形 12"/>
          <p:cNvSpPr/>
          <p:nvPr/>
        </p:nvSpPr>
        <p:spPr>
          <a:xfrm>
            <a:off x="3962400" y="1755912"/>
            <a:ext cx="1883960" cy="12192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矩形 13"/>
          <p:cNvSpPr/>
          <p:nvPr/>
        </p:nvSpPr>
        <p:spPr>
          <a:xfrm>
            <a:off x="5884460" y="4171568"/>
            <a:ext cx="1905000" cy="12192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矩形 14"/>
          <p:cNvSpPr/>
          <p:nvPr/>
        </p:nvSpPr>
        <p:spPr>
          <a:xfrm>
            <a:off x="5887872" y="2952366"/>
            <a:ext cx="1901588" cy="12192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矩形 15"/>
          <p:cNvSpPr/>
          <p:nvPr/>
        </p:nvSpPr>
        <p:spPr>
          <a:xfrm>
            <a:off x="5905500" y="1733167"/>
            <a:ext cx="1883960" cy="12192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矩形 16"/>
          <p:cNvSpPr/>
          <p:nvPr/>
        </p:nvSpPr>
        <p:spPr>
          <a:xfrm>
            <a:off x="7789460" y="4210433"/>
            <a:ext cx="1905000" cy="12192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矩形 17"/>
          <p:cNvSpPr/>
          <p:nvPr/>
        </p:nvSpPr>
        <p:spPr>
          <a:xfrm>
            <a:off x="7809932" y="2991233"/>
            <a:ext cx="1901588" cy="12192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矩形 18"/>
          <p:cNvSpPr/>
          <p:nvPr/>
        </p:nvSpPr>
        <p:spPr>
          <a:xfrm>
            <a:off x="7827560" y="1772034"/>
            <a:ext cx="1883960" cy="12192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201E5FD-4959-4846-ABD2-FFF6A09532A4}"/>
              </a:ext>
            </a:extLst>
          </p:cNvPr>
          <p:cNvSpPr txBox="1"/>
          <p:nvPr/>
        </p:nvSpPr>
        <p:spPr>
          <a:xfrm>
            <a:off x="0" y="571500"/>
            <a:ext cx="188396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Task 2 Play the game to see how many points you can get</a:t>
            </a:r>
          </a:p>
        </p:txBody>
      </p:sp>
    </p:spTree>
    <p:extLst>
      <p:ext uri="{BB962C8B-B14F-4D97-AF65-F5344CB8AC3E}">
        <p14:creationId xmlns:p14="http://schemas.microsoft.com/office/powerpoint/2010/main" val="19392161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72BBE38-35BF-4A2B-9C9B-637278C1F64E}"/>
              </a:ext>
            </a:extLst>
          </p:cNvPr>
          <p:cNvSpPr txBox="1"/>
          <p:nvPr/>
        </p:nvSpPr>
        <p:spPr>
          <a:xfrm>
            <a:off x="2028825" y="533400"/>
            <a:ext cx="81343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/>
              <a:t>Lesson 2  I get up at 6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D6C9688-30E5-4906-8549-3477D9558938}"/>
              </a:ext>
            </a:extLst>
          </p:cNvPr>
          <p:cNvSpPr txBox="1"/>
          <p:nvPr/>
        </p:nvSpPr>
        <p:spPr>
          <a:xfrm>
            <a:off x="1914525" y="1533525"/>
            <a:ext cx="813435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LO:</a:t>
            </a:r>
          </a:p>
          <a:p>
            <a:r>
              <a:rPr lang="en-GB" sz="3200" dirty="0"/>
              <a:t>We are learning to talk about daily routine</a:t>
            </a:r>
          </a:p>
          <a:p>
            <a:r>
              <a:rPr lang="en-GB" sz="3200" dirty="0"/>
              <a:t>I can</a:t>
            </a:r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6255984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201" y="681044"/>
            <a:ext cx="7362824" cy="549591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F689314-9F23-4147-A6DB-0AC66BBEFFAD}"/>
              </a:ext>
            </a:extLst>
          </p:cNvPr>
          <p:cNvSpPr txBox="1"/>
          <p:nvPr/>
        </p:nvSpPr>
        <p:spPr>
          <a:xfrm>
            <a:off x="695324" y="-66675"/>
            <a:ext cx="105441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Task 1 Match up the phrases   Example: 1. 8.40am</a:t>
            </a:r>
          </a:p>
        </p:txBody>
      </p:sp>
    </p:spTree>
    <p:extLst>
      <p:ext uri="{BB962C8B-B14F-4D97-AF65-F5344CB8AC3E}">
        <p14:creationId xmlns:p14="http://schemas.microsoft.com/office/powerpoint/2010/main" val="676136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133600" y="304800"/>
            <a:ext cx="1823256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2800" b="1" dirty="0"/>
              <a:t>A sentence</a:t>
            </a:r>
            <a:endParaRPr lang="en-GB" sz="2800" b="1" dirty="0"/>
          </a:p>
        </p:txBody>
      </p:sp>
      <p:sp>
        <p:nvSpPr>
          <p:cNvPr id="3" name="文本框 2"/>
          <p:cNvSpPr txBox="1"/>
          <p:nvPr/>
        </p:nvSpPr>
        <p:spPr>
          <a:xfrm>
            <a:off x="2667001" y="1143001"/>
            <a:ext cx="1605119" cy="1323439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4000" dirty="0"/>
              <a:t>Person</a:t>
            </a:r>
          </a:p>
          <a:p>
            <a:r>
              <a:rPr lang="zh-CN" altLang="en-US" sz="4000" dirty="0"/>
              <a:t>我</a:t>
            </a:r>
            <a:endParaRPr lang="en-GB" sz="4000" dirty="0"/>
          </a:p>
        </p:txBody>
      </p:sp>
      <p:sp>
        <p:nvSpPr>
          <p:cNvPr id="4" name="文本框 3"/>
          <p:cNvSpPr txBox="1"/>
          <p:nvPr/>
        </p:nvSpPr>
        <p:spPr>
          <a:xfrm>
            <a:off x="4337857" y="1143001"/>
            <a:ext cx="2749471" cy="132343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4000" dirty="0"/>
              <a:t>Time</a:t>
            </a:r>
          </a:p>
          <a:p>
            <a:r>
              <a:rPr lang="zh-CN" altLang="en-US" sz="4000" dirty="0"/>
              <a:t>早上六点半</a:t>
            </a:r>
            <a:endParaRPr lang="en-GB" sz="4000" dirty="0"/>
          </a:p>
        </p:txBody>
      </p:sp>
      <p:sp>
        <p:nvSpPr>
          <p:cNvPr id="5" name="文本框 4"/>
          <p:cNvSpPr txBox="1"/>
          <p:nvPr/>
        </p:nvSpPr>
        <p:spPr>
          <a:xfrm>
            <a:off x="7153065" y="1156649"/>
            <a:ext cx="1739579" cy="132343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4000" dirty="0"/>
              <a:t>Activity</a:t>
            </a:r>
          </a:p>
          <a:p>
            <a:r>
              <a:rPr lang="zh-CN" altLang="en-US" sz="4000" dirty="0"/>
              <a:t>起床</a:t>
            </a:r>
            <a:endParaRPr lang="en-GB" sz="4000" dirty="0"/>
          </a:p>
        </p:txBody>
      </p:sp>
      <p:sp>
        <p:nvSpPr>
          <p:cNvPr id="6" name="文本框 5"/>
          <p:cNvSpPr txBox="1"/>
          <p:nvPr/>
        </p:nvSpPr>
        <p:spPr>
          <a:xfrm>
            <a:off x="2133600" y="3324226"/>
            <a:ext cx="90515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/>
              <a:t>Task 2 Write two sentences in Pinyin and characters.</a:t>
            </a:r>
            <a:endParaRPr lang="en-GB" sz="3200" b="1" dirty="0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8105" y="4568735"/>
            <a:ext cx="1981927" cy="1606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13406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0" ma:contentTypeDescription="Create a new document." ma:contentTypeScope="" ma:versionID="2e27d6a251cfd26c11fb719c597c03bc">
  <xsd:schema xmlns:xsd="http://www.w3.org/2001/XMLSchema" xmlns:xs="http://www.w3.org/2001/XMLSchema" xmlns:p="http://schemas.microsoft.com/office/2006/metadata/properties" xmlns:ns2="f513355b-a9cf-41c1-ad84-cdbe52169224" targetNamespace="http://schemas.microsoft.com/office/2006/metadata/properties" ma:root="true" ma:fieldsID="12ca933570d4978c894272445aa3928f" ns2:_="">
    <xsd:import namespace="f513355b-a9cf-41c1-ad84-cdbe521692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2C579DE-1B46-4B67-8209-FE476F181615}"/>
</file>

<file path=customXml/itemProps2.xml><?xml version="1.0" encoding="utf-8"?>
<ds:datastoreItem xmlns:ds="http://schemas.openxmlformats.org/officeDocument/2006/customXml" ds:itemID="{654C0698-DCC5-4163-A8D3-2B87703302EA}"/>
</file>

<file path=customXml/itemProps3.xml><?xml version="1.0" encoding="utf-8"?>
<ds:datastoreItem xmlns:ds="http://schemas.openxmlformats.org/officeDocument/2006/customXml" ds:itemID="{733FAB8F-F832-43A6-AE1E-DDC1B9B416DC}"/>
</file>

<file path=docProps/app.xml><?xml version="1.0" encoding="utf-8"?>
<Properties xmlns="http://schemas.openxmlformats.org/officeDocument/2006/extended-properties" xmlns:vt="http://schemas.openxmlformats.org/officeDocument/2006/docPropsVTypes">
  <TotalTime>697</TotalTime>
  <Words>393</Words>
  <Application>Microsoft Office PowerPoint</Application>
  <PresentationFormat>Widescreen</PresentationFormat>
  <Paragraphs>101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KaiTi</vt:lpstr>
      <vt:lpstr>Arial</vt:lpstr>
      <vt:lpstr>Calibri</vt:lpstr>
      <vt:lpstr>Calibri Light</vt:lpstr>
      <vt:lpstr>Office Theme</vt:lpstr>
      <vt:lpstr>PowerPoint Presentation</vt:lpstr>
      <vt:lpstr>A school day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Eat Bread for Breakfast</dc:title>
  <dc:creator>R Marshall</dc:creator>
  <cp:lastModifiedBy>R Marshall</cp:lastModifiedBy>
  <cp:revision>48</cp:revision>
  <dcterms:created xsi:type="dcterms:W3CDTF">2020-09-08T22:02:19Z</dcterms:created>
  <dcterms:modified xsi:type="dcterms:W3CDTF">2021-04-19T11:08:59Z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