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wmf" ContentType="image/x-wmf"/>
  <Default Extension="xml" ContentType="application/xml"/>
  <Default Extension="vml" ContentType="application/vnd.openxmlformats-officedocument.vmlDrawi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3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theme/theme4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7" r:id="rId3"/>
    <p:sldMasterId id="2147483709" r:id="rId4"/>
  </p:sldMasterIdLst>
  <p:notesMasterIdLst>
    <p:notesMasterId r:id="rId31"/>
  </p:notesMasterIdLst>
  <p:sldIdLst>
    <p:sldId id="257" r:id="rId5"/>
    <p:sldId id="258" r:id="rId6"/>
    <p:sldId id="420" r:id="rId7"/>
    <p:sldId id="421" r:id="rId8"/>
    <p:sldId id="422" r:id="rId9"/>
    <p:sldId id="423" r:id="rId10"/>
    <p:sldId id="424" r:id="rId11"/>
    <p:sldId id="259" r:id="rId12"/>
    <p:sldId id="260" r:id="rId13"/>
    <p:sldId id="419" r:id="rId14"/>
    <p:sldId id="261" r:id="rId15"/>
    <p:sldId id="263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86" r:id="rId27"/>
    <p:sldId id="277" r:id="rId28"/>
    <p:sldId id="278" r:id="rId29"/>
    <p:sldId id="287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20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38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openxmlformats.org/officeDocument/2006/relationships/customXml" Target="../customXml/item2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customXml" Target="../customXml/item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1EA70A-7DDA-493D-A640-F8429F23970F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B951DB-F3BD-4E85-BE59-C6768A058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062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59765A6B-D315-479A-9E26-0E0B428CA0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6B4E410-99C2-4255-90EA-1FC45C98F789}" type="slidenum">
              <a:rPr kumimoji="0" lang="en-CA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CA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3010" name="Rectangle 2">
            <a:extLst>
              <a:ext uri="{FF2B5EF4-FFF2-40B4-BE49-F238E27FC236}">
                <a16:creationId xmlns:a16="http://schemas.microsoft.com/office/drawing/2014/main" id="{C749E673-B267-4195-AB4E-1D2ADEE879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F5869382-EE6D-454E-82EB-CB1412C8F6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</p:spPr>
        <p:txBody>
          <a:bodyPr/>
          <a:lstStyle/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79062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368E1984-31DC-41D3-98E7-5695C56C3A5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59A52E6-129A-4F5E-8B90-F3A988A6A373}" type="slidenum">
              <a:rPr kumimoji="0" lang="en-CA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CA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5058" name="Rectangle 2">
            <a:extLst>
              <a:ext uri="{FF2B5EF4-FFF2-40B4-BE49-F238E27FC236}">
                <a16:creationId xmlns:a16="http://schemas.microsoft.com/office/drawing/2014/main" id="{044C7C00-F3A9-4C52-9C0E-0E2770E0FF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5B92C4F5-6BB0-4DF1-889E-E8BE43A5BE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</p:spPr>
        <p:txBody>
          <a:bodyPr/>
          <a:lstStyle/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26136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Question based on AQA Core Physics</a:t>
            </a:r>
            <a:r>
              <a:rPr lang="en-GB" baseline="0" dirty="0"/>
              <a:t> (P1) paper from 2014.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3EF3E5-0044-4C0E-BC22-D4C65E947B6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0226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068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64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977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49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762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384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126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125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405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086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6287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1E566-163A-4E25-B486-AFED1EC55A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179D85-6337-4D79-B764-BE044F593B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BAB548-CDFC-4CDE-810A-84F13EA6D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AD629C-766F-457C-8D57-99BD1B563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12D36C-CBC6-44C8-AD97-C3BAA3D45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65A91E-C7A0-473C-B306-C122E521866B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5026743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062576-68A2-4795-B1D4-E7E40749F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571765-7CA5-4CF9-A1E6-DC065DFF77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053D21-A6FE-412E-9664-3F1199180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191841-A7DC-415F-BE5B-CEA4F5B3F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22945-4E6E-4EA5-B68A-4B30B8C74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E308AE-5243-4E08-A3BE-529B1F688385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1971051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6AB6F-10DC-4112-B2C0-F236D0773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583A02-8733-4F10-8209-EA4220F66C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27526B-8282-4A3C-B2D5-F3D530D13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DE4B5-134E-4FDB-ABE3-0CAD504CF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6EC0D9-B445-4225-9370-B5F8F112C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01F056-F6FC-450E-9C93-13FC830D6997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1190841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83CAA-9EE9-45DF-B425-4E0EB1054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F9C67D-1D87-4D1A-9997-939B27BB9F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201598-F30A-485B-BF48-4252FD6997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3B4726-FB29-446B-9F69-F4C0FD33C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5EB8AD-2D6B-4E53-946A-B1B239437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48A17D-E797-42C0-B6E7-2399253B4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8885A2-88DC-4BDA-B894-98B2A0053254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7762330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C27F6-A172-4B7D-9F19-3107B5E2C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D05AE4-0964-4045-B3CB-CE7D3AAC5E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7C9CF0-6B0E-4D09-9407-1F656CA671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703516-0A6F-40B8-A92D-CDB2ABDF7B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BC998A-7084-4084-A80B-F8D872DC93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B41A153-402D-476D-907E-5E04A26D5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486CDB-B752-4241-86F4-6BDCCB542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338E56-6BFE-4F3F-9837-9302A89B1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65F6E6-0959-471F-A029-0167CD84EAF6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4483193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7EE01-6B26-4751-A137-EEA8DDFEF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5D76D1-9121-4D1B-9D8A-77FA8BD6A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01FA4A-2B55-4920-B569-B6E8525EB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E2563D-3EBB-445C-97C3-8A7DD59B2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419C0B-33ED-46ED-B008-E73BB05F57CB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4487761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78F200-6246-4FCC-94E7-E05F7B6BC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E73E64-0C1F-4177-8673-E3B1FA21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74EAEE-A574-43D0-A63A-2E4C9290B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F87B4-655E-4529-B30B-3A7ABA237A72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6010334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F6AF3-66BB-439B-9DE3-C86539C7C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B64534-B483-453A-BB96-10AF6DD1A9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95E621-C6D7-4434-B489-40B11743C1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229969-139D-4BB3-AE15-C64F7D781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D9BFD-F8F1-4B0D-BFD6-1C72499B1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F2E43F-D7BC-4DEB-B786-DC1AF1C9B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3BF10B-6C0D-4DD9-B2C6-A09E2F6E31FB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2065950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59EC2-B41D-4868-A5DB-3C6F89CFF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2907B4-8B28-40BA-A553-DA3E5DE54A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6CC14D-9B0A-449E-86D2-2F591C5110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FE4862-E4F2-4D45-8746-17C53290D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063AB8-5F70-4A1A-8354-45A6204F4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72AE0A-25F8-4E7D-B100-D51927728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192ACF-FA95-4D33-81FA-AD205C02B683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4499727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9A37D-D7F0-425C-A7CB-9E190C21B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6374E6-995C-4F54-88DA-70532E9A31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E9D9B3-18DD-4CA8-8F1A-A82534825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59D94B-49A0-4C3B-9EBE-6D8B1ABD9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609A05-3166-42F4-BB93-80BB5D1AF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B35A47-A7E9-4818-9235-3A6D280BA3F6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7098480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11E5015-C239-4998-BBD3-980C538126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BE1809-BF3D-4F6D-B4AF-75D50A3A01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8052-A654-4C73-84FF-E3450FBB5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F6799D-A9E8-471C-9B6B-407ADD781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3D3924-AAE7-4D22-9D33-5732C6BB5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7E2511-011B-4707-90BE-A170F43AEF1B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4044229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949F-0777-470D-9BCD-C38B024B7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>
            <a:extLst>
              <a:ext uri="{FF2B5EF4-FFF2-40B4-BE49-F238E27FC236}">
                <a16:creationId xmlns:a16="http://schemas.microsoft.com/office/drawing/2014/main" id="{055C81D9-FE2C-4D6A-ABB3-A9F0236F8731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372AA3-B9B5-470C-A7EB-AA4451CAE7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6ECFA0-9D0A-4EB8-9E53-382BED507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CA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2A0763-8002-4B19-9533-826F52BAD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9E847FA-3FC0-48D5-979C-BB31E639F6C7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199804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3EDB51-BCA0-4BB1-874A-CDF35394F79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88605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416283-22E8-4216-9CC5-A8411209F31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2625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6CFE95-92E3-433A-B6C9-A5327D834E3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2598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4B065A-B4ED-4360-8393-C61F58128BC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7954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020F6-5672-4F0D-A6BD-80A08077D4C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26018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CE8CF-F499-4989-A20E-F4C3164CB2B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19068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B4ACC-949F-4288-BD75-9B9F64E42A7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390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667E92-A62A-4960-83BD-284F87ADBD5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6453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9BEAEA-AA7C-4B55-89C2-A60691BD7ED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76384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32DA78-61CB-4436-B89A-8F03EB8330A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7756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7CCB6D-FA39-456B-88E8-3B7F062CF4E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55039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08D0F7A-F83B-4818-BC8D-F4E64D6462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9254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E085196-6975-410A-99B0-F3D0E962410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18349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3F7521-CD13-484A-9C44-827312C67D8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4771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9670005-92F7-4CA1-AFC1-6CC5D984F2A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71404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1512405-CDE4-4A19-9463-86E1FCD9EFD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44396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1BBD2E2-72BF-4EAF-AEE8-C165FCB4B67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8491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BD95BF9-65CE-4123-A782-3074FF2C10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89320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FE1B496-3C38-45F9-BD47-2270B514A7A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7209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6CBDA52-08D0-45EA-8EFA-9CC9229C53A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86322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EDCA302-8CCD-45CD-8AF1-66D76EAFD35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35563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C5886E0-82E7-411B-9A47-4D5A1B27FA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636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422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00"/>
            </a:gs>
            <a:gs pos="100000">
              <a:srgbClr val="FFFFCC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7DE283DD-FFCC-4C9D-875C-E8EE1B059D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altLang="en-US"/>
              <a:t>Click to edit Master title style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9EF6821C-6686-490E-883C-373E16352A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altLang="en-US"/>
              <a:t>Click to edit Master text styles</a:t>
            </a:r>
          </a:p>
          <a:p>
            <a:pPr lvl="1"/>
            <a:r>
              <a:rPr lang="en-CA" altLang="en-US"/>
              <a:t>Second level</a:t>
            </a:r>
          </a:p>
          <a:p>
            <a:pPr lvl="2"/>
            <a:r>
              <a:rPr lang="en-CA" altLang="en-US"/>
              <a:t>Third level</a:t>
            </a:r>
          </a:p>
          <a:p>
            <a:pPr lvl="3"/>
            <a:r>
              <a:rPr lang="en-CA" altLang="en-US"/>
              <a:t>Fourth level</a:t>
            </a:r>
          </a:p>
          <a:p>
            <a:pPr lvl="4"/>
            <a:r>
              <a:rPr lang="en-CA" altLang="en-US"/>
              <a:t>Fifth level</a:t>
            </a: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ECB194AB-FBDC-471E-8483-86D9D3C9D17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CA" altLang="en-US"/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CB714BE3-5C77-4364-BC96-8AED6598B34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CA" altLang="en-US"/>
          </a:p>
        </p:txBody>
      </p:sp>
      <p:sp>
        <p:nvSpPr>
          <p:cNvPr id="10246" name="Rectangle 6">
            <a:extLst>
              <a:ext uri="{FF2B5EF4-FFF2-40B4-BE49-F238E27FC236}">
                <a16:creationId xmlns:a16="http://schemas.microsoft.com/office/drawing/2014/main" id="{5A3F5E9C-2A6E-4217-B48D-387CD08A3B5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4CE7B07-427E-4615-BB63-B0AAA7275093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161336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629DC6C-9E42-4EBA-B0AA-53CE2C29290E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99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Comic Sans MS" pitchFamily="66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Comic Sans MS" pitchFamily="66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Comic Sans MS" pitchFamily="66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883DBE-CF4C-4266-A441-15525CA8918E}" type="slidenum">
              <a:rPr lang="en-GB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239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omic Sans MS" pitchFamily="66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omic Sans MS" pitchFamily="66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omic Sans MS" pitchFamily="66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omic Sans MS" pitchFamily="66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omic Sans MS" pitchFamily="66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jpeg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EBCB8A8-70CD-4A94-BF72-154C139CF883}"/>
              </a:ext>
            </a:extLst>
          </p:cNvPr>
          <p:cNvSpPr txBox="1"/>
          <p:nvPr/>
        </p:nvSpPr>
        <p:spPr>
          <a:xfrm>
            <a:off x="489520" y="459759"/>
            <a:ext cx="8409225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Heat Conduction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							</a:t>
            </a:r>
            <a:endParaRPr kumimoji="0" lang="en-GB" sz="2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Starter –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Write down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you think these words mean: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Conductor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Insulator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Thermal conductivity</a:t>
            </a:r>
          </a:p>
        </p:txBody>
      </p:sp>
    </p:spTree>
    <p:extLst>
      <p:ext uri="{BB962C8B-B14F-4D97-AF65-F5344CB8AC3E}">
        <p14:creationId xmlns:p14="http://schemas.microsoft.com/office/powerpoint/2010/main" val="39815734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EBCB8A8-70CD-4A94-BF72-154C139CF883}"/>
              </a:ext>
            </a:extLst>
          </p:cNvPr>
          <p:cNvSpPr txBox="1"/>
          <p:nvPr/>
        </p:nvSpPr>
        <p:spPr>
          <a:xfrm>
            <a:off x="424206" y="433632"/>
            <a:ext cx="845584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Heat Conduction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							</a:t>
            </a:r>
            <a:endParaRPr kumimoji="0" lang="en-GB" sz="2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Learning Objectives –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be able to define thermal conductivity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be able to compare the effectiveness of different insulators.</a:t>
            </a:r>
          </a:p>
        </p:txBody>
      </p:sp>
    </p:spTree>
    <p:extLst>
      <p:ext uri="{BB962C8B-B14F-4D97-AF65-F5344CB8AC3E}">
        <p14:creationId xmlns:p14="http://schemas.microsoft.com/office/powerpoint/2010/main" val="3594733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>
            <a:extLst>
              <a:ext uri="{FF2B5EF4-FFF2-40B4-BE49-F238E27FC236}">
                <a16:creationId xmlns:a16="http://schemas.microsoft.com/office/drawing/2014/main" id="{727BFB37-B903-4F1B-8AAB-DAEF17BE6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"/>
          <a:stretch>
            <a:fillRect/>
          </a:stretch>
        </p:blipFill>
        <p:spPr bwMode="auto">
          <a:xfrm>
            <a:off x="179388" y="2492375"/>
            <a:ext cx="4321175" cy="291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5" name="Text Box 3">
            <a:extLst>
              <a:ext uri="{FF2B5EF4-FFF2-40B4-BE49-F238E27FC236}">
                <a16:creationId xmlns:a16="http://schemas.microsoft.com/office/drawing/2014/main" id="{5FD3B119-49B1-4E21-81E8-88E6A60874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333375"/>
            <a:ext cx="8066087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If an object is warmer than its surroundings heat will be transferred from the object to the surroundings until they are both at the same temperature.</a:t>
            </a:r>
            <a:endParaRPr kumimoji="0" lang="en-CA" altLang="en-US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8916" name="Rectangle 4">
            <a:extLst>
              <a:ext uri="{FF2B5EF4-FFF2-40B4-BE49-F238E27FC236}">
                <a16:creationId xmlns:a16="http://schemas.microsoft.com/office/drawing/2014/main" id="{05427489-E345-4081-BCFF-F95F97B8E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0563" y="2420938"/>
            <a:ext cx="4319587" cy="37449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Look at the photograph.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y-GB" alt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will happen to the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temperature of each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drink?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y-GB" alt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Explain your answer.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alt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8A1D7975-931C-443F-AC8D-D2B920B06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y-GB" altLang="en-US" sz="4000" u="sng">
                <a:latin typeface="Comic Sans MS" panose="030F0702030302020204" pitchFamily="66" charset="0"/>
              </a:rPr>
              <a:t>Conductors and Insulators</a:t>
            </a:r>
            <a:br>
              <a:rPr lang="cy-GB" altLang="en-US" sz="4000" u="sng">
                <a:latin typeface="Comic Sans MS" panose="030F0702030302020204" pitchFamily="66" charset="0"/>
              </a:rPr>
            </a:br>
            <a:r>
              <a:rPr lang="cy-GB" altLang="en-US" sz="4000" u="sng">
                <a:latin typeface="Comic Sans MS" panose="030F0702030302020204" pitchFamily="66" charset="0"/>
              </a:rPr>
              <a:t>Quick Recap</a:t>
            </a:r>
            <a:endParaRPr lang="en-CA" altLang="en-US" sz="4000" u="sng">
              <a:latin typeface="Comic Sans MS" panose="030F0702030302020204" pitchFamily="66" charset="0"/>
            </a:endParaRPr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5A4BC1A0-E194-45B2-81C4-CE6E0B0ACD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62950" cy="47815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y-GB" altLang="en-US" sz="3000">
                <a:latin typeface="Comic Sans MS" panose="030F0702030302020204" pitchFamily="66" charset="0"/>
              </a:rPr>
              <a:t>An item that is a conductor allows </a:t>
            </a:r>
            <a:r>
              <a:rPr lang="cy-GB" altLang="en-US" sz="3000">
                <a:solidFill>
                  <a:srgbClr val="FF0000"/>
                </a:solidFill>
                <a:latin typeface="Comic Sans MS" panose="030F0702030302020204" pitchFamily="66" charset="0"/>
              </a:rPr>
              <a:t>heat</a:t>
            </a:r>
            <a:r>
              <a:rPr lang="cy-GB" altLang="en-US" sz="3000">
                <a:latin typeface="Comic Sans MS" panose="030F0702030302020204" pitchFamily="66" charset="0"/>
              </a:rPr>
              <a:t> energy or electrical energy to flow through it.</a:t>
            </a:r>
          </a:p>
          <a:p>
            <a:pPr>
              <a:lnSpc>
                <a:spcPct val="90000"/>
              </a:lnSpc>
            </a:pPr>
            <a:r>
              <a:rPr lang="cy-GB" altLang="en-US" sz="3000">
                <a:latin typeface="Comic Sans MS" panose="030F0702030302020204" pitchFamily="66" charset="0"/>
              </a:rPr>
              <a:t>An item that is an insulator will not allow </a:t>
            </a:r>
            <a:r>
              <a:rPr lang="cy-GB" altLang="en-US" sz="3000">
                <a:solidFill>
                  <a:srgbClr val="FF0000"/>
                </a:solidFill>
                <a:latin typeface="Comic Sans MS" panose="030F0702030302020204" pitchFamily="66" charset="0"/>
              </a:rPr>
              <a:t>heat</a:t>
            </a:r>
            <a:r>
              <a:rPr lang="cy-GB" altLang="en-US" sz="3000">
                <a:latin typeface="Comic Sans MS" panose="030F0702030302020204" pitchFamily="66" charset="0"/>
              </a:rPr>
              <a:t> energy or electrical energy to flow through it.</a:t>
            </a:r>
          </a:p>
          <a:p>
            <a:pPr>
              <a:lnSpc>
                <a:spcPct val="90000"/>
              </a:lnSpc>
            </a:pPr>
            <a:r>
              <a:rPr lang="cy-GB" altLang="en-US" sz="3000">
                <a:latin typeface="Comic Sans MS" panose="030F0702030302020204" pitchFamily="66" charset="0"/>
              </a:rPr>
              <a:t>The more particles within an item vibrate the more </a:t>
            </a:r>
            <a:r>
              <a:rPr lang="cy-GB" altLang="en-US" sz="3000">
                <a:solidFill>
                  <a:srgbClr val="FF0000"/>
                </a:solidFill>
                <a:latin typeface="Comic Sans MS" panose="030F0702030302020204" pitchFamily="66" charset="0"/>
              </a:rPr>
              <a:t>thermal</a:t>
            </a:r>
            <a:r>
              <a:rPr lang="cy-GB" altLang="en-US" sz="3000">
                <a:latin typeface="Comic Sans MS" panose="030F0702030302020204" pitchFamily="66" charset="0"/>
              </a:rPr>
              <a:t> energy it has (ie the hotter it is!)</a:t>
            </a:r>
          </a:p>
          <a:p>
            <a:pPr>
              <a:lnSpc>
                <a:spcPct val="90000"/>
              </a:lnSpc>
            </a:pPr>
            <a:r>
              <a:rPr lang="cy-GB" altLang="en-US" sz="3000">
                <a:latin typeface="Comic Sans MS" panose="030F0702030302020204" pitchFamily="66" charset="0"/>
              </a:rPr>
              <a:t>Conduction can only happen in </a:t>
            </a:r>
            <a:r>
              <a:rPr lang="cy-GB" altLang="en-US" sz="3000">
                <a:solidFill>
                  <a:schemeClr val="accent2"/>
                </a:solidFill>
                <a:latin typeface="Comic Sans MS" panose="030F0702030302020204" pitchFamily="66" charset="0"/>
              </a:rPr>
              <a:t>SOLIDS</a:t>
            </a:r>
            <a:r>
              <a:rPr lang="cy-GB" altLang="en-US" sz="3000">
                <a:latin typeface="Comic Sans MS" panose="030F0702030302020204" pitchFamily="66" charset="0"/>
              </a:rPr>
              <a:t>!</a:t>
            </a:r>
            <a:endParaRPr lang="en-CA" altLang="en-US" sz="300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A97AEDD9-CAB9-4EC7-B01F-F24D6EC7F2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850" y="333375"/>
            <a:ext cx="8229600" cy="1223963"/>
          </a:xfrm>
        </p:spPr>
        <p:txBody>
          <a:bodyPr/>
          <a:lstStyle/>
          <a:p>
            <a:r>
              <a:rPr lang="en-GB" altLang="en-US" sz="2400" b="1"/>
              <a:t>Most materials made from non-metals are thermal insulators.  Materials that contain a lot of trapped air are usually very good insulators.</a:t>
            </a:r>
            <a:endParaRPr lang="en-CA" altLang="en-US" sz="2400" b="1"/>
          </a:p>
        </p:txBody>
      </p:sp>
      <p:pic>
        <p:nvPicPr>
          <p:cNvPr id="40963" name="Picture 3">
            <a:extLst>
              <a:ext uri="{FF2B5EF4-FFF2-40B4-BE49-F238E27FC236}">
                <a16:creationId xmlns:a16="http://schemas.microsoft.com/office/drawing/2014/main" id="{3125AB96-9C3F-47DE-BFA9-EAD9044DFF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557338"/>
            <a:ext cx="6048375" cy="3316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4" name="Text Box 4">
            <a:extLst>
              <a:ext uri="{FF2B5EF4-FFF2-40B4-BE49-F238E27FC236}">
                <a16:creationId xmlns:a16="http://schemas.microsoft.com/office/drawing/2014/main" id="{9D701DFA-3656-411A-80AE-CFABF80654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913" y="5013325"/>
            <a:ext cx="60483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Look at the photograph.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Which one do you think is the best insulator?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Explain your answer</a:t>
            </a:r>
            <a:endParaRPr kumimoji="0" lang="en-CA" altLang="en-US" sz="2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>
            <a:extLst>
              <a:ext uri="{FF2B5EF4-FFF2-40B4-BE49-F238E27FC236}">
                <a16:creationId xmlns:a16="http://schemas.microsoft.com/office/drawing/2014/main" id="{E0D17063-1C95-40EF-9BE7-781120BB49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3624263"/>
            <a:ext cx="7954963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1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 metal feels cold and the wood feels warm.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1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Metal is a good conductor and conducts the heat away from your hands, so it feels cold.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1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Wood is </a:t>
            </a:r>
            <a:r>
              <a:rPr kumimoji="0" lang="en-GB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1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not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1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a good conductor and </a:t>
            </a:r>
            <a:r>
              <a:rPr kumimoji="0" lang="en-GB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1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does not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1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conduct the heat away from your hands as well as the metal, so the wood feels warmer than the metal.</a:t>
            </a:r>
          </a:p>
        </p:txBody>
      </p:sp>
      <p:graphicFrame>
        <p:nvGraphicFramePr>
          <p:cNvPr id="41987" name="Object 3">
            <a:extLst>
              <a:ext uri="{FF2B5EF4-FFF2-40B4-BE49-F238E27FC236}">
                <a16:creationId xmlns:a16="http://schemas.microsoft.com/office/drawing/2014/main" id="{7A23B081-8680-492D-AE88-F3737B854FA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62025" y="1622425"/>
          <a:ext cx="4076700" cy="187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Clip" r:id="rId4" imgW="4076640" imgH="1876320" progId="MS_ClipArt_Gallery.2">
                  <p:embed/>
                </p:oleObj>
              </mc:Choice>
              <mc:Fallback>
                <p:oleObj name="Clip" r:id="rId4" imgW="4076640" imgH="1876320" progId="MS_ClipArt_Gallery.2">
                  <p:embed/>
                  <p:pic>
                    <p:nvPicPr>
                      <p:cNvPr id="41987" name="Object 3">
                        <a:extLst>
                          <a:ext uri="{FF2B5EF4-FFF2-40B4-BE49-F238E27FC236}">
                            <a16:creationId xmlns:a16="http://schemas.microsoft.com/office/drawing/2014/main" id="{7A23B081-8680-492D-AE88-F3737B854FA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2025" y="1622425"/>
                        <a:ext cx="4076700" cy="1876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8" name="Rectangle 4" descr="Papyrus">
            <a:extLst>
              <a:ext uri="{FF2B5EF4-FFF2-40B4-BE49-F238E27FC236}">
                <a16:creationId xmlns:a16="http://schemas.microsoft.com/office/drawing/2014/main" id="{8AB939BB-DA11-4AE5-83AB-4175FCBF05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1425" y="1952625"/>
            <a:ext cx="3581400" cy="762000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CC99"/>
            </a:extrusionClr>
            <a:contourClr>
              <a:srgbClr val="FFCC99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1989" name="Text Box 5">
            <a:extLst>
              <a:ext uri="{FF2B5EF4-FFF2-40B4-BE49-F238E27FC236}">
                <a16:creationId xmlns:a16="http://schemas.microsoft.com/office/drawing/2014/main" id="{17BDA34D-3D0E-4AB5-8168-F00AF7EFD6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725" y="698500"/>
            <a:ext cx="806926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1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Touch a piece of metal and a piece of wood at the same temperature. Which material feels warmer and why?</a:t>
            </a:r>
          </a:p>
        </p:txBody>
      </p:sp>
      <p:sp>
        <p:nvSpPr>
          <p:cNvPr id="41990" name="Rectangle 6">
            <a:extLst>
              <a:ext uri="{FF2B5EF4-FFF2-40B4-BE49-F238E27FC236}">
                <a16:creationId xmlns:a16="http://schemas.microsoft.com/office/drawing/2014/main" id="{EA49D9D5-6EA8-4B7E-8A3C-93500D5EDE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576262"/>
          </a:xfrm>
        </p:spPr>
        <p:txBody>
          <a:bodyPr/>
          <a:lstStyle/>
          <a:p>
            <a:r>
              <a:rPr lang="en-GB" altLang="en-US" sz="4000"/>
              <a:t>      A temperature problem</a:t>
            </a:r>
          </a:p>
        </p:txBody>
      </p:sp>
      <p:sp>
        <p:nvSpPr>
          <p:cNvPr id="41991" name="Rectangle 7">
            <a:extLst>
              <a:ext uri="{FF2B5EF4-FFF2-40B4-BE49-F238E27FC236}">
                <a16:creationId xmlns:a16="http://schemas.microsoft.com/office/drawing/2014/main" id="{4D721874-0E21-4C7E-ABEE-9C99EA9A22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0275" y="2632075"/>
            <a:ext cx="3581400" cy="6096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</a:grad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FF"/>
            </a:extrusionClr>
            <a:contourClr>
              <a:srgbClr val="FFFFFF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1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31514B85-3FE3-48A4-A92D-83A14CF09C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8229600" cy="561975"/>
          </a:xfrm>
        </p:spPr>
        <p:txBody>
          <a:bodyPr/>
          <a:lstStyle/>
          <a:p>
            <a:r>
              <a:rPr lang="en-GB" altLang="en-US" sz="4000"/>
              <a:t>      </a:t>
            </a:r>
            <a:r>
              <a:rPr lang="en-GB" altLang="en-US" sz="4000" u="sng"/>
              <a:t>Insulators</a:t>
            </a:r>
          </a:p>
        </p:txBody>
      </p:sp>
      <p:sp>
        <p:nvSpPr>
          <p:cNvPr id="44035" name="Text Box 3">
            <a:extLst>
              <a:ext uri="{FF2B5EF4-FFF2-40B4-BE49-F238E27FC236}">
                <a16:creationId xmlns:a16="http://schemas.microsoft.com/office/drawing/2014/main" id="{F76EE81E-6A37-4AEE-A82C-CABFB48321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" y="2586038"/>
            <a:ext cx="5440363" cy="283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Gas and air are very effective insulators because the particles are far apart and do not bump into each other often enough to transfer the energy.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This is how your clothes keep you warm – air is trapped between the fibres and so acts as an insulator. </a:t>
            </a:r>
          </a:p>
        </p:txBody>
      </p:sp>
      <p:sp>
        <p:nvSpPr>
          <p:cNvPr id="44036" name="Text Box 4">
            <a:extLst>
              <a:ext uri="{FF2B5EF4-FFF2-40B4-BE49-F238E27FC236}">
                <a16:creationId xmlns:a16="http://schemas.microsoft.com/office/drawing/2014/main" id="{7DB60656-BD8F-43A2-8877-9DF4A246F5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963" y="698500"/>
            <a:ext cx="8069262" cy="173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Some materials are very poor conductors of heat. These are called </a:t>
            </a:r>
            <a:r>
              <a:rPr kumimoji="0" lang="en-GB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insulators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Examples of materials that are insulators include </a:t>
            </a:r>
            <a:r>
              <a:rPr kumimoji="0" lang="en-GB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plastics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</a:t>
            </a:r>
            <a:r>
              <a:rPr kumimoji="0" lang="en-GB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wood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</a:t>
            </a:r>
            <a:r>
              <a:rPr kumimoji="0" lang="en-GB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ceramics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and </a:t>
            </a:r>
            <a:r>
              <a:rPr kumimoji="0" lang="en-GB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air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 </a:t>
            </a:r>
          </a:p>
        </p:txBody>
      </p:sp>
      <p:pic>
        <p:nvPicPr>
          <p:cNvPr id="44037" name="Picture 5" descr="board dude">
            <a:extLst>
              <a:ext uri="{FF2B5EF4-FFF2-40B4-BE49-F238E27FC236}">
                <a16:creationId xmlns:a16="http://schemas.microsoft.com/office/drawing/2014/main" id="{954C8F2F-4521-4486-821E-7477CB1D7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492375"/>
            <a:ext cx="2541587" cy="227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8" name="Text Box 6">
            <a:extLst>
              <a:ext uri="{FF2B5EF4-FFF2-40B4-BE49-F238E27FC236}">
                <a16:creationId xmlns:a16="http://schemas.microsoft.com/office/drawing/2014/main" id="{42284EEE-BC0E-4C86-82A7-CFBF08074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5516563"/>
            <a:ext cx="78597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Other insulating materials, including polystyrene and loft insulation, use trapped air because it is so effective.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40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40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/>
      <p:bldP spid="44036" grpId="0" build="p"/>
      <p:bldP spid="440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EBCB8A8-70CD-4A94-BF72-154C139CF883}"/>
              </a:ext>
            </a:extLst>
          </p:cNvPr>
          <p:cNvSpPr txBox="1"/>
          <p:nvPr/>
        </p:nvSpPr>
        <p:spPr>
          <a:xfrm>
            <a:off x="424206" y="433632"/>
            <a:ext cx="845584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Heat Conduction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							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amount of energy transfer through a material depends on its thermal conductivity.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greater the thermal conductivity of a material, the more energy per second it transfers by conduction.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7084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3D5F96F-6C25-41E5-A6D9-9A829C239B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515" t="17789" r="28557" b="30161"/>
          <a:stretch/>
        </p:blipFill>
        <p:spPr>
          <a:xfrm>
            <a:off x="235670" y="329933"/>
            <a:ext cx="8736754" cy="6249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980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505199" y="821264"/>
          <a:ext cx="5524501" cy="1863090"/>
        </p:xfrm>
        <a:graphic>
          <a:graphicData uri="http://schemas.openxmlformats.org/drawingml/2006/table">
            <a:tbl>
              <a:tblPr/>
              <a:tblGrid>
                <a:gridCol w="33147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323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b="1" dirty="0">
                          <a:effectLst/>
                          <a:latin typeface="Arial"/>
                        </a:rPr>
                        <a:t>Type of window</a:t>
                      </a:r>
                      <a:endParaRPr lang="en-GB" sz="1600" dirty="0">
                        <a:effectLst/>
                        <a:latin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b="1" dirty="0">
                          <a:effectLst/>
                          <a:latin typeface="Arial"/>
                        </a:rPr>
                        <a:t>12</a:t>
                      </a:r>
                      <a:r>
                        <a:rPr lang="en-GB" sz="1400" b="1" spc="-150" dirty="0">
                          <a:effectLst/>
                          <a:latin typeface="Arial"/>
                        </a:rPr>
                        <a:t> </a:t>
                      </a:r>
                      <a:r>
                        <a:rPr lang="en-GB" sz="1400" b="1" dirty="0">
                          <a:effectLst/>
                          <a:latin typeface="Arial"/>
                        </a:rPr>
                        <a:t>mm gap</a:t>
                      </a:r>
                      <a:endParaRPr lang="en-GB" sz="1400" dirty="0">
                        <a:effectLst/>
                        <a:latin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b="1" dirty="0">
                          <a:effectLst/>
                          <a:latin typeface="Arial"/>
                        </a:rPr>
                        <a:t>16</a:t>
                      </a:r>
                      <a:r>
                        <a:rPr lang="en-GB" sz="1400" b="1" spc="-150" dirty="0">
                          <a:effectLst/>
                          <a:latin typeface="Arial"/>
                        </a:rPr>
                        <a:t> </a:t>
                      </a:r>
                      <a:r>
                        <a:rPr lang="en-GB" sz="1400" b="1" dirty="0">
                          <a:effectLst/>
                          <a:latin typeface="Arial"/>
                        </a:rPr>
                        <a:t>mm gap</a:t>
                      </a:r>
                      <a:endParaRPr lang="en-GB" sz="1400" dirty="0">
                        <a:effectLst/>
                        <a:latin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b="1" dirty="0">
                          <a:effectLst/>
                          <a:latin typeface="Arial"/>
                        </a:rPr>
                        <a:t>20</a:t>
                      </a:r>
                      <a:r>
                        <a:rPr lang="en-GB" sz="1400" b="1" spc="-150" dirty="0">
                          <a:effectLst/>
                          <a:latin typeface="Arial"/>
                        </a:rPr>
                        <a:t> </a:t>
                      </a:r>
                      <a:r>
                        <a:rPr lang="en-GB" sz="1400" b="1" dirty="0">
                          <a:effectLst/>
                          <a:latin typeface="Arial"/>
                        </a:rPr>
                        <a:t>mm gap</a:t>
                      </a:r>
                      <a:endParaRPr lang="en-GB" sz="1400" dirty="0">
                        <a:effectLst/>
                        <a:latin typeface="Arial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965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</a:rPr>
                        <a:t>1. Glass type </a:t>
                      </a:r>
                      <a:r>
                        <a:rPr lang="en-GB" sz="1600" b="1" dirty="0">
                          <a:effectLst/>
                          <a:latin typeface="Arial"/>
                        </a:rPr>
                        <a:t>X</a:t>
                      </a:r>
                      <a:r>
                        <a:rPr lang="en-GB" sz="1600" dirty="0">
                          <a:effectLst/>
                          <a:latin typeface="Arial"/>
                        </a:rPr>
                        <a:t> with air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</a:rPr>
                        <a:t>2.9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</a:rPr>
                        <a:t>2.7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>
                          <a:effectLst/>
                          <a:latin typeface="Arial"/>
                        </a:rPr>
                        <a:t>2.8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965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</a:rPr>
                        <a:t>2. Glass type </a:t>
                      </a:r>
                      <a:r>
                        <a:rPr lang="en-GB" sz="1600" b="1" dirty="0">
                          <a:effectLst/>
                          <a:latin typeface="Arial"/>
                        </a:rPr>
                        <a:t>X</a:t>
                      </a:r>
                      <a:r>
                        <a:rPr lang="en-GB" sz="1600" dirty="0">
                          <a:effectLst/>
                          <a:latin typeface="Arial"/>
                        </a:rPr>
                        <a:t> with air and argon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</a:rPr>
                        <a:t>2.7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</a:rPr>
                        <a:t>2.6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>
                          <a:effectLst/>
                          <a:latin typeface="Arial"/>
                        </a:rPr>
                        <a:t>2.6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965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</a:rPr>
                        <a:t>3. Glass type </a:t>
                      </a:r>
                      <a:r>
                        <a:rPr lang="en-GB" sz="1600" b="1" dirty="0">
                          <a:effectLst/>
                          <a:latin typeface="Arial"/>
                        </a:rPr>
                        <a:t>Y</a:t>
                      </a:r>
                      <a:r>
                        <a:rPr lang="en-GB" sz="1600" dirty="0">
                          <a:effectLst/>
                          <a:latin typeface="Arial"/>
                        </a:rPr>
                        <a:t> with air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>
                          <a:effectLst/>
                          <a:latin typeface="Arial"/>
                        </a:rPr>
                        <a:t>1.9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</a:rPr>
                        <a:t>1.8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>
                          <a:effectLst/>
                          <a:latin typeface="Arial"/>
                        </a:rPr>
                        <a:t>1.8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965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</a:rPr>
                        <a:t>4. Glass type </a:t>
                      </a:r>
                      <a:r>
                        <a:rPr lang="en-GB" sz="1600" b="1" dirty="0">
                          <a:effectLst/>
                          <a:latin typeface="Arial"/>
                        </a:rPr>
                        <a:t>Y</a:t>
                      </a:r>
                      <a:r>
                        <a:rPr lang="en-GB" sz="1600" dirty="0">
                          <a:effectLst/>
                          <a:latin typeface="Arial"/>
                        </a:rPr>
                        <a:t> with air and argon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</a:rPr>
                        <a:t>1.6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</a:rPr>
                        <a:t>1.5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600" dirty="0">
                          <a:effectLst/>
                          <a:latin typeface="Arial"/>
                        </a:rPr>
                        <a:t>1.5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04800" y="2719149"/>
            <a:ext cx="8610600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itchFamily="34" charset="0"/>
              </a:rPr>
              <a:t>The diagrams show the cross-section of three double glazed windows. The gap between the two sheets of glass can be filled with either air or a mixture of air and argon. The thermal conductivity for different types of double glazed windows, using different types of glass 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itchFamily="34" charset="0"/>
              </a:rPr>
              <a:t>X</a:t>
            </a: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itchFamily="34" charset="0"/>
              </a:rPr>
              <a:t> and </a:t>
            </a:r>
            <a:r>
              <a:rPr kumimoji="0" lang="en-GB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itchFamily="34" charset="0"/>
              </a:rPr>
              <a:t>Y</a:t>
            </a: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itchFamily="34" charset="0"/>
              </a:rPr>
              <a:t>, are given in the table.</a:t>
            </a:r>
            <a:endParaRPr kumimoji="0" lang="en-GB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itchFamily="34" charset="0"/>
              </a:rPr>
              <a:t> </a:t>
            </a:r>
            <a:endParaRPr kumimoji="0" lang="en-GB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itchFamily="34" charset="0"/>
              </a:rPr>
              <a:t>(a) Which type of window is the least energy efficient?</a:t>
            </a:r>
            <a:endParaRPr kumimoji="0" lang="en-GB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itchFamily="34" charset="0"/>
              </a:rPr>
              <a:t>(b) Name two windows which could be compared to decide if adding argon to the gap improves the energy efficiency of the window?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itchFamily="34" charset="0"/>
              </a:rPr>
              <a:t>(c) Which factor is the most important to consider when buying a window (glass type, gap size or gas). Explain your answer with evidence from the table  </a:t>
            </a:r>
            <a:endParaRPr kumimoji="0" lang="en-GB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Arial" pitchFamily="34" charset="0"/>
            </a:endParaRPr>
          </a:p>
        </p:txBody>
      </p:sp>
      <p:pic>
        <p:nvPicPr>
          <p:cNvPr id="1026" name="Picture 2" descr="http://content.doublestruck.eu/getPicture.asp?sub=AG_PHYS&amp;CT=Q&amp;org=6d75a66c103bcc3a3b8f6fbc1e5ab8df&amp;folder=QSP1F08_files&amp;file=image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1214735"/>
            <a:ext cx="3297837" cy="122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438900" y="4111954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62700" y="4968954"/>
            <a:ext cx="2476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 and 2 same gap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or 3 and 4 same gap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9600" y="6224885"/>
            <a:ext cx="800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Glass type – e.g. 12mm gap adding argon makes a 0,2 difference, increasing gap 0.1, but type Y glass makes 1.0 difference 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-27384"/>
            <a:ext cx="9143999" cy="830997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LO: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Link your results to explain how we make sure that double glazed windows are energy efficient.</a:t>
            </a:r>
          </a:p>
        </p:txBody>
      </p:sp>
    </p:spTree>
    <p:extLst>
      <p:ext uri="{BB962C8B-B14F-4D97-AF65-F5344CB8AC3E}">
        <p14:creationId xmlns:p14="http://schemas.microsoft.com/office/powerpoint/2010/main" val="1984151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EE363D7-269A-4A01-83AE-AFFF447C57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371" t="22004" r="29278" b="31077"/>
          <a:stretch/>
        </p:blipFill>
        <p:spPr>
          <a:xfrm>
            <a:off x="-1" y="537328"/>
            <a:ext cx="9101397" cy="496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272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5" y="548680"/>
            <a:ext cx="82809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Specific Heat Capacity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				</a:t>
            </a:r>
            <a:endParaRPr kumimoji="0" lang="en-GB" sz="2800" b="0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Learning Objectives –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To be able to investigate the specific heat capacity of different materials.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To know how to calculate specific heat capacity.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85008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Beac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33375"/>
            <a:ext cx="5616575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6156325" y="260350"/>
            <a:ext cx="2519363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At the end of a sunny day at the beach, you often notice that while 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sand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 has become quite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hot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, 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water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 has stayed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cool.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Why? Discuss.</a:t>
            </a:r>
          </a:p>
        </p:txBody>
      </p:sp>
    </p:spTree>
    <p:extLst>
      <p:ext uri="{BB962C8B-B14F-4D97-AF65-F5344CB8AC3E}">
        <p14:creationId xmlns:p14="http://schemas.microsoft.com/office/powerpoint/2010/main" val="25044267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14"/>
          <p:cNvSpPr>
            <a:spLocks noChangeArrowheads="1"/>
          </p:cNvSpPr>
          <p:nvPr/>
        </p:nvSpPr>
        <p:spPr bwMode="auto">
          <a:xfrm>
            <a:off x="1403350" y="2852738"/>
            <a:ext cx="3600450" cy="1943100"/>
          </a:xfrm>
          <a:prstGeom prst="cube">
            <a:avLst>
              <a:gd name="adj" fmla="val 58333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</p:txBody>
      </p:sp>
      <p:sp>
        <p:nvSpPr>
          <p:cNvPr id="3075" name="AutoShape 2"/>
          <p:cNvSpPr>
            <a:spLocks noChangeArrowheads="1"/>
          </p:cNvSpPr>
          <p:nvPr/>
        </p:nvSpPr>
        <p:spPr bwMode="auto">
          <a:xfrm>
            <a:off x="3779838" y="0"/>
            <a:ext cx="1582737" cy="1584325"/>
          </a:xfrm>
          <a:prstGeom prst="sun">
            <a:avLst>
              <a:gd name="adj" fmla="val 25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itchFamily="66" charset="0"/>
              <a:ea typeface="+mn-ea"/>
              <a:cs typeface="Arial" charset="0"/>
            </a:endParaRPr>
          </a:p>
        </p:txBody>
      </p:sp>
      <p:sp>
        <p:nvSpPr>
          <p:cNvPr id="3076" name="Text Box 7"/>
          <p:cNvSpPr txBox="1">
            <a:spLocks noChangeArrowheads="1"/>
          </p:cNvSpPr>
          <p:nvPr/>
        </p:nvSpPr>
        <p:spPr bwMode="auto">
          <a:xfrm>
            <a:off x="2124075" y="4221163"/>
            <a:ext cx="11525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WATER</a:t>
            </a:r>
          </a:p>
        </p:txBody>
      </p:sp>
      <p:sp>
        <p:nvSpPr>
          <p:cNvPr id="3077" name="AutoShape 15"/>
          <p:cNvSpPr>
            <a:spLocks noChangeArrowheads="1"/>
          </p:cNvSpPr>
          <p:nvPr/>
        </p:nvSpPr>
        <p:spPr bwMode="auto">
          <a:xfrm>
            <a:off x="3851275" y="2852738"/>
            <a:ext cx="3600450" cy="1943100"/>
          </a:xfrm>
          <a:prstGeom prst="cube">
            <a:avLst>
              <a:gd name="adj" fmla="val 58333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</p:txBody>
      </p:sp>
      <p:sp>
        <p:nvSpPr>
          <p:cNvPr id="4101" name="AutoShape 5"/>
          <p:cNvSpPr>
            <a:spLocks noChangeArrowheads="1"/>
          </p:cNvSpPr>
          <p:nvPr/>
        </p:nvSpPr>
        <p:spPr bwMode="auto">
          <a:xfrm rot="7351184">
            <a:off x="2620963" y="2105025"/>
            <a:ext cx="2160588" cy="935037"/>
          </a:xfrm>
          <a:prstGeom prst="rightArrow">
            <a:avLst>
              <a:gd name="adj1" fmla="val 50000"/>
              <a:gd name="adj2" fmla="val 577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</p:txBody>
      </p:sp>
      <p:sp>
        <p:nvSpPr>
          <p:cNvPr id="4102" name="AutoShape 6"/>
          <p:cNvSpPr>
            <a:spLocks noChangeArrowheads="1"/>
          </p:cNvSpPr>
          <p:nvPr/>
        </p:nvSpPr>
        <p:spPr bwMode="auto">
          <a:xfrm rot="3621542">
            <a:off x="4391819" y="2169319"/>
            <a:ext cx="2087562" cy="863600"/>
          </a:xfrm>
          <a:prstGeom prst="rightArrow">
            <a:avLst>
              <a:gd name="adj1" fmla="val 50000"/>
              <a:gd name="adj2" fmla="val 60432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vert="eaVert"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</p:txBody>
      </p:sp>
      <p:sp>
        <p:nvSpPr>
          <p:cNvPr id="3080" name="Text Box 16"/>
          <p:cNvSpPr txBox="1">
            <a:spLocks noChangeArrowheads="1"/>
          </p:cNvSpPr>
          <p:nvPr/>
        </p:nvSpPr>
        <p:spPr bwMode="auto">
          <a:xfrm>
            <a:off x="4500563" y="4221163"/>
            <a:ext cx="11525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SAND</a:t>
            </a:r>
          </a:p>
        </p:txBody>
      </p:sp>
      <p:pic>
        <p:nvPicPr>
          <p:cNvPr id="51209" name="Picture 17" descr="T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908050"/>
            <a:ext cx="457200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4" name="Picture 18" descr="T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908050"/>
            <a:ext cx="482600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1" name="Picture 20" descr="T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19925" y="836613"/>
            <a:ext cx="457200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Picture 21" descr="T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50" y="836613"/>
            <a:ext cx="4953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8" name="AutoShape 22"/>
          <p:cNvSpPr>
            <a:spLocks noChangeArrowheads="1"/>
          </p:cNvSpPr>
          <p:nvPr/>
        </p:nvSpPr>
        <p:spPr bwMode="auto">
          <a:xfrm>
            <a:off x="1042988" y="1700213"/>
            <a:ext cx="647700" cy="288925"/>
          </a:xfrm>
          <a:prstGeom prst="rightArrow">
            <a:avLst>
              <a:gd name="adj1" fmla="val 50000"/>
              <a:gd name="adj2" fmla="val 5604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</p:txBody>
      </p:sp>
      <p:sp>
        <p:nvSpPr>
          <p:cNvPr id="4119" name="AutoShape 23"/>
          <p:cNvSpPr>
            <a:spLocks noChangeArrowheads="1"/>
          </p:cNvSpPr>
          <p:nvPr/>
        </p:nvSpPr>
        <p:spPr bwMode="auto">
          <a:xfrm>
            <a:off x="7524750" y="1628775"/>
            <a:ext cx="647700" cy="288925"/>
          </a:xfrm>
          <a:prstGeom prst="rightArrow">
            <a:avLst>
              <a:gd name="adj1" fmla="val 50000"/>
              <a:gd name="adj2" fmla="val 5604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</p:txBody>
      </p:sp>
      <p:sp>
        <p:nvSpPr>
          <p:cNvPr id="4120" name="Text Box 24"/>
          <p:cNvSpPr txBox="1">
            <a:spLocks noChangeArrowheads="1"/>
          </p:cNvSpPr>
          <p:nvPr/>
        </p:nvSpPr>
        <p:spPr bwMode="auto">
          <a:xfrm>
            <a:off x="2987675" y="1916113"/>
            <a:ext cx="2881313" cy="954107"/>
          </a:xfrm>
          <a:prstGeom prst="rect">
            <a:avLst/>
          </a:prstGeom>
          <a:solidFill>
            <a:srgbClr val="FFFF99">
              <a:alpha val="83136"/>
            </a:srgbClr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SAME amount of HEAT ENERGY</a:t>
            </a:r>
          </a:p>
        </p:txBody>
      </p:sp>
      <p:sp>
        <p:nvSpPr>
          <p:cNvPr id="4122" name="AutoShape 26"/>
          <p:cNvSpPr>
            <a:spLocks noChangeArrowheads="1"/>
          </p:cNvSpPr>
          <p:nvPr/>
        </p:nvSpPr>
        <p:spPr bwMode="auto">
          <a:xfrm>
            <a:off x="250825" y="2997200"/>
            <a:ext cx="2808288" cy="1529751"/>
          </a:xfrm>
          <a:prstGeom prst="wedgeRoundRectCallout">
            <a:avLst>
              <a:gd name="adj1" fmla="val -16194"/>
              <a:gd name="adj2" fmla="val 41958"/>
              <a:gd name="adj3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Small TEMPERATURE RISE</a:t>
            </a:r>
          </a:p>
        </p:txBody>
      </p:sp>
      <p:sp>
        <p:nvSpPr>
          <p:cNvPr id="4123" name="AutoShape 27"/>
          <p:cNvSpPr>
            <a:spLocks noChangeArrowheads="1"/>
          </p:cNvSpPr>
          <p:nvPr/>
        </p:nvSpPr>
        <p:spPr bwMode="auto">
          <a:xfrm>
            <a:off x="6156325" y="2997200"/>
            <a:ext cx="2808288" cy="1624073"/>
          </a:xfrm>
          <a:prstGeom prst="wedgeRoundRectCallout">
            <a:avLst>
              <a:gd name="adj1" fmla="val -43500"/>
              <a:gd name="adj2" fmla="val 21338"/>
              <a:gd name="adj3" fmla="val 16667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Large TEMPERATURE RISE</a:t>
            </a:r>
          </a:p>
        </p:txBody>
      </p:sp>
      <p:sp>
        <p:nvSpPr>
          <p:cNvPr id="4124" name="Text Box 28"/>
          <p:cNvSpPr txBox="1">
            <a:spLocks noChangeArrowheads="1"/>
          </p:cNvSpPr>
          <p:nvPr/>
        </p:nvSpPr>
        <p:spPr bwMode="auto">
          <a:xfrm>
            <a:off x="179388" y="5300663"/>
            <a:ext cx="8713787" cy="1384995"/>
          </a:xfrm>
          <a:prstGeom prst="rect">
            <a:avLst/>
          </a:prstGeom>
          <a:solidFill>
            <a:srgbClr val="FFFF99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Putting the SAME AMOUNT OF HEAT ENERGY into some materials gives a BIGGER TEMPERATURE RISE than in other materials.</a:t>
            </a:r>
          </a:p>
        </p:txBody>
      </p:sp>
    </p:spTree>
    <p:extLst>
      <p:ext uri="{BB962C8B-B14F-4D97-AF65-F5344CB8AC3E}">
        <p14:creationId xmlns:p14="http://schemas.microsoft.com/office/powerpoint/2010/main" val="3618634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nimBg="1"/>
      <p:bldP spid="4102" grpId="0" animBg="1"/>
      <p:bldP spid="4118" grpId="0" animBg="1"/>
      <p:bldP spid="4119" grpId="0" animBg="1"/>
      <p:bldP spid="4120" grpId="0" animBg="1"/>
      <p:bldP spid="4122" grpId="0" animBg="1"/>
      <p:bldP spid="4123" grpId="0" animBg="1"/>
      <p:bldP spid="41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250825" y="333375"/>
            <a:ext cx="859684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sng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Specific Heat Capacity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79388" y="1700213"/>
            <a:ext cx="8856662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The specific heat capacity of a material is the amount of energy needed to raise the temperature of 1kg of the material by 1°C.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You could also say, the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specific heat capacity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of a substance is a measure of how much heat energy it can hold.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The Units are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J/</a:t>
            </a:r>
            <a:r>
              <a:rPr kumimoji="0" lang="en-GB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kg°C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14050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89" name="Group 45"/>
          <p:cNvGraphicFramePr>
            <a:graphicFrameLocks noGrp="1"/>
          </p:cNvGraphicFramePr>
          <p:nvPr/>
        </p:nvGraphicFramePr>
        <p:xfrm>
          <a:off x="1476375" y="2133600"/>
          <a:ext cx="6096000" cy="4317684"/>
        </p:xfrm>
        <a:graphic>
          <a:graphicData uri="http://schemas.openxmlformats.org/drawingml/2006/table">
            <a:tbl>
              <a:tblPr/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4486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Material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Specific Heat Capacity </a:t>
                      </a:r>
                      <a:r>
                        <a:rPr lang="en-GB" sz="3200" b="1" dirty="0">
                          <a:solidFill>
                            <a:srgbClr val="0000FF"/>
                          </a:solidFill>
                          <a:latin typeface="Calibri" panose="020F0502020204030204" pitchFamily="34" charset="0"/>
                          <a:cs typeface="Arial" charset="0"/>
                        </a:rPr>
                        <a:t>J/</a:t>
                      </a:r>
                      <a:r>
                        <a:rPr lang="en-GB" sz="3200" b="1" dirty="0" err="1">
                          <a:solidFill>
                            <a:srgbClr val="0000FF"/>
                          </a:solidFill>
                          <a:latin typeface="Calibri" panose="020F0502020204030204" pitchFamily="34" charset="0"/>
                          <a:cs typeface="Arial" charset="0"/>
                        </a:rPr>
                        <a:t>kg°C</a:t>
                      </a:r>
                      <a:r>
                        <a:rPr lang="en-GB" sz="3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Arial" charset="0"/>
                        </a:rPr>
                        <a:t>.</a:t>
                      </a:r>
                      <a:endParaRPr kumimoji="0" lang="en-GB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27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Water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4200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27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Cooking oil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1200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27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Aluminium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880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27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Copper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380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46971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252413" y="429159"/>
            <a:ext cx="864076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A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higher heat capacity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 means a material is able to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absorb and store more heat energy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charset="0"/>
              </a:rPr>
              <a:t>. Materials vary quite widely as to the amount of heat they can absorb for the same temperature rise.</a:t>
            </a:r>
          </a:p>
        </p:txBody>
      </p:sp>
      <p:graphicFrame>
        <p:nvGraphicFramePr>
          <p:cNvPr id="6189" name="Group 45"/>
          <p:cNvGraphicFramePr>
            <a:graphicFrameLocks noGrp="1"/>
          </p:cNvGraphicFramePr>
          <p:nvPr/>
        </p:nvGraphicFramePr>
        <p:xfrm>
          <a:off x="1476375" y="2446871"/>
          <a:ext cx="6096000" cy="4317684"/>
        </p:xfrm>
        <a:graphic>
          <a:graphicData uri="http://schemas.openxmlformats.org/drawingml/2006/table">
            <a:tbl>
              <a:tblPr/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4486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Material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Specific Heat Capacity </a:t>
                      </a:r>
                      <a:r>
                        <a:rPr lang="en-GB" sz="3200" b="1" dirty="0">
                          <a:solidFill>
                            <a:srgbClr val="0000FF"/>
                          </a:solidFill>
                          <a:latin typeface="Calibri" panose="020F0502020204030204" pitchFamily="34" charset="0"/>
                          <a:cs typeface="Arial" charset="0"/>
                        </a:rPr>
                        <a:t>J/</a:t>
                      </a:r>
                      <a:r>
                        <a:rPr lang="en-GB" sz="3200" b="1" dirty="0" err="1">
                          <a:solidFill>
                            <a:srgbClr val="0000FF"/>
                          </a:solidFill>
                          <a:latin typeface="Calibri" panose="020F0502020204030204" pitchFamily="34" charset="0"/>
                          <a:cs typeface="Arial" charset="0"/>
                        </a:rPr>
                        <a:t>kg°C</a:t>
                      </a:r>
                      <a:r>
                        <a:rPr lang="en-GB" sz="3200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cs typeface="Arial" charset="0"/>
                        </a:rPr>
                        <a:t>.</a:t>
                      </a:r>
                      <a:endParaRPr kumimoji="0" lang="en-GB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27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Water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4200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27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Cooking oil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1200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27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Aluminium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880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27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Copper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380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61853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4"/>
          <p:cNvSpPr txBox="1">
            <a:spLocks noChangeArrowheads="1"/>
          </p:cNvSpPr>
          <p:nvPr/>
        </p:nvSpPr>
        <p:spPr bwMode="auto">
          <a:xfrm>
            <a:off x="1219200" y="304800"/>
            <a:ext cx="67056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600" b="0" i="0" u="none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E = mc</a:t>
            </a:r>
            <a:r>
              <a:rPr kumimoji="0" lang="el-GR" sz="9600" b="0" i="0" u="none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θ</a:t>
            </a:r>
          </a:p>
        </p:txBody>
      </p:sp>
      <p:sp>
        <p:nvSpPr>
          <p:cNvPr id="54279" name="Text Box 7"/>
          <p:cNvSpPr txBox="1">
            <a:spLocks noChangeArrowheads="1"/>
          </p:cNvSpPr>
          <p:nvPr/>
        </p:nvSpPr>
        <p:spPr bwMode="auto">
          <a:xfrm>
            <a:off x="121311" y="2286000"/>
            <a:ext cx="3048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energy transferred (J)</a:t>
            </a:r>
          </a:p>
        </p:txBody>
      </p:sp>
      <p:sp>
        <p:nvSpPr>
          <p:cNvPr id="54280" name="Line 8"/>
          <p:cNvSpPr>
            <a:spLocks noChangeShapeType="1"/>
          </p:cNvSpPr>
          <p:nvPr/>
        </p:nvSpPr>
        <p:spPr bwMode="auto">
          <a:xfrm flipV="1">
            <a:off x="441655" y="1348032"/>
            <a:ext cx="757119" cy="95254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itchFamily="66" charset="0"/>
              <a:ea typeface="+mn-ea"/>
              <a:cs typeface="Arial" charset="0"/>
            </a:endParaRPr>
          </a:p>
        </p:txBody>
      </p:sp>
      <p:sp>
        <p:nvSpPr>
          <p:cNvPr id="54281" name="Text Box 9"/>
          <p:cNvSpPr txBox="1">
            <a:spLocks noChangeArrowheads="1"/>
          </p:cNvSpPr>
          <p:nvPr/>
        </p:nvSpPr>
        <p:spPr bwMode="auto">
          <a:xfrm>
            <a:off x="2971800" y="2387041"/>
            <a:ext cx="3048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mass (kg)</a:t>
            </a:r>
          </a:p>
        </p:txBody>
      </p:sp>
      <p:sp>
        <p:nvSpPr>
          <p:cNvPr id="54282" name="Line 10"/>
          <p:cNvSpPr>
            <a:spLocks noChangeShapeType="1"/>
          </p:cNvSpPr>
          <p:nvPr/>
        </p:nvSpPr>
        <p:spPr bwMode="auto">
          <a:xfrm flipV="1">
            <a:off x="3189737" y="1824303"/>
            <a:ext cx="6096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itchFamily="66" charset="0"/>
              <a:ea typeface="+mn-ea"/>
              <a:cs typeface="Arial" charset="0"/>
            </a:endParaRPr>
          </a:p>
        </p:txBody>
      </p:sp>
      <p:sp>
        <p:nvSpPr>
          <p:cNvPr id="54283" name="Line 11"/>
          <p:cNvSpPr>
            <a:spLocks noChangeShapeType="1"/>
          </p:cNvSpPr>
          <p:nvPr/>
        </p:nvSpPr>
        <p:spPr bwMode="auto">
          <a:xfrm flipH="1" flipV="1">
            <a:off x="4911365" y="1824303"/>
            <a:ext cx="1003954" cy="191549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itchFamily="66" charset="0"/>
              <a:ea typeface="+mn-ea"/>
              <a:cs typeface="Arial" charset="0"/>
            </a:endParaRPr>
          </a:p>
        </p:txBody>
      </p:sp>
      <p:sp>
        <p:nvSpPr>
          <p:cNvPr id="54284" name="Text Box 12"/>
          <p:cNvSpPr txBox="1">
            <a:spLocks noChangeArrowheads="1"/>
          </p:cNvSpPr>
          <p:nvPr/>
        </p:nvSpPr>
        <p:spPr bwMode="auto">
          <a:xfrm>
            <a:off x="6019800" y="3354811"/>
            <a:ext cx="3048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specific heat capacity (J/</a:t>
            </a:r>
            <a:r>
              <a:rPr kumimoji="0" lang="en-GB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kgºC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)</a:t>
            </a:r>
          </a:p>
        </p:txBody>
      </p:sp>
      <p:sp>
        <p:nvSpPr>
          <p:cNvPr id="54285" name="Text Box 13"/>
          <p:cNvSpPr txBox="1">
            <a:spLocks noChangeArrowheads="1"/>
          </p:cNvSpPr>
          <p:nvPr/>
        </p:nvSpPr>
        <p:spPr bwMode="auto">
          <a:xfrm>
            <a:off x="6920846" y="304800"/>
            <a:ext cx="2590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change in temperature (ºC)</a:t>
            </a:r>
          </a:p>
        </p:txBody>
      </p:sp>
      <p:sp>
        <p:nvSpPr>
          <p:cNvPr id="54286" name="Line 14"/>
          <p:cNvSpPr>
            <a:spLocks noChangeShapeType="1"/>
          </p:cNvSpPr>
          <p:nvPr/>
        </p:nvSpPr>
        <p:spPr bwMode="auto">
          <a:xfrm flipH="1">
            <a:off x="5909820" y="801278"/>
            <a:ext cx="1011025" cy="41600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itchFamily="66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938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9" grpId="0"/>
      <p:bldP spid="54281" grpId="0"/>
      <p:bldP spid="54284" grpId="0"/>
      <p:bldP spid="5428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381000" y="1100669"/>
            <a:ext cx="85344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A kettle contains 1.5kg of water at a temperature of 18ºC. How much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energy is needed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to bring the water to the boil?</a:t>
            </a:r>
          </a:p>
        </p:txBody>
      </p:sp>
      <p:pic>
        <p:nvPicPr>
          <p:cNvPr id="56323" name="Picture 8" descr="Electric Kettle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1938" y="4360336"/>
            <a:ext cx="2303462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4" name="Text Box 11"/>
          <p:cNvSpPr txBox="1">
            <a:spLocks noChangeArrowheads="1"/>
          </p:cNvSpPr>
          <p:nvPr/>
        </p:nvSpPr>
        <p:spPr bwMode="auto">
          <a:xfrm>
            <a:off x="304800" y="4314224"/>
            <a:ext cx="5791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1" u="none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specific heat capacity of water is 4200J/</a:t>
            </a:r>
            <a:r>
              <a:rPr kumimoji="0" lang="en-GB" sz="2800" b="0" i="1" u="none" strike="noStrike" kern="1200" cap="none" spc="0" normalizeH="0" baseline="0" noProof="0" dirty="0" err="1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kgºC</a:t>
            </a:r>
            <a:endParaRPr kumimoji="0" lang="en-GB" sz="2800" b="0" i="1" u="none" strike="noStrike" kern="1200" cap="none" spc="0" normalizeH="0" baseline="0" noProof="0" dirty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Comic Sans MS" pitchFamily="66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8383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381000" y="304800"/>
            <a:ext cx="85344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Water has a very high specific heat capacity – this is why it is used in radiators. </a:t>
            </a:r>
            <a:r>
              <a:rPr kumimoji="0" lang="en-GB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The higher the specific heat capacity – the more energy the substance can store.</a:t>
            </a:r>
          </a:p>
        </p:txBody>
      </p:sp>
      <p:pic>
        <p:nvPicPr>
          <p:cNvPr id="57347" name="Picture 3" descr="radiat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6200" y="3733800"/>
            <a:ext cx="4791075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326686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381000" y="304800"/>
            <a:ext cx="853440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E = m x c</a:t>
            </a: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x </a:t>
            </a: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θ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charset="0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 A kettle contains 500g of water at a temperature of 22°C. How much energy is needed to bring the water to the boil?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charset="0"/>
              <a:buAutoNum type="arabicPeriod"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charset="0"/>
              <a:buAutoNum type="arabicPeriod"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charset="0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 A deep fat fryer contains 500g of oil, at a temperature of 22°C. How much energy is needed to raise the temperature to 100°C?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63491" name="Text Box 11"/>
          <p:cNvSpPr txBox="1">
            <a:spLocks noChangeArrowheads="1"/>
          </p:cNvSpPr>
          <p:nvPr/>
        </p:nvSpPr>
        <p:spPr bwMode="auto">
          <a:xfrm>
            <a:off x="304800" y="5516563"/>
            <a:ext cx="8610600" cy="116998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specific heat capacity of water - 4200J/kgºC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1" u="none" strike="noStrike" kern="1200" cap="none" spc="0" normalizeH="0" baseline="0" noProof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specific heat capacity of oil - 2100J/kgºC</a:t>
            </a:r>
          </a:p>
        </p:txBody>
      </p:sp>
    </p:spTree>
    <p:extLst>
      <p:ext uri="{BB962C8B-B14F-4D97-AF65-F5344CB8AC3E}">
        <p14:creationId xmlns:p14="http://schemas.microsoft.com/office/powerpoint/2010/main" val="39554446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250825" y="304800"/>
            <a:ext cx="8664575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For any substance, the higher the specific heat capacity, the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more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heat it requires to raise it’s temperature by 1°C.</a:t>
            </a: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Oil is used for cooking because it has a            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lower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specific heat capacity than water, which means it is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easier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to heat up to a high temperature. This makes cooking with it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quicker.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155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0B907C7-23D2-485A-8BEA-EEF7B7D0E1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26" t="22738" r="35567" b="52153"/>
          <a:stretch/>
        </p:blipFill>
        <p:spPr>
          <a:xfrm>
            <a:off x="263950" y="301656"/>
            <a:ext cx="8547085" cy="2573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0005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7082" t="24800" r="22044" b="21301"/>
          <a:stretch/>
        </p:blipFill>
        <p:spPr>
          <a:xfrm>
            <a:off x="-11782" y="908720"/>
            <a:ext cx="9155782" cy="391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503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402" name="Group 90"/>
          <p:cNvGraphicFramePr>
            <a:graphicFrameLocks noGrp="1"/>
          </p:cNvGraphicFramePr>
          <p:nvPr/>
        </p:nvGraphicFramePr>
        <p:xfrm>
          <a:off x="395288" y="116632"/>
          <a:ext cx="8353176" cy="6406342"/>
        </p:xfrm>
        <a:graphic>
          <a:graphicData uri="http://schemas.openxmlformats.org/drawingml/2006/table">
            <a:tbl>
              <a:tblPr/>
              <a:tblGrid>
                <a:gridCol w="23742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0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773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0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2346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SPECIFIC HEAT CAPACITIES</a:t>
                      </a: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17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Air</a:t>
                      </a:r>
                      <a:endParaRPr kumimoji="0" lang="en-GB" sz="2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1012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Lead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129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17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Aluminium</a:t>
                      </a:r>
                      <a:endParaRPr kumimoji="0" lang="en-GB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897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omic Sans MS" pitchFamily="66" charset="0"/>
                        </a:rPr>
                        <a:t>Mercury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omic Sans MS" pitchFamily="66" charset="0"/>
                        </a:rPr>
                        <a:t>139.5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98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Carbon dioxide 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839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Methane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2191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817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Chromium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449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Nitrogen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1040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817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Copper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385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Neon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1030.1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98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Diamond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509.1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Oxygen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918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817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omic Sans MS" pitchFamily="66" charset="0"/>
                        </a:rPr>
                        <a:t>Ethanol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omic Sans MS" pitchFamily="66" charset="0"/>
                        </a:rPr>
                        <a:t>2440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Paraffin wax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2500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98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omic Sans MS" pitchFamily="66" charset="0"/>
                        </a:rPr>
                        <a:t>Gasoline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omic Sans MS" pitchFamily="66" charset="0"/>
                        </a:rPr>
                        <a:t>2220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Polyethylene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2302.7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817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Glass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840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Iron</a:t>
                      </a:r>
                      <a:endParaRPr kumimoji="0" lang="en-GB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450</a:t>
                      </a:r>
                      <a:endParaRPr kumimoji="0" lang="en-GB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817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Gold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129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Silica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703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98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Granite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790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Steam (100°C)</a:t>
                      </a:r>
                      <a:endParaRPr kumimoji="0" lang="en-GB" sz="2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2080</a:t>
                      </a:r>
                      <a:endParaRPr kumimoji="0" lang="en-GB" sz="2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817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Graphite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710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omic Sans MS" pitchFamily="66" charset="0"/>
                        </a:rPr>
                        <a:t>Water at 25 °C</a:t>
                      </a:r>
                      <a:endParaRPr kumimoji="0" lang="en-GB" sz="2200" b="1" i="0" u="none" strike="noStrike" cap="none" normalizeH="0" baseline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omic Sans MS" pitchFamily="66" charset="0"/>
                        </a:rPr>
                        <a:t>4181.3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817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Helium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5193.2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Ice −10 °C</a:t>
                      </a:r>
                      <a:endParaRPr kumimoji="0" lang="en-GB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2050</a:t>
                      </a:r>
                      <a:endParaRPr kumimoji="0" lang="en-GB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798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Hydrogen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14300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Zinc</a:t>
                      </a:r>
                      <a:endParaRPr kumimoji="0" lang="en-GB" sz="2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387</a:t>
                      </a:r>
                      <a:endParaRPr kumimoji="0" lang="en-GB" sz="2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L="91434" marR="91434" marT="45717" marB="4571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11897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228EFF-1E6B-49F6-A1A4-A8F55E290C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03" t="28343" r="35324" b="12431"/>
          <a:stretch/>
        </p:blipFill>
        <p:spPr>
          <a:xfrm>
            <a:off x="273376" y="245097"/>
            <a:ext cx="8555469" cy="6146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94561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9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AD4188E-857E-40F5-BACB-254F060F9DDA}"/>
</file>

<file path=customXml/itemProps2.xml><?xml version="1.0" encoding="utf-8"?>
<ds:datastoreItem xmlns:ds="http://schemas.openxmlformats.org/officeDocument/2006/customXml" ds:itemID="{BE639FE0-61E7-436F-852D-F77F98A1A7C9}"/>
</file>

<file path=customXml/itemProps3.xml><?xml version="1.0" encoding="utf-8"?>
<ds:datastoreItem xmlns:ds="http://schemas.openxmlformats.org/officeDocument/2006/customXml" ds:itemID="{A1E5BE33-E007-41FD-B707-E90148DE3AC2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1257</Words>
  <Application>Microsoft Office PowerPoint</Application>
  <PresentationFormat>On-screen Show (4:3)</PresentationFormat>
  <Paragraphs>208</Paragraphs>
  <Slides>26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6" baseType="lpstr">
      <vt:lpstr>Arial</vt:lpstr>
      <vt:lpstr>Calibri</vt:lpstr>
      <vt:lpstr>Calibri Light</vt:lpstr>
      <vt:lpstr>Comic Sans MS</vt:lpstr>
      <vt:lpstr>Times New Roman</vt:lpstr>
      <vt:lpstr>1_Office Theme</vt:lpstr>
      <vt:lpstr>Default Design</vt:lpstr>
      <vt:lpstr>12_Default Design</vt:lpstr>
      <vt:lpstr>9_Default Design</vt:lpstr>
      <vt:lpstr>Clip</vt:lpstr>
      <vt:lpstr>PowerPoint Presentation</vt:lpstr>
      <vt:lpstr>PowerPoint Presentation</vt:lpstr>
      <vt:lpstr>PowerPoint Presentation</vt:lpstr>
      <vt:lpstr>Conductors and Insulators Quick Recap</vt:lpstr>
      <vt:lpstr>Most materials made from non-metals are thermal insulators.  Materials that contain a lot of trapped air are usually very good insulators.</vt:lpstr>
      <vt:lpstr>      A temperature problem</vt:lpstr>
      <vt:lpstr>      Insulators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Fathers</dc:creator>
  <cp:lastModifiedBy>Jessica Fathers</cp:lastModifiedBy>
  <cp:revision>1</cp:revision>
  <dcterms:created xsi:type="dcterms:W3CDTF">2020-10-04T16:00:40Z</dcterms:created>
  <dcterms:modified xsi:type="dcterms:W3CDTF">2020-10-04T16:01:40Z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