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6" r:id="rId3"/>
    <p:sldId id="282" r:id="rId4"/>
    <p:sldId id="285" r:id="rId5"/>
    <p:sldId id="258" r:id="rId6"/>
    <p:sldId id="270" r:id="rId7"/>
    <p:sldId id="271" r:id="rId8"/>
    <p:sldId id="275" r:id="rId9"/>
    <p:sldId id="276" r:id="rId10"/>
    <p:sldId id="259" r:id="rId11"/>
    <p:sldId id="277" r:id="rId12"/>
    <p:sldId id="278" r:id="rId13"/>
    <p:sldId id="279" r:id="rId14"/>
    <p:sldId id="280" r:id="rId15"/>
    <p:sldId id="284" r:id="rId16"/>
    <p:sldId id="264" r:id="rId17"/>
    <p:sldId id="287" r:id="rId18"/>
    <p:sldId id="263" r:id="rId19"/>
    <p:sldId id="288" r:id="rId20"/>
    <p:sldId id="26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6" autoAdjust="0"/>
    <p:restoredTop sz="94660"/>
  </p:normalViewPr>
  <p:slideViewPr>
    <p:cSldViewPr>
      <p:cViewPr varScale="1">
        <p:scale>
          <a:sx n="62" d="100"/>
          <a:sy n="62" d="100"/>
        </p:scale>
        <p:origin x="70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835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776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701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83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218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934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551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772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785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45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C089A-11C2-4551-8AFF-D4FF61705E7C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89A58-BD07-4044-B12A-07BDE1B24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71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hyperlink" Target="http://www.google.co.uk/url?sa=i&amp;source=images&amp;cd=&amp;cad=rja&amp;docid=B_Ot-YGYFac_NM&amp;tbnid=51_KHheghqa9RM:&amp;ved=0CAgQjRwwAA&amp;url=http://wwp.greenwichmeantime.com/time-zone/europe/european-union/spain/flag/&amp;ei=ypp1UZWLFYjK0QWSl4GABw&amp;psig=AFQjCNEpQya4YmYN6bDPU8lYfMkCA4HVEg&amp;ust=1366748234425554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hyperlink" Target="http://www.google.co.uk/url?sa=i&amp;source=images&amp;cd=&amp;cad=rja&amp;docid=B_Ot-YGYFac_NM&amp;tbnid=51_KHheghqa9RM:&amp;ved=0CAgQjRwwAA&amp;url=http://wwp.greenwichmeantime.com/time-zone/europe/european-union/spain/flag/&amp;ei=ypp1UZWLFYjK0QWSl4GABw&amp;psig=AFQjCNEpQya4YmYN6bDPU8lYfMkCA4HVEg&amp;ust=1366748234425554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hyperlink" Target="http://www.google.co.uk/url?sa=i&amp;source=images&amp;cd=&amp;cad=rja&amp;docid=B_Ot-YGYFac_NM&amp;tbnid=51_KHheghqa9RM:&amp;ved=0CAgQjRwwAA&amp;url=http://wwp.greenwichmeantime.com/time-zone/europe/european-union/spain/flag/&amp;ei=ypp1UZWLFYjK0QWSl4GABw&amp;psig=AFQjCNEpQya4YmYN6bDPU8lYfMkCA4HVEg&amp;ust=1366748234425554" TargetMode="Externa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hyperlink" Target="http://www.google.co.uk/url?sa=i&amp;rct=j&amp;q=&amp;esrc=s&amp;frm=1&amp;source=images&amp;cd=&amp;cad=rja&amp;docid=Md_b45VANKVK2M&amp;tbnid=KQSSs89jQwI21M:&amp;ved=0CAUQjRw&amp;url=http://cultivatedcoaching.wordpress.com/2010/12/02/25-powerful-questions-to-ask-during-your-next-one-on-one-meeting/&amp;ei=qKx1Ufu7G8fP0QWMnoGICA&amp;bvm=bv.45512109,d.d2k&amp;psig=AFQjCNH5q5n4VztkybkiassShRKkeySOOQ&amp;ust=1366752804580283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www.google.co.uk/url?sa=i&amp;rct=j&amp;q=&amp;esrc=s&amp;frm=1&amp;source=images&amp;cd=&amp;cad=rja&amp;docid=YctwU59LpHYrpM&amp;tbnid=GsYMRLTGiHYrMM:&amp;ved=0CAUQjRw&amp;url=http://www.inter-word.net/home/writing.php&amp;ei=nkl4Ud3lJtGA0AWroYCIDQ&amp;bvm=bv.45645796,d.d2k&amp;psig=AFQjCNFwa3lalPcA9NakyyCsgaIoFWB4NQ&amp;ust=136692384872344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4A388A-46CF-44D2-9BD5-F32D8EEB5037}"/>
              </a:ext>
            </a:extLst>
          </p:cNvPr>
          <p:cNvSpPr txBox="1"/>
          <p:nvPr/>
        </p:nvSpPr>
        <p:spPr>
          <a:xfrm>
            <a:off x="2495600" y="1052737"/>
            <a:ext cx="77768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Week Commencing 19</a:t>
            </a:r>
            <a:r>
              <a:rPr lang="en-GB" sz="4400" baseline="30000" dirty="0"/>
              <a:t>th</a:t>
            </a:r>
            <a:r>
              <a:rPr lang="en-GB" sz="4400" dirty="0"/>
              <a:t> April 2021</a:t>
            </a:r>
          </a:p>
          <a:p>
            <a:r>
              <a:rPr lang="en-GB" sz="4400" dirty="0"/>
              <a:t>Year 7 Mandarin</a:t>
            </a:r>
          </a:p>
        </p:txBody>
      </p:sp>
    </p:spTree>
    <p:extLst>
      <p:ext uri="{BB962C8B-B14F-4D97-AF65-F5344CB8AC3E}">
        <p14:creationId xmlns:p14="http://schemas.microsoft.com/office/powerpoint/2010/main" val="1731349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5560" y="32437"/>
            <a:ext cx="7772400" cy="1470025"/>
          </a:xfrm>
        </p:spPr>
        <p:txBody>
          <a:bodyPr/>
          <a:lstStyle/>
          <a:p>
            <a:r>
              <a:rPr lang="en-US" altLang="ja-JP" dirty="0"/>
              <a:t>Lesson</a:t>
            </a:r>
            <a:r>
              <a:rPr lang="en-GB" altLang="ja-JP" dirty="0"/>
              <a:t>1 </a:t>
            </a:r>
            <a:r>
              <a:rPr lang="ja-JP" altLang="en-US" dirty="0"/>
              <a:t> </a:t>
            </a:r>
            <a:r>
              <a:rPr lang="en-GB" dirty="0"/>
              <a:t>Chinese Is Cool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5560" y="2204864"/>
            <a:ext cx="7704856" cy="417646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</a:rPr>
              <a:t>LO: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We are learning to talk about school subjects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I can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Say and recognise school subjects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Ask and answer a question what lesson you have on a specific day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Write a sentence to say what lesson you have and if you like the lesson</a:t>
            </a:r>
          </a:p>
          <a:p>
            <a:pPr algn="l"/>
            <a:endParaRPr lang="en-US" b="1" dirty="0">
              <a:solidFill>
                <a:schemeClr val="tx1"/>
              </a:solidFill>
            </a:endParaRPr>
          </a:p>
          <a:p>
            <a:pPr marL="514350" indent="-514350" algn="l">
              <a:buAutoNum type="arabicPeriod" startAt="3"/>
            </a:pP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630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29109" y="81499"/>
            <a:ext cx="1464503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3600" dirty="0"/>
              <a:t>Starter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07569" y="821309"/>
            <a:ext cx="79342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Match up the Chinese words with English Equivalents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83632" y="198884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星期三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978863" y="5741653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星期一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2762290" y="251206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星期五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873824" y="4695213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星期六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832272" y="4171993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星期日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2799327" y="303528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星期四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832272" y="355850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星期二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816081" y="1556792"/>
            <a:ext cx="1028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1"/>
                </a:solidFill>
              </a:rPr>
              <a:t>Monday</a:t>
            </a:r>
            <a:r>
              <a:rPr lang="zh-CN" altLang="en-US" b="1" dirty="0">
                <a:solidFill>
                  <a:schemeClr val="accent1"/>
                </a:solidFill>
              </a:rPr>
              <a:t> 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25641" y="5187655"/>
            <a:ext cx="787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dislike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6575" y="2065784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1"/>
                </a:solidFill>
              </a:rPr>
              <a:t>Tuesday</a:t>
            </a:r>
            <a:r>
              <a:rPr lang="zh-CN" altLang="en-US" b="1" dirty="0">
                <a:solidFill>
                  <a:schemeClr val="accent1"/>
                </a:solidFill>
              </a:rPr>
              <a:t> 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48906" y="2528675"/>
            <a:ext cx="1297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1"/>
                </a:solidFill>
              </a:rPr>
              <a:t>Wednesday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82800" y="2953287"/>
            <a:ext cx="1057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1"/>
                </a:solidFill>
              </a:rPr>
              <a:t>Thursday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62759" y="3373834"/>
            <a:ext cx="770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1"/>
                </a:solidFill>
              </a:rPr>
              <a:t>Friday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67917" y="3824529"/>
            <a:ext cx="1029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1"/>
                </a:solidFill>
              </a:rPr>
              <a:t>Saturday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35765" y="4248937"/>
            <a:ext cx="935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accent1"/>
                </a:solidFill>
              </a:rPr>
              <a:t>Sunday</a:t>
            </a:r>
            <a:r>
              <a:rPr lang="zh-CN" altLang="en-US" b="1" dirty="0">
                <a:solidFill>
                  <a:schemeClr val="accent1"/>
                </a:solidFill>
              </a:rPr>
              <a:t> 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03552" y="4705963"/>
            <a:ext cx="516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like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78864" y="521843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喜欢</a:t>
            </a: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2856884" y="1402904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不喜欢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2351584" y="14029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2456915" y="20657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2361750" y="25120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481946" y="31122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2497641" y="366089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512593" y="421489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2584969" y="484910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2625695" y="533090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8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2706041" y="58818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9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6456040" y="1664514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6423954" y="211516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439879" y="2550488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6528689" y="297955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6458914" y="334888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</a:t>
            </a:r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6439879" y="3802661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</a:t>
            </a:r>
            <a:endParaRPr lang="en-GB" dirty="0"/>
          </a:p>
        </p:txBody>
      </p:sp>
      <p:sp>
        <p:nvSpPr>
          <p:cNvPr id="38" name="TextBox 37"/>
          <p:cNvSpPr txBox="1"/>
          <p:nvPr/>
        </p:nvSpPr>
        <p:spPr>
          <a:xfrm>
            <a:off x="6518377" y="4214895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6485420" y="467613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</a:t>
            </a:r>
            <a:endParaRPr lang="en-GB" dirty="0"/>
          </a:p>
        </p:txBody>
      </p:sp>
      <p:sp>
        <p:nvSpPr>
          <p:cNvPr id="40" name="TextBox 39"/>
          <p:cNvSpPr txBox="1"/>
          <p:nvPr/>
        </p:nvSpPr>
        <p:spPr>
          <a:xfrm>
            <a:off x="6458914" y="5218433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4385289" y="141674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180742" y="256433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150118" y="2034939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209263" y="311788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35248" y="365038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209263" y="424893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256100" y="4711418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250892" y="529537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330783" y="57474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140439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1C4D3F-33FF-417F-870A-1C22100F51CA}"/>
              </a:ext>
            </a:extLst>
          </p:cNvPr>
          <p:cNvSpPr txBox="1"/>
          <p:nvPr/>
        </p:nvSpPr>
        <p:spPr>
          <a:xfrm>
            <a:off x="2639616" y="836713"/>
            <a:ext cx="640871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Task 1</a:t>
            </a:r>
          </a:p>
          <a:p>
            <a:r>
              <a:rPr lang="en-GB" sz="4400" b="1" dirty="0"/>
              <a:t>Learn the new words using next few slides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b="1" dirty="0"/>
              <a:t>Practise to say and recognise the words</a:t>
            </a:r>
          </a:p>
        </p:txBody>
      </p:sp>
    </p:spTree>
    <p:extLst>
      <p:ext uri="{BB962C8B-B14F-4D97-AF65-F5344CB8AC3E}">
        <p14:creationId xmlns:p14="http://schemas.microsoft.com/office/powerpoint/2010/main" val="2200129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971" y="338771"/>
            <a:ext cx="176212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1" y="292151"/>
            <a:ext cx="18002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253046"/>
            <a:ext cx="181927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http://wwp.greenwichmeantime.com/time-zone/europe/european-union/spain/images/spain-flag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681" y="3645024"/>
            <a:ext cx="2158380" cy="143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71664" y="19168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中文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8395854" y="191683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法文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5722034" y="19168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英文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2746481" y="510978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西班牙文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071665" y="2563163"/>
            <a:ext cx="12037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err="1"/>
              <a:t>zhōng</a:t>
            </a:r>
            <a:r>
              <a:rPr lang="en-US" altLang="ja-JP" dirty="0"/>
              <a:t> </a:t>
            </a:r>
            <a:r>
              <a:rPr lang="en-US" altLang="ja-JP" dirty="0" err="1"/>
              <a:t>wén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739589" y="2563163"/>
            <a:ext cx="1025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err="1"/>
              <a:t>yīng</a:t>
            </a:r>
            <a:r>
              <a:rPr lang="en-US" altLang="ja-JP" dirty="0"/>
              <a:t> </a:t>
            </a:r>
            <a:r>
              <a:rPr lang="en-US" altLang="ja-JP" dirty="0" err="1"/>
              <a:t>wén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8300124" y="2563163"/>
            <a:ext cx="81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err="1"/>
              <a:t>fǎ</a:t>
            </a:r>
            <a:r>
              <a:rPr lang="en-US" altLang="ja-JP" dirty="0"/>
              <a:t> </a:t>
            </a:r>
            <a:r>
              <a:rPr lang="en-US" altLang="ja-JP" dirty="0" err="1"/>
              <a:t>wén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975933" y="5756119"/>
            <a:ext cx="1514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err="1"/>
              <a:t>xī</a:t>
            </a:r>
            <a:r>
              <a:rPr lang="en-US" altLang="ja-JP" dirty="0"/>
              <a:t> </a:t>
            </a:r>
            <a:r>
              <a:rPr lang="en-US" altLang="ja-JP" dirty="0" err="1"/>
              <a:t>bān</a:t>
            </a:r>
            <a:r>
              <a:rPr lang="en-US" altLang="ja-JP" dirty="0"/>
              <a:t> </a:t>
            </a:r>
            <a:r>
              <a:rPr lang="en-US" altLang="ja-JP" dirty="0" err="1"/>
              <a:t>yá</a:t>
            </a:r>
            <a:r>
              <a:rPr lang="en-US" altLang="ja-JP" dirty="0"/>
              <a:t> </a:t>
            </a:r>
            <a:r>
              <a:rPr lang="en-US" altLang="ja-JP" dirty="0" err="1"/>
              <a:t>wén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600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971" y="338771"/>
            <a:ext cx="176212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1" y="292151"/>
            <a:ext cx="18002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253046"/>
            <a:ext cx="181927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http://wwp.greenwichmeantime.com/time-zone/europe/european-union/spain/images/spain-flag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681" y="3645024"/>
            <a:ext cx="2158380" cy="143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153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971" y="338771"/>
            <a:ext cx="176212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1" y="292151"/>
            <a:ext cx="18002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253046"/>
            <a:ext cx="181927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http://wwp.greenwichmeantime.com/time-zone/europe/european-union/spain/images/spain-flag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842" y="3574483"/>
            <a:ext cx="2158380" cy="143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71664" y="19168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中文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8395854" y="191683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法文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5722034" y="19168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英文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2610000" y="505254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西班牙文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118228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71664" y="19168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中文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8395854" y="191683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法文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5722034" y="19168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英文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2783633" y="4434026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西班牙文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56722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22034" y="105273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中文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7311486" y="213285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法文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4087326" y="223999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英文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5260370" y="335699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西班牙文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908798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448" y="-27919"/>
            <a:ext cx="16383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592" y="156863"/>
            <a:ext cx="1790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810" y="156864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679" y="3194939"/>
            <a:ext cx="17526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884" y="3095481"/>
            <a:ext cx="16097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440" y="3356253"/>
            <a:ext cx="149542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79330" y="177743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地理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5591944" y="17602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历史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8339573" y="17602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音乐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3020981" y="465226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数学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5715436" y="463783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科学</a:t>
            </a:r>
            <a:endParaRPr lang="en-GB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8494159" y="470880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体育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3182912" y="2519318"/>
            <a:ext cx="700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dì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lǐ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95526" y="2533295"/>
            <a:ext cx="841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lì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shǐ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97740" y="2519318"/>
            <a:ext cx="12282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yīn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yuè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79330" y="5284160"/>
            <a:ext cx="1304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shù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xué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4060" y="5298594"/>
            <a:ext cx="1115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kē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xué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64784" y="5331655"/>
            <a:ext cx="819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tǐ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yù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796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448" y="-27919"/>
            <a:ext cx="16383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592" y="156863"/>
            <a:ext cx="1790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810" y="156864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679" y="3194939"/>
            <a:ext cx="17526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884" y="3095481"/>
            <a:ext cx="16097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440" y="3356253"/>
            <a:ext cx="149542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312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448" y="-27919"/>
            <a:ext cx="16383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592" y="156863"/>
            <a:ext cx="1790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810" y="156864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679" y="3194939"/>
            <a:ext cx="175260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884" y="3095481"/>
            <a:ext cx="16097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440" y="3356253"/>
            <a:ext cx="149542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79330" y="177743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地理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5591944" y="17602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历史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8339573" y="17602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音乐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3020981" y="465226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数学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5715436" y="463783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科学</a:t>
            </a:r>
            <a:endParaRPr lang="en-GB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8494159" y="470880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体育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389116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979330" y="177743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地理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5591944" y="17602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历史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8339573" y="17602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音乐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3020981" y="465226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数学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5715436" y="463783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科学</a:t>
            </a:r>
            <a:endParaRPr lang="en-GB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8494159" y="470880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体育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22565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649606" y="548681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地理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3051315" y="19168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历史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8339573" y="17602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音乐</a:t>
            </a:r>
            <a:endParaRPr lang="en-GB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3020981" y="465226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数学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5591944" y="278092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科学</a:t>
            </a:r>
            <a:endParaRPr lang="en-GB" sz="3600" dirty="0"/>
          </a:p>
        </p:txBody>
      </p:sp>
      <p:sp>
        <p:nvSpPr>
          <p:cNvPr id="13" name="TextBox 12"/>
          <p:cNvSpPr txBox="1"/>
          <p:nvPr/>
        </p:nvSpPr>
        <p:spPr>
          <a:xfrm>
            <a:off x="7536160" y="4509121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体育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222393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031647"/>
              </p:ext>
            </p:extLst>
          </p:nvPr>
        </p:nvGraphicFramePr>
        <p:xfrm>
          <a:off x="2135560" y="1700808"/>
          <a:ext cx="8136908" cy="345638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40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17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5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59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59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70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 dirty="0">
                          <a:effectLst/>
                        </a:rPr>
                        <a:t>中文</a:t>
                      </a:r>
                      <a:endParaRPr lang="en-GB" sz="32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SimSun"/>
                          <a:cs typeface="Times New Roman"/>
                        </a:rPr>
                        <a:t>Chinese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zhōng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wén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>
                          <a:effectLst/>
                        </a:rPr>
                        <a:t>数学</a:t>
                      </a:r>
                      <a:endParaRPr lang="en-GB" sz="32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Maths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shù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xué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 dirty="0">
                          <a:effectLst/>
                        </a:rPr>
                        <a:t>英文</a:t>
                      </a:r>
                      <a:endParaRPr lang="en-GB" sz="32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SimSun"/>
                          <a:cs typeface="Times New Roman"/>
                        </a:rPr>
                        <a:t>English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yīng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wén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>
                          <a:effectLst/>
                        </a:rPr>
                        <a:t>科学</a:t>
                      </a:r>
                      <a:endParaRPr lang="en-GB" sz="32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Science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kē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xué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>
                          <a:effectLst/>
                        </a:rPr>
                        <a:t>法文</a:t>
                      </a:r>
                      <a:endParaRPr lang="en-GB" sz="32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SimSun"/>
                          <a:cs typeface="Times New Roman"/>
                        </a:rPr>
                        <a:t>French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fǎ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wén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>
                          <a:effectLst/>
                        </a:rPr>
                        <a:t>历史</a:t>
                      </a:r>
                      <a:endParaRPr lang="en-GB" sz="32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History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lì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shǐ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>
                          <a:effectLst/>
                        </a:rPr>
                        <a:t>西班牙文</a:t>
                      </a:r>
                      <a:endParaRPr lang="en-GB" sz="32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/>
                          <a:ea typeface="SimSun"/>
                          <a:cs typeface="Times New Roman"/>
                        </a:rPr>
                        <a:t>Spanish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xī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bān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yá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wén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>
                          <a:effectLst/>
                        </a:rPr>
                        <a:t>地理</a:t>
                      </a:r>
                      <a:endParaRPr lang="en-GB" sz="32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Geography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dì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lǐ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881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 dirty="0">
                          <a:effectLst/>
                        </a:rPr>
                        <a:t>音乐</a:t>
                      </a:r>
                      <a:endParaRPr lang="en-GB" sz="32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Music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yīn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yuè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3200" dirty="0">
                          <a:effectLst/>
                        </a:rPr>
                        <a:t>体育</a:t>
                      </a:r>
                      <a:endParaRPr lang="en-GB" sz="32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PE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tǐ</a:t>
                      </a:r>
                      <a:r>
                        <a:rPr lang="en-GB" sz="1800" dirty="0">
                          <a:effectLst/>
                        </a:rPr>
                        <a:t> </a:t>
                      </a:r>
                      <a:r>
                        <a:rPr lang="en-GB" sz="1800" dirty="0" err="1">
                          <a:effectLst/>
                        </a:rPr>
                        <a:t>yù</a:t>
                      </a:r>
                      <a:endParaRPr lang="en-GB" sz="1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08905D2-FB9A-479E-A4EE-1DFAE53FF6EF}"/>
              </a:ext>
            </a:extLst>
          </p:cNvPr>
          <p:cNvSpPr txBox="1"/>
          <p:nvPr/>
        </p:nvSpPr>
        <p:spPr>
          <a:xfrm>
            <a:off x="1775520" y="14068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Task 2 Write the words down in Chinese characters, English and Pinyin </a:t>
            </a:r>
          </a:p>
        </p:txBody>
      </p:sp>
    </p:spTree>
    <p:extLst>
      <p:ext uri="{BB962C8B-B14F-4D97-AF65-F5344CB8AC3E}">
        <p14:creationId xmlns:p14="http://schemas.microsoft.com/office/powerpoint/2010/main" val="3616175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ultivatedcoaching.files.wordpress.com/2010/11/questions2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413" y="4437113"/>
            <a:ext cx="1512168" cy="103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47529" y="116632"/>
            <a:ext cx="4752527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          </a:t>
            </a:r>
            <a:r>
              <a:rPr lang="en-US" altLang="ja-JP" dirty="0" err="1"/>
              <a:t>nǐ</a:t>
            </a:r>
            <a:r>
              <a:rPr lang="en-US" altLang="ja-JP" dirty="0"/>
              <a:t>     </a:t>
            </a:r>
            <a:r>
              <a:rPr lang="en-US" altLang="ja-JP" dirty="0" err="1"/>
              <a:t>xīng</a:t>
            </a:r>
            <a:r>
              <a:rPr lang="en-US" altLang="ja-JP" dirty="0"/>
              <a:t>  </a:t>
            </a:r>
            <a:r>
              <a:rPr lang="en-US" altLang="ja-JP" dirty="0" err="1"/>
              <a:t>qī</a:t>
            </a:r>
            <a:r>
              <a:rPr lang="en-US" altLang="ja-JP" dirty="0"/>
              <a:t>     </a:t>
            </a:r>
            <a:r>
              <a:rPr lang="en-US" altLang="ja-JP" dirty="0" err="1"/>
              <a:t>yī</a:t>
            </a:r>
            <a:r>
              <a:rPr lang="en-US" altLang="ja-JP" dirty="0"/>
              <a:t>      </a:t>
            </a:r>
            <a:r>
              <a:rPr lang="en-US" altLang="ja-JP" dirty="0" err="1"/>
              <a:t>yǒu</a:t>
            </a:r>
            <a:r>
              <a:rPr lang="en-US" altLang="ja-JP" dirty="0"/>
              <a:t> </a:t>
            </a:r>
            <a:r>
              <a:rPr lang="en-US" altLang="ja-JP" dirty="0" err="1"/>
              <a:t>shén</a:t>
            </a:r>
            <a:r>
              <a:rPr lang="en-US" altLang="ja-JP" dirty="0"/>
              <a:t> me   </a:t>
            </a:r>
            <a:r>
              <a:rPr lang="en-US" altLang="ja-JP" dirty="0" err="1"/>
              <a:t>kè</a:t>
            </a:r>
            <a:endParaRPr lang="en-US" altLang="zh-CN" dirty="0"/>
          </a:p>
          <a:p>
            <a:r>
              <a:rPr lang="en-US" altLang="zh-CN" sz="3600" dirty="0"/>
              <a:t>A: </a:t>
            </a:r>
            <a:r>
              <a:rPr lang="zh-CN" altLang="en-US" sz="3600" dirty="0"/>
              <a:t>你星期一有什么课？</a:t>
            </a:r>
            <a:endParaRPr lang="en-US" altLang="zh-CN" sz="3600" dirty="0"/>
          </a:p>
          <a:p>
            <a:r>
              <a:rPr lang="en-US" altLang="zh-CN" dirty="0"/>
              <a:t>           </a:t>
            </a:r>
            <a:r>
              <a:rPr lang="en-US" altLang="ja-JP" dirty="0" err="1"/>
              <a:t>wǒ</a:t>
            </a:r>
            <a:r>
              <a:rPr lang="en-US" altLang="ja-JP" dirty="0"/>
              <a:t>  </a:t>
            </a:r>
            <a:r>
              <a:rPr lang="en-US" altLang="ja-JP" dirty="0" err="1"/>
              <a:t>xīng</a:t>
            </a:r>
            <a:r>
              <a:rPr lang="en-US" altLang="ja-JP" dirty="0"/>
              <a:t> </a:t>
            </a:r>
            <a:r>
              <a:rPr lang="en-US" altLang="ja-JP" dirty="0" err="1"/>
              <a:t>qī</a:t>
            </a:r>
            <a:r>
              <a:rPr lang="en-US" altLang="ja-JP" dirty="0"/>
              <a:t>      </a:t>
            </a:r>
            <a:r>
              <a:rPr lang="en-US" altLang="ja-JP" dirty="0" err="1"/>
              <a:t>yī</a:t>
            </a:r>
            <a:r>
              <a:rPr lang="en-US" altLang="ja-JP" dirty="0"/>
              <a:t>      </a:t>
            </a:r>
            <a:r>
              <a:rPr lang="en-US" altLang="ja-JP" dirty="0" err="1"/>
              <a:t>yǒu</a:t>
            </a:r>
            <a:r>
              <a:rPr lang="en-US" altLang="ja-JP" dirty="0"/>
              <a:t>   </a:t>
            </a:r>
            <a:r>
              <a:rPr lang="en-US" altLang="ja-JP" dirty="0" err="1"/>
              <a:t>yīng</a:t>
            </a:r>
            <a:r>
              <a:rPr lang="en-US" altLang="ja-JP" dirty="0"/>
              <a:t> </a:t>
            </a:r>
            <a:r>
              <a:rPr lang="en-US" altLang="ja-JP" dirty="0" err="1"/>
              <a:t>wén</a:t>
            </a:r>
            <a:r>
              <a:rPr lang="en-US" altLang="ja-JP" dirty="0"/>
              <a:t> </a:t>
            </a:r>
            <a:r>
              <a:rPr lang="en-US" altLang="ja-JP" dirty="0" err="1"/>
              <a:t>kè</a:t>
            </a:r>
            <a:endParaRPr lang="en-US" altLang="zh-CN" dirty="0"/>
          </a:p>
          <a:p>
            <a:r>
              <a:rPr lang="en-US" altLang="zh-CN" sz="3600" dirty="0"/>
              <a:t>B: </a:t>
            </a:r>
            <a:r>
              <a:rPr lang="zh-CN" altLang="en-US" sz="3600" dirty="0"/>
              <a:t>我星期一有英文课。</a:t>
            </a:r>
            <a:endParaRPr lang="en-US" altLang="zh-CN" sz="3600" dirty="0"/>
          </a:p>
          <a:p>
            <a:r>
              <a:rPr lang="en-US" altLang="ja-JP" dirty="0"/>
              <a:t>           </a:t>
            </a:r>
            <a:r>
              <a:rPr lang="en-US" altLang="ja-JP" dirty="0" err="1"/>
              <a:t>nǐ</a:t>
            </a:r>
            <a:r>
              <a:rPr lang="en-US" altLang="ja-JP" dirty="0"/>
              <a:t>      </a:t>
            </a:r>
            <a:r>
              <a:rPr lang="en-US" altLang="ja-JP" dirty="0" err="1"/>
              <a:t>xǐ</a:t>
            </a:r>
            <a:r>
              <a:rPr lang="en-US" altLang="ja-JP" dirty="0"/>
              <a:t>   </a:t>
            </a:r>
            <a:r>
              <a:rPr lang="en-US" altLang="ja-JP" dirty="0" err="1"/>
              <a:t>huān</a:t>
            </a:r>
            <a:r>
              <a:rPr lang="en-US" altLang="ja-JP" dirty="0"/>
              <a:t>  </a:t>
            </a:r>
            <a:r>
              <a:rPr lang="en-US" altLang="ja-JP" dirty="0" err="1"/>
              <a:t>shén</a:t>
            </a:r>
            <a:r>
              <a:rPr lang="en-US" altLang="ja-JP" dirty="0"/>
              <a:t> me   </a:t>
            </a:r>
            <a:r>
              <a:rPr lang="en-US" altLang="ja-JP" dirty="0" err="1"/>
              <a:t>kè</a:t>
            </a:r>
            <a:endParaRPr lang="en-US" altLang="zh-CN" sz="3600" dirty="0"/>
          </a:p>
          <a:p>
            <a:r>
              <a:rPr lang="en-US" altLang="zh-CN" sz="3600" dirty="0"/>
              <a:t>A: </a:t>
            </a:r>
            <a:r>
              <a:rPr lang="zh-CN" altLang="en-US" sz="3600" dirty="0"/>
              <a:t>你喜欢什么课？</a:t>
            </a:r>
            <a:endParaRPr lang="en-US" altLang="zh-CN" sz="3600" dirty="0"/>
          </a:p>
          <a:p>
            <a:r>
              <a:rPr lang="en-US" altLang="ja-JP" dirty="0"/>
              <a:t>           </a:t>
            </a:r>
            <a:r>
              <a:rPr lang="en-US" altLang="ja-JP" dirty="0" err="1"/>
              <a:t>wǒ</a:t>
            </a:r>
            <a:r>
              <a:rPr lang="en-US" altLang="ja-JP" dirty="0"/>
              <a:t>    </a:t>
            </a:r>
            <a:r>
              <a:rPr lang="en-US" altLang="ja-JP" dirty="0" err="1"/>
              <a:t>xǐ</a:t>
            </a:r>
            <a:r>
              <a:rPr lang="en-US" altLang="ja-JP" dirty="0"/>
              <a:t> </a:t>
            </a:r>
            <a:r>
              <a:rPr lang="en-US" altLang="ja-JP" dirty="0" err="1"/>
              <a:t>huān</a:t>
            </a:r>
            <a:r>
              <a:rPr lang="en-US" altLang="ja-JP" dirty="0"/>
              <a:t>    </a:t>
            </a:r>
            <a:r>
              <a:rPr lang="en-US" altLang="ja-JP" dirty="0" err="1"/>
              <a:t>zhōng</a:t>
            </a:r>
            <a:r>
              <a:rPr lang="en-US" altLang="ja-JP" dirty="0"/>
              <a:t> </a:t>
            </a:r>
            <a:r>
              <a:rPr lang="en-US" altLang="ja-JP" dirty="0" err="1"/>
              <a:t>wén</a:t>
            </a:r>
            <a:r>
              <a:rPr lang="en-US" altLang="ja-JP" dirty="0"/>
              <a:t> </a:t>
            </a:r>
            <a:r>
              <a:rPr lang="en-US" altLang="ja-JP" dirty="0" err="1"/>
              <a:t>kè</a:t>
            </a:r>
            <a:endParaRPr lang="en-US" altLang="zh-CN" sz="3600" dirty="0"/>
          </a:p>
          <a:p>
            <a:r>
              <a:rPr lang="en-US" altLang="zh-CN" sz="3600" dirty="0"/>
              <a:t>B: </a:t>
            </a:r>
            <a:r>
              <a:rPr lang="zh-CN" altLang="en-US" sz="3600" dirty="0"/>
              <a:t>我喜欢中文课。</a:t>
            </a:r>
            <a:endParaRPr lang="en-US" altLang="zh-CN" sz="3600" dirty="0"/>
          </a:p>
          <a:p>
            <a:r>
              <a:rPr lang="zh-CN" altLang="en-US" dirty="0"/>
              <a:t>           </a:t>
            </a:r>
            <a:r>
              <a:rPr lang="en-US" altLang="ja-JP" dirty="0" err="1"/>
              <a:t>nǐ</a:t>
            </a:r>
            <a:r>
              <a:rPr lang="en-US" altLang="ja-JP" dirty="0"/>
              <a:t>     </a:t>
            </a:r>
            <a:r>
              <a:rPr lang="en-US" altLang="ja-JP" dirty="0" err="1"/>
              <a:t>bù</a:t>
            </a:r>
            <a:r>
              <a:rPr lang="en-US" altLang="ja-JP" dirty="0"/>
              <a:t>     </a:t>
            </a:r>
            <a:r>
              <a:rPr lang="en-US" altLang="ja-JP" dirty="0" err="1"/>
              <a:t>xǐ</a:t>
            </a:r>
            <a:r>
              <a:rPr lang="en-US" altLang="ja-JP" dirty="0"/>
              <a:t>     </a:t>
            </a:r>
            <a:r>
              <a:rPr lang="en-US" altLang="ja-JP" dirty="0" err="1"/>
              <a:t>huān</a:t>
            </a:r>
            <a:r>
              <a:rPr lang="en-US" altLang="ja-JP" dirty="0"/>
              <a:t> </a:t>
            </a:r>
            <a:r>
              <a:rPr lang="en-US" altLang="ja-JP" dirty="0" err="1"/>
              <a:t>shén</a:t>
            </a:r>
            <a:r>
              <a:rPr lang="en-US" altLang="ja-JP" dirty="0"/>
              <a:t> me </a:t>
            </a:r>
            <a:r>
              <a:rPr lang="en-US" altLang="ja-JP" dirty="0" err="1"/>
              <a:t>kè</a:t>
            </a:r>
            <a:endParaRPr lang="en-US" altLang="zh-CN" dirty="0"/>
          </a:p>
          <a:p>
            <a:r>
              <a:rPr lang="en-US" altLang="zh-CN" sz="3600" dirty="0"/>
              <a:t>A: </a:t>
            </a:r>
            <a:r>
              <a:rPr lang="zh-CN" altLang="en-US" sz="3600" dirty="0"/>
              <a:t>你不喜欢什么课？</a:t>
            </a:r>
            <a:endParaRPr lang="en-US" altLang="zh-CN" sz="3600" dirty="0"/>
          </a:p>
          <a:p>
            <a:r>
              <a:rPr lang="en-US" altLang="zh-CN" dirty="0"/>
              <a:t>           </a:t>
            </a:r>
            <a:r>
              <a:rPr lang="en-US" altLang="ja-JP" dirty="0" err="1"/>
              <a:t>wǒ</a:t>
            </a:r>
            <a:r>
              <a:rPr lang="en-US" altLang="ja-JP" dirty="0"/>
              <a:t>   </a:t>
            </a:r>
            <a:r>
              <a:rPr lang="en-US" altLang="ja-JP" dirty="0" err="1"/>
              <a:t>bù</a:t>
            </a:r>
            <a:r>
              <a:rPr lang="en-US" altLang="ja-JP" dirty="0"/>
              <a:t>    </a:t>
            </a:r>
            <a:r>
              <a:rPr lang="en-US" altLang="ja-JP" dirty="0" err="1"/>
              <a:t>xǐ</a:t>
            </a:r>
            <a:r>
              <a:rPr lang="en-US" altLang="ja-JP" dirty="0"/>
              <a:t>     </a:t>
            </a:r>
            <a:r>
              <a:rPr lang="en-US" altLang="ja-JP" dirty="0" err="1"/>
              <a:t>huān</a:t>
            </a:r>
            <a:r>
              <a:rPr lang="en-US" altLang="ja-JP" dirty="0"/>
              <a:t>  </a:t>
            </a:r>
            <a:r>
              <a:rPr lang="en-US" altLang="ja-JP" dirty="0" err="1"/>
              <a:t>kē</a:t>
            </a:r>
            <a:r>
              <a:rPr lang="en-US" altLang="ja-JP" dirty="0"/>
              <a:t> </a:t>
            </a:r>
            <a:r>
              <a:rPr lang="zh-CN" altLang="en-US" dirty="0"/>
              <a:t>  </a:t>
            </a:r>
            <a:r>
              <a:rPr lang="en-US" altLang="ja-JP" dirty="0" err="1"/>
              <a:t>xué</a:t>
            </a:r>
            <a:r>
              <a:rPr lang="en-US" altLang="ja-JP" dirty="0"/>
              <a:t>    </a:t>
            </a:r>
            <a:r>
              <a:rPr lang="en-US" altLang="ja-JP" dirty="0" err="1"/>
              <a:t>kè</a:t>
            </a:r>
            <a:r>
              <a:rPr lang="zh-CN" altLang="en-US" dirty="0"/>
              <a:t>    </a:t>
            </a:r>
            <a:r>
              <a:rPr lang="en-US" altLang="ja-JP" dirty="0" err="1"/>
              <a:t>hé</a:t>
            </a:r>
            <a:endParaRPr lang="en-US" altLang="zh-CN" dirty="0"/>
          </a:p>
          <a:p>
            <a:r>
              <a:rPr lang="en-US" altLang="zh-CN" sz="3600" dirty="0"/>
              <a:t>B:</a:t>
            </a:r>
            <a:r>
              <a:rPr lang="zh-CN" altLang="en-US" sz="3600" dirty="0"/>
              <a:t> 我不喜欢科学课和</a:t>
            </a:r>
            <a:endParaRPr lang="en-US" altLang="zh-CN" sz="3600" dirty="0"/>
          </a:p>
          <a:p>
            <a:r>
              <a:rPr lang="en-US" altLang="zh-CN" dirty="0"/>
              <a:t>           </a:t>
            </a:r>
            <a:r>
              <a:rPr lang="en-US" altLang="ja-JP" dirty="0" err="1"/>
              <a:t>shù</a:t>
            </a:r>
            <a:r>
              <a:rPr lang="en-US" altLang="ja-JP" dirty="0"/>
              <a:t>   </a:t>
            </a:r>
            <a:r>
              <a:rPr lang="en-US" altLang="ja-JP" dirty="0" err="1"/>
              <a:t>xué</a:t>
            </a:r>
            <a:r>
              <a:rPr lang="en-US" altLang="ja-JP" dirty="0"/>
              <a:t>   </a:t>
            </a:r>
            <a:r>
              <a:rPr lang="en-US" altLang="ja-JP" dirty="0" err="1"/>
              <a:t>kè</a:t>
            </a:r>
            <a:endParaRPr lang="en-US" altLang="zh-CN" dirty="0"/>
          </a:p>
          <a:p>
            <a:r>
              <a:rPr lang="zh-CN" altLang="en-US" sz="3600" dirty="0"/>
              <a:t>     数学课。</a:t>
            </a:r>
            <a:endParaRPr lang="en-US" altLang="zh-CN" sz="3600" dirty="0"/>
          </a:p>
          <a:p>
            <a:endParaRPr lang="en-US" altLang="zh-CN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7392144" y="1268760"/>
            <a:ext cx="265611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有</a:t>
            </a:r>
            <a:r>
              <a:rPr lang="en-US" altLang="zh-CN" sz="3200" dirty="0"/>
              <a:t>: have,</a:t>
            </a:r>
            <a:r>
              <a:rPr lang="zh-CN" altLang="en-US" sz="3200" dirty="0"/>
              <a:t> </a:t>
            </a:r>
            <a:r>
              <a:rPr lang="en-US" altLang="zh-CN" sz="3200" dirty="0"/>
              <a:t>has</a:t>
            </a:r>
          </a:p>
          <a:p>
            <a:r>
              <a:rPr lang="zh-CN" altLang="en-US" sz="3200" dirty="0"/>
              <a:t>什么</a:t>
            </a:r>
            <a:r>
              <a:rPr lang="en-US" altLang="zh-CN" sz="3200" dirty="0"/>
              <a:t>: what</a:t>
            </a:r>
          </a:p>
          <a:p>
            <a:r>
              <a:rPr lang="zh-CN" altLang="en-US" sz="3200" dirty="0"/>
              <a:t>课</a:t>
            </a:r>
            <a:r>
              <a:rPr lang="en-US" altLang="zh-CN" sz="3200" dirty="0"/>
              <a:t>: lesson</a:t>
            </a:r>
          </a:p>
          <a:p>
            <a:r>
              <a:rPr lang="zh-CN" altLang="en-US" sz="3200" dirty="0"/>
              <a:t>和</a:t>
            </a:r>
            <a:r>
              <a:rPr lang="en-US" altLang="zh-CN" sz="3200" dirty="0"/>
              <a:t>: and</a:t>
            </a:r>
          </a:p>
          <a:p>
            <a:r>
              <a:rPr lang="zh-CN" altLang="en-US" sz="3200" dirty="0"/>
              <a:t>喜欢</a:t>
            </a:r>
            <a:r>
              <a:rPr lang="en-US" altLang="zh-CN" sz="3200" dirty="0"/>
              <a:t>: like</a:t>
            </a:r>
          </a:p>
          <a:p>
            <a:r>
              <a:rPr lang="zh-CN" altLang="en-US" sz="3200" dirty="0"/>
              <a:t>不喜欢</a:t>
            </a:r>
            <a:r>
              <a:rPr lang="en-US" altLang="zh-CN" sz="3200" dirty="0"/>
              <a:t>: dislike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7408999" y="68432"/>
            <a:ext cx="17280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b="1" dirty="0">
                <a:solidFill>
                  <a:srgbClr val="0070C0"/>
                </a:solidFill>
              </a:rPr>
              <a:t>T</a:t>
            </a:r>
            <a:r>
              <a:rPr lang="en-GB" altLang="ja-JP" sz="3600" b="1" dirty="0">
                <a:solidFill>
                  <a:srgbClr val="0070C0"/>
                </a:solidFill>
              </a:rPr>
              <a:t>ask 2</a:t>
            </a:r>
          </a:p>
          <a:p>
            <a:r>
              <a:rPr lang="en-US" altLang="ja-JP" sz="3600" b="1" dirty="0">
                <a:solidFill>
                  <a:srgbClr val="FF0000"/>
                </a:solidFill>
              </a:rPr>
              <a:t>Reading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36160" y="5474644"/>
            <a:ext cx="2656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b="1" dirty="0"/>
              <a:t>What are they talking about?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879249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45404D-06CD-4BD6-BD26-8B5DD93E8DDA}"/>
              </a:ext>
            </a:extLst>
          </p:cNvPr>
          <p:cNvSpPr txBox="1"/>
          <p:nvPr/>
        </p:nvSpPr>
        <p:spPr>
          <a:xfrm>
            <a:off x="2639616" y="548681"/>
            <a:ext cx="69127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Lesson 2 I have English on Monday</a:t>
            </a:r>
          </a:p>
          <a:p>
            <a:endParaRPr lang="en-GB" sz="4000" dirty="0"/>
          </a:p>
          <a:p>
            <a:r>
              <a:rPr lang="en-GB" sz="4000" dirty="0"/>
              <a:t>LO: Recap school subjects and practise reading and writing</a:t>
            </a:r>
          </a:p>
        </p:txBody>
      </p:sp>
    </p:spTree>
    <p:extLst>
      <p:ext uri="{BB962C8B-B14F-4D97-AF65-F5344CB8AC3E}">
        <p14:creationId xmlns:p14="http://schemas.microsoft.com/office/powerpoint/2010/main" val="1373659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384" y="831308"/>
            <a:ext cx="10165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Match the words in pinyin and English with the words in characters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1640" y="138126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中文</a:t>
            </a: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851740" y="277282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法文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806526" y="206621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英文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6702042" y="3381706"/>
            <a:ext cx="26698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err="1">
                <a:solidFill>
                  <a:srgbClr val="0070C0"/>
                </a:solidFill>
              </a:rPr>
              <a:t>zhōng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wén</a:t>
            </a:r>
            <a:r>
              <a:rPr lang="en-US" altLang="ja-JP" sz="2400" dirty="0">
                <a:solidFill>
                  <a:srgbClr val="0070C0"/>
                </a:solidFill>
              </a:rPr>
              <a:t>, Chinese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22161" y="1588930"/>
            <a:ext cx="2328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err="1">
                <a:solidFill>
                  <a:srgbClr val="0070C0"/>
                </a:solidFill>
              </a:rPr>
              <a:t>yīng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wén</a:t>
            </a:r>
            <a:r>
              <a:rPr lang="en-US" altLang="ja-JP" sz="2400" dirty="0">
                <a:solidFill>
                  <a:srgbClr val="0070C0"/>
                </a:solidFill>
              </a:rPr>
              <a:t>, English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73516" y="1481433"/>
            <a:ext cx="2026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err="1">
                <a:solidFill>
                  <a:srgbClr val="0070C0"/>
                </a:solidFill>
              </a:rPr>
              <a:t>fǎ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wén</a:t>
            </a:r>
            <a:r>
              <a:rPr lang="en-US" altLang="ja-JP" sz="2400" dirty="0">
                <a:solidFill>
                  <a:srgbClr val="0070C0"/>
                </a:solidFill>
              </a:rPr>
              <a:t>, French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6527" y="354150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西班牙文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3194463" y="2837804"/>
            <a:ext cx="29921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err="1">
                <a:solidFill>
                  <a:srgbClr val="0070C0"/>
                </a:solidFill>
              </a:rPr>
              <a:t>xī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bān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yá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wén</a:t>
            </a:r>
            <a:r>
              <a:rPr lang="en-US" altLang="ja-JP" sz="2400" dirty="0">
                <a:solidFill>
                  <a:srgbClr val="0070C0"/>
                </a:solidFill>
              </a:rPr>
              <a:t>, Spanish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1340" y="419748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地理</a:t>
            </a:r>
            <a:endParaRPr lang="en-GB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831640" y="498166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历史</a:t>
            </a:r>
            <a:endParaRPr lang="en-GB" sz="3600" dirty="0"/>
          </a:p>
        </p:txBody>
      </p:sp>
      <p:sp>
        <p:nvSpPr>
          <p:cNvPr id="16" name="TextBox 15"/>
          <p:cNvSpPr txBox="1"/>
          <p:nvPr/>
        </p:nvSpPr>
        <p:spPr>
          <a:xfrm>
            <a:off x="762193" y="574264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音乐</a:t>
            </a:r>
            <a:endParaRPr lang="en-GB" sz="3600" dirty="0"/>
          </a:p>
        </p:txBody>
      </p:sp>
      <p:sp>
        <p:nvSpPr>
          <p:cNvPr id="17" name="TextBox 16"/>
          <p:cNvSpPr txBox="1"/>
          <p:nvPr/>
        </p:nvSpPr>
        <p:spPr>
          <a:xfrm>
            <a:off x="10670807" y="14814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数学</a:t>
            </a:r>
            <a:endParaRPr lang="en-GB" sz="3600" dirty="0"/>
          </a:p>
        </p:txBody>
      </p:sp>
      <p:sp>
        <p:nvSpPr>
          <p:cNvPr id="18" name="TextBox 17"/>
          <p:cNvSpPr txBox="1"/>
          <p:nvPr/>
        </p:nvSpPr>
        <p:spPr>
          <a:xfrm>
            <a:off x="10670807" y="208337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科学</a:t>
            </a:r>
            <a:endParaRPr lang="en-GB" sz="3600" dirty="0"/>
          </a:p>
        </p:txBody>
      </p:sp>
      <p:sp>
        <p:nvSpPr>
          <p:cNvPr id="19" name="TextBox 18"/>
          <p:cNvSpPr txBox="1"/>
          <p:nvPr/>
        </p:nvSpPr>
        <p:spPr>
          <a:xfrm>
            <a:off x="10670807" y="275186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体育</a:t>
            </a:r>
            <a:endParaRPr lang="en-GB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3492621" y="3540573"/>
            <a:ext cx="2395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dì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lǐ</a:t>
            </a:r>
            <a:r>
              <a:rPr lang="en-US" altLang="ja-JP" sz="2800" dirty="0">
                <a:solidFill>
                  <a:srgbClr val="0070C0"/>
                </a:solidFill>
              </a:rPr>
              <a:t>, geography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34682" y="4139072"/>
            <a:ext cx="20158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lì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shǐ</a:t>
            </a:r>
            <a:r>
              <a:rPr lang="en-US" altLang="ja-JP" sz="2800" dirty="0">
                <a:solidFill>
                  <a:srgbClr val="0070C0"/>
                </a:solidFill>
              </a:rPr>
              <a:t>, history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21606" y="4581016"/>
            <a:ext cx="2161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yīn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yuè</a:t>
            </a:r>
            <a:r>
              <a:rPr lang="en-US" altLang="ja-JP" sz="2800" dirty="0">
                <a:solidFill>
                  <a:srgbClr val="0070C0"/>
                </a:solidFill>
              </a:rPr>
              <a:t> music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60918" y="2049403"/>
            <a:ext cx="2381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shù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xué</a:t>
            </a:r>
            <a:r>
              <a:rPr lang="en-US" altLang="ja-JP" sz="2800" dirty="0">
                <a:solidFill>
                  <a:srgbClr val="0070C0"/>
                </a:solidFill>
              </a:rPr>
              <a:t>, </a:t>
            </a:r>
            <a:r>
              <a:rPr lang="en-US" altLang="ja-JP" sz="2800" dirty="0" err="1">
                <a:solidFill>
                  <a:srgbClr val="0070C0"/>
                </a:solidFill>
              </a:rPr>
              <a:t>maths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74751" y="2004652"/>
            <a:ext cx="2359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kē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xué</a:t>
            </a:r>
            <a:r>
              <a:rPr lang="en-US" altLang="ja-JP" sz="2800" dirty="0">
                <a:solidFill>
                  <a:srgbClr val="0070C0"/>
                </a:solidFill>
              </a:rPr>
              <a:t>, science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21291" y="2621600"/>
            <a:ext cx="13516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tǐ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yù</a:t>
            </a:r>
            <a:r>
              <a:rPr lang="en-US" altLang="ja-JP" sz="2800" dirty="0">
                <a:solidFill>
                  <a:srgbClr val="0070C0"/>
                </a:solidFill>
              </a:rPr>
              <a:t>, PE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847464" y="3320152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我</a:t>
            </a:r>
            <a:endParaRPr lang="en-GB" sz="3600" dirty="0"/>
          </a:p>
        </p:txBody>
      </p:sp>
      <p:sp>
        <p:nvSpPr>
          <p:cNvPr id="27" name="TextBox 26"/>
          <p:cNvSpPr txBox="1"/>
          <p:nvPr/>
        </p:nvSpPr>
        <p:spPr>
          <a:xfrm>
            <a:off x="10847464" y="3922092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有</a:t>
            </a:r>
            <a:endParaRPr lang="en-GB" sz="3600" dirty="0"/>
          </a:p>
        </p:txBody>
      </p:sp>
      <p:sp>
        <p:nvSpPr>
          <p:cNvPr id="28" name="TextBox 27"/>
          <p:cNvSpPr txBox="1"/>
          <p:nvPr/>
        </p:nvSpPr>
        <p:spPr>
          <a:xfrm>
            <a:off x="10847464" y="4590585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和</a:t>
            </a:r>
            <a:endParaRPr lang="en-GB" sz="3600" dirty="0"/>
          </a:p>
        </p:txBody>
      </p:sp>
      <p:sp>
        <p:nvSpPr>
          <p:cNvPr id="29" name="TextBox 28"/>
          <p:cNvSpPr txBox="1"/>
          <p:nvPr/>
        </p:nvSpPr>
        <p:spPr>
          <a:xfrm>
            <a:off x="3965176" y="5765134"/>
            <a:ext cx="15776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wǒ</a:t>
            </a:r>
            <a:r>
              <a:rPr lang="en-US" altLang="ja-JP" sz="2800" dirty="0">
                <a:solidFill>
                  <a:srgbClr val="0070C0"/>
                </a:solidFill>
              </a:rPr>
              <a:t>, I/me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749989" y="3843371"/>
            <a:ext cx="1975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yǒu</a:t>
            </a:r>
            <a:r>
              <a:rPr lang="en-US" altLang="ja-JP" sz="2800" dirty="0">
                <a:solidFill>
                  <a:srgbClr val="0070C0"/>
                </a:solidFill>
              </a:rPr>
              <a:t>, to have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65637" y="5061580"/>
            <a:ext cx="1273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hé</a:t>
            </a:r>
            <a:r>
              <a:rPr lang="en-US" altLang="ja-JP" sz="2800" dirty="0">
                <a:solidFill>
                  <a:srgbClr val="0070C0"/>
                </a:solidFill>
              </a:rPr>
              <a:t>, and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703513" y="-14646"/>
            <a:ext cx="17394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b="1" dirty="0"/>
              <a:t>Task 1</a:t>
            </a:r>
            <a:endParaRPr lang="en-GB" sz="4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ACC58D-198C-4F1C-A3C9-851D3ADDF389}"/>
              </a:ext>
            </a:extLst>
          </p:cNvPr>
          <p:cNvSpPr txBox="1"/>
          <p:nvPr/>
        </p:nvSpPr>
        <p:spPr>
          <a:xfrm>
            <a:off x="6698751" y="4981664"/>
            <a:ext cx="3704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Example:</a:t>
            </a:r>
          </a:p>
          <a:p>
            <a:r>
              <a:rPr lang="zh-CN" altLang="en-US" sz="3200" dirty="0">
                <a:solidFill>
                  <a:srgbClr val="FF0000"/>
                </a:solidFill>
              </a:rPr>
              <a:t>中文 </a:t>
            </a:r>
            <a:r>
              <a:rPr lang="en-US" altLang="ja-JP" sz="3200" dirty="0" err="1">
                <a:solidFill>
                  <a:srgbClr val="FF0000"/>
                </a:solidFill>
              </a:rPr>
              <a:t>zhōng</a:t>
            </a:r>
            <a:r>
              <a:rPr lang="ja-JP" altLang="en-US" sz="3200" dirty="0">
                <a:solidFill>
                  <a:srgbClr val="FF0000"/>
                </a:solidFill>
              </a:rPr>
              <a:t> </a:t>
            </a:r>
            <a:r>
              <a:rPr lang="en-US" altLang="ja-JP" sz="3200" dirty="0" err="1">
                <a:solidFill>
                  <a:srgbClr val="FF0000"/>
                </a:solidFill>
              </a:rPr>
              <a:t>wén</a:t>
            </a:r>
            <a:r>
              <a:rPr lang="en-US" altLang="ja-JP" sz="3200" dirty="0">
                <a:solidFill>
                  <a:srgbClr val="FF0000"/>
                </a:solidFill>
              </a:rPr>
              <a:t>,</a:t>
            </a:r>
            <a:r>
              <a:rPr lang="ja-JP" altLang="en-US" sz="3200" dirty="0">
                <a:solidFill>
                  <a:srgbClr val="FF0000"/>
                </a:solidFill>
              </a:rPr>
              <a:t> </a:t>
            </a:r>
            <a:r>
              <a:rPr lang="en-US" altLang="ja-JP" sz="3200" dirty="0">
                <a:solidFill>
                  <a:srgbClr val="FF0000"/>
                </a:solidFill>
              </a:rPr>
              <a:t>Chinese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2964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4C8F8F-385A-41D0-85C7-8967F2423CA0}"/>
              </a:ext>
            </a:extLst>
          </p:cNvPr>
          <p:cNvSpPr txBox="1"/>
          <p:nvPr/>
        </p:nvSpPr>
        <p:spPr>
          <a:xfrm>
            <a:off x="1055440" y="2060848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星期一</a:t>
            </a:r>
            <a:endParaRPr lang="en-GB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6C0031-0D24-46AD-821F-57E65660CC26}"/>
              </a:ext>
            </a:extLst>
          </p:cNvPr>
          <p:cNvSpPr txBox="1"/>
          <p:nvPr/>
        </p:nvSpPr>
        <p:spPr>
          <a:xfrm>
            <a:off x="7536160" y="2041696"/>
            <a:ext cx="1829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星期日</a:t>
            </a: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6D688C-6A5F-4592-A9BF-DCA08089FEEE}"/>
              </a:ext>
            </a:extLst>
          </p:cNvPr>
          <p:cNvSpPr txBox="1"/>
          <p:nvPr/>
        </p:nvSpPr>
        <p:spPr>
          <a:xfrm>
            <a:off x="2675278" y="2041696"/>
            <a:ext cx="1457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xīng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yī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A40391-A15D-4C11-AB05-B96CF40F9C20}"/>
              </a:ext>
            </a:extLst>
          </p:cNvPr>
          <p:cNvSpPr txBox="1"/>
          <p:nvPr/>
        </p:nvSpPr>
        <p:spPr>
          <a:xfrm>
            <a:off x="9169250" y="2058859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xīng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qī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rì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0CA126-B31B-42FC-B84E-7740F25CF7BC}"/>
              </a:ext>
            </a:extLst>
          </p:cNvPr>
          <p:cNvSpPr txBox="1"/>
          <p:nvPr/>
        </p:nvSpPr>
        <p:spPr>
          <a:xfrm>
            <a:off x="839416" y="476672"/>
            <a:ext cx="10369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Task 2 Write down the days of the week. Monday and Sunday have been done for you. </a:t>
            </a:r>
          </a:p>
        </p:txBody>
      </p:sp>
    </p:spTree>
    <p:extLst>
      <p:ext uri="{BB962C8B-B14F-4D97-AF65-F5344CB8AC3E}">
        <p14:creationId xmlns:p14="http://schemas.microsoft.com/office/powerpoint/2010/main" val="33317327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7528" y="1430902"/>
            <a:ext cx="54726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dirty="0"/>
              <a:t>  </a:t>
            </a:r>
            <a:r>
              <a:rPr lang="en-US" altLang="ja-JP" dirty="0" err="1"/>
              <a:t>wǒ</a:t>
            </a:r>
            <a:r>
              <a:rPr lang="en-US" altLang="ja-JP" dirty="0"/>
              <a:t>  </a:t>
            </a:r>
            <a:r>
              <a:rPr lang="en-US" altLang="ja-JP" dirty="0" err="1"/>
              <a:t>xīng</a:t>
            </a:r>
            <a:r>
              <a:rPr lang="en-US" altLang="ja-JP" dirty="0"/>
              <a:t>   </a:t>
            </a:r>
            <a:r>
              <a:rPr lang="en-US" altLang="ja-JP" dirty="0" err="1"/>
              <a:t>qī</a:t>
            </a:r>
            <a:r>
              <a:rPr lang="en-US" altLang="ja-JP" dirty="0"/>
              <a:t>      </a:t>
            </a:r>
            <a:r>
              <a:rPr lang="en-US" altLang="ja-JP" dirty="0" err="1"/>
              <a:t>yī</a:t>
            </a:r>
            <a:r>
              <a:rPr lang="en-US" altLang="ja-JP" dirty="0"/>
              <a:t>    </a:t>
            </a:r>
            <a:r>
              <a:rPr lang="en-US" altLang="ja-JP" dirty="0" err="1"/>
              <a:t>yǒu</a:t>
            </a:r>
            <a:r>
              <a:rPr lang="en-US" altLang="ja-JP" dirty="0"/>
              <a:t>   </a:t>
            </a:r>
            <a:r>
              <a:rPr lang="en-US" altLang="ja-JP" dirty="0" err="1">
                <a:solidFill>
                  <a:srgbClr val="FF0000"/>
                </a:solidFill>
              </a:rPr>
              <a:t>yīng</a:t>
            </a:r>
            <a:r>
              <a:rPr lang="en-US" altLang="ja-JP" dirty="0">
                <a:solidFill>
                  <a:srgbClr val="FF0000"/>
                </a:solidFill>
              </a:rPr>
              <a:t> </a:t>
            </a:r>
            <a:r>
              <a:rPr lang="en-US" altLang="ja-JP" dirty="0" err="1">
                <a:solidFill>
                  <a:srgbClr val="FF0000"/>
                </a:solidFill>
              </a:rPr>
              <a:t>wén</a:t>
            </a:r>
            <a:r>
              <a:rPr lang="en-US" altLang="ja-JP" dirty="0">
                <a:solidFill>
                  <a:srgbClr val="FF0000"/>
                </a:solidFill>
              </a:rPr>
              <a:t> </a:t>
            </a:r>
            <a:r>
              <a:rPr lang="en-US" altLang="ja-JP" dirty="0" err="1">
                <a:solidFill>
                  <a:srgbClr val="FF0000"/>
                </a:solidFill>
              </a:rPr>
              <a:t>kè</a:t>
            </a:r>
            <a:r>
              <a:rPr lang="en-US" altLang="ja-JP" dirty="0">
                <a:solidFill>
                  <a:srgbClr val="FF0000"/>
                </a:solidFill>
              </a:rPr>
              <a:t>      </a:t>
            </a:r>
          </a:p>
          <a:p>
            <a:r>
              <a:rPr lang="zh-CN" altLang="en-US" sz="3600" dirty="0"/>
              <a:t>我星期一有</a:t>
            </a:r>
            <a:r>
              <a:rPr lang="zh-CN" altLang="en-US" sz="3600" dirty="0">
                <a:solidFill>
                  <a:srgbClr val="FF0000"/>
                </a:solidFill>
              </a:rPr>
              <a:t>英文课</a:t>
            </a:r>
            <a:r>
              <a:rPr lang="zh-CN" altLang="en-US" sz="3600" dirty="0"/>
              <a:t>。</a:t>
            </a:r>
            <a:endParaRPr lang="en-US" altLang="zh-CN" sz="3600" dirty="0"/>
          </a:p>
          <a:p>
            <a:endParaRPr lang="en-US" altLang="zh-CN" sz="3600" dirty="0">
              <a:solidFill>
                <a:srgbClr val="FF0000"/>
              </a:solidFill>
            </a:endParaRPr>
          </a:p>
          <a:p>
            <a:r>
              <a:rPr lang="en-US" altLang="ja-JP" dirty="0" err="1"/>
              <a:t>wǒ</a:t>
            </a:r>
            <a:r>
              <a:rPr lang="en-US" altLang="ja-JP" dirty="0"/>
              <a:t>    </a:t>
            </a:r>
            <a:r>
              <a:rPr lang="en-US" altLang="ja-JP" dirty="0" err="1"/>
              <a:t>xǐ</a:t>
            </a:r>
            <a:r>
              <a:rPr lang="en-US" altLang="ja-JP" dirty="0"/>
              <a:t> </a:t>
            </a:r>
            <a:r>
              <a:rPr lang="en-US" altLang="ja-JP" dirty="0" err="1"/>
              <a:t>huān</a:t>
            </a:r>
            <a:r>
              <a:rPr lang="en-US" altLang="ja-JP" dirty="0"/>
              <a:t>    </a:t>
            </a:r>
            <a:r>
              <a:rPr lang="en-US" altLang="ja-JP" dirty="0" err="1">
                <a:solidFill>
                  <a:srgbClr val="FF0000"/>
                </a:solidFill>
              </a:rPr>
              <a:t>zhōng</a:t>
            </a:r>
            <a:r>
              <a:rPr lang="en-US" altLang="ja-JP" dirty="0">
                <a:solidFill>
                  <a:srgbClr val="FF0000"/>
                </a:solidFill>
              </a:rPr>
              <a:t> </a:t>
            </a:r>
            <a:r>
              <a:rPr lang="en-US" altLang="ja-JP" dirty="0" err="1">
                <a:solidFill>
                  <a:srgbClr val="FF0000"/>
                </a:solidFill>
              </a:rPr>
              <a:t>wén</a:t>
            </a:r>
            <a:r>
              <a:rPr lang="en-US" altLang="ja-JP" dirty="0">
                <a:solidFill>
                  <a:srgbClr val="FF0000"/>
                </a:solidFill>
              </a:rPr>
              <a:t> </a:t>
            </a:r>
            <a:r>
              <a:rPr lang="en-US" altLang="ja-JP" dirty="0" err="1">
                <a:solidFill>
                  <a:srgbClr val="FF0000"/>
                </a:solidFill>
              </a:rPr>
              <a:t>kè</a:t>
            </a:r>
            <a:endParaRPr lang="en-US" altLang="zh-CN" sz="3600" dirty="0">
              <a:solidFill>
                <a:srgbClr val="FF0000"/>
              </a:solidFill>
            </a:endParaRPr>
          </a:p>
          <a:p>
            <a:r>
              <a:rPr lang="zh-CN" altLang="en-US" sz="3600" dirty="0"/>
              <a:t>我喜欢</a:t>
            </a:r>
            <a:r>
              <a:rPr lang="zh-CN" altLang="en-US" sz="3600" dirty="0">
                <a:solidFill>
                  <a:srgbClr val="FF0000"/>
                </a:solidFill>
              </a:rPr>
              <a:t>中文课</a:t>
            </a:r>
            <a:r>
              <a:rPr lang="zh-CN" altLang="en-US" sz="3600" dirty="0"/>
              <a:t>。</a:t>
            </a:r>
            <a:endParaRPr lang="en-US" altLang="zh-CN" sz="3600" dirty="0"/>
          </a:p>
          <a:p>
            <a:endParaRPr lang="en-US" altLang="ja-JP" dirty="0"/>
          </a:p>
          <a:p>
            <a:r>
              <a:rPr lang="en-US" altLang="ja-JP" dirty="0"/>
              <a:t> </a:t>
            </a:r>
            <a:r>
              <a:rPr lang="en-US" altLang="ja-JP" dirty="0" err="1"/>
              <a:t>wǒ</a:t>
            </a:r>
            <a:r>
              <a:rPr lang="en-US" altLang="ja-JP" dirty="0"/>
              <a:t>    </a:t>
            </a:r>
            <a:r>
              <a:rPr lang="en-US" altLang="ja-JP" dirty="0" err="1"/>
              <a:t>bù</a:t>
            </a:r>
            <a:r>
              <a:rPr lang="en-US" altLang="ja-JP" dirty="0"/>
              <a:t>    </a:t>
            </a:r>
            <a:r>
              <a:rPr lang="en-US" altLang="ja-JP" dirty="0" err="1"/>
              <a:t>xǐ</a:t>
            </a:r>
            <a:r>
              <a:rPr lang="en-US" altLang="ja-JP" dirty="0"/>
              <a:t>    </a:t>
            </a:r>
            <a:r>
              <a:rPr lang="en-US" altLang="ja-JP" dirty="0" err="1"/>
              <a:t>huān</a:t>
            </a:r>
            <a:r>
              <a:rPr lang="en-US" altLang="ja-JP" dirty="0"/>
              <a:t>  </a:t>
            </a:r>
            <a:r>
              <a:rPr lang="en-US" altLang="ja-JP" dirty="0" err="1">
                <a:solidFill>
                  <a:srgbClr val="FF0000"/>
                </a:solidFill>
              </a:rPr>
              <a:t>kē</a:t>
            </a:r>
            <a:r>
              <a:rPr lang="en-US" altLang="ja-JP" dirty="0">
                <a:solidFill>
                  <a:srgbClr val="FF0000"/>
                </a:solidFill>
              </a:rPr>
              <a:t>     </a:t>
            </a:r>
            <a:r>
              <a:rPr lang="en-US" altLang="ja-JP" dirty="0" err="1">
                <a:solidFill>
                  <a:srgbClr val="FF0000"/>
                </a:solidFill>
              </a:rPr>
              <a:t>xué</a:t>
            </a:r>
            <a:r>
              <a:rPr lang="en-US" altLang="ja-JP" dirty="0">
                <a:solidFill>
                  <a:srgbClr val="FF0000"/>
                </a:solidFill>
              </a:rPr>
              <a:t>    </a:t>
            </a:r>
            <a:r>
              <a:rPr lang="en-US" altLang="ja-JP" dirty="0" err="1">
                <a:solidFill>
                  <a:srgbClr val="FF0000"/>
                </a:solidFill>
              </a:rPr>
              <a:t>kè</a:t>
            </a:r>
            <a:r>
              <a:rPr lang="en-US" altLang="ja-JP" dirty="0">
                <a:solidFill>
                  <a:srgbClr val="FF0000"/>
                </a:solidFill>
              </a:rPr>
              <a:t>    </a:t>
            </a:r>
            <a:r>
              <a:rPr lang="en-US" altLang="ja-JP" dirty="0" err="1">
                <a:solidFill>
                  <a:srgbClr val="FF0000"/>
                </a:solidFill>
              </a:rPr>
              <a:t>hé</a:t>
            </a:r>
            <a:r>
              <a:rPr lang="en-US" altLang="ja-JP" dirty="0">
                <a:solidFill>
                  <a:srgbClr val="FF0000"/>
                </a:solidFill>
              </a:rPr>
              <a:t>   </a:t>
            </a:r>
            <a:r>
              <a:rPr lang="en-US" altLang="ja-JP" dirty="0" err="1">
                <a:solidFill>
                  <a:srgbClr val="FF0000"/>
                </a:solidFill>
              </a:rPr>
              <a:t>shù</a:t>
            </a:r>
            <a:r>
              <a:rPr lang="en-US" altLang="ja-JP" dirty="0">
                <a:solidFill>
                  <a:srgbClr val="FF0000"/>
                </a:solidFill>
              </a:rPr>
              <a:t>   </a:t>
            </a:r>
            <a:r>
              <a:rPr lang="en-US" altLang="ja-JP" dirty="0" err="1">
                <a:solidFill>
                  <a:srgbClr val="FF0000"/>
                </a:solidFill>
              </a:rPr>
              <a:t>xué</a:t>
            </a:r>
            <a:r>
              <a:rPr lang="en-US" altLang="ja-JP" dirty="0">
                <a:solidFill>
                  <a:srgbClr val="FF0000"/>
                </a:solidFill>
              </a:rPr>
              <a:t>   </a:t>
            </a:r>
            <a:r>
              <a:rPr lang="en-US" altLang="ja-JP" dirty="0" err="1">
                <a:solidFill>
                  <a:srgbClr val="FF0000"/>
                </a:solidFill>
              </a:rPr>
              <a:t>kè</a:t>
            </a:r>
            <a:endParaRPr lang="en-US" altLang="ja-JP" dirty="0">
              <a:solidFill>
                <a:srgbClr val="FF0000"/>
              </a:solidFill>
            </a:endParaRPr>
          </a:p>
          <a:p>
            <a:r>
              <a:rPr lang="zh-CN" altLang="en-US" sz="3600" dirty="0"/>
              <a:t>我不喜欢</a:t>
            </a:r>
            <a:r>
              <a:rPr lang="zh-CN" altLang="en-US" sz="3600" dirty="0">
                <a:solidFill>
                  <a:srgbClr val="FF0000"/>
                </a:solidFill>
              </a:rPr>
              <a:t>科学课和数学课</a:t>
            </a:r>
            <a:r>
              <a:rPr lang="zh-CN" altLang="en-US" sz="3600" dirty="0"/>
              <a:t>。 </a:t>
            </a:r>
            <a:endParaRPr lang="en-US" altLang="zh-CN" sz="3600" dirty="0"/>
          </a:p>
          <a:p>
            <a:r>
              <a:rPr lang="en-US" altLang="ja-JP" sz="2000" dirty="0"/>
              <a:t> </a:t>
            </a:r>
          </a:p>
          <a:p>
            <a:r>
              <a:rPr lang="en-US" altLang="ja-JP" sz="2800" b="1" dirty="0"/>
              <a:t>Extension</a:t>
            </a:r>
          </a:p>
          <a:p>
            <a:r>
              <a:rPr lang="en-US" altLang="ja-JP" sz="2000" dirty="0" err="1"/>
              <a:t>yīn</a:t>
            </a:r>
            <a:r>
              <a:rPr lang="en-US" altLang="ja-JP" sz="2000" dirty="0"/>
              <a:t> </a:t>
            </a:r>
            <a:r>
              <a:rPr lang="zh-CN" altLang="en-US" sz="2000" dirty="0"/>
              <a:t>  </a:t>
            </a:r>
            <a:r>
              <a:rPr lang="en-US" altLang="ja-JP" sz="2000" dirty="0" err="1"/>
              <a:t>wéi</a:t>
            </a:r>
            <a:r>
              <a:rPr lang="en-US" altLang="ja-JP" sz="2000" dirty="0"/>
              <a:t> </a:t>
            </a:r>
            <a:r>
              <a:rPr lang="en-US" altLang="ja-JP" sz="2000" dirty="0" err="1">
                <a:solidFill>
                  <a:srgbClr val="FF0000"/>
                </a:solidFill>
              </a:rPr>
              <a:t>kē</a:t>
            </a:r>
            <a:r>
              <a:rPr lang="en-US" altLang="ja-JP" sz="2000" dirty="0">
                <a:solidFill>
                  <a:srgbClr val="FF0000"/>
                </a:solidFill>
              </a:rPr>
              <a:t> </a:t>
            </a:r>
            <a:r>
              <a:rPr lang="zh-CN" altLang="en-US" sz="2000" dirty="0">
                <a:solidFill>
                  <a:srgbClr val="FF0000"/>
                </a:solidFill>
              </a:rPr>
              <a:t>    </a:t>
            </a:r>
            <a:r>
              <a:rPr lang="en-US" altLang="ja-JP" sz="2000" dirty="0" err="1">
                <a:solidFill>
                  <a:srgbClr val="FF0000"/>
                </a:solidFill>
              </a:rPr>
              <a:t>xue</a:t>
            </a:r>
            <a:r>
              <a:rPr lang="en-US" altLang="ja-JP" sz="2000" dirty="0">
                <a:solidFill>
                  <a:srgbClr val="FF0000"/>
                </a:solidFill>
              </a:rPr>
              <a:t> </a:t>
            </a:r>
            <a:r>
              <a:rPr lang="en-US" altLang="ja-JP" sz="2000" dirty="0" err="1">
                <a:solidFill>
                  <a:srgbClr val="FF0000"/>
                </a:solidFill>
              </a:rPr>
              <a:t>kè</a:t>
            </a:r>
            <a:r>
              <a:rPr lang="en-US" altLang="ja-JP" sz="2000" dirty="0">
                <a:solidFill>
                  <a:srgbClr val="FF0000"/>
                </a:solidFill>
              </a:rPr>
              <a:t> </a:t>
            </a:r>
            <a:r>
              <a:rPr lang="zh-CN" altLang="en-US" sz="2000" dirty="0">
                <a:solidFill>
                  <a:srgbClr val="FF0000"/>
                </a:solidFill>
              </a:rPr>
              <a:t>    </a:t>
            </a:r>
            <a:r>
              <a:rPr lang="en-US" altLang="ja-JP" sz="2000" dirty="0" err="1">
                <a:solidFill>
                  <a:srgbClr val="FF0000"/>
                </a:solidFill>
              </a:rPr>
              <a:t>hěn</a:t>
            </a:r>
            <a:r>
              <a:rPr lang="en-US" altLang="ja-JP" sz="2000" dirty="0">
                <a:solidFill>
                  <a:srgbClr val="FF0000"/>
                </a:solidFill>
              </a:rPr>
              <a:t> </a:t>
            </a:r>
            <a:r>
              <a:rPr lang="en-US" altLang="ja-JP" sz="2000" dirty="0" err="1">
                <a:solidFill>
                  <a:srgbClr val="FF0000"/>
                </a:solidFill>
              </a:rPr>
              <a:t>nán</a:t>
            </a:r>
            <a:endParaRPr lang="en-US" altLang="zh-CN" sz="2000" dirty="0">
              <a:solidFill>
                <a:srgbClr val="FF0000"/>
              </a:solidFill>
            </a:endParaRPr>
          </a:p>
          <a:p>
            <a:r>
              <a:rPr lang="zh-CN" altLang="en-US" sz="3600" dirty="0"/>
              <a:t>因为科学课很难。</a:t>
            </a:r>
            <a:endParaRPr lang="en-US" altLang="zh-CN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695400" y="230573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ja-JP" sz="3600" b="1" dirty="0">
                <a:solidFill>
                  <a:srgbClr val="0070C0"/>
                </a:solidFill>
              </a:rPr>
              <a:t>Task3</a:t>
            </a:r>
            <a:r>
              <a:rPr lang="en-GB" altLang="ja-JP" sz="3600" b="1" dirty="0">
                <a:solidFill>
                  <a:srgbClr val="FF0000"/>
                </a:solidFill>
              </a:rPr>
              <a:t> </a:t>
            </a:r>
            <a:r>
              <a:rPr lang="en-US" altLang="ja-JP" sz="3600" b="1" dirty="0">
                <a:solidFill>
                  <a:srgbClr val="FF0000"/>
                </a:solidFill>
              </a:rPr>
              <a:t>Writing 3 sentences by replacing the words in red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44272" y="2132856"/>
            <a:ext cx="253055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因为：</a:t>
            </a:r>
            <a:r>
              <a:rPr lang="en-US" altLang="zh-CN" sz="2400" dirty="0"/>
              <a:t>because</a:t>
            </a:r>
          </a:p>
          <a:p>
            <a:r>
              <a:rPr lang="zh-CN" altLang="en-US" sz="3200" dirty="0"/>
              <a:t>很：</a:t>
            </a:r>
            <a:r>
              <a:rPr lang="en-US" altLang="zh-CN" sz="2400" dirty="0"/>
              <a:t>is/am/are, used with a describing word</a:t>
            </a:r>
          </a:p>
          <a:p>
            <a:r>
              <a:rPr lang="zh-CN" altLang="en-US" sz="3200" dirty="0"/>
              <a:t>难：</a:t>
            </a:r>
            <a:r>
              <a:rPr lang="en-US" altLang="zh-CN" sz="2400" dirty="0"/>
              <a:t>difficult</a:t>
            </a:r>
          </a:p>
          <a:p>
            <a:r>
              <a:rPr lang="zh-CN" altLang="en-US" sz="3200" dirty="0"/>
              <a:t>容易：</a:t>
            </a:r>
            <a:r>
              <a:rPr lang="en-US" altLang="zh-CN" sz="2400" dirty="0"/>
              <a:t>easy</a:t>
            </a:r>
            <a:endParaRPr lang="en-GB" sz="2400" dirty="0"/>
          </a:p>
        </p:txBody>
      </p:sp>
      <p:pic>
        <p:nvPicPr>
          <p:cNvPr id="1032" name="Picture 8" descr="http://www.inter-word.net/home/writing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272" y="263378"/>
            <a:ext cx="1440160" cy="116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039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CFB06C6-2187-4EB1-A5BC-A2B5A9FD9020}"/>
</file>

<file path=customXml/itemProps2.xml><?xml version="1.0" encoding="utf-8"?>
<ds:datastoreItem xmlns:ds="http://schemas.openxmlformats.org/officeDocument/2006/customXml" ds:itemID="{5E8127A2-CFAB-48D5-BA6E-624A31AE19B7}"/>
</file>

<file path=customXml/itemProps3.xml><?xml version="1.0" encoding="utf-8"?>
<ds:datastoreItem xmlns:ds="http://schemas.openxmlformats.org/officeDocument/2006/customXml" ds:itemID="{55CCA9C1-2340-454E-8124-03D70DED4BB8}"/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735</Words>
  <Application>Microsoft Office PowerPoint</Application>
  <PresentationFormat>Widescreen</PresentationFormat>
  <Paragraphs>218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PowerPoint Presentation</vt:lpstr>
      <vt:lpstr>Lesson1  Chinese Is Cool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Long Eaton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Chinese Is Cool</dc:title>
  <dc:creator>Mrs R Marshall</dc:creator>
  <cp:lastModifiedBy>R Marshall</cp:lastModifiedBy>
  <cp:revision>48</cp:revision>
  <dcterms:created xsi:type="dcterms:W3CDTF">2013-04-22T13:35:54Z</dcterms:created>
  <dcterms:modified xsi:type="dcterms:W3CDTF">2021-04-19T09:56:16Z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