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2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7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327" r:id="rId3"/>
    <p:sldId id="324" r:id="rId4"/>
    <p:sldId id="325" r:id="rId5"/>
    <p:sldId id="320" r:id="rId6"/>
    <p:sldId id="273" r:id="rId7"/>
    <p:sldId id="304" r:id="rId8"/>
    <p:sldId id="329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3" r:id="rId17"/>
    <p:sldId id="314" r:id="rId18"/>
    <p:sldId id="315" r:id="rId19"/>
    <p:sldId id="316" r:id="rId20"/>
    <p:sldId id="317" r:id="rId21"/>
    <p:sldId id="318" r:id="rId22"/>
    <p:sldId id="326" r:id="rId23"/>
    <p:sldId id="303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58052"/>
  </p:normalViewPr>
  <p:slideViewPr>
    <p:cSldViewPr snapToGrid="0" snapToObjects="1">
      <p:cViewPr varScale="1">
        <p:scale>
          <a:sx n="62" d="100"/>
          <a:sy n="62" d="100"/>
        </p:scale>
        <p:origin x="6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D20BAA-C8D7-2944-B9A8-C0E9A542BD18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3F6C4-723D-C745-A685-01D469596D05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14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55min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starter and task(Bingo!)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Listening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Running diction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15min Writing competition</a:t>
            </a:r>
          </a:p>
          <a:p>
            <a:r>
              <a:rPr lang="e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10min Who can speak more?</a:t>
            </a:r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72928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复习所有的词汇</a:t>
            </a:r>
            <a:endParaRPr lang="en-US" altLang="zh-CN" dirty="0"/>
          </a:p>
          <a:p>
            <a:r>
              <a:rPr lang="zh-CN" altLang="en-US" dirty="0"/>
              <a:t>词汇：写</a:t>
            </a:r>
            <a:r>
              <a:rPr lang="en-US" altLang="zh-CN" dirty="0"/>
              <a:t>+</a:t>
            </a:r>
            <a:r>
              <a:rPr lang="zh-CN" altLang="en-US" dirty="0"/>
              <a:t>听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91504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11B385-88B2-4448-8CC2-430EED08B202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51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F83D6667-9903-4EFD-864C-6A8C90C6E8F9}" type="slidenum">
              <a:rPr lang="en-GB" altLang="en-US" sz="1200"/>
              <a:pPr algn="r"/>
              <a:t>6</a:t>
            </a:fld>
            <a:endParaRPr lang="en-GB" altLang="en-US" sz="1200"/>
          </a:p>
        </p:txBody>
      </p:sp>
      <p:sp>
        <p:nvSpPr>
          <p:cNvPr id="512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es-ES_tradnl" altLang="en-US" dirty="0"/>
              <a:t>Play as a </a:t>
            </a:r>
            <a:r>
              <a:rPr lang="es-ES_tradnl" altLang="en-US" dirty="0" err="1"/>
              <a:t>group</a:t>
            </a:r>
            <a:endParaRPr lang="es-ES_tradnl" altLang="en-US" dirty="0"/>
          </a:p>
          <a:p>
            <a:pPr>
              <a:spcBef>
                <a:spcPct val="0"/>
              </a:spcBef>
            </a:pPr>
            <a:r>
              <a:rPr lang="zh-CN" altLang="es-ES_tradnl" dirty="0"/>
              <a:t>句子</a:t>
            </a:r>
            <a:r>
              <a:rPr lang="en-US" altLang="zh-CN" dirty="0"/>
              <a:t>+</a:t>
            </a:r>
            <a:r>
              <a:rPr lang="zh-CN" altLang="en-US" dirty="0"/>
              <a:t>词 阅读</a:t>
            </a:r>
            <a:r>
              <a:rPr lang="en-US" altLang="zh-CN" dirty="0"/>
              <a:t>+</a:t>
            </a:r>
            <a:r>
              <a:rPr lang="zh-CN" altLang="en-US" dirty="0"/>
              <a:t>说</a:t>
            </a:r>
            <a:endParaRPr lang="es-ES_tradnl" altLang="en-US" dirty="0"/>
          </a:p>
        </p:txBody>
      </p:sp>
      <p:sp>
        <p:nvSpPr>
          <p:cNvPr id="5125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2EE35B0F-20A1-4DBC-B8B2-9155828A6E7E}" type="slidenum">
              <a:rPr lang="en-GB" altLang="en-US" sz="1200"/>
              <a:pPr algn="r"/>
              <a:t>6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117062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27472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05366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写</a:t>
            </a:r>
            <a:r>
              <a:rPr kumimoji="1" lang="en-US" altLang="zh-CN" dirty="0"/>
              <a:t>+</a:t>
            </a:r>
            <a:r>
              <a:rPr kumimoji="1" lang="zh-CN" altLang="en-US" dirty="0" smtClean="0"/>
              <a:t>说</a:t>
            </a:r>
            <a:endParaRPr kumimoji="1" lang="en-GB" altLang="zh-CN" dirty="0" smtClean="0"/>
          </a:p>
          <a:p>
            <a:endParaRPr kumimoji="1" lang="en-GB" altLang="zh-CN" dirty="0" smtClean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23F6C4-723D-C745-A685-01D469596D05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993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写</a:t>
            </a:r>
            <a:r>
              <a:rPr kumimoji="1" lang="en-US" altLang="zh-CN" dirty="0"/>
              <a:t>+</a:t>
            </a:r>
            <a:r>
              <a:rPr kumimoji="1" lang="zh-CN" altLang="en-US" dirty="0" smtClean="0"/>
              <a:t>说</a:t>
            </a:r>
            <a:endParaRPr kumimoji="1" lang="en-GB" altLang="zh-CN" dirty="0" smtClean="0"/>
          </a:p>
          <a:p>
            <a:endParaRPr kumimoji="1" lang="en-GB" altLang="zh-CN" dirty="0" smtClean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23F6C4-723D-C745-A685-01D469596D05}" type="slidenum"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等线" panose="020F0502020204030204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等线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482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</a:t>
            </a:r>
            <a:r>
              <a:rPr kumimoji="1" lang="en-GB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upgrade your</a:t>
            </a:r>
            <a:r>
              <a:rPr kumimoji="1" lang="zh-CN" altLang="en-US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</a:t>
            </a:r>
            <a:r>
              <a:rPr kumimoji="1" lang="en-GB" altLang="zh-CN" sz="1200" dirty="0">
                <a:solidFill>
                  <a:srgbClr val="FF0000"/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sentences level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90204" pitchFamily="34" charset="0"/>
              <a:buNone/>
              <a:defRPr/>
            </a:pP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-CH: Use</a:t>
            </a: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intensifiers </a:t>
            </a:r>
            <a:r>
              <a:rPr kumimoji="1" lang="en-GB" altLang="zh-CN" sz="1200" dirty="0">
                <a:solidFill>
                  <a:schemeClr val="accent2">
                    <a:lumMod val="75000"/>
                  </a:schemeClr>
                </a:solidFill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achieve highest possible level</a:t>
            </a:r>
            <a:endParaRPr kumimoji="1" lang="en-US" altLang="zh-CN" sz="1200" dirty="0">
              <a:solidFill>
                <a:schemeClr val="accent2">
                  <a:lumMod val="75000"/>
                </a:schemeClr>
              </a:solidFill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181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C452F4-7E53-5E4A-9D01-2A48D5BB13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60DF229-99D8-F141-AE86-253594F7BB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6A7D02-0F4F-B74C-B54D-ADC4B4CDC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A8F85E-FDE7-6743-9CA9-5CF6709B8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C94D1C-BFD2-A94E-8E43-D43A309C0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181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502018-33E1-E44C-B6A4-E4CE0EDF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2D8CC3F-378E-9F46-9C0F-27EC173DE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740312-7D19-5C49-9460-AAD99B8F9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AAE4CDF-C4FA-BC41-AFF6-159C49F9E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9F1F13-E8B6-3B4E-8170-BA4DE96FE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06549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739092-7217-974C-824B-A8FBAF78A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AE1149B-AA4C-2847-82C7-553033555D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03EF396-B170-FE42-95EC-390E3608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D360BB-D7A8-434A-91DB-3AD5507F9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7F1395-88A5-814B-8332-B973224CC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6630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95CF66-6E6B-C84E-B28E-32CDA601E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5B6541B-E1E5-9A4B-8259-C165F1387A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D0D9FDC-227B-2947-97DD-7E8F01690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74BFFCB-BD87-2940-9F24-D6BCDF7F3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C7810F-2CFA-6140-BE5B-9CB92FF97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BED62B9-189C-1242-9D29-ABC979D4C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149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AAFF9A-C56B-824C-8201-0BC1C0F11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185FDC5-3164-A84E-A9D9-513AE77E2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D343B39-AF73-4541-B2CA-1F7FBB9F1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B7F1C3F-EDBA-964C-A36C-74365676C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2ABE0E5-E92A-8A4B-8ECC-B88543B494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89A88D7-CBB6-BD43-9CEE-5356709C8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58CE5C8-EE66-D346-9693-15144F9C5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923C622-BB99-DD41-BF9F-D2566D414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2688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C66D6D-EADE-F247-8EAC-BC12B4820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E824BB-8DF3-7B4A-9019-5A312C041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3AD0D3B-497F-1242-A506-C90FAA156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7E2D035-542F-E849-B016-6A7EC8993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5155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2D652B6-24E1-BB42-A1ED-9E0138EE1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5C84FDC-069D-E748-B2DE-53A9DF76B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F7B284-2690-2947-813B-54CCC450B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95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0ADB0B-6D32-1D4F-AA36-CB58EAF81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A9884FA-949A-CF4E-A25F-01772A077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B7CAF1F-7C43-AC41-BE5B-460851592D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0A2448-999F-CA48-ADBB-F287D390F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7D4DBC-4A6A-4C47-9559-1840396AA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E97C2C6-7B3A-EA4D-A9CB-4422633A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1669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11762F-722C-DF4F-828D-63B39E94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744F973-8E2A-BB49-A1F5-ED793A7249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5C5CA13-D15F-204D-B6F5-2EF1855122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70F27B8-4DAA-1045-B2B2-9B73EC843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877AC9-A627-AA47-971B-0A4FBCCAF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C5A737-51F0-E342-8703-27C9A6A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11573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8EB010-E74E-9C4B-89B9-D38051AAD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4BC0E8E-17A5-DB47-AF6E-A0915C713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0459376-1117-3048-BB0B-859AB98C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1D645A-9970-3A4E-A626-489BF890B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225C74-A7BC-DA49-A683-1426E5AF2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2316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86949E7-3D10-2F44-999E-661CF3404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C933631-BC33-DF46-8D10-F8F8A02CA4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C2EE61-EA62-FF49-AA6C-EE57FEFF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13573C-CEF8-A544-ADC3-CE65402A4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8FA4E7-CDC8-404F-909C-8EDB79322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86367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975ACFF-3F7F-5E43-8C45-60376373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BC5B75-0CBF-7C42-B3BD-1919DF9FBE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E6371C-C1C0-CF4D-9230-D06D8B8FC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17041-AA20-5C4B-AC0D-AFE61787BF17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F64BF7-6B4B-3041-93D9-A3E769A47F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4475B6-66D2-7442-A816-43C62890A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438E1-DBFF-AE4B-8E04-7F9FEFA5A31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88892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63CE46-4CC6-1F43-8035-A7B640241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3518" y="52980"/>
            <a:ext cx="9144000" cy="2387600"/>
          </a:xfrm>
        </p:spPr>
        <p:txBody>
          <a:bodyPr/>
          <a:lstStyle/>
          <a:p>
            <a:r>
              <a:rPr kumimoji="1" lang="en-US" altLang="zh-CN" dirty="0"/>
              <a:t>Pets(4)</a:t>
            </a:r>
            <a:endParaRPr kumimoji="1"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1A4BC76-6E0B-AE48-8FF0-45C7CC03C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3518" y="3259394"/>
            <a:ext cx="9144000" cy="1655762"/>
          </a:xfrm>
        </p:spPr>
        <p:txBody>
          <a:bodyPr/>
          <a:lstStyle/>
          <a:p>
            <a:r>
              <a:rPr lang="zh-TW" altLang="en-US" dirty="0"/>
              <a:t>漢字的故事 </a:t>
            </a:r>
            <a:r>
              <a:rPr lang="en-US" altLang="zh-TW" dirty="0"/>
              <a:t>: </a:t>
            </a:r>
            <a:r>
              <a:rPr lang="zh-TW" altLang="en-US" dirty="0"/>
              <a:t>雨 </a:t>
            </a:r>
            <a:endParaRPr lang="en-GB" dirty="0"/>
          </a:p>
          <a:p>
            <a:r>
              <a:rPr lang="en-GB" dirty="0" smtClean="0"/>
              <a:t>https</a:t>
            </a:r>
            <a:r>
              <a:rPr lang="en-GB" dirty="0"/>
              <a:t>://www.youtube.com/watch?v=uGiTr7KGM8s</a:t>
            </a:r>
          </a:p>
        </p:txBody>
      </p:sp>
    </p:spTree>
    <p:extLst>
      <p:ext uri="{BB962C8B-B14F-4D97-AF65-F5344CB8AC3E}">
        <p14:creationId xmlns:p14="http://schemas.microsoft.com/office/powerpoint/2010/main" val="337879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MRI to your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124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78" y="31570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Starter: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-</a:t>
            </a:r>
            <a:r>
              <a:rPr lang="en-GB" dirty="0"/>
              <a:t>Write down today’s day, date and </a:t>
            </a:r>
            <a:r>
              <a:rPr lang="en-GB" dirty="0" smtClean="0"/>
              <a:t>weather</a:t>
            </a:r>
            <a:br>
              <a:rPr lang="en-GB" dirty="0" smtClean="0"/>
            </a:br>
            <a:r>
              <a:rPr lang="en-GB" dirty="0" smtClean="0"/>
              <a:t>-Copy down the word below 3 times</a:t>
            </a:r>
            <a:endParaRPr lang="en-GB" dirty="0"/>
          </a:p>
        </p:txBody>
      </p:sp>
      <p:sp>
        <p:nvSpPr>
          <p:cNvPr id="4" name="矩形 7"/>
          <p:cNvSpPr>
            <a:spLocks noChangeArrowheads="1"/>
          </p:cNvSpPr>
          <p:nvPr/>
        </p:nvSpPr>
        <p:spPr bwMode="auto">
          <a:xfrm>
            <a:off x="3537488" y="1641584"/>
            <a:ext cx="3937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panose="020F0502020204030204" charset="0"/>
                <a:ea typeface="等线" panose="020F0502020204030204" charset="0"/>
                <a:cs typeface="等线" panose="020F050202020403020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540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chǒng   </a:t>
            </a:r>
            <a:r>
              <a:rPr lang="zh-CN" altLang="en-US" sz="5400">
                <a:solidFill>
                  <a:srgbClr val="C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5400">
                <a:solidFill>
                  <a:schemeClr val="accent2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wù</a:t>
            </a:r>
            <a:endParaRPr lang="zh-CN" altLang="en-US" sz="5400">
              <a:solidFill>
                <a:schemeClr val="accent2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238" y="2767122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451" y="2767122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699674" y="4889233"/>
            <a:ext cx="8663553" cy="144909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</a:rPr>
              <a:t>CH:  Answer the question in Chinese: </a:t>
            </a:r>
            <a:r>
              <a:rPr lang="zh-CN" altLang="en-US" sz="2800" dirty="0" smtClean="0">
                <a:solidFill>
                  <a:schemeClr val="tx1"/>
                </a:solidFill>
              </a:rPr>
              <a:t>你有宠物吗？</a:t>
            </a:r>
            <a:endParaRPr lang="en-US" altLang="zh-CN" sz="2800" dirty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EX CH</a:t>
            </a:r>
            <a:r>
              <a:rPr lang="en-GB" sz="2800" dirty="0" smtClean="0">
                <a:solidFill>
                  <a:schemeClr val="tx1"/>
                </a:solidFill>
              </a:rPr>
              <a:t>:  Use measure words</a:t>
            </a:r>
          </a:p>
          <a:p>
            <a:r>
              <a:rPr lang="en-GB" sz="2800" dirty="0" smtClean="0">
                <a:solidFill>
                  <a:schemeClr val="tx1"/>
                </a:solidFill>
              </a:rPr>
              <a:t>Super CH: Use measure word+ adj.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47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715" y="53560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L.O Listening, speaking and reading practice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about </a:t>
            </a:r>
            <a:endParaRPr lang="en-GB" dirty="0"/>
          </a:p>
        </p:txBody>
      </p:sp>
      <p:sp>
        <p:nvSpPr>
          <p:cNvPr id="5" name="文本框 2">
            <a:extLst>
              <a:ext uri="{FF2B5EF4-FFF2-40B4-BE49-F238E27FC236}">
                <a16:creationId xmlns:a16="http://schemas.microsoft.com/office/drawing/2014/main" id="{A321A8D0-E877-E945-8300-79749E55B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247" y="1985158"/>
            <a:ext cx="11458576" cy="452431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CN" sz="3600" dirty="0">
                <a:solidFill>
                  <a:srgbClr val="00B05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kumimoji="1" lang="en-US" altLang="zh-CN" sz="3600" dirty="0" smtClean="0">
                <a:solidFill>
                  <a:srgbClr val="00B05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Hot: Use the words we learned about pet(s):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一只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两条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大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的、小的、漂亮的、丑的、可爱的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、猫 狗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蛇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兔子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鱼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1" lang="zh-CN" altLang="en-US" sz="36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鸟</a:t>
            </a:r>
            <a:endParaRPr kumimoji="1" lang="en-US" altLang="zh-CN" sz="3600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-Hotter: </a:t>
            </a:r>
            <a:r>
              <a:rPr kumimoji="1" lang="en-GB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Use </a:t>
            </a:r>
            <a:r>
              <a:rPr kumimoji="1" lang="en-GB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number</a:t>
            </a:r>
            <a:r>
              <a:rPr kumimoji="1" lang="zh-CN" altLang="en-US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GB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kumimoji="1" lang="zh-CN" altLang="en-US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GB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measure word+ </a:t>
            </a:r>
            <a:r>
              <a:rPr kumimoji="1"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adj.+</a:t>
            </a:r>
            <a:r>
              <a:rPr kumimoji="1" lang="zh-CN" altLang="en-US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Pet </a:t>
            </a:r>
            <a:r>
              <a:rPr kumimoji="1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 your  sentences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-Sizzling: Use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zh-CN" altLang="en-US" sz="36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和、也、但是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</a:t>
            </a:r>
            <a:r>
              <a:rPr kumimoji="1" lang="en-GB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upgrade your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GB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sentences level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-CH: Use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intensifiers </a:t>
            </a: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to achieve highest possible level</a:t>
            </a:r>
            <a:endParaRPr kumimoji="1" lang="en-US" altLang="zh-CN" sz="3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75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748" y="945620"/>
            <a:ext cx="1668065" cy="45243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GB" altLang="zh-CN" sz="32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1</a:t>
            </a:r>
            <a:r>
              <a:rPr kumimoji="1" lang="zh-CN" altLang="en-US" sz="32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一</a:t>
            </a:r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只 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en-GB" altLang="zh-CN" sz="32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2</a:t>
            </a:r>
            <a:r>
              <a:rPr kumimoji="1" lang="zh-CN" altLang="en-US" sz="3200" dirty="0" smtClean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一</a:t>
            </a:r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条 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两只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大的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小的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漂亮的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丑的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可爱的</a:t>
            </a:r>
            <a:endParaRPr kumimoji="1" lang="en-US" altLang="zh-CN" sz="32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宠物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385704"/>
              </p:ext>
            </p:extLst>
          </p:nvPr>
        </p:nvGraphicFramePr>
        <p:xfrm>
          <a:off x="3905911" y="3157329"/>
          <a:ext cx="5854926" cy="3349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1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6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7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5351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Measure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word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small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animals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只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2000" b="0" kern="12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Measure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word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animals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like</a:t>
                      </a:r>
                      <a:r>
                        <a:rPr lang="zh-CN" altLang="en-US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000" b="0" kern="1200" dirty="0" smtClean="0">
                          <a:solidFill>
                            <a:sysClr val="windowText" lastClr="000000"/>
                          </a:solidFill>
                          <a:latin typeface="Times New Roman" panose="02020603050405020304" pitchFamily="18" charset="0"/>
                          <a:ea typeface="KaiTi" panose="02010609060101010101" pitchFamily="49" charset="-122"/>
                          <a:cs typeface="Times New Roman" panose="02020603050405020304" pitchFamily="18" charset="0"/>
                        </a:rPr>
                        <a:t>fish</a:t>
                      </a:r>
                      <a:endParaRPr lang="zh-CN" altLang="en-US" sz="2000" b="0" kern="12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0" b="0" kern="12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ea typeface="KaiTi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3518">
                <a:tc>
                  <a:txBody>
                    <a:bodyPr/>
                    <a:lstStyle/>
                    <a:p>
                      <a:r>
                        <a:rPr lang="en-US" altLang="zh-CN" sz="44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…</a:t>
                      </a:r>
                      <a:endParaRPr lang="zh-CN" altLang="en-US" sz="44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44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…</a:t>
                      </a:r>
                      <a:endParaRPr lang="zh-CN" altLang="en-US" sz="44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44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…</a:t>
                      </a:r>
                      <a:endParaRPr lang="zh-CN" altLang="en-US" sz="44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351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4400" kern="12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…</a:t>
                      </a:r>
                      <a:endParaRPr lang="zh-CN" altLang="en-US" sz="4400" kern="12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44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…</a:t>
                      </a:r>
                      <a:endParaRPr lang="zh-CN" altLang="en-US" sz="44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4400" dirty="0">
                          <a:solidFill>
                            <a:sysClr val="windowText" lastClr="000000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…</a:t>
                      </a:r>
                      <a:endParaRPr lang="zh-CN" altLang="en-US" sz="4400" dirty="0">
                        <a:solidFill>
                          <a:sysClr val="windowText" lastClr="000000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 marL="223045" marR="223045" marT="111523" marB="1115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127836" y="461547"/>
            <a:ext cx="9064164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-</a:t>
            </a:r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Task</a:t>
            </a:r>
          </a:p>
          <a:p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1. Draw a grid with 9 boxes</a:t>
            </a:r>
          </a:p>
          <a:p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2. Choose words on the left side and fill </a:t>
            </a:r>
            <a:r>
              <a:rPr kumimoji="1" lang="en-US" altLang="zh-CN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the</a:t>
            </a:r>
            <a:r>
              <a:rPr kumimoji="1" lang="zh-CN" altLang="en-US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English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of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them</a:t>
            </a:r>
            <a:r>
              <a:rPr kumimoji="1" lang="en-US" altLang="zh-CN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into the boxes </a:t>
            </a:r>
            <a:r>
              <a:rPr kumimoji="1" lang="en-US" altLang="zh-CN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randomly</a:t>
            </a:r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  <a:endParaRPr kumimoji="1" lang="en-US" altLang="zh-CN" sz="2400" dirty="0" smtClean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24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3</a:t>
            </a:r>
            <a:r>
              <a:rPr kumimoji="1" lang="en-US" altLang="zh-CN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. Cross the words that teacher says; if the words in a line, 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Bingo!</a:t>
            </a:r>
          </a:p>
          <a:p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CH: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In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your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mind,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ake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sentence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with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the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words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you</a:t>
            </a:r>
            <a:r>
              <a:rPr kumimoji="1" lang="zh-CN" altLang="en-US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4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choose</a:t>
            </a:r>
            <a:r>
              <a:rPr kumimoji="1" lang="en-US" altLang="zh-CN" sz="24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  <a:endParaRPr kumimoji="1" lang="en-US" altLang="zh-CN" sz="2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" name="爆炸形 1 2"/>
          <p:cNvSpPr/>
          <p:nvPr/>
        </p:nvSpPr>
        <p:spPr>
          <a:xfrm>
            <a:off x="9561926" y="3568227"/>
            <a:ext cx="3115088" cy="2449656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Bingo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235196E-DFEA-334E-B423-7F06C88A4EC9}"/>
              </a:ext>
            </a:extLst>
          </p:cNvPr>
          <p:cNvSpPr txBox="1"/>
          <p:nvPr/>
        </p:nvSpPr>
        <p:spPr>
          <a:xfrm>
            <a:off x="1729960" y="945620"/>
            <a:ext cx="1191352" cy="33239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猫</a:t>
            </a:r>
          </a:p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狗</a:t>
            </a:r>
          </a:p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鱼</a:t>
            </a:r>
          </a:p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兔子</a:t>
            </a:r>
            <a:endParaRPr kumimoji="1" lang="en-US" altLang="zh-CN" sz="3200" dirty="0">
              <a:solidFill>
                <a:schemeClr val="dk1"/>
              </a:solidFill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蛇</a:t>
            </a:r>
            <a:endParaRPr kumimoji="1" lang="en-US" altLang="zh-CN" sz="3200" dirty="0">
              <a:solidFill>
                <a:schemeClr val="dk1"/>
              </a:solidFill>
              <a:latin typeface="KaiTi" panose="02010609060101010101" pitchFamily="49" charset="-122"/>
              <a:ea typeface="KaiTi" panose="02010609060101010101" pitchFamily="49" charset="-122"/>
              <a:cs typeface="Times New Roman" panose="02020503050405090304" pitchFamily="18" charset="0"/>
            </a:endParaRPr>
          </a:p>
          <a:p>
            <a:r>
              <a:rPr kumimoji="1" lang="zh-CN" altLang="en-US" sz="3200" dirty="0">
                <a:solidFill>
                  <a:schemeClr val="dk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鸟</a:t>
            </a:r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189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1">
            <a:extLst>
              <a:ext uri="{FF2B5EF4-FFF2-40B4-BE49-F238E27FC236}">
                <a16:creationId xmlns:a16="http://schemas.microsoft.com/office/drawing/2014/main" id="{E32D5B8A-E875-4D46-9034-E9131AD1B971}"/>
              </a:ext>
            </a:extLst>
          </p:cNvPr>
          <p:cNvSpPr txBox="1"/>
          <p:nvPr/>
        </p:nvSpPr>
        <p:spPr>
          <a:xfrm>
            <a:off x="0" y="5872483"/>
            <a:ext cx="1122092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GB" altLang="zh-CN" sz="2400" b="1" dirty="0">
                <a:ea typeface="等线"/>
              </a:rPr>
              <a:t>CH1:</a:t>
            </a:r>
            <a:r>
              <a:rPr lang="zh-CN" altLang="en-US" sz="2400" b="1" dirty="0">
                <a:ea typeface="等线"/>
              </a:rPr>
              <a:t> </a:t>
            </a:r>
            <a:r>
              <a:rPr lang="en-US" altLang="zh-CN" sz="2400" b="1" dirty="0">
                <a:ea typeface="等线"/>
              </a:rPr>
              <a:t>How to ask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等线"/>
                <a:cs typeface="Times New Roman" panose="02020603050405020304" pitchFamily="18" charset="0"/>
              </a:rPr>
              <a:t>How many pet(s) do you have?</a:t>
            </a:r>
            <a:r>
              <a:rPr lang="en-US" altLang="zh-CN" sz="2400" b="1" dirty="0">
                <a:ea typeface="等线"/>
              </a:rPr>
              <a:t> in Chinese</a:t>
            </a:r>
            <a:endParaRPr lang="en-GB" altLang="zh-CN" sz="2400" b="1" dirty="0">
              <a:latin typeface="+mj-lt"/>
              <a:ea typeface="KaiTi" panose="02010609060101010101" pitchFamily="49" charset="-122"/>
            </a:endParaRPr>
          </a:p>
        </p:txBody>
      </p:sp>
      <p:pic>
        <p:nvPicPr>
          <p:cNvPr id="3074" name="Picture 86" descr="MCj0439825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188" y="3112464"/>
            <a:ext cx="9398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98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3250577"/>
            <a:ext cx="722312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6-Point Star 40"/>
          <p:cNvSpPr/>
          <p:nvPr/>
        </p:nvSpPr>
        <p:spPr>
          <a:xfrm>
            <a:off x="8472488" y="2386977"/>
            <a:ext cx="576262" cy="576262"/>
          </a:xfrm>
          <a:prstGeom prst="star6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42" name="6-Point Star 41"/>
          <p:cNvSpPr/>
          <p:nvPr/>
        </p:nvSpPr>
        <p:spPr>
          <a:xfrm>
            <a:off x="8399463" y="4258640"/>
            <a:ext cx="576262" cy="576263"/>
          </a:xfrm>
          <a:prstGeom prst="star6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graphicFrame>
        <p:nvGraphicFramePr>
          <p:cNvPr id="23628" name="Group 76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566305428"/>
              </p:ext>
            </p:extLst>
          </p:nvPr>
        </p:nvGraphicFramePr>
        <p:xfrm>
          <a:off x="2126423" y="1228766"/>
          <a:ext cx="8075612" cy="4641852"/>
        </p:xfrm>
        <a:graphic>
          <a:graphicData uri="http://schemas.openxmlformats.org/drawingml/2006/table">
            <a:tbl>
              <a:tblPr/>
              <a:tblGrid>
                <a:gridCol w="269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0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2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8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7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8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8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06" name="Picture 81" descr="MCj0439825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2183777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7" name="Picture 83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5050803"/>
            <a:ext cx="808038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8" name="Picture 84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1" y="1378915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9" name="Picture 88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4131640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0" name="Picture 99" descr="MCj04398250000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4" y="2255215"/>
            <a:ext cx="873125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1" name="Picture 103" descr="MCj04398250000[1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6" y="4112590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Lightning Bolt 33"/>
          <p:cNvSpPr/>
          <p:nvPr/>
        </p:nvSpPr>
        <p:spPr>
          <a:xfrm>
            <a:off x="2711451" y="1523377"/>
            <a:ext cx="1152525" cy="431800"/>
          </a:xfrm>
          <a:prstGeom prst="lightningBol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5" name="Lightning Bolt 34"/>
          <p:cNvSpPr/>
          <p:nvPr/>
        </p:nvSpPr>
        <p:spPr>
          <a:xfrm>
            <a:off x="2855914" y="3395039"/>
            <a:ext cx="1152525" cy="431800"/>
          </a:xfrm>
          <a:prstGeom prst="lightningBol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9" name="Lightning Bolt 38"/>
          <p:cNvSpPr/>
          <p:nvPr/>
        </p:nvSpPr>
        <p:spPr>
          <a:xfrm>
            <a:off x="8183564" y="5122239"/>
            <a:ext cx="1152525" cy="431800"/>
          </a:xfrm>
          <a:prstGeom prst="lightningBol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1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03388" y="1"/>
            <a:ext cx="8964612" cy="714375"/>
          </a:xfrm>
        </p:spPr>
        <p:txBody>
          <a:bodyPr>
            <a:normAutofit/>
          </a:bodyPr>
          <a:lstStyle/>
          <a:p>
            <a:pPr algn="l"/>
            <a:r>
              <a:rPr lang="es-ES_tradnl" altLang="en-US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Treasure</a:t>
            </a:r>
            <a:r>
              <a:rPr lang="es-ES_tradnl" altLang="en-US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s-ES_tradnl" altLang="en-US" sz="40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hunt</a:t>
            </a:r>
            <a:r>
              <a:rPr lang="es-ES_tradnl" altLang="en-US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:</a:t>
            </a:r>
          </a:p>
        </p:txBody>
      </p:sp>
      <p:pic>
        <p:nvPicPr>
          <p:cNvPr id="3127" name="Picture 89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4" y="1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28" name="Picture 90" descr="MCj04398250000[1]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4" y="1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29" name="Text Box 91"/>
          <p:cNvSpPr txBox="1">
            <a:spLocks noChangeArrowheads="1"/>
          </p:cNvSpPr>
          <p:nvPr/>
        </p:nvSpPr>
        <p:spPr bwMode="auto">
          <a:xfrm>
            <a:off x="6953251" y="214313"/>
            <a:ext cx="1571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10 points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3130" name="Text Box 92"/>
          <p:cNvSpPr txBox="1">
            <a:spLocks noChangeArrowheads="1"/>
          </p:cNvSpPr>
          <p:nvPr/>
        </p:nvSpPr>
        <p:spPr bwMode="auto">
          <a:xfrm>
            <a:off x="8934450" y="214313"/>
            <a:ext cx="173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5 points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pic>
        <p:nvPicPr>
          <p:cNvPr id="3131" name="Picture 89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089" y="3290265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34" name="Picture 88" descr="MCj0436305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122239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EFC9EA2-EBFA-3845-93A0-BE0460808EFF}"/>
              </a:ext>
            </a:extLst>
          </p:cNvPr>
          <p:cNvSpPr txBox="1"/>
          <p:nvPr/>
        </p:nvSpPr>
        <p:spPr>
          <a:xfrm>
            <a:off x="1928813" y="13408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315770-B70D-F44C-BD67-54A07353ACA4}"/>
              </a:ext>
            </a:extLst>
          </p:cNvPr>
          <p:cNvSpPr/>
          <p:nvPr/>
        </p:nvSpPr>
        <p:spPr>
          <a:xfrm>
            <a:off x="256939" y="651263"/>
            <a:ext cx="112209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ea typeface="KaiTi" panose="02010609060101010101" pitchFamily="49" charset="-122"/>
              </a:rPr>
              <a:t>Speaking: use the structure </a:t>
            </a:r>
            <a:r>
              <a:rPr lang="zh-CN" altLang="en-GB" sz="3200" b="1" dirty="0">
                <a:latin typeface="KaiTi" panose="02010609060101010101" pitchFamily="49" charset="-122"/>
                <a:ea typeface="KaiTi" panose="02010609060101010101" pitchFamily="49" charset="-122"/>
              </a:rPr>
              <a:t>我</a:t>
            </a:r>
            <a:r>
              <a:rPr lang="zh-CN" altLang="en-US" sz="3200" b="1" dirty="0">
                <a:latin typeface="KaiTi" panose="02010609060101010101" pitchFamily="49" charset="-122"/>
                <a:ea typeface="KaiTi" panose="02010609060101010101" pitchFamily="49" charset="-122"/>
              </a:rPr>
              <a:t>有</a:t>
            </a:r>
            <a:r>
              <a:rPr lang="en-US" altLang="zh-CN" sz="3200" b="1" dirty="0">
                <a:latin typeface="KaiTi" panose="02010609060101010101" pitchFamily="49" charset="-122"/>
                <a:ea typeface="KaiTi" panose="02010609060101010101" pitchFamily="49" charset="-122"/>
              </a:rPr>
              <a:t>…</a:t>
            </a:r>
            <a:r>
              <a:rPr lang="en-GB" altLang="zh-CN" sz="3200" b="1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(to add measure word)</a:t>
            </a:r>
            <a:endParaRPr lang="en-GB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1">
            <a:extLst>
              <a:ext uri="{FF2B5EF4-FFF2-40B4-BE49-F238E27FC236}">
                <a16:creationId xmlns:a16="http://schemas.microsoft.com/office/drawing/2014/main" id="{E9639259-326B-B640-B4CB-B55485C5FB12}"/>
              </a:ext>
            </a:extLst>
          </p:cNvPr>
          <p:cNvSpPr txBox="1"/>
          <p:nvPr/>
        </p:nvSpPr>
        <p:spPr>
          <a:xfrm>
            <a:off x="0" y="6360492"/>
            <a:ext cx="1122092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GB" altLang="zh-CN" sz="2400" b="1" dirty="0">
                <a:latin typeface="Times New Roman" panose="02020603050405020304" pitchFamily="18" charset="0"/>
                <a:ea typeface="等线"/>
                <a:cs typeface="Times New Roman" panose="02020603050405020304" pitchFamily="18" charset="0"/>
              </a:rPr>
              <a:t>CH2: </a:t>
            </a:r>
            <a:r>
              <a:rPr lang="fr-CA" altLang="zh-CN" sz="2400" b="1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Translate</a:t>
            </a:r>
            <a:r>
              <a:rPr lang="zh-CN" altLang="en-US" sz="2400" b="1" i="1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fr-CA" altLang="zh-CN" sz="2400" b="1" i="1" dirty="0"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fr-CA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I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have three small fishes but they are a little bit ugly. </a:t>
            </a:r>
            <a:endParaRPr lang="en-GB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5" name="Lightning Bolt 37">
            <a:extLst>
              <a:ext uri="{FF2B5EF4-FFF2-40B4-BE49-F238E27FC236}">
                <a16:creationId xmlns:a16="http://schemas.microsoft.com/office/drawing/2014/main" id="{BBF9FD47-90B7-2C4D-B6E0-37E8ADFF2A33}"/>
              </a:ext>
            </a:extLst>
          </p:cNvPr>
          <p:cNvSpPr/>
          <p:nvPr/>
        </p:nvSpPr>
        <p:spPr>
          <a:xfrm>
            <a:off x="10547058" y="2145564"/>
            <a:ext cx="1152525" cy="431800"/>
          </a:xfrm>
          <a:prstGeom prst="lightningBol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pic>
        <p:nvPicPr>
          <p:cNvPr id="46" name="Picture 81" descr="MCj04398250000[1]">
            <a:extLst>
              <a:ext uri="{FF2B5EF4-FFF2-40B4-BE49-F238E27FC236}">
                <a16:creationId xmlns:a16="http://schemas.microsoft.com/office/drawing/2014/main" id="{203375AD-CDD9-A14E-8E7C-8C03DCAC0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851" y="133875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6-Point Star 40">
            <a:extLst>
              <a:ext uri="{FF2B5EF4-FFF2-40B4-BE49-F238E27FC236}">
                <a16:creationId xmlns:a16="http://schemas.microsoft.com/office/drawing/2014/main" id="{4E55D0E9-5A67-224C-98CB-807E60E4494C}"/>
              </a:ext>
            </a:extLst>
          </p:cNvPr>
          <p:cNvSpPr/>
          <p:nvPr/>
        </p:nvSpPr>
        <p:spPr>
          <a:xfrm>
            <a:off x="10835190" y="3902219"/>
            <a:ext cx="576262" cy="576262"/>
          </a:xfrm>
          <a:prstGeom prst="star6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48" name="Text Box 92">
            <a:extLst>
              <a:ext uri="{FF2B5EF4-FFF2-40B4-BE49-F238E27FC236}">
                <a16:creationId xmlns:a16="http://schemas.microsoft.com/office/drawing/2014/main" id="{4AFBA592-F796-164A-BAC0-8D91BEE73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75673" y="4557091"/>
            <a:ext cx="173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Switch points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50" name="Rectangle 96">
            <a:extLst>
              <a:ext uri="{FF2B5EF4-FFF2-40B4-BE49-F238E27FC236}">
                <a16:creationId xmlns:a16="http://schemas.microsoft.com/office/drawing/2014/main" id="{CBA2F2B8-BFFC-2447-9D15-5D4CA3884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1" y="2226640"/>
            <a:ext cx="2519363" cy="785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b="1" dirty="0" err="1">
                <a:solidFill>
                  <a:srgbClr val="FF0000"/>
                </a:solidFill>
              </a:rPr>
              <a:t>漂亮的猫</a:t>
            </a:r>
            <a:endParaRPr lang="fr-FR" altLang="en-US" b="1" dirty="0">
              <a:solidFill>
                <a:srgbClr val="FF0000"/>
              </a:solidFill>
            </a:endParaRPr>
          </a:p>
        </p:txBody>
      </p:sp>
      <p:sp>
        <p:nvSpPr>
          <p:cNvPr id="51" name="Rectangle 110">
            <a:extLst>
              <a:ext uri="{FF2B5EF4-FFF2-40B4-BE49-F238E27FC236}">
                <a16:creationId xmlns:a16="http://schemas.microsoft.com/office/drawing/2014/main" id="{D914A24B-DCD5-654D-BDCD-DCB40DDFB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1" y="3217240"/>
            <a:ext cx="2519363" cy="785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008000"/>
                </a:solidFill>
              </a:rPr>
              <a:t>两只宠物</a:t>
            </a:r>
            <a:endParaRPr lang="fr-FR" altLang="en-US" sz="2000" b="1" dirty="0">
              <a:solidFill>
                <a:srgbClr val="008000"/>
              </a:solidFill>
            </a:endParaRPr>
          </a:p>
        </p:txBody>
      </p:sp>
      <p:sp>
        <p:nvSpPr>
          <p:cNvPr id="52" name="Rectangle 93">
            <a:extLst>
              <a:ext uri="{FF2B5EF4-FFF2-40B4-BE49-F238E27FC236}">
                <a16:creationId xmlns:a16="http://schemas.microsoft.com/office/drawing/2014/main" id="{47EEB3C6-B5CF-9743-9F97-23FD780B4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4134" y="5046040"/>
            <a:ext cx="2438400" cy="812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008000"/>
                </a:solidFill>
              </a:rPr>
              <a:t>五只小兔子</a:t>
            </a:r>
            <a:endParaRPr lang="fr-FR" altLang="en-US" sz="2000" b="1" dirty="0">
              <a:solidFill>
                <a:srgbClr val="008000"/>
              </a:solidFill>
            </a:endParaRPr>
          </a:p>
        </p:txBody>
      </p:sp>
      <p:sp>
        <p:nvSpPr>
          <p:cNvPr id="53" name="Rectangle 95">
            <a:extLst>
              <a:ext uri="{FF2B5EF4-FFF2-40B4-BE49-F238E27FC236}">
                <a16:creationId xmlns:a16="http://schemas.microsoft.com/office/drawing/2014/main" id="{B6F19440-E47C-0D4C-8B25-7D9B9A14C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1258452"/>
            <a:ext cx="2593975" cy="8572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b="1" dirty="0" err="1">
                <a:solidFill>
                  <a:srgbClr val="993366"/>
                </a:solidFill>
              </a:rPr>
              <a:t>小鱼</a:t>
            </a:r>
            <a:endParaRPr lang="fr-FR" altLang="en-US" sz="2000" b="1" dirty="0">
              <a:solidFill>
                <a:srgbClr val="993366"/>
              </a:solidFill>
            </a:endParaRPr>
          </a:p>
        </p:txBody>
      </p:sp>
      <p:sp>
        <p:nvSpPr>
          <p:cNvPr id="54" name="Rectangle 97">
            <a:extLst>
              <a:ext uri="{FF2B5EF4-FFF2-40B4-BE49-F238E27FC236}">
                <a16:creationId xmlns:a16="http://schemas.microsoft.com/office/drawing/2014/main" id="{A226A43F-300F-2249-A4B6-BC1E3CF59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356627"/>
            <a:ext cx="2451100" cy="714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FF0066"/>
                </a:solidFill>
              </a:rPr>
              <a:t>可爱的兔子</a:t>
            </a:r>
            <a:endParaRPr lang="fr-FR" altLang="en-US" sz="2000" b="1" dirty="0">
              <a:solidFill>
                <a:srgbClr val="FF0066"/>
              </a:solidFill>
            </a:endParaRPr>
          </a:p>
        </p:txBody>
      </p:sp>
      <p:sp>
        <p:nvSpPr>
          <p:cNvPr id="55" name="Rectangle 100">
            <a:extLst>
              <a:ext uri="{FF2B5EF4-FFF2-40B4-BE49-F238E27FC236}">
                <a16:creationId xmlns:a16="http://schemas.microsoft.com/office/drawing/2014/main" id="{33315F4E-6465-A04F-A006-2560D5B3E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226640"/>
            <a:ext cx="2438400" cy="773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chemeClr val="accent2"/>
                </a:solidFill>
              </a:rPr>
              <a:t>大兔子</a:t>
            </a:r>
            <a:endParaRPr lang="fr-FR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56" name="Rectangle 101">
            <a:extLst>
              <a:ext uri="{FF2B5EF4-FFF2-40B4-BE49-F238E27FC236}">
                <a16:creationId xmlns:a16="http://schemas.microsoft.com/office/drawing/2014/main" id="{F3DAB1FA-17F7-1944-BF29-C7D35F62C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1419814"/>
            <a:ext cx="2362200" cy="714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800080"/>
                </a:solidFill>
              </a:rPr>
              <a:t>很漂亮的鱼</a:t>
            </a:r>
            <a:endParaRPr lang="fr-FR" altLang="en-US" sz="2000" b="1" dirty="0">
              <a:solidFill>
                <a:srgbClr val="800080"/>
              </a:solidFill>
            </a:endParaRPr>
          </a:p>
        </p:txBody>
      </p:sp>
      <p:sp>
        <p:nvSpPr>
          <p:cNvPr id="57" name="Rectangle 102">
            <a:extLst>
              <a:ext uri="{FF2B5EF4-FFF2-40B4-BE49-F238E27FC236}">
                <a16:creationId xmlns:a16="http://schemas.microsoft.com/office/drawing/2014/main" id="{91583229-A94D-E64C-A80C-F487B4E1B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4055440"/>
            <a:ext cx="2489200" cy="7921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FF0066"/>
                </a:solidFill>
              </a:rPr>
              <a:t>丑的小猫</a:t>
            </a:r>
            <a:endParaRPr lang="fr-FR" altLang="en-US" sz="2000" b="1" dirty="0">
              <a:solidFill>
                <a:srgbClr val="FF0066"/>
              </a:solidFill>
            </a:endParaRPr>
          </a:p>
        </p:txBody>
      </p:sp>
      <p:sp>
        <p:nvSpPr>
          <p:cNvPr id="58" name="Rectangle 104">
            <a:extLst>
              <a:ext uri="{FF2B5EF4-FFF2-40B4-BE49-F238E27FC236}">
                <a16:creationId xmlns:a16="http://schemas.microsoft.com/office/drawing/2014/main" id="{B0AA9EF3-E511-D14E-AD09-4441B2756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3141040"/>
            <a:ext cx="2449513" cy="7921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/>
              <a:t>两个哥哥</a:t>
            </a:r>
            <a:endParaRPr lang="fr-FR" altLang="en-US" sz="2000" b="1" dirty="0"/>
          </a:p>
        </p:txBody>
      </p:sp>
      <p:sp>
        <p:nvSpPr>
          <p:cNvPr id="59" name="Rectangle 105">
            <a:extLst>
              <a:ext uri="{FF2B5EF4-FFF2-40B4-BE49-F238E27FC236}">
                <a16:creationId xmlns:a16="http://schemas.microsoft.com/office/drawing/2014/main" id="{33613847-DE0A-3E48-89CE-376CFD124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4131639"/>
            <a:ext cx="23622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chemeClr val="accent2"/>
                </a:solidFill>
              </a:rPr>
              <a:t>一条大鱼</a:t>
            </a:r>
            <a:endParaRPr lang="fr-FR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60" name="Rectangle 108">
            <a:extLst>
              <a:ext uri="{FF2B5EF4-FFF2-40B4-BE49-F238E27FC236}">
                <a16:creationId xmlns:a16="http://schemas.microsoft.com/office/drawing/2014/main" id="{7E0F028C-580D-F043-AFCA-F5171C0E2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1" y="1388439"/>
            <a:ext cx="2582863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/>
              <a:t>三只小鸟</a:t>
            </a:r>
            <a:endParaRPr lang="fr-FR" altLang="en-US" sz="2000" b="1" dirty="0"/>
          </a:p>
        </p:txBody>
      </p:sp>
      <p:sp>
        <p:nvSpPr>
          <p:cNvPr id="61" name="Rectangle 109">
            <a:extLst>
              <a:ext uri="{FF2B5EF4-FFF2-40B4-BE49-F238E27FC236}">
                <a16:creationId xmlns:a16="http://schemas.microsoft.com/office/drawing/2014/main" id="{0A39AA7C-37C1-214E-9F57-4DE9EB1ED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055439"/>
            <a:ext cx="2439988" cy="865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008000"/>
                </a:solidFill>
              </a:rPr>
              <a:t>小蛇</a:t>
            </a:r>
            <a:endParaRPr lang="fr-FR" altLang="en-US" sz="2000" b="1" dirty="0">
              <a:solidFill>
                <a:srgbClr val="008000"/>
              </a:solidFill>
            </a:endParaRPr>
          </a:p>
        </p:txBody>
      </p:sp>
      <p:sp>
        <p:nvSpPr>
          <p:cNvPr id="62" name="Rectangle 94">
            <a:extLst>
              <a:ext uri="{FF2B5EF4-FFF2-40B4-BE49-F238E27FC236}">
                <a16:creationId xmlns:a16="http://schemas.microsoft.com/office/drawing/2014/main" id="{F74EB04E-8393-1A4A-811A-1C2077BF2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1" y="3217240"/>
            <a:ext cx="2582863" cy="785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rgbClr val="FF0000"/>
                </a:solidFill>
              </a:rPr>
              <a:t>非常可爱的狗</a:t>
            </a:r>
            <a:endParaRPr lang="fr-F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3" name="Rectangle 107">
            <a:extLst>
              <a:ext uri="{FF2B5EF4-FFF2-40B4-BE49-F238E27FC236}">
                <a16:creationId xmlns:a16="http://schemas.microsoft.com/office/drawing/2014/main" id="{21745C56-D2EB-5147-AAC9-1556296F8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5046039"/>
            <a:ext cx="2560638" cy="800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zh-CN" altLang="en-US" sz="2000" b="1" dirty="0" smtClean="0">
                <a:solidFill>
                  <a:srgbClr val="FF0000"/>
                </a:solidFill>
              </a:rPr>
              <a:t>有点</a:t>
            </a:r>
            <a:r>
              <a:rPr lang="fr-FR" altLang="en-US" sz="2000" b="1" dirty="0" err="1" smtClean="0">
                <a:solidFill>
                  <a:srgbClr val="FF0000"/>
                </a:solidFill>
              </a:rPr>
              <a:t>小的鱼</a:t>
            </a:r>
            <a:endParaRPr lang="fr-F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4" name="Rectangle 106">
            <a:extLst>
              <a:ext uri="{FF2B5EF4-FFF2-40B4-BE49-F238E27FC236}">
                <a16:creationId xmlns:a16="http://schemas.microsoft.com/office/drawing/2014/main" id="{FDC6E65F-5A07-544D-BBBA-899D7209F7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5046039"/>
            <a:ext cx="2363788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en-US" sz="2000" b="1" dirty="0" err="1">
                <a:solidFill>
                  <a:schemeClr val="accent2"/>
                </a:solidFill>
              </a:rPr>
              <a:t>很大的鸟</a:t>
            </a:r>
            <a:endParaRPr lang="fr-FR" altLang="en-US" sz="2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0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C6EBC3F-36DB-3648-857A-9666A18279F2}"/>
              </a:ext>
            </a:extLst>
          </p:cNvPr>
          <p:cNvSpPr/>
          <p:nvPr/>
        </p:nvSpPr>
        <p:spPr>
          <a:xfrm>
            <a:off x="294469" y="356063"/>
            <a:ext cx="12869332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3600" dirty="0" smtClean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Script</a:t>
            </a:r>
          </a:p>
          <a:p>
            <a:r>
              <a:rPr lang="en" altLang="zh-CN" sz="3600" dirty="0" smtClean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Writing </a:t>
            </a:r>
            <a:r>
              <a:rPr lang="en" altLang="zh-C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competition</a:t>
            </a:r>
            <a:endParaRPr lang="en" altLang="zh-CN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你家有几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人？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你有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只宠物？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" altLang="zh-C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Sam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有两 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弟弟。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我有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</a:t>
            </a:r>
            <a:r>
              <a:rPr lang="en-US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(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two)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只猫和一条鱼。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我有一只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（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small</a:t>
            </a:r>
            <a:r>
              <a:rPr lang="zh-CN" altLang="e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）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猫和一条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</a:t>
            </a:r>
            <a:r>
              <a:rPr lang="en-US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(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big)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鱼。  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我有一只 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（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beautiful</a:t>
            </a:r>
            <a:r>
              <a:rPr lang="zh-CN" altLang="e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）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兔子。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妹妹有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</a:t>
            </a:r>
            <a:r>
              <a:rPr lang="en-US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(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very)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多条小鱼。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她有一条非常漂亮的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（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small bird</a:t>
            </a:r>
            <a:r>
              <a:rPr lang="zh-CN" altLang="e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）   </a:t>
            </a:r>
            <a:r>
              <a:rPr lang="zh-CN" altLang="e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。</a:t>
            </a:r>
            <a:endParaRPr lang="en" altLang="zh-CN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en" altLang="zh-C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Sam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的弟弟有一只非常可爱的小</a:t>
            </a:r>
            <a:r>
              <a:rPr lang="en-US" altLang="zh-C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_</a:t>
            </a:r>
            <a:r>
              <a:rPr lang="en-US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_(snake)___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。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哥哥有一只大狗 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一只小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（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rabbit</a:t>
            </a:r>
            <a:r>
              <a:rPr lang="zh-CN" altLang="e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） </a:t>
            </a:r>
            <a:r>
              <a:rPr lang="zh-CN" altLang="e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。</a:t>
            </a:r>
            <a:endParaRPr lang="en" altLang="zh-CN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姐姐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（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doesn’t have </a:t>
            </a:r>
            <a:r>
              <a:rPr lang="zh-CN" altLang="e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） </a:t>
            </a:r>
            <a:r>
              <a:rPr lang="zh-CN" altLang="en-US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宠物。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我没有宠物，</a:t>
            </a:r>
            <a:r>
              <a:rPr lang="en" altLang="zh-CN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Sam</a:t>
            </a:r>
            <a:r>
              <a:rPr lang="en" altLang="zh-CN" sz="3600" u="sng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      </a:t>
            </a:r>
            <a:r>
              <a:rPr lang="zh-CN" altLang="en-US" sz="3600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没有宠物。</a:t>
            </a:r>
            <a:endParaRPr lang="zh-CN" altLang="en-US" sz="36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73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Fill in the blanks with the right measure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27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A939FFA-6E0A-7346-8C94-08E2CA626794}"/>
              </a:ext>
            </a:extLst>
          </p:cNvPr>
          <p:cNvSpPr/>
          <p:nvPr/>
        </p:nvSpPr>
        <p:spPr>
          <a:xfrm>
            <a:off x="2261129" y="2478095"/>
            <a:ext cx="88584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  <a:cs typeface="mn-cs"/>
              </a:rPr>
              <a:t>你家有几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  <a:cs typeface="mn-cs"/>
              </a:rPr>
              <a:t>  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  <a:cs typeface="mn-cs"/>
              </a:rPr>
              <a:t>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  <a:cs typeface="mn-cs"/>
              </a:rPr>
              <a:t>人？</a:t>
            </a:r>
            <a:endParaRPr lang="zh-CN" altLang="en-US" sz="80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5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47CF3F38-7CA4-1747-AEFA-3950F15B9E5F}"/>
              </a:ext>
            </a:extLst>
          </p:cNvPr>
          <p:cNvSpPr/>
          <p:nvPr/>
        </p:nvSpPr>
        <p:spPr>
          <a:xfrm>
            <a:off x="1643499" y="2105561"/>
            <a:ext cx="89050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你有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 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只宠物？</a:t>
            </a:r>
          </a:p>
        </p:txBody>
      </p:sp>
    </p:spTree>
    <p:extLst>
      <p:ext uri="{BB962C8B-B14F-4D97-AF65-F5344CB8AC3E}">
        <p14:creationId xmlns:p14="http://schemas.microsoft.com/office/powerpoint/2010/main" val="103435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FCED2D1-F38E-4F41-9C25-779605337199}"/>
              </a:ext>
            </a:extLst>
          </p:cNvPr>
          <p:cNvSpPr/>
          <p:nvPr/>
        </p:nvSpPr>
        <p:spPr>
          <a:xfrm>
            <a:off x="1548055" y="2499268"/>
            <a:ext cx="9930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Sam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有两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弟弟。</a:t>
            </a:r>
          </a:p>
        </p:txBody>
      </p:sp>
    </p:spTree>
    <p:extLst>
      <p:ext uri="{BB962C8B-B14F-4D97-AF65-F5344CB8AC3E}">
        <p14:creationId xmlns:p14="http://schemas.microsoft.com/office/powerpoint/2010/main" val="118578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F234A98-3A8B-F341-B476-2DECDD69C22E}"/>
              </a:ext>
            </a:extLst>
          </p:cNvPr>
          <p:cNvSpPr/>
          <p:nvPr/>
        </p:nvSpPr>
        <p:spPr>
          <a:xfrm>
            <a:off x="1332090" y="1313934"/>
            <a:ext cx="90875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我有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two)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只猫和一条鱼。</a:t>
            </a:r>
          </a:p>
        </p:txBody>
      </p:sp>
    </p:spTree>
    <p:extLst>
      <p:ext uri="{BB962C8B-B14F-4D97-AF65-F5344CB8AC3E}">
        <p14:creationId xmlns:p14="http://schemas.microsoft.com/office/powerpoint/2010/main" val="64553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F80D639-0F32-8745-8CB2-E9F1B816BA6D}"/>
              </a:ext>
            </a:extLst>
          </p:cNvPr>
          <p:cNvSpPr/>
          <p:nvPr/>
        </p:nvSpPr>
        <p:spPr>
          <a:xfrm>
            <a:off x="304656" y="2365206"/>
            <a:ext cx="1095684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我有一只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small</a:t>
            </a:r>
            <a:r>
              <a:rPr lang="zh-CN" altLang="e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猫</a:t>
            </a:r>
            <a:endParaRPr lang="en-US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和一条  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big)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鱼。  </a:t>
            </a:r>
          </a:p>
        </p:txBody>
      </p:sp>
    </p:spTree>
    <p:extLst>
      <p:ext uri="{BB962C8B-B14F-4D97-AF65-F5344CB8AC3E}">
        <p14:creationId xmlns:p14="http://schemas.microsoft.com/office/powerpoint/2010/main" val="72770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9989206-A51F-2546-A5D8-4347AC69C2F0}"/>
              </a:ext>
            </a:extLst>
          </p:cNvPr>
          <p:cNvSpPr/>
          <p:nvPr/>
        </p:nvSpPr>
        <p:spPr>
          <a:xfrm>
            <a:off x="778638" y="2047711"/>
            <a:ext cx="102731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72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我有一只 </a:t>
            </a:r>
            <a:r>
              <a:rPr lang="zh-CN" altLang="en-US" sz="72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" altLang="zh-CN" sz="72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beautiful</a:t>
            </a:r>
            <a:r>
              <a:rPr lang="zh-CN" altLang="en" sz="72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lang="en-US" altLang="zh-CN" sz="7200" u="sng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72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兔子。</a:t>
            </a:r>
          </a:p>
        </p:txBody>
      </p:sp>
    </p:spTree>
    <p:extLst>
      <p:ext uri="{BB962C8B-B14F-4D97-AF65-F5344CB8AC3E}">
        <p14:creationId xmlns:p14="http://schemas.microsoft.com/office/powerpoint/2010/main" val="386275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7C12497-D51E-DD48-9221-87337B4EFF61}"/>
              </a:ext>
            </a:extLst>
          </p:cNvPr>
          <p:cNvSpPr/>
          <p:nvPr/>
        </p:nvSpPr>
        <p:spPr>
          <a:xfrm>
            <a:off x="1049577" y="2421649"/>
            <a:ext cx="106747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妹妹有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very)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多条小鱼</a:t>
            </a:r>
            <a:r>
              <a:rPr lang="zh-CN" altLang="en-US" dirty="0">
                <a:solidFill>
                  <a:srgbClr val="000000"/>
                </a:solidFill>
                <a:latin typeface="等线" panose="02010600030101010101" pitchFamily="2" charset="-122"/>
                <a:cs typeface="mn-cs"/>
              </a:rPr>
              <a:t>。</a:t>
            </a:r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26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FA27FB8-41AD-0849-BAC5-1EC1E74FC7B3}"/>
              </a:ext>
            </a:extLst>
          </p:cNvPr>
          <p:cNvSpPr/>
          <p:nvPr/>
        </p:nvSpPr>
        <p:spPr>
          <a:xfrm>
            <a:off x="1241778" y="1709045"/>
            <a:ext cx="993092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她有一只非常漂亮的</a:t>
            </a:r>
            <a:endParaRPr lang="en-US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" altLang="zh-C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small bird</a:t>
            </a:r>
            <a:r>
              <a:rPr lang="zh-CN" altLang="e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   。</a:t>
            </a:r>
            <a:endParaRPr lang="en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905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2E06BC1-F24A-C447-8B7F-77A1E7150190}"/>
              </a:ext>
            </a:extLst>
          </p:cNvPr>
          <p:cNvSpPr/>
          <p:nvPr/>
        </p:nvSpPr>
        <p:spPr>
          <a:xfrm>
            <a:off x="1377245" y="2013846"/>
            <a:ext cx="1095684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" altLang="zh-C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Sam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的弟弟有一只</a:t>
            </a:r>
            <a:endParaRPr lang="en-US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非常可爱的小</a:t>
            </a:r>
            <a:r>
              <a:rPr lang="en-US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(snake)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33303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EDEDA98-E729-834E-AC70-60FE317A5490}"/>
              </a:ext>
            </a:extLst>
          </p:cNvPr>
          <p:cNvSpPr/>
          <p:nvPr/>
        </p:nvSpPr>
        <p:spPr>
          <a:xfrm>
            <a:off x="949115" y="2151727"/>
            <a:ext cx="1095684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哥哥有一只大狗</a:t>
            </a:r>
            <a:r>
              <a:rPr lang="zh-CN" altLang="en-US" sz="8000" u="sng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一只</a:t>
            </a:r>
            <a:endParaRPr lang="en-US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小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rabbit</a:t>
            </a:r>
            <a:r>
              <a:rPr lang="zh-CN" altLang="e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 </a:t>
            </a:r>
            <a:r>
              <a:rPr lang="zh-CN" altLang="e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lang="en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590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E163E2C-F2B1-3141-9D1E-C302AAD21E33}"/>
              </a:ext>
            </a:extLst>
          </p:cNvPr>
          <p:cNvSpPr/>
          <p:nvPr/>
        </p:nvSpPr>
        <p:spPr>
          <a:xfrm>
            <a:off x="1556597" y="2070289"/>
            <a:ext cx="9739269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姐姐</a:t>
            </a:r>
            <a:r>
              <a:rPr lang="zh-CN" altLang="en-US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（</a:t>
            </a:r>
            <a:r>
              <a:rPr lang="en" altLang="zh-CN" sz="8000" u="sng" dirty="0">
                <a:solidFill>
                  <a:srgbClr val="000000"/>
                </a:solidFill>
                <a:latin typeface="Times New Roman" panose="02020603050405020304" pitchFamily="18" charset="0"/>
                <a:ea typeface="KaiTi" panose="02010609060101010101" pitchFamily="49" charset="-122"/>
                <a:cs typeface="Times New Roman" panose="02020603050405020304" pitchFamily="18" charset="0"/>
              </a:rPr>
              <a:t>doesn’t have </a:t>
            </a:r>
            <a:r>
              <a:rPr lang="zh-CN" altLang="e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lang="en-US" altLang="zh-CN" sz="8000" u="sng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宠物。</a:t>
            </a:r>
          </a:p>
        </p:txBody>
      </p:sp>
    </p:spTree>
    <p:extLst>
      <p:ext uri="{BB962C8B-B14F-4D97-AF65-F5344CB8AC3E}">
        <p14:creationId xmlns:p14="http://schemas.microsoft.com/office/powerpoint/2010/main" val="34406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017EBA5-3472-814D-B741-ECA9F067FB39}"/>
              </a:ext>
            </a:extLst>
          </p:cNvPr>
          <p:cNvSpPr/>
          <p:nvPr/>
        </p:nvSpPr>
        <p:spPr>
          <a:xfrm>
            <a:off x="2261076" y="1675179"/>
            <a:ext cx="83920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我没有宠物，</a:t>
            </a:r>
            <a:endParaRPr lang="en-US" altLang="zh-CN" sz="8000" dirty="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lvl="0"/>
            <a:r>
              <a:rPr lang="en" altLang="zh-CN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Sam</a:t>
            </a:r>
            <a:r>
              <a:rPr lang="en" altLang="zh-CN" sz="8000" u="sng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  </a:t>
            </a:r>
            <a:r>
              <a:rPr lang="zh-CN" altLang="en-US" sz="8000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没有宠物。</a:t>
            </a:r>
          </a:p>
        </p:txBody>
      </p:sp>
    </p:spTree>
    <p:extLst>
      <p:ext uri="{BB962C8B-B14F-4D97-AF65-F5344CB8AC3E}">
        <p14:creationId xmlns:p14="http://schemas.microsoft.com/office/powerpoint/2010/main" val="309786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5920009-61DF-7943-B402-A6A858755F30}"/>
              </a:ext>
            </a:extLst>
          </p:cNvPr>
          <p:cNvSpPr txBox="1"/>
          <p:nvPr/>
        </p:nvSpPr>
        <p:spPr>
          <a:xfrm>
            <a:off x="3681586" y="749304"/>
            <a:ext cx="5617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can speak more?</a:t>
            </a:r>
            <a:endParaRPr kumimoji="1" lang="zh-CN" alt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82D8608-7662-A545-8F81-949773462760}"/>
              </a:ext>
            </a:extLst>
          </p:cNvPr>
          <p:cNvSpPr txBox="1"/>
          <p:nvPr/>
        </p:nvSpPr>
        <p:spPr>
          <a:xfrm>
            <a:off x="0" y="1730453"/>
            <a:ext cx="12191999" cy="50783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Group competition! 9 students </a:t>
            </a: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in one group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Introduce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what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pets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you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have</a:t>
            </a:r>
          </a:p>
          <a:p>
            <a:pPr marL="342900" indent="-342900">
              <a:buFont typeface="+mj-lt"/>
              <a:buAutoNum type="arabicPeriod"/>
            </a:pP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The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group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that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can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say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the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most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sentences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will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be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the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winner.</a:t>
            </a:r>
            <a:r>
              <a:rPr kumimoji="1" lang="zh-CN" altLang="en-US" sz="3600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kumimoji="1" lang="en-US" altLang="zh-CN" sz="3600" dirty="0" smtClean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36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Successful</a:t>
            </a: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criteria:</a:t>
            </a:r>
          </a:p>
          <a:p>
            <a:pPr marL="742950" indent="-742950">
              <a:buAutoNum type="alphaLcPeriod"/>
            </a:pPr>
            <a:r>
              <a:rPr kumimoji="1" lang="en-GB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use suitable measure word</a:t>
            </a:r>
          </a:p>
          <a:p>
            <a:pPr marL="742950" indent="-742950">
              <a:buAutoNum type="alphaLcPeriod"/>
            </a:pPr>
            <a:r>
              <a:rPr kumimoji="1" lang="en-GB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use adj. words to describe the pet(s)</a:t>
            </a:r>
          </a:p>
          <a:p>
            <a:pPr marL="742950" indent="-742950">
              <a:buAutoNum type="alphaLcPeriod"/>
            </a:pPr>
            <a:r>
              <a:rPr kumimoji="1" lang="en-GB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use </a:t>
            </a:r>
            <a:r>
              <a:rPr kumimoji="1" lang="zh-CN" altLang="en-GB" sz="36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和、也、但是</a:t>
            </a:r>
            <a:r>
              <a:rPr kumimoji="1" lang="zh-CN" altLang="en-GB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GB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to upgrade your sentences level</a:t>
            </a:r>
          </a:p>
          <a:p>
            <a:pPr marL="742950" indent="-742950">
              <a:buAutoNum type="alphaLcPeriod"/>
            </a:pPr>
            <a:r>
              <a:rPr kumimoji="1" lang="en-GB" altLang="zh-CN" sz="36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use Intensifiers to achieve highest possible level</a:t>
            </a:r>
          </a:p>
          <a:p>
            <a:endParaRPr kumimoji="1" lang="en-US" altLang="zh-CN" sz="36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1827EED-0239-BE4E-B4B0-553119C335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99"/>
          <a:stretch/>
        </p:blipFill>
        <p:spPr>
          <a:xfrm>
            <a:off x="0" y="-605842"/>
            <a:ext cx="3303814" cy="2336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9129" y="3501087"/>
            <a:ext cx="2038969" cy="101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5920009-61DF-7943-B402-A6A858755F30}"/>
              </a:ext>
            </a:extLst>
          </p:cNvPr>
          <p:cNvSpPr txBox="1"/>
          <p:nvPr/>
        </p:nvSpPr>
        <p:spPr>
          <a:xfrm>
            <a:off x="3681586" y="749304"/>
            <a:ext cx="5617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F0502020204030204"/>
                <a:cs typeface="Times New Roman" panose="02020603050405020304" pitchFamily="18" charset="0"/>
              </a:rPr>
              <a:t>Who can speak more?</a:t>
            </a:r>
            <a:endParaRPr kumimoji="1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F0502020204030204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82D8608-7662-A545-8F81-949773462760}"/>
              </a:ext>
            </a:extLst>
          </p:cNvPr>
          <p:cNvSpPr txBox="1"/>
          <p:nvPr/>
        </p:nvSpPr>
        <p:spPr>
          <a:xfrm>
            <a:off x="242133" y="1730453"/>
            <a:ext cx="11608904" cy="50783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Group competition! 9 students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in one group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Make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an introduction of your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and your family members’ pets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as long as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possible.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(If you don’t have pets now, imagine one you may have in the future.)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Every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Challenger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 just has one chance.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 Speak aloud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without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script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. </a:t>
            </a:r>
            <a:endParaRPr kumimoji="1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503050405090304" pitchFamily="18" charset="0"/>
              <a:ea typeface="等线" panose="020F0502020204030204"/>
              <a:cs typeface="Times New Roman" panose="0202050305040509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While one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Challenger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 is speaking, the others count the number of characters.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The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winner is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the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Challenger who </a:t>
            </a:r>
            <a:r>
              <a:rPr kumimoji="1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says </a:t>
            </a: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503050405090304" pitchFamily="18" charset="0"/>
                <a:ea typeface="等线" panose="020F0502020204030204"/>
                <a:cs typeface="Times New Roman" panose="02020503050405090304" pitchFamily="18" charset="0"/>
              </a:rPr>
              <a:t>most characters.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1827EED-0239-BE4E-B4B0-553119C335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899"/>
          <a:stretch/>
        </p:blipFill>
        <p:spPr>
          <a:xfrm>
            <a:off x="0" y="-590223"/>
            <a:ext cx="3303814" cy="2336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1630" y="523106"/>
            <a:ext cx="10857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Write a introduction of the pet(s) you and your family members have</a:t>
            </a:r>
            <a:endParaRPr kumimoji="1"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85254" y="1810579"/>
            <a:ext cx="78320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At least  40 words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suitable measure word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adj. words to describe the pet(s)</a:t>
            </a: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 </a:t>
            </a:r>
            <a:r>
              <a:rPr kumimoji="1" lang="zh-CN" altLang="en-US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和、也、但是</a:t>
            </a: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to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upgrade your</a:t>
            </a:r>
            <a:r>
              <a:rPr kumimoji="1" lang="zh-CN" altLang="en-US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sentences level</a:t>
            </a:r>
            <a:endParaRPr kumimoji="1" lang="en-US" altLang="zh-CN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571500" indent="-571500">
              <a:buFont typeface="Arial" panose="020B0604020202090204" pitchFamily="34" charset="0"/>
              <a:buChar char="•"/>
            </a:pP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use</a:t>
            </a:r>
            <a:r>
              <a:rPr kumimoji="1" lang="zh-CN" altLang="en-US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Intensifiers </a:t>
            </a:r>
            <a:r>
              <a:rPr kumimoji="1" lang="en-GB" altLang="zh-CN" sz="3600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to achieve highest possible level</a:t>
            </a:r>
            <a:endParaRPr kumimoji="1" lang="en-US" altLang="zh-CN" sz="3600" dirty="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  <a:p>
            <a:pPr marL="571500" indent="-571500">
              <a:buFont typeface="Arial" panose="020B0604020202090204" pitchFamily="34" charset="0"/>
              <a:buChar char="•"/>
            </a:pPr>
            <a:endParaRPr kumimoji="1"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78" y="2862470"/>
            <a:ext cx="3873502" cy="193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9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F2A44B-FE53-4573-82AD-92BB7BE0729B}"/>
</file>

<file path=customXml/itemProps2.xml><?xml version="1.0" encoding="utf-8"?>
<ds:datastoreItem xmlns:ds="http://schemas.openxmlformats.org/officeDocument/2006/customXml" ds:itemID="{643D2AE0-5589-4A66-BA7C-FC74BF8E02A6}"/>
</file>

<file path=customXml/itemProps3.xml><?xml version="1.0" encoding="utf-8"?>
<ds:datastoreItem xmlns:ds="http://schemas.openxmlformats.org/officeDocument/2006/customXml" ds:itemID="{962A44F0-638C-4162-BB26-58C2A640C718}"/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883</Words>
  <Application>Microsoft Office PowerPoint</Application>
  <PresentationFormat>Widescreen</PresentationFormat>
  <Paragraphs>144</Paragraphs>
  <Slides>23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等线</vt:lpstr>
      <vt:lpstr>等线 Light</vt:lpstr>
      <vt:lpstr>KaiTi</vt:lpstr>
      <vt:lpstr>mn-cs</vt:lpstr>
      <vt:lpstr>新細明體</vt:lpstr>
      <vt:lpstr>SimSun</vt:lpstr>
      <vt:lpstr>SimSun</vt:lpstr>
      <vt:lpstr>Arial</vt:lpstr>
      <vt:lpstr>Calibri</vt:lpstr>
      <vt:lpstr>Comic Sans MS</vt:lpstr>
      <vt:lpstr>Times New Roman</vt:lpstr>
      <vt:lpstr>Office 主题​​</vt:lpstr>
      <vt:lpstr>Pets(4)</vt:lpstr>
      <vt:lpstr>MRI to your writing</vt:lpstr>
      <vt:lpstr>Starter: -Write down today’s day, date and weather -Copy down the word below 3 times</vt:lpstr>
      <vt:lpstr>L.O Listening, speaking and reading practice   about </vt:lpstr>
      <vt:lpstr>PowerPoint Presentation</vt:lpstr>
      <vt:lpstr>Treasure hunt:</vt:lpstr>
      <vt:lpstr>PowerPoint Presentation</vt:lpstr>
      <vt:lpstr>Fill in the blanks with the right measure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congcong</dc:creator>
  <cp:lastModifiedBy>W Huang</cp:lastModifiedBy>
  <cp:revision>33</cp:revision>
  <dcterms:created xsi:type="dcterms:W3CDTF">2020-02-26T14:21:19Z</dcterms:created>
  <dcterms:modified xsi:type="dcterms:W3CDTF">2021-03-09T09:03:57Z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