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4" r:id="rId9"/>
    <p:sldId id="265" r:id="rId10"/>
    <p:sldId id="266" r:id="rId11"/>
    <p:sldId id="268" r:id="rId12"/>
    <p:sldId id="269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49428F-43B5-4607-B7AE-3ACE0AEA741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4C472-23DC-45A7-8352-19B28C5476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525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FD8D85-2461-474F-BFA5-5B9D028560F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119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2474A-AA13-4A12-A1E9-619662FC6E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A5017A-D584-4B33-B179-BC53377ED0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0EB06B-70C7-4AB0-9C9A-2340A0EAD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2B43D0-F611-4399-970D-2ACE7741D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20FAB-05AC-41F9-ADCA-0349CB48E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219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8210B-00FF-48D6-8ADC-B0AF82482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E746C1-589F-45D8-AAA7-07C7A4440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F65E9-6611-4DE9-ABCD-7C28CF8A5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6CC6A-EC30-4749-B9C6-41DA78852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FB259-6BBE-4999-B3A3-79AB3499F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816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E148B-23D6-4204-9E71-45F12037D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0B3A79-5E9F-4471-B8D6-6D4CE8D2F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289BB9-414A-4A4F-953A-0A7307E84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DDF98-DFC8-486A-882E-54CE26AC0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7FE74F-82B6-410C-808A-6D06DCBBB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81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D6825-AB26-4C03-8890-735FE4EBA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16007-9A19-4468-9D11-4AD31AE7C1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0B6D26-ACAE-4171-B291-ACD125A0FB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E23415-8B9B-4C50-A8A9-6247F415F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00F7B1-EE0F-47E0-98F9-0F0D05BFC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0ABFEC-FF2B-4728-9B8B-3287D909F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57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96EE7-6017-4A9E-A405-59D6AA893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BFFAD-72BF-471D-B024-CAFEE5942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21F3C3-0E39-4CDE-A5FD-21760A3A4C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536956-CB6A-4256-8DA9-DA853EE9A2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6CF5A3-50EB-4728-8F7C-DFD4BF6ED7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6CCFDA-4548-40EF-BC7C-269006B39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811B50-0A7A-43C9-A990-DD9A1CCDC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272B4B7-F6AD-4EF9-A8D3-B5CAF9E41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779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C03B0-2E0A-4306-A4FE-C8C318DB1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C4F1ED-9682-419D-A50F-BB59E189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DC4D6F-70C2-4B81-86AD-0C128246D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55BB84-926D-4C20-AC19-C8F63DD33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059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EB615E-E9F9-40DC-8EB6-D9BE34211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97BD0F-440E-49DD-9C6B-C70F1210D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856185-9ACC-4372-98CE-2E0CA9AF6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89638-2960-486F-84DE-CDA89C2E5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D360C-7CE4-45C0-8248-7A79C6C49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822DF3-DB0F-443E-93AD-F15739C140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CE8F7-FDEC-4B15-8545-267A1B454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7F068D-6618-4017-BED7-8A84BA783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8EE139-264E-42E8-99F5-F7B27274D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4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364AD-2DFF-4289-A0CB-B2C76805D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D81550B-AB77-4259-8000-987E689CBF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521F2A-40F7-4F6F-B193-5115C7F29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B8BA56-807B-45DB-A9B5-F2E2ADDAD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3EE5A-ABF7-4957-97C0-CD8EC99DA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24D70-6EB8-44DD-9F3B-EE71A2016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75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1CAC7-741A-4CEA-863D-35E377A9F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B7EEEB-EF75-44A4-BDF0-9213A72AB6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6B004F-80D2-4424-8D64-7FD4730D9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64F7B-FF0D-4E43-B3ED-7B487F4BF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52B5CE-E28C-4DE1-81EF-596AE37EE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753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B1A7AA-0455-480C-9E76-674829EE4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752F80-C961-41EC-B63D-3A92ABEAF8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803EF-FF4E-4EDA-BA41-8A550C78D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8CDC2-2595-4111-BA04-49ABC066D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7B484-44EA-4FA7-BC77-1E2D1C4EC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65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D909A2-87B1-4A0A-9DC9-52D3E2317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018BCD-072C-4927-8CE5-A5227F36A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5FF7F-F913-4564-8D0E-C846625B26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1AA18-E777-4C1E-8E31-8DD45E748FC3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36070A-73E1-4A01-9230-BFF5392B65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2B22E-45D0-4AB6-896D-DD822AA64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068E7-A1E4-461B-BBEC-00A21A8FA8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201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image" Target="../media/image12.gif"/><Relationship Id="rId5" Type="http://schemas.openxmlformats.org/officeDocument/2006/relationships/image" Target="../media/image6.gif"/><Relationship Id="rId15" Type="http://schemas.openxmlformats.org/officeDocument/2006/relationships/image" Target="../media/image16.gif"/><Relationship Id="rId10" Type="http://schemas.openxmlformats.org/officeDocument/2006/relationships/image" Target="../media/image11.gi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05BD9D-0FFF-4EDC-B740-9AFDB81DDBD4}"/>
              </a:ext>
            </a:extLst>
          </p:cNvPr>
          <p:cNvSpPr txBox="1"/>
          <p:nvPr/>
        </p:nvSpPr>
        <p:spPr>
          <a:xfrm>
            <a:off x="3647324" y="863029"/>
            <a:ext cx="5147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70C0"/>
                </a:solidFill>
              </a:rPr>
              <a:t>Lesson 1 Holiday Destinations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DB0965-D989-4A61-899B-66761283E96C}"/>
              </a:ext>
            </a:extLst>
          </p:cNvPr>
          <p:cNvSpPr txBox="1"/>
          <p:nvPr/>
        </p:nvSpPr>
        <p:spPr>
          <a:xfrm>
            <a:off x="1405847" y="2075378"/>
            <a:ext cx="938030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LO: We are revising family members, names of countries and past time phrases</a:t>
            </a:r>
          </a:p>
          <a:p>
            <a:endParaRPr lang="en-GB" sz="2800" b="1" dirty="0"/>
          </a:p>
          <a:p>
            <a:r>
              <a:rPr lang="en-GB" sz="2800" b="1" dirty="0"/>
              <a:t>I can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say when and where I went to on holidays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say who I went holiday with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understand the positions of time phrases, past marker and manner -“with + people”</a:t>
            </a:r>
          </a:p>
        </p:txBody>
      </p:sp>
    </p:spTree>
    <p:extLst>
      <p:ext uri="{BB962C8B-B14F-4D97-AF65-F5344CB8AC3E}">
        <p14:creationId xmlns:p14="http://schemas.microsoft.com/office/powerpoint/2010/main" val="119029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A710F9-B774-4B49-93FF-66F129881A7B}"/>
              </a:ext>
            </a:extLst>
          </p:cNvPr>
          <p:cNvSpPr txBox="1"/>
          <p:nvPr/>
        </p:nvSpPr>
        <p:spPr>
          <a:xfrm>
            <a:off x="868163" y="249744"/>
            <a:ext cx="92878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Task 1 Can you say the following words in Chinese? Write them down in characters in your book.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464626-496F-4CFC-A8B5-E23F508E24E4}"/>
              </a:ext>
            </a:extLst>
          </p:cNvPr>
          <p:cNvSpPr txBox="1"/>
          <p:nvPr/>
        </p:nvSpPr>
        <p:spPr>
          <a:xfrm>
            <a:off x="1198651" y="1682047"/>
            <a:ext cx="2520594" cy="444801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/>
              <a:t>I 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You (singular)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My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Your (</a:t>
            </a:r>
            <a:r>
              <a:rPr lang="en-GB" altLang="zh-CN" sz="3200" dirty="0"/>
              <a:t>singular)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Family 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Friend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EF1D1F-4DF5-446D-A8A3-CB03CD6EF754}"/>
              </a:ext>
            </a:extLst>
          </p:cNvPr>
          <p:cNvSpPr txBox="1"/>
          <p:nvPr/>
        </p:nvSpPr>
        <p:spPr>
          <a:xfrm>
            <a:off x="7104579" y="1203851"/>
            <a:ext cx="3051425" cy="518667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FF0000"/>
                </a:solidFill>
              </a:rPr>
              <a:t>Extension: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Older brother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Older sister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Younger brother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Younger sister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Dad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Mum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65EFB-78A0-4A46-B7E0-1FAFED8B4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9083" y="3035189"/>
            <a:ext cx="2286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953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3A710F9-B774-4B49-93FF-66F129881A7B}"/>
              </a:ext>
            </a:extLst>
          </p:cNvPr>
          <p:cNvSpPr txBox="1"/>
          <p:nvPr/>
        </p:nvSpPr>
        <p:spPr>
          <a:xfrm>
            <a:off x="868163" y="249924"/>
            <a:ext cx="102073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Check your answers and correct your mistakes with a green pen against your vocab sheet with a green pen</a:t>
            </a:r>
            <a:r>
              <a:rPr lang="en-GB" altLang="zh-CN" sz="2800" b="1" dirty="0"/>
              <a:t>.</a:t>
            </a:r>
            <a:endParaRPr lang="en-US" altLang="zh-CN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464626-496F-4CFC-A8B5-E23F508E24E4}"/>
              </a:ext>
            </a:extLst>
          </p:cNvPr>
          <p:cNvSpPr txBox="1"/>
          <p:nvPr/>
        </p:nvSpPr>
        <p:spPr>
          <a:xfrm>
            <a:off x="1198651" y="1682047"/>
            <a:ext cx="2602787" cy="44489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/>
              <a:t>I  </a:t>
            </a:r>
            <a:r>
              <a:rPr lang="zh-CN" altLang="en-US" sz="3200" dirty="0"/>
              <a:t>我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You  </a:t>
            </a:r>
            <a:r>
              <a:rPr lang="zh-CN" altLang="en-US" sz="3200" dirty="0"/>
              <a:t>你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My </a:t>
            </a:r>
            <a:r>
              <a:rPr lang="zh-CN" altLang="en-US" sz="3200" dirty="0"/>
              <a:t>我的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Your  </a:t>
            </a:r>
            <a:r>
              <a:rPr lang="zh-CN" altLang="en-US" sz="3200" dirty="0"/>
              <a:t>你的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Family </a:t>
            </a:r>
            <a:r>
              <a:rPr lang="zh-CN" altLang="en-US" sz="3200" dirty="0"/>
              <a:t>家人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Friend </a:t>
            </a:r>
            <a:r>
              <a:rPr lang="zh-CN" altLang="en-US" sz="3200" dirty="0"/>
              <a:t>朋友</a:t>
            </a:r>
            <a:endParaRPr lang="en-GB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EF1D1F-4DF5-446D-A8A3-CB03CD6EF754}"/>
              </a:ext>
            </a:extLst>
          </p:cNvPr>
          <p:cNvSpPr txBox="1"/>
          <p:nvPr/>
        </p:nvSpPr>
        <p:spPr>
          <a:xfrm>
            <a:off x="6775806" y="1421400"/>
            <a:ext cx="4299736" cy="518667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FF0000"/>
                </a:solidFill>
              </a:rPr>
              <a:t>Extension:</a:t>
            </a:r>
          </a:p>
          <a:p>
            <a:pPr>
              <a:lnSpc>
                <a:spcPct val="150000"/>
              </a:lnSpc>
            </a:pPr>
            <a:r>
              <a:rPr lang="en-GB" sz="3200" dirty="0"/>
              <a:t>Older brother </a:t>
            </a:r>
            <a:r>
              <a:rPr lang="zh-CN" altLang="en-US" sz="3200" dirty="0"/>
              <a:t>哥哥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Older sister </a:t>
            </a:r>
            <a:r>
              <a:rPr lang="zh-CN" altLang="en-US" sz="3200" dirty="0"/>
              <a:t>姐姐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Younger brother </a:t>
            </a:r>
            <a:r>
              <a:rPr lang="zh-CN" altLang="en-US" sz="3200" dirty="0"/>
              <a:t>弟弟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Younger sister </a:t>
            </a:r>
            <a:r>
              <a:rPr lang="zh-CN" altLang="en-US" sz="3200" dirty="0"/>
              <a:t>妹妹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Dad </a:t>
            </a:r>
            <a:r>
              <a:rPr lang="zh-CN" altLang="en-US" sz="3200" dirty="0"/>
              <a:t>爸爸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GB" sz="3200" dirty="0"/>
              <a:t>Mum </a:t>
            </a:r>
            <a:r>
              <a:rPr lang="zh-CN" altLang="en-US" sz="3200" dirty="0"/>
              <a:t>妈妈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07793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FB0B0D-F1BC-4B49-B4AF-0537B5198974}"/>
              </a:ext>
            </a:extLst>
          </p:cNvPr>
          <p:cNvSpPr txBox="1"/>
          <p:nvPr/>
        </p:nvSpPr>
        <p:spPr>
          <a:xfrm>
            <a:off x="821933" y="544530"/>
            <a:ext cx="7479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Task 2 Make phrases – Use possessive pronouns </a:t>
            </a:r>
            <a:endParaRPr lang="en-GB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874AC4-B707-4EBD-BCAC-BAAEFC4D4F6B}"/>
              </a:ext>
            </a:extLst>
          </p:cNvPr>
          <p:cNvSpPr txBox="1"/>
          <p:nvPr/>
        </p:nvSpPr>
        <p:spPr>
          <a:xfrm>
            <a:off x="904126" y="1304818"/>
            <a:ext cx="59652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/>
              <a:t>How </a:t>
            </a:r>
            <a:r>
              <a:rPr lang="en-GB" altLang="zh-CN" sz="3200" dirty="0"/>
              <a:t>to</a:t>
            </a:r>
            <a:r>
              <a:rPr lang="zh-CN" altLang="en-US" sz="3200" dirty="0"/>
              <a:t> </a:t>
            </a:r>
            <a:r>
              <a:rPr lang="en-GB" altLang="zh-CN" sz="3200" dirty="0"/>
              <a:t>say</a:t>
            </a:r>
            <a:r>
              <a:rPr lang="zh-CN" altLang="en-US" sz="3200" dirty="0"/>
              <a:t> </a:t>
            </a:r>
            <a:r>
              <a:rPr lang="en-GB" altLang="zh-CN" sz="3200" dirty="0"/>
              <a:t>the</a:t>
            </a:r>
            <a:r>
              <a:rPr lang="zh-CN" altLang="en-US" sz="3200" dirty="0"/>
              <a:t> </a:t>
            </a:r>
            <a:r>
              <a:rPr lang="en-GB" altLang="zh-CN" sz="3200" dirty="0"/>
              <a:t>following</a:t>
            </a:r>
            <a:r>
              <a:rPr lang="zh-CN" altLang="en-US" sz="3200" dirty="0"/>
              <a:t> </a:t>
            </a:r>
            <a:r>
              <a:rPr lang="en-GB" altLang="zh-CN" sz="3200" dirty="0"/>
              <a:t>phrases?</a:t>
            </a:r>
            <a:r>
              <a:rPr lang="zh-CN" altLang="en-US" sz="3200" dirty="0"/>
              <a:t> </a:t>
            </a:r>
            <a:endParaRPr lang="en-GB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AC58FE-7550-4604-82BA-79433150B5EF}"/>
              </a:ext>
            </a:extLst>
          </p:cNvPr>
          <p:cNvSpPr txBox="1"/>
          <p:nvPr/>
        </p:nvSpPr>
        <p:spPr>
          <a:xfrm>
            <a:off x="1119883" y="2126661"/>
            <a:ext cx="512680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My family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Your friend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My mum and dad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Your younger brother and older sister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Extension: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Mum’s dad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Dad’s mum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Dad’s older sister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9C565D-C351-4A03-B99C-17B62690B3EE}"/>
              </a:ext>
            </a:extLst>
          </p:cNvPr>
          <p:cNvSpPr txBox="1"/>
          <p:nvPr/>
        </p:nvSpPr>
        <p:spPr>
          <a:xfrm>
            <a:off x="7106292" y="1304818"/>
            <a:ext cx="4181582" cy="310854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Magic </a:t>
            </a:r>
            <a:r>
              <a:rPr lang="zh-CN" altLang="en-US" sz="2800" dirty="0"/>
              <a:t>的</a:t>
            </a:r>
            <a:endParaRPr lang="en-GB" altLang="zh-CN" sz="2800" dirty="0"/>
          </a:p>
          <a:p>
            <a:r>
              <a:rPr lang="en-US" altLang="zh-CN" sz="2800" dirty="0"/>
              <a:t>Pronoun</a:t>
            </a:r>
            <a:r>
              <a:rPr lang="en-GB" altLang="zh-CN" sz="2800" dirty="0"/>
              <a:t>/noun</a:t>
            </a:r>
            <a:r>
              <a:rPr lang="en-US" altLang="zh-CN" sz="2800" dirty="0"/>
              <a:t> </a:t>
            </a:r>
            <a:r>
              <a:rPr lang="en-GB" altLang="zh-CN" sz="2800" dirty="0"/>
              <a:t>+ </a:t>
            </a:r>
            <a:r>
              <a:rPr lang="zh-CN" altLang="en-US" sz="2800" dirty="0"/>
              <a:t>的 </a:t>
            </a:r>
            <a:r>
              <a:rPr lang="en-GB" altLang="zh-CN" sz="2800" dirty="0"/>
              <a:t>to</a:t>
            </a:r>
            <a:r>
              <a:rPr lang="zh-CN" altLang="en-US" sz="2800" dirty="0"/>
              <a:t> </a:t>
            </a:r>
            <a:r>
              <a:rPr lang="en-GB" altLang="zh-CN" sz="2800" dirty="0"/>
              <a:t>form</a:t>
            </a:r>
            <a:r>
              <a:rPr lang="zh-CN" altLang="en-US" sz="2800" dirty="0"/>
              <a:t> </a:t>
            </a:r>
            <a:r>
              <a:rPr lang="en-GB" altLang="zh-CN" sz="2800" dirty="0"/>
              <a:t>possessive</a:t>
            </a:r>
            <a:r>
              <a:rPr lang="zh-CN" altLang="en-US" sz="2800" dirty="0"/>
              <a:t> </a:t>
            </a:r>
            <a:r>
              <a:rPr lang="en-GB" altLang="zh-CN" sz="2800" dirty="0"/>
              <a:t>pronouns </a:t>
            </a:r>
          </a:p>
          <a:p>
            <a:r>
              <a:rPr lang="zh-CN" altLang="en-US" sz="2800" dirty="0"/>
              <a:t>我 </a:t>
            </a:r>
            <a:r>
              <a:rPr lang="en-GB" altLang="zh-CN" sz="2800" dirty="0"/>
              <a:t>+ </a:t>
            </a:r>
            <a:r>
              <a:rPr lang="zh-CN" altLang="en-US" sz="2800" dirty="0"/>
              <a:t>的 </a:t>
            </a:r>
            <a:r>
              <a:rPr lang="en-GB" altLang="zh-CN" sz="2800" dirty="0">
                <a:sym typeface="Wingdings" panose="05000000000000000000" pitchFamily="2" charset="2"/>
              </a:rPr>
              <a:t> </a:t>
            </a:r>
            <a:r>
              <a:rPr lang="zh-CN" altLang="en-US" sz="2800" dirty="0">
                <a:sym typeface="Wingdings" panose="05000000000000000000" pitchFamily="2" charset="2"/>
              </a:rPr>
              <a:t>我的 </a:t>
            </a:r>
            <a:r>
              <a:rPr lang="en-GB" altLang="zh-CN" sz="2800" dirty="0">
                <a:sym typeface="Wingdings" panose="05000000000000000000" pitchFamily="2" charset="2"/>
              </a:rPr>
              <a:t>my</a:t>
            </a:r>
          </a:p>
          <a:p>
            <a:r>
              <a:rPr lang="zh-CN" altLang="en-US" sz="2800" dirty="0"/>
              <a:t>你 </a:t>
            </a:r>
            <a:r>
              <a:rPr lang="en-GB" altLang="zh-CN" sz="2800" dirty="0"/>
              <a:t>+ </a:t>
            </a:r>
            <a:r>
              <a:rPr lang="zh-CN" altLang="en-US" sz="2800" dirty="0"/>
              <a:t>的 </a:t>
            </a:r>
            <a:r>
              <a:rPr lang="en-GB" altLang="zh-CN" sz="2800" dirty="0">
                <a:sym typeface="Wingdings" panose="05000000000000000000" pitchFamily="2" charset="2"/>
              </a:rPr>
              <a:t></a:t>
            </a:r>
            <a:r>
              <a:rPr lang="zh-CN" altLang="en-US" sz="2800" dirty="0">
                <a:sym typeface="Wingdings" panose="05000000000000000000" pitchFamily="2" charset="2"/>
              </a:rPr>
              <a:t>你的 </a:t>
            </a:r>
            <a:r>
              <a:rPr lang="en-GB" altLang="zh-CN" sz="2800" dirty="0">
                <a:sym typeface="Wingdings" panose="05000000000000000000" pitchFamily="2" charset="2"/>
              </a:rPr>
              <a:t>your</a:t>
            </a:r>
          </a:p>
          <a:p>
            <a:r>
              <a:rPr lang="zh-CN" altLang="en-US" sz="2800" dirty="0">
                <a:sym typeface="Wingdings" panose="05000000000000000000" pitchFamily="2" charset="2"/>
              </a:rPr>
              <a:t>妈妈</a:t>
            </a:r>
            <a:r>
              <a:rPr lang="en-GB" altLang="zh-CN" sz="2800" dirty="0">
                <a:sym typeface="Wingdings" panose="05000000000000000000" pitchFamily="2" charset="2"/>
              </a:rPr>
              <a:t>+</a:t>
            </a:r>
            <a:r>
              <a:rPr lang="zh-CN" altLang="en-US" sz="2800" dirty="0">
                <a:sym typeface="Wingdings" panose="05000000000000000000" pitchFamily="2" charset="2"/>
              </a:rPr>
              <a:t>的</a:t>
            </a:r>
            <a:r>
              <a:rPr lang="en-GB" altLang="zh-CN" sz="2800" dirty="0">
                <a:sym typeface="Wingdings" panose="05000000000000000000" pitchFamily="2" charset="2"/>
              </a:rPr>
              <a:t> </a:t>
            </a:r>
            <a:r>
              <a:rPr lang="zh-CN" altLang="en-US" sz="2800" dirty="0">
                <a:sym typeface="Wingdings" panose="05000000000000000000" pitchFamily="2" charset="2"/>
              </a:rPr>
              <a:t>妈妈的 </a:t>
            </a:r>
            <a:r>
              <a:rPr lang="en-GB" altLang="zh-CN" sz="2800" dirty="0">
                <a:sym typeface="Wingdings" panose="05000000000000000000" pitchFamily="2" charset="2"/>
              </a:rPr>
              <a:t>mum’s</a:t>
            </a:r>
          </a:p>
          <a:p>
            <a:endParaRPr lang="en-GB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A1FCE6-F08B-4C32-BA85-70C4B1720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527" y="4693929"/>
            <a:ext cx="1585992" cy="183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68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06FB9E-0289-4AB7-A593-2BD5D156D454}"/>
              </a:ext>
            </a:extLst>
          </p:cNvPr>
          <p:cNvSpPr txBox="1"/>
          <p:nvPr/>
        </p:nvSpPr>
        <p:spPr>
          <a:xfrm>
            <a:off x="2085654" y="657676"/>
            <a:ext cx="7810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The most common sentence structure - P</a:t>
            </a:r>
            <a:r>
              <a:rPr lang="en-GB" sz="2800" b="1" dirty="0">
                <a:solidFill>
                  <a:srgbClr val="00B050"/>
                </a:solidFill>
              </a:rPr>
              <a:t>T</a:t>
            </a:r>
            <a:r>
              <a:rPr lang="en-GB" sz="2800" b="1" dirty="0">
                <a:solidFill>
                  <a:srgbClr val="7030A0"/>
                </a:solidFill>
              </a:rPr>
              <a:t>M</a:t>
            </a:r>
            <a:r>
              <a:rPr lang="en-GB" sz="2800" b="1" dirty="0">
                <a:solidFill>
                  <a:schemeClr val="accent2"/>
                </a:solidFill>
              </a:rPr>
              <a:t>PL</a:t>
            </a:r>
            <a:r>
              <a:rPr lang="en-GB" sz="28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5D245E-0FF7-4ED2-B83F-E350F921BA3F}"/>
              </a:ext>
            </a:extLst>
          </p:cNvPr>
          <p:cNvSpPr txBox="1"/>
          <p:nvPr/>
        </p:nvSpPr>
        <p:spPr>
          <a:xfrm>
            <a:off x="7911529" y="1576656"/>
            <a:ext cx="1943095" cy="30469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altLang="zh-CN" sz="3200" dirty="0">
                <a:solidFill>
                  <a:schemeClr val="accent2"/>
                </a:solidFill>
              </a:rPr>
              <a:t> </a:t>
            </a:r>
            <a:r>
              <a:rPr lang="en-GB" sz="3200" dirty="0">
                <a:solidFill>
                  <a:schemeClr val="accent2"/>
                </a:solidFill>
              </a:rPr>
              <a:t>Place</a:t>
            </a:r>
          </a:p>
          <a:p>
            <a:r>
              <a:rPr lang="zh-CN" altLang="en-US" sz="3200" dirty="0">
                <a:solidFill>
                  <a:schemeClr val="accent2"/>
                </a:solidFill>
              </a:rPr>
              <a:t>去</a:t>
            </a:r>
            <a:r>
              <a:rPr lang="en-GB" altLang="zh-CN" sz="3200" dirty="0">
                <a:solidFill>
                  <a:schemeClr val="accent2"/>
                </a:solidFill>
              </a:rPr>
              <a:t>+</a:t>
            </a:r>
            <a:r>
              <a:rPr lang="en-US" altLang="zh-CN" sz="3200" dirty="0">
                <a:solidFill>
                  <a:schemeClr val="accent2"/>
                </a:solidFill>
              </a:rPr>
              <a:t>place</a:t>
            </a:r>
          </a:p>
          <a:p>
            <a:r>
              <a:rPr lang="zh-CN" altLang="en-US" sz="3200" dirty="0">
                <a:solidFill>
                  <a:schemeClr val="accent2"/>
                </a:solidFill>
              </a:rPr>
              <a:t>去中国</a:t>
            </a:r>
            <a:endParaRPr lang="en-GB" altLang="zh-CN" sz="3200" dirty="0">
              <a:solidFill>
                <a:schemeClr val="accent2"/>
              </a:solidFill>
            </a:endParaRPr>
          </a:p>
          <a:p>
            <a:r>
              <a:rPr lang="zh-CN" altLang="en-US" sz="3200" dirty="0">
                <a:solidFill>
                  <a:schemeClr val="accent2"/>
                </a:solidFill>
              </a:rPr>
              <a:t>去西班牙</a:t>
            </a:r>
            <a:endParaRPr lang="en-GB" altLang="zh-CN" sz="3200" dirty="0">
              <a:solidFill>
                <a:schemeClr val="accent2"/>
              </a:solidFill>
            </a:endParaRPr>
          </a:p>
          <a:p>
            <a:r>
              <a:rPr lang="zh-CN" altLang="en-US" sz="3200" dirty="0">
                <a:solidFill>
                  <a:schemeClr val="accent2"/>
                </a:solidFill>
              </a:rPr>
              <a:t>去法国</a:t>
            </a:r>
            <a:endParaRPr lang="en-GB" altLang="zh-CN" sz="3200" dirty="0">
              <a:solidFill>
                <a:schemeClr val="accent2"/>
              </a:solidFill>
            </a:endParaRPr>
          </a:p>
          <a:p>
            <a:r>
              <a:rPr lang="zh-CN" altLang="en-US" sz="3200" dirty="0">
                <a:solidFill>
                  <a:schemeClr val="accent2"/>
                </a:solidFill>
              </a:rPr>
              <a:t>去意大利</a:t>
            </a:r>
            <a:endParaRPr lang="en-GB" sz="3200" dirty="0">
              <a:solidFill>
                <a:schemeClr val="accent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8BC367-746E-42B6-8BFD-9FFF018B8616}"/>
              </a:ext>
            </a:extLst>
          </p:cNvPr>
          <p:cNvSpPr txBox="1"/>
          <p:nvPr/>
        </p:nvSpPr>
        <p:spPr>
          <a:xfrm>
            <a:off x="2318108" y="1576656"/>
            <a:ext cx="2100208" cy="25545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</a:rPr>
              <a:t>Time</a:t>
            </a:r>
          </a:p>
          <a:p>
            <a:r>
              <a:rPr lang="zh-CN" altLang="en-US" sz="3200" dirty="0">
                <a:solidFill>
                  <a:srgbClr val="00B050"/>
                </a:solidFill>
              </a:rPr>
              <a:t>去年夏天</a:t>
            </a:r>
            <a:endParaRPr lang="en-GB" altLang="zh-CN" sz="3200" dirty="0">
              <a:solidFill>
                <a:srgbClr val="00B050"/>
              </a:solidFill>
            </a:endParaRPr>
          </a:p>
          <a:p>
            <a:r>
              <a:rPr lang="zh-CN" altLang="en-US" sz="3200" dirty="0">
                <a:solidFill>
                  <a:srgbClr val="00B050"/>
                </a:solidFill>
              </a:rPr>
              <a:t>去年春天</a:t>
            </a:r>
            <a:endParaRPr lang="en-GB" altLang="zh-CN" sz="3200" dirty="0">
              <a:solidFill>
                <a:srgbClr val="00B050"/>
              </a:solidFill>
            </a:endParaRPr>
          </a:p>
          <a:p>
            <a:r>
              <a:rPr lang="zh-CN" altLang="en-US" sz="3200" dirty="0">
                <a:solidFill>
                  <a:srgbClr val="00B050"/>
                </a:solidFill>
              </a:rPr>
              <a:t>去年秋天</a:t>
            </a:r>
            <a:endParaRPr lang="en-GB" altLang="zh-CN" sz="3200" dirty="0">
              <a:solidFill>
                <a:srgbClr val="00B050"/>
              </a:solidFill>
            </a:endParaRPr>
          </a:p>
          <a:p>
            <a:r>
              <a:rPr lang="zh-CN" altLang="en-US" sz="3200" dirty="0">
                <a:solidFill>
                  <a:srgbClr val="00B050"/>
                </a:solidFill>
              </a:rPr>
              <a:t>去年冬天</a:t>
            </a:r>
            <a:endParaRPr lang="en-GB" sz="3200" dirty="0">
              <a:solidFill>
                <a:srgbClr val="00B05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560355-6DB3-4C4A-935A-51860883FD5A}"/>
              </a:ext>
            </a:extLst>
          </p:cNvPr>
          <p:cNvSpPr txBox="1"/>
          <p:nvPr/>
        </p:nvSpPr>
        <p:spPr>
          <a:xfrm>
            <a:off x="4522771" y="1576656"/>
            <a:ext cx="3146458" cy="30469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</a:rPr>
              <a:t>Manner</a:t>
            </a:r>
          </a:p>
          <a:p>
            <a:r>
              <a:rPr lang="zh-CN" altLang="en-US" sz="3200" dirty="0">
                <a:solidFill>
                  <a:srgbClr val="7030A0"/>
                </a:solidFill>
              </a:rPr>
              <a:t>和</a:t>
            </a:r>
            <a:r>
              <a:rPr lang="en-GB" altLang="zh-CN" sz="3200" dirty="0">
                <a:solidFill>
                  <a:srgbClr val="7030A0"/>
                </a:solidFill>
              </a:rPr>
              <a:t>+</a:t>
            </a:r>
            <a:r>
              <a:rPr lang="en-US" altLang="zh-CN" sz="3200" dirty="0">
                <a:solidFill>
                  <a:srgbClr val="7030A0"/>
                </a:solidFill>
              </a:rPr>
              <a:t>people+ </a:t>
            </a:r>
            <a:r>
              <a:rPr lang="zh-CN" altLang="en-US" sz="3200" dirty="0">
                <a:solidFill>
                  <a:srgbClr val="7030A0"/>
                </a:solidFill>
              </a:rPr>
              <a:t>一起</a:t>
            </a:r>
            <a:endParaRPr lang="en-GB" altLang="zh-CN" sz="3200" dirty="0">
              <a:solidFill>
                <a:srgbClr val="7030A0"/>
              </a:solidFill>
            </a:endParaRPr>
          </a:p>
          <a:p>
            <a:r>
              <a:rPr lang="zh-CN" altLang="en-US" sz="3200" dirty="0">
                <a:solidFill>
                  <a:srgbClr val="7030A0"/>
                </a:solidFill>
              </a:rPr>
              <a:t>和我的家人一起</a:t>
            </a:r>
            <a:endParaRPr lang="en-GB" altLang="zh-CN" sz="3200" dirty="0">
              <a:solidFill>
                <a:srgbClr val="7030A0"/>
              </a:solidFill>
            </a:endParaRPr>
          </a:p>
          <a:p>
            <a:r>
              <a:rPr lang="zh-CN" altLang="en-US" sz="3200" dirty="0">
                <a:solidFill>
                  <a:srgbClr val="7030A0"/>
                </a:solidFill>
              </a:rPr>
              <a:t>和我的朋友一起</a:t>
            </a:r>
            <a:endParaRPr lang="en-GB" altLang="zh-CN" sz="3200" dirty="0">
              <a:solidFill>
                <a:srgbClr val="7030A0"/>
              </a:solidFill>
            </a:endParaRPr>
          </a:p>
          <a:p>
            <a:r>
              <a:rPr lang="zh-CN" altLang="en-US" sz="3200" dirty="0">
                <a:solidFill>
                  <a:srgbClr val="7030A0"/>
                </a:solidFill>
              </a:rPr>
              <a:t>和我的爸爸妈妈一起</a:t>
            </a:r>
            <a:endParaRPr lang="en-GB" sz="3200" dirty="0">
              <a:solidFill>
                <a:srgbClr val="7030A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7456F9-5B3C-48E1-828C-139DF7D8F62F}"/>
              </a:ext>
            </a:extLst>
          </p:cNvPr>
          <p:cNvSpPr txBox="1"/>
          <p:nvPr/>
        </p:nvSpPr>
        <p:spPr>
          <a:xfrm>
            <a:off x="722617" y="1576656"/>
            <a:ext cx="1363037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dirty="0"/>
              <a:t>Person</a:t>
            </a:r>
          </a:p>
          <a:p>
            <a:r>
              <a:rPr lang="zh-CN" altLang="en-US" sz="3200" dirty="0"/>
              <a:t>我</a:t>
            </a:r>
            <a:endParaRPr lang="en-GB" sz="3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5AF9CC-7BE5-42C2-A50E-03A9D4DC2C11}"/>
              </a:ext>
            </a:extLst>
          </p:cNvPr>
          <p:cNvSpPr txBox="1"/>
          <p:nvPr/>
        </p:nvSpPr>
        <p:spPr>
          <a:xfrm>
            <a:off x="10096924" y="1498808"/>
            <a:ext cx="1676402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Action</a:t>
            </a:r>
          </a:p>
          <a:p>
            <a:r>
              <a:rPr lang="zh-CN" altLang="en-US" sz="3200" dirty="0">
                <a:solidFill>
                  <a:srgbClr val="FF0000"/>
                </a:solidFill>
              </a:rPr>
              <a:t>度了假</a:t>
            </a:r>
            <a:endParaRPr lang="en-GB" sz="3200" dirty="0">
              <a:solidFill>
                <a:srgbClr val="FF0000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5DF62D9-9512-4C22-99E9-64DCE6D8B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4233" y="5392623"/>
            <a:ext cx="3499407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783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3C0454E-86EA-41B8-BBC6-D6B56C3E1CB9}"/>
              </a:ext>
            </a:extLst>
          </p:cNvPr>
          <p:cNvSpPr txBox="1"/>
          <p:nvPr/>
        </p:nvSpPr>
        <p:spPr>
          <a:xfrm>
            <a:off x="762977" y="90020"/>
            <a:ext cx="1170121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Task 3 Read the</a:t>
            </a:r>
            <a:r>
              <a:rPr lang="zh-CN" altLang="en-US" sz="2800" b="1" dirty="0"/>
              <a:t> </a:t>
            </a:r>
            <a:r>
              <a:rPr lang="en-GB" altLang="zh-CN" sz="2800" b="1" dirty="0"/>
              <a:t>text</a:t>
            </a:r>
            <a:r>
              <a:rPr lang="en-GB" sz="2800" b="1" dirty="0"/>
              <a:t> and highlight the following phrases </a:t>
            </a:r>
            <a:r>
              <a:rPr lang="en-US" altLang="zh-CN" sz="2800" b="1" dirty="0"/>
              <a:t>with different </a:t>
            </a:r>
            <a:r>
              <a:rPr lang="en-US" altLang="zh-CN" sz="2800" b="1" dirty="0" err="1"/>
              <a:t>colours</a:t>
            </a:r>
            <a:endParaRPr lang="en-GB" sz="2800" b="1" dirty="0"/>
          </a:p>
          <a:p>
            <a:r>
              <a:rPr lang="en-GB" sz="2800" b="1" dirty="0"/>
              <a:t>1. With… </a:t>
            </a:r>
            <a:r>
              <a:rPr lang="zh-CN" altLang="en-US" sz="2800" b="1" dirty="0"/>
              <a:t>和</a:t>
            </a:r>
            <a:r>
              <a:rPr lang="en-GB" altLang="zh-CN" sz="2800" b="1" dirty="0"/>
              <a:t>… </a:t>
            </a:r>
            <a:r>
              <a:rPr lang="zh-CN" altLang="en-US" sz="2800" b="1" dirty="0"/>
              <a:t>一起</a:t>
            </a:r>
            <a:endParaRPr lang="en-GB" sz="2800" b="1" dirty="0"/>
          </a:p>
          <a:p>
            <a:r>
              <a:rPr lang="en-GB" sz="2800" b="1" dirty="0"/>
              <a:t>2. Time phrases: </a:t>
            </a:r>
            <a:r>
              <a:rPr lang="zh-CN" altLang="en-US" sz="2800" b="1" dirty="0"/>
              <a:t>去年，春天，夏天，秋天，冬天</a:t>
            </a:r>
            <a:endParaRPr lang="en-GB" altLang="zh-CN" sz="2800" b="1" dirty="0"/>
          </a:p>
          <a:p>
            <a:r>
              <a:rPr lang="en-GB" altLang="zh-CN" sz="2800" b="1" dirty="0"/>
              <a:t>3. </a:t>
            </a:r>
            <a:r>
              <a:rPr lang="zh-CN" altLang="en-US" sz="2800" b="1" dirty="0"/>
              <a:t>去</a:t>
            </a:r>
            <a:r>
              <a:rPr lang="en-GB" altLang="zh-CN" sz="2800" b="1" dirty="0"/>
              <a:t>+</a:t>
            </a:r>
            <a:r>
              <a:rPr lang="en-US" altLang="zh-CN" sz="2800" b="1" dirty="0"/>
              <a:t>place</a:t>
            </a:r>
            <a:endParaRPr lang="en-GB" altLang="zh-CN" sz="2800" b="1" dirty="0"/>
          </a:p>
          <a:p>
            <a:r>
              <a:rPr lang="en-GB" sz="2800" b="1" dirty="0"/>
              <a:t>4. </a:t>
            </a:r>
            <a:r>
              <a:rPr lang="en-US" altLang="zh-CN" sz="2800" b="1" dirty="0"/>
              <a:t>Past marker</a:t>
            </a:r>
            <a:r>
              <a:rPr lang="zh-CN" altLang="en-US" sz="2800" b="1" dirty="0"/>
              <a:t>：了</a:t>
            </a:r>
            <a:endParaRPr lang="en-GB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70DD38-11E9-4052-89D3-B2AE6906EE35}"/>
              </a:ext>
            </a:extLst>
          </p:cNvPr>
          <p:cNvSpPr txBox="1"/>
          <p:nvPr/>
        </p:nvSpPr>
        <p:spPr>
          <a:xfrm flipH="1">
            <a:off x="874345" y="2425604"/>
            <a:ext cx="974316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altLang="zh-CN" sz="2800" dirty="0"/>
              <a:t>1. </a:t>
            </a:r>
            <a:r>
              <a:rPr lang="zh-CN" altLang="en-US" sz="2800" dirty="0"/>
              <a:t>我叫小明，我去年夏天和我的家人一起去中国度了假。</a:t>
            </a:r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DC9003-0675-42D1-B4EA-3F157C20F069}"/>
              </a:ext>
            </a:extLst>
          </p:cNvPr>
          <p:cNvSpPr txBox="1"/>
          <p:nvPr/>
        </p:nvSpPr>
        <p:spPr>
          <a:xfrm flipH="1">
            <a:off x="937033" y="3334463"/>
            <a:ext cx="961779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altLang="zh-CN" sz="2800" dirty="0"/>
              <a:t>2. </a:t>
            </a:r>
            <a:r>
              <a:rPr lang="zh-CN" altLang="en-US" sz="2800" dirty="0"/>
              <a:t>我叫天一，我去年春天和我的朋友一起去法国度了假。</a:t>
            </a:r>
            <a:endParaRPr lang="en-GB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D067D7-C370-4503-8D09-0798CD755D58}"/>
              </a:ext>
            </a:extLst>
          </p:cNvPr>
          <p:cNvSpPr txBox="1"/>
          <p:nvPr/>
        </p:nvSpPr>
        <p:spPr>
          <a:xfrm flipH="1">
            <a:off x="958411" y="4306177"/>
            <a:ext cx="1040138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altLang="zh-CN" sz="2800" dirty="0"/>
              <a:t>3. </a:t>
            </a:r>
            <a:r>
              <a:rPr lang="zh-CN" altLang="en-US" sz="2800" dirty="0"/>
              <a:t>我叫大星，我去年秋天和我的爸爸妈妈一起去西班牙度了假。</a:t>
            </a:r>
            <a:endParaRPr lang="en-GB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041D4B-3D2E-4198-8F1B-997C98E26640}"/>
              </a:ext>
            </a:extLst>
          </p:cNvPr>
          <p:cNvSpPr txBox="1"/>
          <p:nvPr/>
        </p:nvSpPr>
        <p:spPr>
          <a:xfrm flipH="1">
            <a:off x="954137" y="5277891"/>
            <a:ext cx="991608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altLang="zh-CN" sz="2800" dirty="0"/>
              <a:t>4. </a:t>
            </a:r>
            <a:r>
              <a:rPr lang="zh-CN" altLang="en-US" sz="2800" dirty="0"/>
              <a:t>我家小英，我去年冬天和我的家人一起去意大利度了假。</a:t>
            </a:r>
            <a:endParaRPr lang="en-GB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7C30D6-67D3-49D7-A427-D7A3615B057B}"/>
              </a:ext>
            </a:extLst>
          </p:cNvPr>
          <p:cNvSpPr txBox="1"/>
          <p:nvPr/>
        </p:nvSpPr>
        <p:spPr>
          <a:xfrm>
            <a:off x="934949" y="6123895"/>
            <a:ext cx="7243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</a:rPr>
              <a:t>Task 4 Translate at least 2 sentences</a:t>
            </a:r>
          </a:p>
        </p:txBody>
      </p:sp>
    </p:spTree>
    <p:extLst>
      <p:ext uri="{BB962C8B-B14F-4D97-AF65-F5344CB8AC3E}">
        <p14:creationId xmlns:p14="http://schemas.microsoft.com/office/powerpoint/2010/main" val="3102643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0E3DE-5110-480B-90BD-127967E837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71100"/>
            <a:ext cx="9144000" cy="1229100"/>
          </a:xfrm>
        </p:spPr>
        <p:txBody>
          <a:bodyPr/>
          <a:lstStyle/>
          <a:p>
            <a:r>
              <a:rPr lang="en-GB" dirty="0"/>
              <a:t>Lesson 2 Describes Cities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B46892-B234-47AE-9B67-E229299F1E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24692" y="1773237"/>
            <a:ext cx="9144000" cy="2603553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Lo: We are learning to describe where the popular cities are and give our opinion about the cities.</a:t>
            </a:r>
          </a:p>
          <a:p>
            <a:pPr algn="l"/>
            <a:r>
              <a:rPr lang="en-GB" dirty="0"/>
              <a:t>I can</a:t>
            </a:r>
          </a:p>
          <a:p>
            <a:pPr algn="l"/>
            <a:r>
              <a:rPr lang="en-GB" dirty="0"/>
              <a:t>Use the location words to describe where the cities are in a country</a:t>
            </a:r>
          </a:p>
          <a:p>
            <a:pPr algn="l"/>
            <a:r>
              <a:rPr lang="en-GB" dirty="0"/>
              <a:t>Use a range of adjectives to describe the city</a:t>
            </a:r>
          </a:p>
          <a:p>
            <a:pPr algn="l"/>
            <a:r>
              <a:rPr lang="en-GB" dirty="0"/>
              <a:t>Use the </a:t>
            </a:r>
            <a:r>
              <a:rPr lang="zh-CN" altLang="en-US" dirty="0"/>
              <a:t>很 </a:t>
            </a:r>
            <a:r>
              <a:rPr lang="en-GB" altLang="zh-CN" dirty="0"/>
              <a:t>+ </a:t>
            </a:r>
            <a:r>
              <a:rPr lang="en-US" altLang="zh-CN" dirty="0"/>
              <a:t>adjective structure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8294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C7872-980F-498E-9717-37D3EBD73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337" y="286801"/>
            <a:ext cx="8870879" cy="529708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+mn-lt"/>
              </a:rPr>
              <a:t>Cities </a:t>
            </a:r>
            <a:r>
              <a:rPr lang="en-US" altLang="zh-CN" b="1" dirty="0">
                <a:latin typeface="+mn-lt"/>
              </a:rPr>
              <a:t>Task1 Copied down these words</a:t>
            </a:r>
            <a:endParaRPr lang="en-GB" b="1" dirty="0">
              <a:latin typeface="+mn-lt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FB72939-B0E9-44A4-8C69-017F8F8D32FC}"/>
              </a:ext>
            </a:extLst>
          </p:cNvPr>
          <p:cNvSpPr txBox="1"/>
          <p:nvPr/>
        </p:nvSpPr>
        <p:spPr>
          <a:xfrm flipH="1">
            <a:off x="3574980" y="2453092"/>
            <a:ext cx="2130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>
                <a:solidFill>
                  <a:srgbClr val="FF0000"/>
                </a:solidFill>
                <a:ea typeface="KaiTi" panose="02010609060101010101" pitchFamily="49" charset="-122"/>
              </a:rPr>
              <a:t>Shanghai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,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shàng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hǎi</a:t>
            </a:r>
            <a:endParaRPr lang="en-GB" sz="2400" dirty="0">
              <a:solidFill>
                <a:srgbClr val="FF0000"/>
              </a:solidFill>
              <a:ea typeface="KaiTi" panose="02010609060101010101" pitchFamily="49" charset="-122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B2CA153-5F65-47D1-AA96-54D4661AACE6}"/>
              </a:ext>
            </a:extLst>
          </p:cNvPr>
          <p:cNvSpPr txBox="1"/>
          <p:nvPr/>
        </p:nvSpPr>
        <p:spPr>
          <a:xfrm flipH="1">
            <a:off x="3574979" y="1027451"/>
            <a:ext cx="1822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>
                <a:solidFill>
                  <a:srgbClr val="FF0000"/>
                </a:solidFill>
                <a:ea typeface="KaiTi" panose="02010609060101010101" pitchFamily="49" charset="-122"/>
              </a:rPr>
              <a:t>Beijing,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běi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jīng</a:t>
            </a:r>
            <a:endParaRPr lang="en-GB" altLang="zh-CN" sz="2400" dirty="0">
              <a:solidFill>
                <a:srgbClr val="FF0000"/>
              </a:solidFill>
              <a:ea typeface="KaiTi" panose="02010609060101010101" pitchFamily="49" charset="-122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40D90C9-2232-4FAB-A3C2-3DC2E6EE93F9}"/>
              </a:ext>
            </a:extLst>
          </p:cNvPr>
          <p:cNvSpPr txBox="1"/>
          <p:nvPr/>
        </p:nvSpPr>
        <p:spPr>
          <a:xfrm flipH="1">
            <a:off x="3525865" y="3878733"/>
            <a:ext cx="2461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>
                <a:solidFill>
                  <a:srgbClr val="FF0000"/>
                </a:solidFill>
                <a:ea typeface="KaiTi" panose="02010609060101010101" pitchFamily="49" charset="-122"/>
              </a:rPr>
              <a:t>Hong Kong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,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xiāng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gǎng</a:t>
            </a:r>
            <a:endParaRPr lang="en-GB" sz="2400" dirty="0">
              <a:solidFill>
                <a:srgbClr val="FF0000"/>
              </a:solidFill>
              <a:ea typeface="KaiTi" panose="02010609060101010101" pitchFamily="49" charset="-12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0FA4BB5-153F-46E2-BA1A-5ED288F34ED8}"/>
              </a:ext>
            </a:extLst>
          </p:cNvPr>
          <p:cNvSpPr txBox="1"/>
          <p:nvPr/>
        </p:nvSpPr>
        <p:spPr>
          <a:xfrm flipH="1">
            <a:off x="8191925" y="2525003"/>
            <a:ext cx="25265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>
                <a:solidFill>
                  <a:srgbClr val="FF0000"/>
                </a:solidFill>
                <a:ea typeface="KaiTi" panose="02010609060101010101" pitchFamily="49" charset="-122"/>
              </a:rPr>
              <a:t>London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,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lún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dūn</a:t>
            </a:r>
            <a:endParaRPr lang="en-GB" sz="2400" dirty="0">
              <a:solidFill>
                <a:srgbClr val="FF0000"/>
              </a:solidFill>
              <a:ea typeface="KaiTi" panose="02010609060101010101" pitchFamily="49" charset="-122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924B284-DADD-4FEC-9FFC-9AB074DC56FC}"/>
              </a:ext>
            </a:extLst>
          </p:cNvPr>
          <p:cNvSpPr txBox="1"/>
          <p:nvPr/>
        </p:nvSpPr>
        <p:spPr>
          <a:xfrm flipH="1">
            <a:off x="8191922" y="1099362"/>
            <a:ext cx="2526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2400" dirty="0">
                <a:solidFill>
                  <a:srgbClr val="FF0000"/>
                </a:solidFill>
                <a:ea typeface="KaiTi" panose="02010609060101010101" pitchFamily="49" charset="-122"/>
              </a:rPr>
              <a:t>Berlin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,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bó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lín</a:t>
            </a:r>
            <a:endParaRPr lang="en-GB" sz="2400" dirty="0">
              <a:solidFill>
                <a:srgbClr val="FF0000"/>
              </a:solidFill>
              <a:ea typeface="KaiTi" panose="02010609060101010101" pitchFamily="49" charset="-12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D550EAF-04C5-4D89-A39C-4C4ACA9AACDD}"/>
              </a:ext>
            </a:extLst>
          </p:cNvPr>
          <p:cNvSpPr txBox="1"/>
          <p:nvPr/>
        </p:nvSpPr>
        <p:spPr>
          <a:xfrm flipH="1">
            <a:off x="8358023" y="3829175"/>
            <a:ext cx="18193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ea typeface="KaiTi" panose="02010609060101010101" pitchFamily="49" charset="-122"/>
              </a:rPr>
              <a:t>Paris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,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bā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lí</a:t>
            </a:r>
            <a:endParaRPr lang="en-GB" sz="2400" dirty="0">
              <a:solidFill>
                <a:srgbClr val="FF0000"/>
              </a:solidFill>
              <a:ea typeface="KaiTi" panose="02010609060101010101" pitchFamily="49" charset="-122"/>
            </a:endParaRPr>
          </a:p>
        </p:txBody>
      </p:sp>
      <p:pic>
        <p:nvPicPr>
          <p:cNvPr id="2050" name="Picture 2" descr="Stroke animation">
            <a:extLst>
              <a:ext uri="{FF2B5EF4-FFF2-40B4-BE49-F238E27FC236}">
                <a16:creationId xmlns:a16="http://schemas.microsoft.com/office/drawing/2014/main" id="{2FE220A5-1D42-4A25-B856-620D5DBDCA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504" y="848206"/>
            <a:ext cx="963976" cy="96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troke animation">
            <a:extLst>
              <a:ext uri="{FF2B5EF4-FFF2-40B4-BE49-F238E27FC236}">
                <a16:creationId xmlns:a16="http://schemas.microsoft.com/office/drawing/2014/main" id="{C2F841C3-D2E7-40FD-A110-A90159F51C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334" y="848206"/>
            <a:ext cx="963976" cy="96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troke animation">
            <a:extLst>
              <a:ext uri="{FF2B5EF4-FFF2-40B4-BE49-F238E27FC236}">
                <a16:creationId xmlns:a16="http://schemas.microsoft.com/office/drawing/2014/main" id="{32BF6849-B37D-49C5-9DF4-CF77A40BA6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600" y="2325297"/>
            <a:ext cx="940168" cy="94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troke animation">
            <a:extLst>
              <a:ext uri="{FF2B5EF4-FFF2-40B4-BE49-F238E27FC236}">
                <a16:creationId xmlns:a16="http://schemas.microsoft.com/office/drawing/2014/main" id="{453A031C-E586-4195-964A-BBD17442D45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516" y="2426055"/>
            <a:ext cx="790823" cy="790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troke animation">
            <a:extLst>
              <a:ext uri="{FF2B5EF4-FFF2-40B4-BE49-F238E27FC236}">
                <a16:creationId xmlns:a16="http://schemas.microsoft.com/office/drawing/2014/main" id="{7726D28B-8220-4A71-B482-64725E2406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707" y="2226683"/>
            <a:ext cx="990195" cy="99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Stroke animation">
            <a:extLst>
              <a:ext uri="{FF2B5EF4-FFF2-40B4-BE49-F238E27FC236}">
                <a16:creationId xmlns:a16="http://schemas.microsoft.com/office/drawing/2014/main" id="{259D8B3C-5201-4B33-87FB-6E3A6D0348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278" y="2260737"/>
            <a:ext cx="990195" cy="99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Stroke animation">
            <a:extLst>
              <a:ext uri="{FF2B5EF4-FFF2-40B4-BE49-F238E27FC236}">
                <a16:creationId xmlns:a16="http://schemas.microsoft.com/office/drawing/2014/main" id="{690D93FF-A9AC-404F-82B4-62E90D5362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620" y="3610111"/>
            <a:ext cx="940169" cy="94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Stroke animation">
            <a:extLst>
              <a:ext uri="{FF2B5EF4-FFF2-40B4-BE49-F238E27FC236}">
                <a16:creationId xmlns:a16="http://schemas.microsoft.com/office/drawing/2014/main" id="{D0D5C46C-34DE-48FF-988B-29F94E8B48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515" y="3597652"/>
            <a:ext cx="899518" cy="89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Stroke animation">
            <a:extLst>
              <a:ext uri="{FF2B5EF4-FFF2-40B4-BE49-F238E27FC236}">
                <a16:creationId xmlns:a16="http://schemas.microsoft.com/office/drawing/2014/main" id="{3E102771-D8F4-4BBF-A427-861DB2F9D7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955" y="3726264"/>
            <a:ext cx="990195" cy="99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Stroke animation">
            <a:extLst>
              <a:ext uri="{FF2B5EF4-FFF2-40B4-BE49-F238E27FC236}">
                <a16:creationId xmlns:a16="http://schemas.microsoft.com/office/drawing/2014/main" id="{4F08CCAE-936B-4A72-9ADD-7034ECEB1C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109" y="3726264"/>
            <a:ext cx="913165" cy="91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Stroke animation">
            <a:extLst>
              <a:ext uri="{FF2B5EF4-FFF2-40B4-BE49-F238E27FC236}">
                <a16:creationId xmlns:a16="http://schemas.microsoft.com/office/drawing/2014/main" id="{1A32C2B7-344C-4C4C-BF2C-D69D456AC0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564" y="848206"/>
            <a:ext cx="1122898" cy="1122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troke animation">
            <a:extLst>
              <a:ext uri="{FF2B5EF4-FFF2-40B4-BE49-F238E27FC236}">
                <a16:creationId xmlns:a16="http://schemas.microsoft.com/office/drawing/2014/main" id="{8B8EB846-A2A0-4AD8-A39B-7EE332CC45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001" y="953072"/>
            <a:ext cx="913165" cy="91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troke animation">
            <a:extLst>
              <a:ext uri="{FF2B5EF4-FFF2-40B4-BE49-F238E27FC236}">
                <a16:creationId xmlns:a16="http://schemas.microsoft.com/office/drawing/2014/main" id="{3FD83BBB-5B33-47C6-B1D9-D69B01B949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906" y="5050935"/>
            <a:ext cx="993045" cy="993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animation">
            <a:extLst>
              <a:ext uri="{FF2B5EF4-FFF2-40B4-BE49-F238E27FC236}">
                <a16:creationId xmlns:a16="http://schemas.microsoft.com/office/drawing/2014/main" id="{EFC89454-4BA0-4D64-8622-00014A66BC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516" y="5061971"/>
            <a:ext cx="1029149" cy="102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oke animation">
            <a:extLst>
              <a:ext uri="{FF2B5EF4-FFF2-40B4-BE49-F238E27FC236}">
                <a16:creationId xmlns:a16="http://schemas.microsoft.com/office/drawing/2014/main" id="{50D4A2A6-32A8-43A5-A91C-6C23C71201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2229" y="5006633"/>
            <a:ext cx="1029149" cy="102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roke animation">
            <a:extLst>
              <a:ext uri="{FF2B5EF4-FFF2-40B4-BE49-F238E27FC236}">
                <a16:creationId xmlns:a16="http://schemas.microsoft.com/office/drawing/2014/main" id="{131CBE79-C3E4-4435-957D-B2984ED1FE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3540" y="5050935"/>
            <a:ext cx="948382" cy="94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68CEFB3-D09A-4042-8BA4-5775B2DD951C}"/>
              </a:ext>
            </a:extLst>
          </p:cNvPr>
          <p:cNvSpPr txBox="1"/>
          <p:nvPr/>
        </p:nvSpPr>
        <p:spPr>
          <a:xfrm flipH="1">
            <a:off x="3669827" y="5329904"/>
            <a:ext cx="1822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Xi’an,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xī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ān</a:t>
            </a:r>
            <a:endParaRPr lang="en-GB" altLang="zh-CN" sz="2400" dirty="0">
              <a:solidFill>
                <a:srgbClr val="FF0000"/>
              </a:solidFill>
              <a:ea typeface="KaiTi" panose="02010609060101010101" pitchFamily="49" charset="-1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FADCB9-C8E7-4A5A-ABEE-FFD7A4E6311C}"/>
              </a:ext>
            </a:extLst>
          </p:cNvPr>
          <p:cNvSpPr txBox="1"/>
          <p:nvPr/>
        </p:nvSpPr>
        <p:spPr>
          <a:xfrm>
            <a:off x="8494084" y="5061971"/>
            <a:ext cx="17463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Guangzhou,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guǎng</a:t>
            </a:r>
            <a:r>
              <a:rPr lang="en-US" altLang="ja-JP" sz="2400" dirty="0">
                <a:solidFill>
                  <a:srgbClr val="FF0000"/>
                </a:solidFill>
                <a:ea typeface="KaiTi" panose="02010609060101010101" pitchFamily="49" charset="-122"/>
              </a:rPr>
              <a:t> </a:t>
            </a:r>
            <a:r>
              <a:rPr lang="en-US" altLang="ja-JP" sz="2400" dirty="0" err="1">
                <a:solidFill>
                  <a:srgbClr val="FF0000"/>
                </a:solidFill>
                <a:ea typeface="KaiTi" panose="02010609060101010101" pitchFamily="49" charset="-122"/>
              </a:rPr>
              <a:t>zhōu</a:t>
            </a:r>
            <a:endParaRPr lang="en-GB" altLang="zh-CN" sz="2400" dirty="0">
              <a:solidFill>
                <a:srgbClr val="FF0000"/>
              </a:solidFill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8871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F8B1F03-F005-4D64-AE29-BCFDD5AAF742}"/>
              </a:ext>
            </a:extLst>
          </p:cNvPr>
          <p:cNvSpPr txBox="1"/>
          <p:nvPr/>
        </p:nvSpPr>
        <p:spPr>
          <a:xfrm>
            <a:off x="657546" y="184934"/>
            <a:ext cx="8229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Direction Words – Write down these words</a:t>
            </a:r>
            <a:endParaRPr lang="en-GB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6B932A-C3A4-461B-B605-7FB1822BB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4478" y="1192551"/>
            <a:ext cx="47244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614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E2BFF6-2B1C-48E2-B031-375692BF06E9}"/>
              </a:ext>
            </a:extLst>
          </p:cNvPr>
          <p:cNvSpPr txBox="1"/>
          <p:nvPr/>
        </p:nvSpPr>
        <p:spPr>
          <a:xfrm>
            <a:off x="729467" y="69511"/>
            <a:ext cx="9524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Task 3 A Sentence Use this structure to write 2 sentence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CD7BB7-9304-4AAD-9E96-7CD0DAFDDB90}"/>
              </a:ext>
            </a:extLst>
          </p:cNvPr>
          <p:cNvSpPr txBox="1"/>
          <p:nvPr/>
        </p:nvSpPr>
        <p:spPr>
          <a:xfrm>
            <a:off x="729467" y="738978"/>
            <a:ext cx="1182711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City</a:t>
            </a:r>
          </a:p>
          <a:p>
            <a:r>
              <a:rPr lang="zh-CN" altLang="en-US" sz="2800" dirty="0"/>
              <a:t>北京</a:t>
            </a:r>
            <a:endParaRPr lang="en-GB" altLang="zh-CN" sz="2800" dirty="0"/>
          </a:p>
          <a:p>
            <a:r>
              <a:rPr lang="zh-CN" altLang="en-US" sz="2800" dirty="0"/>
              <a:t>上海</a:t>
            </a:r>
            <a:endParaRPr lang="en-GB" altLang="zh-CN" sz="2800" dirty="0"/>
          </a:p>
          <a:p>
            <a:r>
              <a:rPr lang="zh-CN" altLang="en-US" sz="2800" dirty="0"/>
              <a:t>香港</a:t>
            </a:r>
            <a:endParaRPr lang="en-GB" altLang="zh-CN" sz="2800" dirty="0"/>
          </a:p>
          <a:p>
            <a:r>
              <a:rPr lang="zh-CN" altLang="en-US" sz="2800" dirty="0"/>
              <a:t>伦敦</a:t>
            </a:r>
            <a:endParaRPr lang="en-GB" altLang="zh-CN" sz="2800" dirty="0"/>
          </a:p>
          <a:p>
            <a:r>
              <a:rPr lang="zh-CN" altLang="en-US" sz="2800" dirty="0"/>
              <a:t>柏林</a:t>
            </a:r>
            <a:endParaRPr lang="en-GB" altLang="zh-CN" sz="2800" dirty="0"/>
          </a:p>
          <a:p>
            <a:r>
              <a:rPr lang="zh-CN" altLang="en-US" sz="2800" dirty="0"/>
              <a:t>巴黎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1BFAF0-2C4E-469E-BE99-27AE0D06A4E6}"/>
              </a:ext>
            </a:extLst>
          </p:cNvPr>
          <p:cNvSpPr txBox="1"/>
          <p:nvPr/>
        </p:nvSpPr>
        <p:spPr>
          <a:xfrm>
            <a:off x="2126029" y="738978"/>
            <a:ext cx="1631408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Is located</a:t>
            </a:r>
          </a:p>
          <a:p>
            <a:r>
              <a:rPr lang="zh-CN" altLang="en-US" sz="2800" dirty="0">
                <a:solidFill>
                  <a:srgbClr val="FF0000"/>
                </a:solidFill>
              </a:rPr>
              <a:t>在 </a:t>
            </a:r>
            <a:r>
              <a:rPr lang="en-US" altLang="ja-JP" sz="2800" dirty="0" err="1">
                <a:solidFill>
                  <a:srgbClr val="FF0000"/>
                </a:solidFill>
              </a:rPr>
              <a:t>zài</a:t>
            </a:r>
            <a:endParaRPr lang="en-US" altLang="ja-JP" sz="2800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A446E3-876D-4209-B743-C9B75BD9D2AE}"/>
              </a:ext>
            </a:extLst>
          </p:cNvPr>
          <p:cNvSpPr txBox="1"/>
          <p:nvPr/>
        </p:nvSpPr>
        <p:spPr>
          <a:xfrm>
            <a:off x="6899275" y="738978"/>
            <a:ext cx="3702120" cy="39703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Direction word + </a:t>
            </a:r>
            <a:r>
              <a:rPr lang="zh-CN" altLang="en-US" sz="2800" dirty="0"/>
              <a:t>部</a:t>
            </a:r>
            <a:r>
              <a:rPr lang="ja-JP" altLang="en-US" sz="2800" dirty="0"/>
              <a:t> </a:t>
            </a:r>
            <a:r>
              <a:rPr lang="en-US" altLang="ja-JP" sz="2800" dirty="0" err="1"/>
              <a:t>bù</a:t>
            </a:r>
            <a:endParaRPr lang="en-US" altLang="ja-JP" sz="2800" dirty="0"/>
          </a:p>
          <a:p>
            <a:r>
              <a:rPr lang="zh-CN" altLang="en-US" sz="2800" dirty="0"/>
              <a:t>东</a:t>
            </a:r>
            <a:endParaRPr lang="en-GB" altLang="zh-CN" sz="2800" dirty="0"/>
          </a:p>
          <a:p>
            <a:r>
              <a:rPr lang="zh-CN" altLang="en-US" sz="2800" dirty="0"/>
              <a:t>南</a:t>
            </a:r>
            <a:endParaRPr lang="en-GB" altLang="zh-CN" sz="2800" dirty="0"/>
          </a:p>
          <a:p>
            <a:r>
              <a:rPr lang="zh-CN" altLang="en-US" sz="2800" dirty="0"/>
              <a:t>西</a:t>
            </a:r>
            <a:endParaRPr lang="en-GB" altLang="zh-CN" sz="2800" dirty="0"/>
          </a:p>
          <a:p>
            <a:r>
              <a:rPr lang="zh-CN" altLang="en-US" sz="2800" dirty="0"/>
              <a:t>北</a:t>
            </a:r>
            <a:endParaRPr lang="en-GB" altLang="zh-CN" sz="2800" dirty="0"/>
          </a:p>
          <a:p>
            <a:r>
              <a:rPr lang="zh-CN" altLang="en-US" sz="2800" dirty="0"/>
              <a:t>东北</a:t>
            </a:r>
            <a:endParaRPr lang="en-GB" altLang="zh-CN" sz="2800" dirty="0"/>
          </a:p>
          <a:p>
            <a:r>
              <a:rPr lang="zh-CN" altLang="en-US" sz="2800" dirty="0"/>
              <a:t>东南</a:t>
            </a:r>
            <a:endParaRPr lang="en-GB" altLang="zh-CN" sz="2800" dirty="0"/>
          </a:p>
          <a:p>
            <a:r>
              <a:rPr lang="zh-CN" altLang="en-US" sz="2800" dirty="0"/>
              <a:t>西南</a:t>
            </a:r>
            <a:endParaRPr lang="en-GB" altLang="zh-CN" sz="2800" dirty="0"/>
          </a:p>
          <a:p>
            <a:r>
              <a:rPr lang="zh-CN" altLang="en-US" sz="2800" dirty="0"/>
              <a:t>西北</a:t>
            </a:r>
            <a:endParaRPr lang="en-GB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3481AE-E50F-4B60-BF44-F9E780B3D41E}"/>
              </a:ext>
            </a:extLst>
          </p:cNvPr>
          <p:cNvSpPr txBox="1"/>
          <p:nvPr/>
        </p:nvSpPr>
        <p:spPr>
          <a:xfrm>
            <a:off x="4176772" y="738978"/>
            <a:ext cx="2424141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Country + </a:t>
            </a:r>
            <a:r>
              <a:rPr lang="zh-CN" altLang="en-US" sz="2800" dirty="0"/>
              <a:t>的</a:t>
            </a:r>
            <a:endParaRPr lang="en-GB" altLang="zh-CN" sz="2800" dirty="0"/>
          </a:p>
          <a:p>
            <a:r>
              <a:rPr lang="zh-CN" altLang="en-US" sz="2800" dirty="0"/>
              <a:t>中国</a:t>
            </a:r>
            <a:endParaRPr lang="en-GB" altLang="zh-CN" sz="2800" dirty="0"/>
          </a:p>
          <a:p>
            <a:r>
              <a:rPr lang="zh-CN" altLang="en-US" sz="2800" dirty="0"/>
              <a:t>英国</a:t>
            </a:r>
            <a:endParaRPr lang="en-GB" altLang="zh-CN" sz="2800" dirty="0"/>
          </a:p>
          <a:p>
            <a:r>
              <a:rPr lang="zh-CN" altLang="en-US" sz="2800" dirty="0"/>
              <a:t>德国</a:t>
            </a:r>
            <a:endParaRPr lang="en-GB" altLang="zh-CN" sz="2800" dirty="0"/>
          </a:p>
          <a:p>
            <a:r>
              <a:rPr lang="zh-CN" altLang="en-US" sz="2800" dirty="0"/>
              <a:t>法国</a:t>
            </a:r>
            <a:r>
              <a:rPr lang="en-GB" sz="2800" dirty="0"/>
              <a:t> </a:t>
            </a:r>
          </a:p>
        </p:txBody>
      </p:sp>
      <p:pic>
        <p:nvPicPr>
          <p:cNvPr id="1026" name="Picture 2" descr="Image result for Beijing In China Map">
            <a:extLst>
              <a:ext uri="{FF2B5EF4-FFF2-40B4-BE49-F238E27FC236}">
                <a16:creationId xmlns:a16="http://schemas.microsoft.com/office/drawing/2014/main" id="{8A6144FF-DBD9-4965-AA28-DBB1143BC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22" y="4249755"/>
            <a:ext cx="2491259" cy="233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151B46-2B5C-47BA-BCC2-C21A319DE4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9115" y="4358061"/>
            <a:ext cx="2006885" cy="21166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354A263-8C34-4156-8C61-EA5B0C5B97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0913" y="4858980"/>
            <a:ext cx="1956329" cy="161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20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962BE5-97FC-4D8C-8A2C-46DC15A320B3}"/>
              </a:ext>
            </a:extLst>
          </p:cNvPr>
          <p:cNvSpPr txBox="1"/>
          <p:nvPr/>
        </p:nvSpPr>
        <p:spPr>
          <a:xfrm>
            <a:off x="1027415" y="611312"/>
            <a:ext cx="60617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u="sng" dirty="0"/>
              <a:t>Use </a:t>
            </a:r>
            <a:r>
              <a:rPr lang="zh-CN" altLang="en-US" sz="2800" b="1" u="sng" dirty="0"/>
              <a:t>很 </a:t>
            </a:r>
            <a:r>
              <a:rPr lang="en-GB" altLang="zh-CN" sz="2800" b="1" u="sng" dirty="0"/>
              <a:t>structure to describe a city</a:t>
            </a:r>
          </a:p>
          <a:p>
            <a:r>
              <a:rPr lang="en-US" altLang="zh-CN" sz="2800" b="1" u="sng" dirty="0"/>
              <a:t>Task 4 write</a:t>
            </a:r>
            <a:r>
              <a:rPr lang="zh-CN" altLang="en-US" sz="2800" b="1" u="sng" dirty="0"/>
              <a:t> </a:t>
            </a:r>
            <a:r>
              <a:rPr lang="en-GB" altLang="zh-CN" sz="2800" b="1" u="sng" dirty="0"/>
              <a:t>a</a:t>
            </a:r>
            <a:r>
              <a:rPr lang="zh-CN" altLang="en-US" sz="2800" b="1" u="sng" dirty="0"/>
              <a:t> </a:t>
            </a:r>
            <a:r>
              <a:rPr lang="en-GB" altLang="zh-CN" sz="2800" b="1" u="sng" dirty="0"/>
              <a:t>sentence</a:t>
            </a:r>
            <a:r>
              <a:rPr lang="zh-CN" altLang="en-US" sz="2800" b="1" u="sng" dirty="0"/>
              <a:t> </a:t>
            </a:r>
            <a:r>
              <a:rPr lang="en-GB" altLang="zh-CN" sz="2800" b="1" u="sng" dirty="0"/>
              <a:t>using</a:t>
            </a:r>
            <a:r>
              <a:rPr lang="zh-CN" altLang="en-US" sz="2800" b="1" u="sng" dirty="0"/>
              <a:t> </a:t>
            </a:r>
            <a:r>
              <a:rPr lang="en-GB" altLang="zh-CN" sz="2800" b="1" u="sng" dirty="0"/>
              <a:t>the</a:t>
            </a:r>
            <a:r>
              <a:rPr lang="zh-CN" altLang="en-US" sz="2800" b="1" u="sng" dirty="0"/>
              <a:t> </a:t>
            </a:r>
            <a:r>
              <a:rPr lang="en-GB" altLang="zh-CN" sz="2800" b="1" u="sng" dirty="0"/>
              <a:t>following</a:t>
            </a:r>
            <a:r>
              <a:rPr lang="zh-CN" altLang="en-US" sz="2800" b="1" u="sng" dirty="0"/>
              <a:t> </a:t>
            </a:r>
            <a:r>
              <a:rPr lang="en-GB" altLang="zh-CN" sz="2800" b="1" u="sng" dirty="0"/>
              <a:t>structure</a:t>
            </a:r>
            <a:endParaRPr lang="en-GB" sz="2800" b="1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F2E266-C772-4E85-B7FD-1542CB31DAF2}"/>
              </a:ext>
            </a:extLst>
          </p:cNvPr>
          <p:cNvSpPr txBox="1"/>
          <p:nvPr/>
        </p:nvSpPr>
        <p:spPr>
          <a:xfrm>
            <a:off x="7787803" y="385280"/>
            <a:ext cx="3448701" cy="58433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/>
              <a:t>大 </a:t>
            </a:r>
            <a:r>
              <a:rPr lang="en-US" altLang="ja-JP" sz="2800" dirty="0" err="1"/>
              <a:t>dà</a:t>
            </a:r>
            <a:r>
              <a:rPr lang="en-GB" altLang="ja-JP" sz="2800" dirty="0"/>
              <a:t>, big</a:t>
            </a:r>
            <a:endParaRPr lang="en-GB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/>
              <a:t>小 </a:t>
            </a:r>
            <a:r>
              <a:rPr lang="en-US" altLang="ja-JP" sz="2800" dirty="0" err="1"/>
              <a:t>xiǎo</a:t>
            </a:r>
            <a:r>
              <a:rPr lang="en-US" altLang="ja-JP" sz="2800" dirty="0"/>
              <a:t>, small</a:t>
            </a:r>
            <a:endParaRPr lang="en-GB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/>
              <a:t>漂亮 </a:t>
            </a:r>
            <a:r>
              <a:rPr lang="en-US" altLang="ja-JP" sz="2800" dirty="0" err="1"/>
              <a:t>piào</a:t>
            </a:r>
            <a:r>
              <a:rPr lang="en-US" altLang="ja-JP" sz="2800" dirty="0"/>
              <a:t> </a:t>
            </a:r>
            <a:r>
              <a:rPr lang="en-US" altLang="ja-JP" sz="2800" dirty="0" err="1"/>
              <a:t>liàng</a:t>
            </a:r>
            <a:r>
              <a:rPr lang="en-US" altLang="ja-JP" sz="2800" dirty="0"/>
              <a:t>, pretty</a:t>
            </a:r>
            <a:endParaRPr lang="en-GB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/>
              <a:t>热闹 </a:t>
            </a:r>
            <a:r>
              <a:rPr lang="en-US" altLang="ja-JP" sz="2800" dirty="0" err="1"/>
              <a:t>rè</a:t>
            </a:r>
            <a:r>
              <a:rPr lang="en-US" altLang="ja-JP" sz="2800" dirty="0"/>
              <a:t> </a:t>
            </a:r>
            <a:r>
              <a:rPr lang="en-US" altLang="ja-JP" sz="2800" dirty="0" err="1"/>
              <a:t>nào</a:t>
            </a:r>
            <a:r>
              <a:rPr lang="en-US" altLang="ja-JP" sz="2800" dirty="0"/>
              <a:t>, lively</a:t>
            </a:r>
            <a:endParaRPr lang="en-GB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/>
              <a:t>拥挤 </a:t>
            </a:r>
            <a:r>
              <a:rPr lang="en-US" altLang="ja-JP" sz="2800" dirty="0" err="1"/>
              <a:t>yōng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jǐ</a:t>
            </a:r>
            <a:r>
              <a:rPr lang="en-US" altLang="ja-JP" sz="2800" dirty="0"/>
              <a:t>, crowded</a:t>
            </a:r>
            <a:endParaRPr lang="en-GB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/>
              <a:t>古老 </a:t>
            </a:r>
            <a:r>
              <a:rPr lang="en-US" altLang="ja-JP" sz="2800" dirty="0" err="1"/>
              <a:t>gǔ</a:t>
            </a:r>
            <a:r>
              <a:rPr lang="en-US" altLang="ja-JP" sz="2800" dirty="0"/>
              <a:t> </a:t>
            </a:r>
            <a:r>
              <a:rPr lang="en-US" altLang="ja-JP" sz="2800" dirty="0" err="1"/>
              <a:t>lǎo</a:t>
            </a:r>
            <a:r>
              <a:rPr lang="en-US" altLang="ja-JP" sz="2800" dirty="0"/>
              <a:t>, ancient</a:t>
            </a:r>
            <a:endParaRPr lang="en-GB" altLang="zh-CN" sz="2800" dirty="0"/>
          </a:p>
          <a:p>
            <a:pPr>
              <a:lnSpc>
                <a:spcPct val="150000"/>
              </a:lnSpc>
            </a:pPr>
            <a:r>
              <a:rPr lang="zh-CN" altLang="en-US" sz="2800" dirty="0"/>
              <a:t>现代 </a:t>
            </a:r>
            <a:r>
              <a:rPr lang="en-US" altLang="ja-JP" sz="2800" dirty="0" err="1"/>
              <a:t>xiàn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dài</a:t>
            </a:r>
            <a:r>
              <a:rPr lang="en-US" altLang="ja-JP" sz="2800" dirty="0"/>
              <a:t>, modern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吵</a:t>
            </a:r>
            <a:r>
              <a:rPr lang="ja-JP" altLang="en-US" sz="2800" dirty="0"/>
              <a:t> </a:t>
            </a:r>
            <a:r>
              <a:rPr lang="en-US" altLang="ja-JP" sz="2800" dirty="0" err="1"/>
              <a:t>chǎo</a:t>
            </a:r>
            <a:r>
              <a:rPr lang="en-US" altLang="ja-JP" sz="2800" dirty="0"/>
              <a:t>,</a:t>
            </a:r>
            <a:r>
              <a:rPr lang="ja-JP" altLang="en-US" sz="2800" dirty="0"/>
              <a:t> </a:t>
            </a:r>
            <a:r>
              <a:rPr lang="en-US" altLang="ja-JP" sz="2800" dirty="0"/>
              <a:t>noisy</a:t>
            </a:r>
          </a:p>
          <a:p>
            <a:pPr>
              <a:lnSpc>
                <a:spcPct val="150000"/>
              </a:lnSpc>
            </a:pPr>
            <a:r>
              <a:rPr lang="zh-CN" altLang="en-US" sz="2800" dirty="0"/>
              <a:t>脏 </a:t>
            </a:r>
            <a:r>
              <a:rPr lang="en-US" altLang="ja-JP" sz="2800" dirty="0" err="1"/>
              <a:t>zāng</a:t>
            </a:r>
            <a:r>
              <a:rPr lang="en-US" altLang="ja-JP" sz="2800" dirty="0"/>
              <a:t>,</a:t>
            </a:r>
            <a:r>
              <a:rPr lang="ja-JP" altLang="en-US" sz="2800" dirty="0"/>
              <a:t> </a:t>
            </a:r>
            <a:r>
              <a:rPr lang="en-US" altLang="ja-JP" sz="2800" dirty="0"/>
              <a:t>dirty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0448D6-5740-4BFD-88D1-E465977D831E}"/>
              </a:ext>
            </a:extLst>
          </p:cNvPr>
          <p:cNvSpPr txBox="1"/>
          <p:nvPr/>
        </p:nvSpPr>
        <p:spPr>
          <a:xfrm>
            <a:off x="1351909" y="316739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942E2D-E1A8-439C-9C2A-51500DB579FF}"/>
              </a:ext>
            </a:extLst>
          </p:cNvPr>
          <p:cNvSpPr txBox="1"/>
          <p:nvPr/>
        </p:nvSpPr>
        <p:spPr>
          <a:xfrm>
            <a:off x="2760325" y="3167390"/>
            <a:ext cx="91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很</a:t>
            </a:r>
            <a:r>
              <a:rPr lang="ja-JP" altLang="en-US" sz="2800" dirty="0">
                <a:solidFill>
                  <a:srgbClr val="FF0000"/>
                </a:solidFill>
              </a:rPr>
              <a:t> </a:t>
            </a:r>
            <a:r>
              <a:rPr lang="en-US" altLang="ja-JP" sz="2800" dirty="0" err="1">
                <a:solidFill>
                  <a:srgbClr val="FF0000"/>
                </a:solidFill>
              </a:rPr>
              <a:t>hěn</a:t>
            </a:r>
            <a:endParaRPr lang="en-GB" altLang="zh-CN" sz="2800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1395C15-5173-4479-A60C-BD68DF1DCAC1}"/>
              </a:ext>
            </a:extLst>
          </p:cNvPr>
          <p:cNvSpPr txBox="1"/>
          <p:nvPr/>
        </p:nvSpPr>
        <p:spPr>
          <a:xfrm>
            <a:off x="4139629" y="3167390"/>
            <a:ext cx="1956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Adjective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639965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5D15D59-AFD0-4A87-BEA1-8264386C66B2}"/>
              </a:ext>
            </a:extLst>
          </p:cNvPr>
          <p:cNvSpPr txBox="1"/>
          <p:nvPr/>
        </p:nvSpPr>
        <p:spPr>
          <a:xfrm>
            <a:off x="1582220" y="503434"/>
            <a:ext cx="5319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/>
              <a:t>Task 5 </a:t>
            </a:r>
            <a:r>
              <a:rPr lang="en-US" altLang="ja-JP" sz="2800" b="1" dirty="0"/>
              <a:t>Translation – extension task</a:t>
            </a:r>
            <a:endParaRPr lang="en-GB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BC71F4-463A-4BB2-B22C-30A52643D220}"/>
              </a:ext>
            </a:extLst>
          </p:cNvPr>
          <p:cNvSpPr txBox="1"/>
          <p:nvPr/>
        </p:nvSpPr>
        <p:spPr>
          <a:xfrm>
            <a:off x="1582220" y="1248310"/>
            <a:ext cx="81371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KaiTi" panose="02010609060101010101" pitchFamily="49" charset="-122"/>
                <a:ea typeface="KaiTi" panose="02010609060101010101" pitchFamily="49" charset="-122"/>
              </a:rPr>
              <a:t>我去年夏天和我的家人一起去上海度了假。上海在中国的东部。上海很大，也很现代，但是上海有的地方很拥挤。</a:t>
            </a:r>
            <a:endParaRPr lang="en-GB" sz="2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935772-FE7C-4908-95B9-DB768D95DC6B}"/>
              </a:ext>
            </a:extLst>
          </p:cNvPr>
          <p:cNvSpPr txBox="1"/>
          <p:nvPr/>
        </p:nvSpPr>
        <p:spPr>
          <a:xfrm>
            <a:off x="1582220" y="2598003"/>
            <a:ext cx="81371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KaiTi" panose="02010609060101010101" pitchFamily="49" charset="-122"/>
                <a:ea typeface="KaiTi" panose="02010609060101010101" pitchFamily="49" charset="-122"/>
              </a:rPr>
              <a:t>我去年秋天和我的朋友一起去巴黎度了假。巴黎在法国的 北部。巴黎很很古老，也很漂亮，但是巴黎有的地方很吵。</a:t>
            </a:r>
            <a:endParaRPr lang="en-GB" sz="2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EDB1CE-CD31-4F1F-837B-92837A891B1D}"/>
              </a:ext>
            </a:extLst>
          </p:cNvPr>
          <p:cNvSpPr txBox="1"/>
          <p:nvPr/>
        </p:nvSpPr>
        <p:spPr>
          <a:xfrm>
            <a:off x="2825393" y="4332416"/>
            <a:ext cx="398637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/>
              <a:t>有的</a:t>
            </a:r>
            <a:r>
              <a:rPr lang="en-GB" altLang="zh-CN" sz="2800" dirty="0"/>
              <a:t>: </a:t>
            </a:r>
            <a:r>
              <a:rPr lang="en-US" altLang="ja-JP" sz="2800" dirty="0" err="1"/>
              <a:t>yǒu</a:t>
            </a:r>
            <a:r>
              <a:rPr lang="ja-JP" altLang="en-US" sz="2800" dirty="0"/>
              <a:t> </a:t>
            </a:r>
            <a:r>
              <a:rPr lang="en-US" altLang="ja-JP" sz="2800" dirty="0"/>
              <a:t>de,</a:t>
            </a:r>
            <a:r>
              <a:rPr lang="ja-JP" altLang="en-US" sz="2800" dirty="0"/>
              <a:t> </a:t>
            </a:r>
            <a:r>
              <a:rPr lang="en-GB" altLang="zh-CN" sz="2800" dirty="0"/>
              <a:t>some</a:t>
            </a:r>
          </a:p>
          <a:p>
            <a:r>
              <a:rPr lang="zh-CN" altLang="en-US" sz="2800" dirty="0"/>
              <a:t>地方</a:t>
            </a:r>
            <a:r>
              <a:rPr lang="en-GB" altLang="zh-CN" sz="2800" dirty="0"/>
              <a:t>: </a:t>
            </a:r>
            <a:r>
              <a:rPr lang="en-US" altLang="ja-JP" sz="2800" dirty="0" err="1"/>
              <a:t>dì</a:t>
            </a:r>
            <a:r>
              <a:rPr lang="en-US" altLang="ja-JP" sz="2800" dirty="0"/>
              <a:t> </a:t>
            </a:r>
            <a:r>
              <a:rPr lang="en-US" altLang="ja-JP" sz="2800" dirty="0" err="1"/>
              <a:t>fāng</a:t>
            </a:r>
            <a:r>
              <a:rPr lang="en-US" altLang="ja-JP" sz="2800" dirty="0"/>
              <a:t>,</a:t>
            </a:r>
            <a:r>
              <a:rPr lang="ja-JP" altLang="en-US" sz="2800" dirty="0"/>
              <a:t> </a:t>
            </a:r>
            <a:r>
              <a:rPr lang="en-US" altLang="zh-CN" sz="2800" dirty="0"/>
              <a:t>place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819300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65DCE60-20C1-41F3-8E71-E7107D88C458}"/>
              </a:ext>
            </a:extLst>
          </p:cNvPr>
          <p:cNvSpPr txBox="1"/>
          <p:nvPr/>
        </p:nvSpPr>
        <p:spPr>
          <a:xfrm>
            <a:off x="2178121" y="760288"/>
            <a:ext cx="65651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Lesson 2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881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CA52508-4959-4F02-AF9F-4ACAEDF6BA13}"/>
</file>

<file path=customXml/itemProps2.xml><?xml version="1.0" encoding="utf-8"?>
<ds:datastoreItem xmlns:ds="http://schemas.openxmlformats.org/officeDocument/2006/customXml" ds:itemID="{923D9BA7-A05D-4208-AF9A-2B7644D8ACE8}"/>
</file>

<file path=customXml/itemProps3.xml><?xml version="1.0" encoding="utf-8"?>
<ds:datastoreItem xmlns:ds="http://schemas.openxmlformats.org/officeDocument/2006/customXml" ds:itemID="{86D9B9AC-3047-4AB1-843F-F75D64B016FE}"/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819</Words>
  <Application>Microsoft Office PowerPoint</Application>
  <PresentationFormat>Widescreen</PresentationFormat>
  <Paragraphs>143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KaiTi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Lesson 2 Describes Cities</vt:lpstr>
      <vt:lpstr>Cities Task1 Copied down these words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Marshall</dc:creator>
  <cp:lastModifiedBy>R Marshall</cp:lastModifiedBy>
  <cp:revision>18</cp:revision>
  <dcterms:created xsi:type="dcterms:W3CDTF">2020-09-06T16:07:42Z</dcterms:created>
  <dcterms:modified xsi:type="dcterms:W3CDTF">2021-04-19T12:12:44Z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