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9"/>
  </p:notesMasterIdLst>
  <p:sldIdLst>
    <p:sldId id="256" r:id="rId5"/>
    <p:sldId id="257" r:id="rId6"/>
    <p:sldId id="259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F8FCB4-D4F3-48C0-86C7-B4D67C02D256}" v="354" dt="2020-09-21T20:43:16.6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 Elliot" userId="S::maelliot@highdown.reading.sch.uk::1d43a4ac-05ae-4744-a866-344bed46a469" providerId="AD" clId="Web-{F8F8FCB4-D4F3-48C0-86C7-B4D67C02D256}"/>
    <pc:docChg chg="delSld modSld">
      <pc:chgData name="M Elliot" userId="S::maelliot@highdown.reading.sch.uk::1d43a4ac-05ae-4744-a866-344bed46a469" providerId="AD" clId="Web-{F8F8FCB4-D4F3-48C0-86C7-B4D67C02D256}" dt="2020-09-21T20:43:16.636" v="350" actId="20577"/>
      <pc:docMkLst>
        <pc:docMk/>
      </pc:docMkLst>
      <pc:sldChg chg="modSp">
        <pc:chgData name="M Elliot" userId="S::maelliot@highdown.reading.sch.uk::1d43a4ac-05ae-4744-a866-344bed46a469" providerId="AD" clId="Web-{F8F8FCB4-D4F3-48C0-86C7-B4D67C02D256}" dt="2020-09-21T20:35:18.343" v="4" actId="20577"/>
        <pc:sldMkLst>
          <pc:docMk/>
          <pc:sldMk cId="279740476" sldId="256"/>
        </pc:sldMkLst>
        <pc:spChg chg="mod">
          <ac:chgData name="M Elliot" userId="S::maelliot@highdown.reading.sch.uk::1d43a4ac-05ae-4744-a866-344bed46a469" providerId="AD" clId="Web-{F8F8FCB4-D4F3-48C0-86C7-B4D67C02D256}" dt="2020-09-21T20:35:18.343" v="4" actId="20577"/>
          <ac:spMkLst>
            <pc:docMk/>
            <pc:sldMk cId="279740476" sldId="256"/>
            <ac:spMk id="3" creationId="{00000000-0000-0000-0000-000000000000}"/>
          </ac:spMkLst>
        </pc:spChg>
      </pc:sldChg>
      <pc:sldChg chg="modSp">
        <pc:chgData name="M Elliot" userId="S::maelliot@highdown.reading.sch.uk::1d43a4ac-05ae-4744-a866-344bed46a469" providerId="AD" clId="Web-{F8F8FCB4-D4F3-48C0-86C7-B4D67C02D256}" dt="2020-09-21T20:35:30.281" v="7" actId="20577"/>
        <pc:sldMkLst>
          <pc:docMk/>
          <pc:sldMk cId="3698441243" sldId="257"/>
        </pc:sldMkLst>
        <pc:spChg chg="mod">
          <ac:chgData name="M Elliot" userId="S::maelliot@highdown.reading.sch.uk::1d43a4ac-05ae-4744-a866-344bed46a469" providerId="AD" clId="Web-{F8F8FCB4-D4F3-48C0-86C7-B4D67C02D256}" dt="2020-09-21T20:35:30.281" v="7" actId="20577"/>
          <ac:spMkLst>
            <pc:docMk/>
            <pc:sldMk cId="3698441243" sldId="257"/>
            <ac:spMk id="2" creationId="{00000000-0000-0000-0000-000000000000}"/>
          </ac:spMkLst>
        </pc:spChg>
      </pc:sldChg>
      <pc:sldChg chg="modSp">
        <pc:chgData name="M Elliot" userId="S::maelliot@highdown.reading.sch.uk::1d43a4ac-05ae-4744-a866-344bed46a469" providerId="AD" clId="Web-{F8F8FCB4-D4F3-48C0-86C7-B4D67C02D256}" dt="2020-09-21T20:35:58.094" v="22" actId="20577"/>
        <pc:sldMkLst>
          <pc:docMk/>
          <pc:sldMk cId="944598189" sldId="261"/>
        </pc:sldMkLst>
        <pc:spChg chg="mod">
          <ac:chgData name="M Elliot" userId="S::maelliot@highdown.reading.sch.uk::1d43a4ac-05ae-4744-a866-344bed46a469" providerId="AD" clId="Web-{F8F8FCB4-D4F3-48C0-86C7-B4D67C02D256}" dt="2020-09-21T20:35:58.094" v="22" actId="20577"/>
          <ac:spMkLst>
            <pc:docMk/>
            <pc:sldMk cId="944598189" sldId="261"/>
            <ac:spMk id="2" creationId="{00000000-0000-0000-0000-000000000000}"/>
          </ac:spMkLst>
        </pc:spChg>
      </pc:sldChg>
      <pc:sldChg chg="del">
        <pc:chgData name="M Elliot" userId="S::maelliot@highdown.reading.sch.uk::1d43a4ac-05ae-4744-a866-344bed46a469" providerId="AD" clId="Web-{F8F8FCB4-D4F3-48C0-86C7-B4D67C02D256}" dt="2020-09-21T20:41:40.259" v="303"/>
        <pc:sldMkLst>
          <pc:docMk/>
          <pc:sldMk cId="2081860752" sldId="262"/>
        </pc:sldMkLst>
      </pc:sldChg>
      <pc:sldChg chg="modSp">
        <pc:chgData name="M Elliot" userId="S::maelliot@highdown.reading.sch.uk::1d43a4ac-05ae-4744-a866-344bed46a469" providerId="AD" clId="Web-{F8F8FCB4-D4F3-48C0-86C7-B4D67C02D256}" dt="2020-09-21T20:36:35.907" v="29" actId="20577"/>
        <pc:sldMkLst>
          <pc:docMk/>
          <pc:sldMk cId="703182362" sldId="264"/>
        </pc:sldMkLst>
        <pc:spChg chg="mod">
          <ac:chgData name="M Elliot" userId="S::maelliot@highdown.reading.sch.uk::1d43a4ac-05ae-4744-a866-344bed46a469" providerId="AD" clId="Web-{F8F8FCB4-D4F3-48C0-86C7-B4D67C02D256}" dt="2020-09-21T20:36:35.907" v="29" actId="20577"/>
          <ac:spMkLst>
            <pc:docMk/>
            <pc:sldMk cId="703182362" sldId="264"/>
            <ac:spMk id="25" creationId="{00000000-0000-0000-0000-000000000000}"/>
          </ac:spMkLst>
        </pc:spChg>
        <pc:spChg chg="mod">
          <ac:chgData name="M Elliot" userId="S::maelliot@highdown.reading.sch.uk::1d43a4ac-05ae-4744-a866-344bed46a469" providerId="AD" clId="Web-{F8F8FCB4-D4F3-48C0-86C7-B4D67C02D256}" dt="2020-09-21T20:36:27.939" v="26" actId="20577"/>
          <ac:spMkLst>
            <pc:docMk/>
            <pc:sldMk cId="703182362" sldId="264"/>
            <ac:spMk id="9218" creationId="{00000000-0000-0000-0000-000000000000}"/>
          </ac:spMkLst>
        </pc:spChg>
      </pc:sldChg>
      <pc:sldChg chg="delSp modSp">
        <pc:chgData name="M Elliot" userId="S::maelliot@highdown.reading.sch.uk::1d43a4ac-05ae-4744-a866-344bed46a469" providerId="AD" clId="Web-{F8F8FCB4-D4F3-48C0-86C7-B4D67C02D256}" dt="2020-09-21T20:41:19.992" v="302" actId="14100"/>
        <pc:sldMkLst>
          <pc:docMk/>
          <pc:sldMk cId="158484770" sldId="265"/>
        </pc:sldMkLst>
        <pc:spChg chg="mod">
          <ac:chgData name="M Elliot" userId="S::maelliot@highdown.reading.sch.uk::1d43a4ac-05ae-4744-a866-344bed46a469" providerId="AD" clId="Web-{F8F8FCB4-D4F3-48C0-86C7-B4D67C02D256}" dt="2020-09-21T20:37:50.987" v="60" actId="20577"/>
          <ac:spMkLst>
            <pc:docMk/>
            <pc:sldMk cId="158484770" sldId="265"/>
            <ac:spMk id="67590" creationId="{00000000-0000-0000-0000-000000000000}"/>
          </ac:spMkLst>
        </pc:spChg>
        <pc:spChg chg="mod">
          <ac:chgData name="M Elliot" userId="S::maelliot@highdown.reading.sch.uk::1d43a4ac-05ae-4744-a866-344bed46a469" providerId="AD" clId="Web-{F8F8FCB4-D4F3-48C0-86C7-B4D67C02D256}" dt="2020-09-21T20:39:35.287" v="218" actId="14100"/>
          <ac:spMkLst>
            <pc:docMk/>
            <pc:sldMk cId="158484770" sldId="265"/>
            <ac:spMk id="67591" creationId="{00000000-0000-0000-0000-000000000000}"/>
          </ac:spMkLst>
        </pc:spChg>
        <pc:spChg chg="mod">
          <ac:chgData name="M Elliot" userId="S::maelliot@highdown.reading.sch.uk::1d43a4ac-05ae-4744-a866-344bed46a469" providerId="AD" clId="Web-{F8F8FCB4-D4F3-48C0-86C7-B4D67C02D256}" dt="2020-09-21T20:39:38.100" v="220" actId="20577"/>
          <ac:spMkLst>
            <pc:docMk/>
            <pc:sldMk cId="158484770" sldId="265"/>
            <ac:spMk id="67604" creationId="{00000000-0000-0000-0000-000000000000}"/>
          </ac:spMkLst>
        </pc:spChg>
        <pc:spChg chg="del mod">
          <ac:chgData name="M Elliot" userId="S::maelliot@highdown.reading.sch.uk::1d43a4ac-05ae-4744-a866-344bed46a469" providerId="AD" clId="Web-{F8F8FCB4-D4F3-48C0-86C7-B4D67C02D256}" dt="2020-09-21T20:39:55.537" v="226"/>
          <ac:spMkLst>
            <pc:docMk/>
            <pc:sldMk cId="158484770" sldId="265"/>
            <ac:spMk id="67605" creationId="{00000000-0000-0000-0000-000000000000}"/>
          </ac:spMkLst>
        </pc:spChg>
        <pc:spChg chg="mod">
          <ac:chgData name="M Elliot" userId="S::maelliot@highdown.reading.sch.uk::1d43a4ac-05ae-4744-a866-344bed46a469" providerId="AD" clId="Web-{F8F8FCB4-D4F3-48C0-86C7-B4D67C02D256}" dt="2020-09-21T20:41:19.992" v="302" actId="14100"/>
          <ac:spMkLst>
            <pc:docMk/>
            <pc:sldMk cId="158484770" sldId="265"/>
            <ac:spMk id="67608" creationId="{00000000-0000-0000-0000-000000000000}"/>
          </ac:spMkLst>
        </pc:spChg>
        <pc:grpChg chg="del">
          <ac:chgData name="M Elliot" userId="S::maelliot@highdown.reading.sch.uk::1d43a4ac-05ae-4744-a866-344bed46a469" providerId="AD" clId="Web-{F8F8FCB4-D4F3-48C0-86C7-B4D67C02D256}" dt="2020-09-21T20:37:20.549" v="31"/>
          <ac:grpSpMkLst>
            <pc:docMk/>
            <pc:sldMk cId="158484770" sldId="265"/>
            <ac:grpSpMk id="67592" creationId="{00000000-0000-0000-0000-000000000000}"/>
          </ac:grpSpMkLst>
        </pc:grpChg>
      </pc:sldChg>
      <pc:sldChg chg="modSp">
        <pc:chgData name="M Elliot" userId="S::maelliot@highdown.reading.sch.uk::1d43a4ac-05ae-4744-a866-344bed46a469" providerId="AD" clId="Web-{F8F8FCB4-D4F3-48C0-86C7-B4D67C02D256}" dt="2020-09-21T20:42:37.041" v="347" actId="20577"/>
        <pc:sldMkLst>
          <pc:docMk/>
          <pc:sldMk cId="1018159001" sldId="266"/>
        </pc:sldMkLst>
        <pc:spChg chg="mod">
          <ac:chgData name="M Elliot" userId="S::maelliot@highdown.reading.sch.uk::1d43a4ac-05ae-4744-a866-344bed46a469" providerId="AD" clId="Web-{F8F8FCB4-D4F3-48C0-86C7-B4D67C02D256}" dt="2020-09-21T20:42:37.041" v="347" actId="20577"/>
          <ac:spMkLst>
            <pc:docMk/>
            <pc:sldMk cId="1018159001" sldId="266"/>
            <ac:spMk id="3" creationId="{00000000-0000-0000-0000-000000000000}"/>
          </ac:spMkLst>
        </pc:spChg>
      </pc:sldChg>
      <pc:sldChg chg="modSp">
        <pc:chgData name="M Elliot" userId="S::maelliot@highdown.reading.sch.uk::1d43a4ac-05ae-4744-a866-344bed46a469" providerId="AD" clId="Web-{F8F8FCB4-D4F3-48C0-86C7-B4D67C02D256}" dt="2020-09-21T20:43:16.636" v="350" actId="20577"/>
        <pc:sldMkLst>
          <pc:docMk/>
          <pc:sldMk cId="2257722639" sldId="272"/>
        </pc:sldMkLst>
        <pc:spChg chg="mod">
          <ac:chgData name="M Elliot" userId="S::maelliot@highdown.reading.sch.uk::1d43a4ac-05ae-4744-a866-344bed46a469" providerId="AD" clId="Web-{F8F8FCB4-D4F3-48C0-86C7-B4D67C02D256}" dt="2020-09-21T20:43:16.636" v="350" actId="20577"/>
          <ac:spMkLst>
            <pc:docMk/>
            <pc:sldMk cId="2257722639" sldId="272"/>
            <ac:spMk id="6" creationId="{00000000-0000-0000-0000-000000000000}"/>
          </ac:spMkLst>
        </pc:spChg>
      </pc:sldChg>
      <pc:sldChg chg="del">
        <pc:chgData name="M Elliot" userId="S::maelliot@highdown.reading.sch.uk::1d43a4ac-05ae-4744-a866-344bed46a469" providerId="AD" clId="Web-{F8F8FCB4-D4F3-48C0-86C7-B4D67C02D256}" dt="2020-09-21T20:41:40.946" v="304"/>
        <pc:sldMkLst>
          <pc:docMk/>
          <pc:sldMk cId="1208798244" sldId="27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AEDD63-3FDE-43EF-BCB5-CD3A43D6AD8A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3DC2B6-1F1F-4D95-A205-C03EEC69C9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477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r>
              <a:rPr lang="en-US"/>
              <a:t>4/18/2008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Lecture 8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8310779-DAF3-488F-9F59-A1EB5AA2368E}" type="slidenum">
              <a:rPr lang="en-US"/>
              <a:pPr/>
              <a:t>5</a:t>
            </a:fld>
            <a:endParaRPr lang="en-US"/>
          </a:p>
        </p:txBody>
      </p:sp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68800"/>
            <a:ext cx="5029200" cy="40640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r>
              <a:rPr lang="en-US"/>
              <a:t>4/18/2008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Lecture 8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FB207FC-6418-4414-B84F-3510652A1FB3}" type="slidenum">
              <a:rPr lang="en-US"/>
              <a:pPr/>
              <a:t>6</a:t>
            </a:fld>
            <a:endParaRPr lang="en-US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68800"/>
            <a:ext cx="5029200" cy="40640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r>
              <a:rPr lang="en-US"/>
              <a:t>4/18/2008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Lecture 8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AEA5562-CFAB-41C5-9404-B74C2804FDD4}" type="slidenum">
              <a:rPr lang="en-US"/>
              <a:pPr/>
              <a:t>7</a:t>
            </a:fld>
            <a:endParaRPr lang="en-US"/>
          </a:p>
        </p:txBody>
      </p:sp>
      <p:sp>
        <p:nvSpPr>
          <p:cNvPr id="68610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7A2229E-758F-4A34-9023-E0B775A27C75}" type="slidenum">
              <a:rPr lang="en-GB"/>
              <a:pPr/>
              <a:t>11</a:t>
            </a:fld>
            <a:endParaRPr lang="en-GB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67ADA5-ABA0-4945-9370-787E1681891F}" type="slidenum">
              <a:rPr lang="en-GB"/>
              <a:pPr/>
              <a:t>12</a:t>
            </a:fld>
            <a:endParaRPr lang="en-GB"/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22556D4-561A-4AAD-BD57-C6AF5D6F585B}" type="slidenum">
              <a:rPr lang="en-GB"/>
              <a:pPr/>
              <a:t>13</a:t>
            </a:fld>
            <a:endParaRPr lang="en-GB"/>
          </a:p>
        </p:txBody>
      </p:sp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E9E3-6B22-4A53-B5F1-D08CE7EBC1A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25CAF-1646-4876-ADD2-5022447EB5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476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E9E3-6B22-4A53-B5F1-D08CE7EBC1A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25CAF-1646-4876-ADD2-5022447EB5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047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E9E3-6B22-4A53-B5F1-D08CE7EBC1A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25CAF-1646-4876-ADD2-5022447EB5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217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E9E3-6B22-4A53-B5F1-D08CE7EBC1A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25CAF-1646-4876-ADD2-5022447EB5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058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E9E3-6B22-4A53-B5F1-D08CE7EBC1A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25CAF-1646-4876-ADD2-5022447EB5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030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E9E3-6B22-4A53-B5F1-D08CE7EBC1A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25CAF-1646-4876-ADD2-5022447EB5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393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E9E3-6B22-4A53-B5F1-D08CE7EBC1A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25CAF-1646-4876-ADD2-5022447EB5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010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E9E3-6B22-4A53-B5F1-D08CE7EBC1A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25CAF-1646-4876-ADD2-5022447EB5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509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E9E3-6B22-4A53-B5F1-D08CE7EBC1A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25CAF-1646-4876-ADD2-5022447EB5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89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E9E3-6B22-4A53-B5F1-D08CE7EBC1A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25CAF-1646-4876-ADD2-5022447EB5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998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CE9E3-6B22-4A53-B5F1-D08CE7EBC1A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25CAF-1646-4876-ADD2-5022447EB5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680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4CE9E3-6B22-4A53-B5F1-D08CE7EBC1A5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25CAF-1646-4876-ADD2-5022447EB5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926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4221088"/>
            <a:ext cx="7772400" cy="1470025"/>
          </a:xfrm>
        </p:spPr>
        <p:txBody>
          <a:bodyPr/>
          <a:lstStyle/>
          <a:p>
            <a:r>
              <a:rPr lang="en-US"/>
              <a:t>Measuring Forces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5656" y="5981700"/>
            <a:ext cx="6400800" cy="1752600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>
              <a:cs typeface="Calibri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88640"/>
            <a:ext cx="4032448" cy="4315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7404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Label the diagram below with the relevant forces</a:t>
            </a:r>
          </a:p>
          <a:p>
            <a:endParaRPr lang="en-US"/>
          </a:p>
          <a:p>
            <a:pPr marL="0" indent="0">
              <a:buNone/>
            </a:pPr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7330" y="2420888"/>
            <a:ext cx="6907879" cy="4248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339752" y="3933056"/>
            <a:ext cx="936104" cy="6122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5220072" y="2420888"/>
            <a:ext cx="936104" cy="6122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812359" y="3933055"/>
            <a:ext cx="1132849" cy="6122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023216" y="5445224"/>
            <a:ext cx="1276975" cy="6122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441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r>
              <a:rPr lang="en-GB" sz="5400" b="1"/>
              <a:t>Measuring forces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219200"/>
            <a:ext cx="8763000" cy="4953000"/>
          </a:xfrm>
        </p:spPr>
        <p:txBody>
          <a:bodyPr/>
          <a:lstStyle/>
          <a:p>
            <a:pPr algn="ctr"/>
            <a:r>
              <a:rPr lang="en-GB" sz="3600"/>
              <a:t>Forces are measured in </a:t>
            </a:r>
            <a:r>
              <a:rPr lang="en-GB" sz="3600" b="1"/>
              <a:t>newtons</a:t>
            </a:r>
            <a:r>
              <a:rPr lang="en-GB" sz="3600"/>
              <a:t>.</a:t>
            </a:r>
          </a:p>
          <a:p>
            <a:pPr algn="ctr"/>
            <a:endParaRPr lang="en-GB" sz="3600"/>
          </a:p>
          <a:p>
            <a:pPr algn="ctr"/>
            <a:r>
              <a:rPr lang="en-GB" sz="3600"/>
              <a:t>We can write this as </a:t>
            </a:r>
            <a:r>
              <a:rPr lang="en-GB" sz="3600" b="1"/>
              <a:t>N</a:t>
            </a:r>
            <a:r>
              <a:rPr lang="en-GB" sz="3600"/>
              <a:t>.</a:t>
            </a:r>
          </a:p>
          <a:p>
            <a:pPr algn="ctr">
              <a:buFont typeface="Wingdings" pitchFamily="2" charset="2"/>
              <a:buNone/>
            </a:pPr>
            <a:endParaRPr lang="en-GB" sz="3600"/>
          </a:p>
          <a:p>
            <a:pPr algn="ctr"/>
            <a:r>
              <a:rPr lang="en-GB" sz="3600"/>
              <a:t>We use a </a:t>
            </a:r>
            <a:r>
              <a:rPr lang="en-GB" sz="3600" b="1"/>
              <a:t>Newton meter</a:t>
            </a:r>
            <a:r>
              <a:rPr lang="en-GB" sz="3600"/>
              <a:t> to measure forces.</a:t>
            </a:r>
          </a:p>
          <a:p>
            <a:pPr algn="ctr">
              <a:buFont typeface="Wingdings" pitchFamily="2" charset="2"/>
              <a:buNone/>
            </a:pPr>
            <a:r>
              <a:rPr lang="en-GB" sz="2400"/>
              <a:t>It is sometimes called a </a:t>
            </a:r>
            <a:r>
              <a:rPr lang="en-GB" sz="2400" i="1"/>
              <a:t>force meter</a:t>
            </a:r>
            <a:r>
              <a:rPr lang="en-GB" sz="2400"/>
              <a:t>.</a:t>
            </a:r>
          </a:p>
        </p:txBody>
      </p:sp>
      <p:pic>
        <p:nvPicPr>
          <p:cNvPr id="9220" name="Picture 4" descr="newton me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5181600"/>
            <a:ext cx="1714500" cy="127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newtonmeter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800600"/>
            <a:ext cx="1196975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newton meter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5181600"/>
            <a:ext cx="1600200" cy="127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clipartpal.com/_thumbs/pd/education/pencil_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4320" y="73750"/>
            <a:ext cx="929680" cy="929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83467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Let’s estimate!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How much force does it take to carry out the following?</a:t>
            </a:r>
          </a:p>
          <a:p>
            <a:pPr marL="0" indent="0">
              <a:buNone/>
            </a:pPr>
            <a:r>
              <a:rPr lang="en-US"/>
              <a:t>	-open a cupboard door</a:t>
            </a:r>
          </a:p>
          <a:p>
            <a:pPr marL="0" indent="0">
              <a:buNone/>
            </a:pPr>
            <a:r>
              <a:rPr lang="en-US"/>
              <a:t>	-drag a stool</a:t>
            </a:r>
          </a:p>
          <a:p>
            <a:pPr marL="0" indent="0">
              <a:buNone/>
            </a:pPr>
            <a:r>
              <a:rPr lang="en-US"/>
              <a:t>	-turn on a water tap</a:t>
            </a:r>
          </a:p>
          <a:p>
            <a:pPr marL="0" indent="0">
              <a:buNone/>
            </a:pPr>
            <a:r>
              <a:rPr lang="en-US"/>
              <a:t>	-open a notebook</a:t>
            </a:r>
          </a:p>
          <a:p>
            <a:pPr marL="0" indent="0">
              <a:buNone/>
            </a:pPr>
            <a:r>
              <a:rPr lang="en-US"/>
              <a:t>	-lift a pencil case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275" y="3068960"/>
            <a:ext cx="3497575" cy="3789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4598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AutoShape 2"/>
          <p:cNvSpPr>
            <a:spLocks noChangeArrowheads="1"/>
          </p:cNvSpPr>
          <p:nvPr/>
        </p:nvSpPr>
        <p:spPr bwMode="auto">
          <a:xfrm rot="119390">
            <a:off x="1828800" y="4572000"/>
            <a:ext cx="5395913" cy="598488"/>
          </a:xfrm>
          <a:prstGeom prst="parallelogram">
            <a:avLst>
              <a:gd name="adj" fmla="val 225398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Why doesn’t the box fall?</a:t>
            </a: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3200400" y="1981200"/>
            <a:ext cx="2286000" cy="3124200"/>
          </a:xfrm>
          <a:prstGeom prst="rect">
            <a:avLst/>
          </a:prstGeom>
          <a:solidFill>
            <a:srgbClr val="996633"/>
          </a:solidFill>
          <a:ln w="9525">
            <a:miter lim="800000"/>
            <a:headEnd/>
            <a:tailEnd/>
          </a:ln>
          <a:effectLst/>
          <a:scene3d>
            <a:camera prst="legacyPerspectiveRight">
              <a:rot lat="0" lon="900000" rev="0"/>
            </a:camera>
            <a:lightRig rig="legacyFlat3" dir="b"/>
          </a:scene3d>
          <a:sp3d extrusionH="1801800" prstMaterial="legacyMatte">
            <a:bevelT w="13500" h="13500" prst="angle"/>
            <a:bevelB w="13500" h="13500" prst="angle"/>
            <a:extrusionClr>
              <a:srgbClr val="996633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grpSp>
        <p:nvGrpSpPr>
          <p:cNvPr id="12301" name="Group 13"/>
          <p:cNvGrpSpPr>
            <a:grpSpLocks/>
          </p:cNvGrpSpPr>
          <p:nvPr/>
        </p:nvGrpSpPr>
        <p:grpSpPr bwMode="auto">
          <a:xfrm>
            <a:off x="2133600" y="3810000"/>
            <a:ext cx="4840288" cy="2514600"/>
            <a:chOff x="1344" y="2400"/>
            <a:chExt cx="3049" cy="1584"/>
          </a:xfrm>
        </p:grpSpPr>
        <p:sp>
          <p:nvSpPr>
            <p:cNvPr id="12293" name="Line 5"/>
            <p:cNvSpPr>
              <a:spLocks noChangeShapeType="1"/>
            </p:cNvSpPr>
            <p:nvPr/>
          </p:nvSpPr>
          <p:spPr bwMode="auto">
            <a:xfrm>
              <a:off x="2736" y="2400"/>
              <a:ext cx="0" cy="1296"/>
            </a:xfrm>
            <a:prstGeom prst="line">
              <a:avLst/>
            </a:prstGeom>
            <a:noFill/>
            <a:ln w="38100">
              <a:solidFill>
                <a:srgbClr val="00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294" name="Text Box 6"/>
            <p:cNvSpPr txBox="1">
              <a:spLocks noChangeArrowheads="1"/>
            </p:cNvSpPr>
            <p:nvPr/>
          </p:nvSpPr>
          <p:spPr bwMode="auto">
            <a:xfrm>
              <a:off x="1344" y="3696"/>
              <a:ext cx="304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00FF00"/>
                  </a:solidFill>
                </a:rPr>
                <a:t>Force of Earth acting on Box (weight)</a:t>
              </a:r>
            </a:p>
          </p:txBody>
        </p:sp>
      </p:grpSp>
      <p:grpSp>
        <p:nvGrpSpPr>
          <p:cNvPr id="12302" name="Group 14"/>
          <p:cNvGrpSpPr>
            <a:grpSpLocks/>
          </p:cNvGrpSpPr>
          <p:nvPr/>
        </p:nvGrpSpPr>
        <p:grpSpPr bwMode="auto">
          <a:xfrm>
            <a:off x="2667000" y="1295400"/>
            <a:ext cx="3806825" cy="2514600"/>
            <a:chOff x="1680" y="816"/>
            <a:chExt cx="2398" cy="1584"/>
          </a:xfrm>
        </p:grpSpPr>
        <p:sp>
          <p:nvSpPr>
            <p:cNvPr id="12296" name="Line 8"/>
            <p:cNvSpPr>
              <a:spLocks noChangeShapeType="1"/>
            </p:cNvSpPr>
            <p:nvPr/>
          </p:nvSpPr>
          <p:spPr bwMode="auto">
            <a:xfrm flipV="1">
              <a:off x="2736" y="1104"/>
              <a:ext cx="0" cy="1296"/>
            </a:xfrm>
            <a:prstGeom prst="line">
              <a:avLst/>
            </a:prstGeom>
            <a:noFill/>
            <a:ln w="38100">
              <a:solidFill>
                <a:srgbClr val="CCCC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297" name="Text Box 9"/>
            <p:cNvSpPr txBox="1">
              <a:spLocks noChangeArrowheads="1"/>
            </p:cNvSpPr>
            <p:nvPr/>
          </p:nvSpPr>
          <p:spPr bwMode="auto">
            <a:xfrm>
              <a:off x="1680" y="816"/>
              <a:ext cx="239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FF9933"/>
                  </a:solidFill>
                </a:rPr>
                <a:t>Force of Floor acting on Box </a:t>
              </a:r>
            </a:p>
          </p:txBody>
        </p:sp>
      </p:grpSp>
      <p:sp>
        <p:nvSpPr>
          <p:cNvPr id="12298" name="Oval 10"/>
          <p:cNvSpPr>
            <a:spLocks noChangeArrowheads="1"/>
          </p:cNvSpPr>
          <p:nvPr/>
        </p:nvSpPr>
        <p:spPr bwMode="auto">
          <a:xfrm>
            <a:off x="4298950" y="3817938"/>
            <a:ext cx="7620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00" name="Text Box 12"/>
          <p:cNvSpPr txBox="1">
            <a:spLocks noChangeArrowheads="1"/>
          </p:cNvSpPr>
          <p:nvPr/>
        </p:nvSpPr>
        <p:spPr bwMode="auto">
          <a:xfrm>
            <a:off x="288925" y="2833688"/>
            <a:ext cx="2687638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/>
              <a:t>Force from floor on box</a:t>
            </a:r>
          </a:p>
          <a:p>
            <a:r>
              <a:rPr lang="en-US" sz="2000"/>
              <a:t>cancels gravity.</a:t>
            </a:r>
          </a:p>
          <a:p>
            <a:endParaRPr lang="en-US" sz="2000"/>
          </a:p>
          <a:p>
            <a:r>
              <a:rPr lang="en-US" sz="2000"/>
              <a:t>If the floor vanished, the</a:t>
            </a:r>
          </a:p>
          <a:p>
            <a:r>
              <a:rPr lang="en-US" sz="2000"/>
              <a:t>box would begin to fall.</a:t>
            </a:r>
          </a:p>
        </p:txBody>
      </p:sp>
    </p:spTree>
    <p:extLst>
      <p:ext uri="{BB962C8B-B14F-4D97-AF65-F5344CB8AC3E}">
        <p14:creationId xmlns:p14="http://schemas.microsoft.com/office/powerpoint/2010/main" val="1513644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8" grpId="0" animBg="1"/>
      <p:bldP spid="12300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547664" y="476672"/>
            <a:ext cx="5796136" cy="838200"/>
          </a:xfrm>
        </p:spPr>
        <p:txBody>
          <a:bodyPr>
            <a:normAutofit/>
          </a:bodyPr>
          <a:lstStyle/>
          <a:p>
            <a:r>
              <a:rPr lang="en-US"/>
              <a:t>Forces have direction</a:t>
            </a:r>
          </a:p>
        </p:txBody>
      </p:sp>
      <p:sp>
        <p:nvSpPr>
          <p:cNvPr id="9219" name="Oval 3"/>
          <p:cNvSpPr>
            <a:spLocks noChangeArrowheads="1"/>
          </p:cNvSpPr>
          <p:nvPr/>
        </p:nvSpPr>
        <p:spPr bwMode="auto">
          <a:xfrm>
            <a:off x="4953000" y="3962400"/>
            <a:ext cx="533400" cy="533400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100000">
                <a:srgbClr val="FF6600">
                  <a:gamma/>
                  <a:shade val="2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9220" name="Group 4"/>
          <p:cNvGrpSpPr>
            <a:grpSpLocks/>
          </p:cNvGrpSpPr>
          <p:nvPr/>
        </p:nvGrpSpPr>
        <p:grpSpPr bwMode="auto">
          <a:xfrm>
            <a:off x="5207000" y="3116263"/>
            <a:ext cx="1370013" cy="1066800"/>
            <a:chOff x="3280" y="1963"/>
            <a:chExt cx="863" cy="672"/>
          </a:xfrm>
        </p:grpSpPr>
        <p:sp>
          <p:nvSpPr>
            <p:cNvPr id="9221" name="Line 5"/>
            <p:cNvSpPr>
              <a:spLocks noChangeShapeType="1"/>
            </p:cNvSpPr>
            <p:nvPr/>
          </p:nvSpPr>
          <p:spPr bwMode="auto">
            <a:xfrm flipV="1">
              <a:off x="3280" y="1963"/>
              <a:ext cx="0" cy="672"/>
            </a:xfrm>
            <a:prstGeom prst="line">
              <a:avLst/>
            </a:prstGeom>
            <a:noFill/>
            <a:ln w="38100">
              <a:solidFill>
                <a:srgbClr val="00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22" name="Text Box 6"/>
            <p:cNvSpPr txBox="1">
              <a:spLocks noChangeArrowheads="1"/>
            </p:cNvSpPr>
            <p:nvPr/>
          </p:nvSpPr>
          <p:spPr bwMode="auto">
            <a:xfrm>
              <a:off x="3350" y="2090"/>
              <a:ext cx="79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00FF00"/>
                  </a:solidFill>
                </a:rPr>
                <a:t>Force #1</a:t>
              </a:r>
            </a:p>
          </p:txBody>
        </p:sp>
      </p:grpSp>
      <p:grpSp>
        <p:nvGrpSpPr>
          <p:cNvPr id="9239" name="Group 23"/>
          <p:cNvGrpSpPr>
            <a:grpSpLocks/>
          </p:cNvGrpSpPr>
          <p:nvPr/>
        </p:nvGrpSpPr>
        <p:grpSpPr bwMode="auto">
          <a:xfrm>
            <a:off x="5203825" y="4273550"/>
            <a:ext cx="1373188" cy="1066800"/>
            <a:chOff x="3278" y="2692"/>
            <a:chExt cx="865" cy="672"/>
          </a:xfrm>
        </p:grpSpPr>
        <p:sp>
          <p:nvSpPr>
            <p:cNvPr id="9224" name="Line 8"/>
            <p:cNvSpPr>
              <a:spLocks noChangeShapeType="1"/>
            </p:cNvSpPr>
            <p:nvPr/>
          </p:nvSpPr>
          <p:spPr bwMode="auto">
            <a:xfrm>
              <a:off x="3278" y="2692"/>
              <a:ext cx="0" cy="672"/>
            </a:xfrm>
            <a:prstGeom prst="line">
              <a:avLst/>
            </a:prstGeom>
            <a:noFill/>
            <a:ln w="38100">
              <a:solidFill>
                <a:srgbClr val="993366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25" name="Text Box 9"/>
            <p:cNvSpPr txBox="1">
              <a:spLocks noChangeArrowheads="1"/>
            </p:cNvSpPr>
            <p:nvPr/>
          </p:nvSpPr>
          <p:spPr bwMode="auto">
            <a:xfrm>
              <a:off x="3350" y="2858"/>
              <a:ext cx="79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chemeClr val="hlink"/>
                  </a:solidFill>
                </a:rPr>
                <a:t>Force #2</a:t>
              </a:r>
            </a:p>
          </p:txBody>
        </p:sp>
      </p:grpSp>
      <p:sp>
        <p:nvSpPr>
          <p:cNvPr id="9226" name="Oval 10"/>
          <p:cNvSpPr>
            <a:spLocks noChangeArrowheads="1"/>
          </p:cNvSpPr>
          <p:nvPr/>
        </p:nvSpPr>
        <p:spPr bwMode="auto">
          <a:xfrm>
            <a:off x="1905000" y="3962400"/>
            <a:ext cx="533400" cy="533400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100000">
                <a:srgbClr val="FF6600">
                  <a:gamma/>
                  <a:shade val="2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9227" name="Group 11"/>
          <p:cNvGrpSpPr>
            <a:grpSpLocks/>
          </p:cNvGrpSpPr>
          <p:nvPr/>
        </p:nvGrpSpPr>
        <p:grpSpPr bwMode="auto">
          <a:xfrm>
            <a:off x="2249488" y="3076575"/>
            <a:ext cx="1370012" cy="1066800"/>
            <a:chOff x="1417" y="1938"/>
            <a:chExt cx="863" cy="672"/>
          </a:xfrm>
        </p:grpSpPr>
        <p:sp>
          <p:nvSpPr>
            <p:cNvPr id="9228" name="Line 12"/>
            <p:cNvSpPr>
              <a:spLocks noChangeShapeType="1"/>
            </p:cNvSpPr>
            <p:nvPr/>
          </p:nvSpPr>
          <p:spPr bwMode="auto">
            <a:xfrm flipV="1">
              <a:off x="1417" y="1938"/>
              <a:ext cx="0" cy="672"/>
            </a:xfrm>
            <a:prstGeom prst="line">
              <a:avLst/>
            </a:prstGeom>
            <a:noFill/>
            <a:ln w="38100">
              <a:solidFill>
                <a:srgbClr val="00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29" name="Text Box 13"/>
            <p:cNvSpPr txBox="1">
              <a:spLocks noChangeArrowheads="1"/>
            </p:cNvSpPr>
            <p:nvPr/>
          </p:nvSpPr>
          <p:spPr bwMode="auto">
            <a:xfrm>
              <a:off x="1487" y="2065"/>
              <a:ext cx="79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00FF00"/>
                  </a:solidFill>
                </a:rPr>
                <a:t>Force #1</a:t>
              </a:r>
            </a:p>
          </p:txBody>
        </p:sp>
      </p:grpSp>
      <p:grpSp>
        <p:nvGrpSpPr>
          <p:cNvPr id="9240" name="Group 24"/>
          <p:cNvGrpSpPr>
            <a:grpSpLocks/>
          </p:cNvGrpSpPr>
          <p:nvPr/>
        </p:nvGrpSpPr>
        <p:grpSpPr bwMode="auto">
          <a:xfrm>
            <a:off x="768350" y="3070225"/>
            <a:ext cx="1320800" cy="1066800"/>
            <a:chOff x="484" y="1934"/>
            <a:chExt cx="832" cy="672"/>
          </a:xfrm>
        </p:grpSpPr>
        <p:sp>
          <p:nvSpPr>
            <p:cNvPr id="9231" name="Line 15"/>
            <p:cNvSpPr>
              <a:spLocks noChangeShapeType="1"/>
            </p:cNvSpPr>
            <p:nvPr/>
          </p:nvSpPr>
          <p:spPr bwMode="auto">
            <a:xfrm flipV="1">
              <a:off x="1316" y="1934"/>
              <a:ext cx="0" cy="672"/>
            </a:xfrm>
            <a:prstGeom prst="line">
              <a:avLst/>
            </a:prstGeom>
            <a:noFill/>
            <a:ln w="38100">
              <a:solidFill>
                <a:srgbClr val="993366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32" name="Text Box 16"/>
            <p:cNvSpPr txBox="1">
              <a:spLocks noChangeArrowheads="1"/>
            </p:cNvSpPr>
            <p:nvPr/>
          </p:nvSpPr>
          <p:spPr bwMode="auto">
            <a:xfrm>
              <a:off x="484" y="2072"/>
              <a:ext cx="79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chemeClr val="hlink"/>
                  </a:solidFill>
                </a:rPr>
                <a:t>Force #2</a:t>
              </a:r>
            </a:p>
          </p:txBody>
        </p:sp>
      </p:grpSp>
      <p:grpSp>
        <p:nvGrpSpPr>
          <p:cNvPr id="9233" name="Group 17"/>
          <p:cNvGrpSpPr>
            <a:grpSpLocks/>
          </p:cNvGrpSpPr>
          <p:nvPr/>
        </p:nvGrpSpPr>
        <p:grpSpPr bwMode="auto">
          <a:xfrm>
            <a:off x="2171700" y="2008188"/>
            <a:ext cx="1714500" cy="2133600"/>
            <a:chOff x="1368" y="1265"/>
            <a:chExt cx="1080" cy="1344"/>
          </a:xfrm>
        </p:grpSpPr>
        <p:sp>
          <p:nvSpPr>
            <p:cNvPr id="9234" name="Line 18"/>
            <p:cNvSpPr>
              <a:spLocks noChangeShapeType="1"/>
            </p:cNvSpPr>
            <p:nvPr/>
          </p:nvSpPr>
          <p:spPr bwMode="auto">
            <a:xfrm flipV="1">
              <a:off x="1368" y="1265"/>
              <a:ext cx="0" cy="1344"/>
            </a:xfrm>
            <a:prstGeom prst="line">
              <a:avLst/>
            </a:prstGeom>
            <a:noFill/>
            <a:ln w="38100">
              <a:solidFill>
                <a:srgbClr val="CCCC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35" name="Text Box 19"/>
            <p:cNvSpPr txBox="1">
              <a:spLocks noChangeArrowheads="1"/>
            </p:cNvSpPr>
            <p:nvPr/>
          </p:nvSpPr>
          <p:spPr bwMode="auto">
            <a:xfrm>
              <a:off x="1394" y="1371"/>
              <a:ext cx="105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/>
                <a:t>Total Force </a:t>
              </a:r>
            </a:p>
          </p:txBody>
        </p:sp>
      </p:grpSp>
      <p:sp>
        <p:nvSpPr>
          <p:cNvPr id="9236" name="Text Box 20"/>
          <p:cNvSpPr txBox="1">
            <a:spLocks noChangeArrowheads="1"/>
          </p:cNvSpPr>
          <p:nvPr/>
        </p:nvSpPr>
        <p:spPr bwMode="auto">
          <a:xfrm>
            <a:off x="5622925" y="3927475"/>
            <a:ext cx="20748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Total Force = 0</a:t>
            </a:r>
          </a:p>
        </p:txBody>
      </p:sp>
      <p:sp>
        <p:nvSpPr>
          <p:cNvPr id="9237" name="WordArt 21"/>
          <p:cNvSpPr>
            <a:spLocks noChangeArrowheads="1" noChangeShapeType="1" noTextEdit="1"/>
          </p:cNvSpPr>
          <p:nvPr/>
        </p:nvSpPr>
        <p:spPr bwMode="auto">
          <a:xfrm>
            <a:off x="762000" y="4724400"/>
            <a:ext cx="2041525" cy="8747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n-US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Forces Add</a:t>
            </a:r>
          </a:p>
        </p:txBody>
      </p:sp>
      <p:sp>
        <p:nvSpPr>
          <p:cNvPr id="9238" name="WordArt 22"/>
          <p:cNvSpPr>
            <a:spLocks noChangeArrowheads="1" noChangeShapeType="1" noTextEdit="1"/>
          </p:cNvSpPr>
          <p:nvPr/>
        </p:nvSpPr>
        <p:spPr bwMode="auto">
          <a:xfrm>
            <a:off x="4240212" y="5334000"/>
            <a:ext cx="2765425" cy="8747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n-US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Forces Cancel!</a:t>
            </a:r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>
          <a:xfrm>
            <a:off x="5713626" y="6109211"/>
            <a:ext cx="3365897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000">
              <a:solidFill>
                <a:srgbClr val="FF0000"/>
              </a:solidFill>
            </a:endParaRPr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703182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6" grpId="0" autoUpdateAnimBg="0"/>
      <p:bldP spid="9237" grpId="0" animBg="1"/>
      <p:bldP spid="9238" grpId="0" animBg="1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Spring 2008</a:t>
            </a:r>
          </a:p>
        </p:txBody>
      </p:sp>
      <p:grpSp>
        <p:nvGrpSpPr>
          <p:cNvPr id="67610" name="Group 26"/>
          <p:cNvGrpSpPr>
            <a:grpSpLocks/>
          </p:cNvGrpSpPr>
          <p:nvPr/>
        </p:nvGrpSpPr>
        <p:grpSpPr bwMode="auto">
          <a:xfrm>
            <a:off x="381000" y="4419600"/>
            <a:ext cx="3962400" cy="3962400"/>
            <a:chOff x="240" y="2784"/>
            <a:chExt cx="2496" cy="2496"/>
          </a:xfrm>
        </p:grpSpPr>
        <p:sp>
          <p:nvSpPr>
            <p:cNvPr id="67587" name="Oval 3"/>
            <p:cNvSpPr>
              <a:spLocks noChangeArrowheads="1"/>
            </p:cNvSpPr>
            <p:nvPr/>
          </p:nvSpPr>
          <p:spPr bwMode="auto">
            <a:xfrm>
              <a:off x="240" y="2784"/>
              <a:ext cx="2496" cy="2496"/>
            </a:xfrm>
            <a:prstGeom prst="ellipse">
              <a:avLst/>
            </a:prstGeom>
            <a:solidFill>
              <a:srgbClr val="989A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588" name="Line 4"/>
            <p:cNvSpPr>
              <a:spLocks noChangeShapeType="1"/>
            </p:cNvSpPr>
            <p:nvPr/>
          </p:nvSpPr>
          <p:spPr bwMode="auto">
            <a:xfrm flipV="1">
              <a:off x="1488" y="3888"/>
              <a:ext cx="0" cy="202"/>
            </a:xfrm>
            <a:prstGeom prst="line">
              <a:avLst/>
            </a:prstGeom>
            <a:noFill/>
            <a:ln w="15875">
              <a:solidFill>
                <a:schemeClr val="accent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589" name="Line 5"/>
            <p:cNvSpPr>
              <a:spLocks noChangeShapeType="1"/>
            </p:cNvSpPr>
            <p:nvPr/>
          </p:nvSpPr>
          <p:spPr bwMode="auto">
            <a:xfrm flipV="1">
              <a:off x="1488" y="3984"/>
              <a:ext cx="240" cy="96"/>
            </a:xfrm>
            <a:prstGeom prst="line">
              <a:avLst/>
            </a:prstGeom>
            <a:noFill/>
            <a:ln w="9525">
              <a:solidFill>
                <a:srgbClr val="33CC33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759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Interaction pairs</a:t>
            </a:r>
          </a:p>
        </p:txBody>
      </p:sp>
      <p:sp>
        <p:nvSpPr>
          <p:cNvPr id="6759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685800" y="1277415"/>
            <a:ext cx="7772400" cy="2635762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en-US" sz="2400">
                <a:solidFill>
                  <a:srgbClr val="FF0000"/>
                </a:solidFill>
                <a:ea typeface="+mn-lt"/>
                <a:cs typeface="+mn-lt"/>
              </a:rPr>
              <a:t>Newton’s 3</a:t>
            </a:r>
            <a:r>
              <a:rPr lang="en-US" sz="2400" baseline="30000">
                <a:solidFill>
                  <a:srgbClr val="FF0000"/>
                </a:solidFill>
                <a:ea typeface="+mn-lt"/>
                <a:cs typeface="+mn-lt"/>
              </a:rPr>
              <a:t>rd</a:t>
            </a:r>
            <a:r>
              <a:rPr lang="en-US" sz="2400">
                <a:solidFill>
                  <a:srgbClr val="FF0000"/>
                </a:solidFill>
                <a:ea typeface="+mn-lt"/>
                <a:cs typeface="+mn-lt"/>
              </a:rPr>
              <a:t> Law</a:t>
            </a:r>
            <a:endParaRPr lang="en-US" sz="2400">
              <a:ea typeface="+mn-lt"/>
              <a:cs typeface="+mn-lt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en-US" sz="2400">
                <a:solidFill>
                  <a:srgbClr val="FF0000"/>
                </a:solidFill>
                <a:ea typeface="+mn-lt"/>
                <a:cs typeface="+mn-lt"/>
              </a:rPr>
              <a:t>For every action (force), there is an equal and opposite reaction (opposing force).</a:t>
            </a:r>
            <a:endParaRPr lang="en-US">
              <a:solidFill>
                <a:srgbClr val="000000"/>
              </a:solidFill>
              <a:ea typeface="+mn-lt"/>
              <a:cs typeface="+mn-lt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en-US" sz="2400">
                <a:solidFill>
                  <a:srgbClr val="FF0000"/>
                </a:solidFill>
                <a:ea typeface="+mn-lt"/>
                <a:cs typeface="+mn-lt"/>
              </a:rPr>
              <a:t>The two forces will form an </a:t>
            </a:r>
            <a:r>
              <a:rPr lang="en-US" sz="2400" b="1">
                <a:solidFill>
                  <a:srgbClr val="FF0000"/>
                </a:solidFill>
                <a:ea typeface="+mn-lt"/>
                <a:cs typeface="+mn-lt"/>
              </a:rPr>
              <a:t>interaction pair.</a:t>
            </a:r>
          </a:p>
          <a:p>
            <a:pPr marL="0" indent="0">
              <a:spcBef>
                <a:spcPct val="0"/>
              </a:spcBef>
              <a:buNone/>
            </a:pPr>
            <a:endParaRPr lang="en-US" sz="2400" b="1">
              <a:solidFill>
                <a:srgbClr val="FF0000"/>
              </a:solidFill>
              <a:ea typeface="+mn-lt"/>
              <a:cs typeface="+mn-lt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en-US" sz="2400" b="1">
                <a:solidFill>
                  <a:srgbClr val="FF0000"/>
                </a:solidFill>
                <a:ea typeface="+mn-lt"/>
                <a:cs typeface="+mn-lt"/>
              </a:rPr>
              <a:t>An interaction pair must have two objects and the same type of force</a:t>
            </a:r>
          </a:p>
        </p:txBody>
      </p:sp>
      <p:grpSp>
        <p:nvGrpSpPr>
          <p:cNvPr id="67609" name="Group 25"/>
          <p:cNvGrpSpPr>
            <a:grpSpLocks/>
          </p:cNvGrpSpPr>
          <p:nvPr/>
        </p:nvGrpSpPr>
        <p:grpSpPr bwMode="auto">
          <a:xfrm>
            <a:off x="6781800" y="4191000"/>
            <a:ext cx="990600" cy="685800"/>
            <a:chOff x="4272" y="2640"/>
            <a:chExt cx="624" cy="432"/>
          </a:xfrm>
        </p:grpSpPr>
        <p:sp>
          <p:nvSpPr>
            <p:cNvPr id="67599" name="Line 15"/>
            <p:cNvSpPr>
              <a:spLocks noChangeShapeType="1"/>
            </p:cNvSpPr>
            <p:nvPr/>
          </p:nvSpPr>
          <p:spPr bwMode="auto">
            <a:xfrm>
              <a:off x="4464" y="2736"/>
              <a:ext cx="240" cy="24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00" name="AutoShape 16"/>
            <p:cNvSpPr>
              <a:spLocks noChangeArrowheads="1"/>
            </p:cNvSpPr>
            <p:nvPr/>
          </p:nvSpPr>
          <p:spPr bwMode="auto">
            <a:xfrm>
              <a:off x="4464" y="2736"/>
              <a:ext cx="240" cy="240"/>
            </a:xfrm>
            <a:prstGeom prst="octagon">
              <a:avLst>
                <a:gd name="adj" fmla="val 29287"/>
              </a:avLst>
            </a:prstGeom>
            <a:solidFill>
              <a:schemeClr val="bg2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01" name="Line 17"/>
            <p:cNvSpPr>
              <a:spLocks noChangeShapeType="1"/>
            </p:cNvSpPr>
            <p:nvPr/>
          </p:nvSpPr>
          <p:spPr bwMode="auto">
            <a:xfrm flipH="1">
              <a:off x="4368" y="2832"/>
              <a:ext cx="240" cy="96"/>
            </a:xfrm>
            <a:prstGeom prst="line">
              <a:avLst/>
            </a:prstGeom>
            <a:noFill/>
            <a:ln w="9525">
              <a:solidFill>
                <a:srgbClr val="33CC33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02" name="Rectangle 18"/>
            <p:cNvSpPr>
              <a:spLocks noChangeArrowheads="1"/>
            </p:cNvSpPr>
            <p:nvPr/>
          </p:nvSpPr>
          <p:spPr bwMode="auto">
            <a:xfrm rot="2700000">
              <a:off x="4704" y="2880"/>
              <a:ext cx="96" cy="28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03" name="Rectangle 19"/>
            <p:cNvSpPr>
              <a:spLocks noChangeArrowheads="1"/>
            </p:cNvSpPr>
            <p:nvPr/>
          </p:nvSpPr>
          <p:spPr bwMode="auto">
            <a:xfrm rot="2700000">
              <a:off x="4368" y="2544"/>
              <a:ext cx="96" cy="28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7604" name="Text Box 20"/>
          <p:cNvSpPr txBox="1">
            <a:spLocks noChangeArrowheads="1"/>
          </p:cNvSpPr>
          <p:nvPr/>
        </p:nvSpPr>
        <p:spPr bwMode="auto">
          <a:xfrm>
            <a:off x="2727325" y="3794125"/>
            <a:ext cx="18473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 anchor="t">
            <a:spAutoFit/>
          </a:bodyPr>
          <a:lstStyle/>
          <a:p>
            <a:pPr eaLnBrk="0" hangingPunct="0"/>
            <a:endParaRPr lang="en-US" sz="1600">
              <a:solidFill>
                <a:srgbClr val="A46625"/>
              </a:solidFill>
              <a:latin typeface="Arial" charset="0"/>
              <a:ea typeface="ＭＳ Ｐゴシック" pitchFamily="1" charset="-128"/>
              <a:cs typeface="Arial"/>
            </a:endParaRPr>
          </a:p>
        </p:txBody>
      </p:sp>
      <p:sp>
        <p:nvSpPr>
          <p:cNvPr id="67606" name="Text Box 22"/>
          <p:cNvSpPr txBox="1">
            <a:spLocks noChangeArrowheads="1"/>
          </p:cNvSpPr>
          <p:nvPr/>
        </p:nvSpPr>
        <p:spPr bwMode="auto">
          <a:xfrm>
            <a:off x="1477963" y="5835650"/>
            <a:ext cx="6477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1600">
                <a:latin typeface="Arial" charset="0"/>
                <a:ea typeface="ＭＳ Ｐゴシック" pitchFamily="1" charset="-128"/>
              </a:rPr>
              <a:t>earth</a:t>
            </a:r>
            <a:endParaRPr lang="en-US" sz="1600">
              <a:solidFill>
                <a:schemeClr val="folHlink"/>
              </a:solidFill>
              <a:latin typeface="Arial" charset="0"/>
              <a:ea typeface="ＭＳ Ｐゴシック" pitchFamily="1" charset="-128"/>
            </a:endParaRPr>
          </a:p>
        </p:txBody>
      </p:sp>
      <p:sp>
        <p:nvSpPr>
          <p:cNvPr id="67607" name="Rectangle 23"/>
          <p:cNvSpPr>
            <a:spLocks noChangeArrowheads="1"/>
          </p:cNvSpPr>
          <p:nvPr/>
        </p:nvSpPr>
        <p:spPr bwMode="auto">
          <a:xfrm>
            <a:off x="7585075" y="4953000"/>
            <a:ext cx="8731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1600">
                <a:latin typeface="Arial" charset="0"/>
                <a:ea typeface="ＭＳ Ｐゴシック" pitchFamily="1" charset="-128"/>
              </a:rPr>
              <a:t>satellite</a:t>
            </a:r>
          </a:p>
        </p:txBody>
      </p:sp>
      <p:sp>
        <p:nvSpPr>
          <p:cNvPr id="67608" name="Text Box 24"/>
          <p:cNvSpPr txBox="1">
            <a:spLocks noChangeArrowheads="1"/>
          </p:cNvSpPr>
          <p:nvPr/>
        </p:nvSpPr>
        <p:spPr bwMode="auto">
          <a:xfrm>
            <a:off x="3461401" y="3513789"/>
            <a:ext cx="3209334" cy="1723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" charset="0"/>
              </a:defRPr>
            </a:lvl1pPr>
            <a:lvl2pPr marL="114300">
              <a:defRPr sz="2400">
                <a:solidFill>
                  <a:schemeClr val="tx1"/>
                </a:solidFill>
                <a:latin typeface="Times New Roman" pitchFamily="1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itchFamily="1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itchFamily="1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" charset="0"/>
              </a:defRPr>
            </a:lvl9pPr>
          </a:lstStyle>
          <a:p>
            <a:pPr eaLnBrk="0" hangingPunct="0">
              <a:buFontTx/>
              <a:buChar char="•"/>
            </a:pPr>
            <a:r>
              <a:rPr lang="en-US" sz="2800">
                <a:latin typeface="Arial"/>
                <a:ea typeface="ＭＳ Ｐゴシック"/>
                <a:cs typeface="Arial"/>
              </a:rPr>
              <a:t> </a:t>
            </a:r>
            <a:r>
              <a:rPr lang="en-US" sz="2800" err="1">
                <a:latin typeface="Arial"/>
                <a:ea typeface="ＭＳ Ｐゴシック"/>
                <a:cs typeface="Arial"/>
              </a:rPr>
              <a:t>InteractionPairs</a:t>
            </a:r>
            <a:r>
              <a:rPr lang="en-US" sz="2800">
                <a:latin typeface="Arial"/>
                <a:ea typeface="ＭＳ Ｐゴシック"/>
                <a:cs typeface="Arial"/>
              </a:rPr>
              <a:t>:</a:t>
            </a:r>
          </a:p>
          <a:p>
            <a:pPr lvl="1" eaLnBrk="0" hangingPunct="0">
              <a:buFontTx/>
              <a:buChar char="•"/>
            </a:pPr>
            <a:endParaRPr lang="en-US" sz="1800">
              <a:solidFill>
                <a:schemeClr val="accent2"/>
              </a:solidFill>
              <a:latin typeface="Arial" charset="0"/>
              <a:ea typeface="ＭＳ Ｐゴシック" pitchFamily="1" charset="-128"/>
              <a:cs typeface="Arial"/>
            </a:endParaRPr>
          </a:p>
          <a:p>
            <a:pPr lvl="1" eaLnBrk="0" hangingPunct="0">
              <a:buFontTx/>
              <a:buChar char="•"/>
            </a:pPr>
            <a:r>
              <a:rPr lang="en-US" sz="2000">
                <a:solidFill>
                  <a:schemeClr val="tx2">
                    <a:lumMod val="75000"/>
                  </a:schemeClr>
                </a:solidFill>
                <a:latin typeface="Arial"/>
                <a:ea typeface="ＭＳ Ｐゴシック"/>
                <a:cs typeface="Arial"/>
              </a:rPr>
              <a:t>Earth pulls the satellite and the satellite also pulls the Earth</a:t>
            </a:r>
          </a:p>
        </p:txBody>
      </p:sp>
    </p:spTree>
    <p:extLst>
      <p:ext uri="{BB962C8B-B14F-4D97-AF65-F5344CB8AC3E}">
        <p14:creationId xmlns:p14="http://schemas.microsoft.com/office/powerpoint/2010/main" val="1584847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Notes: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indent="0">
              <a:lnSpc>
                <a:spcPct val="150000"/>
              </a:lnSpc>
              <a:buFontTx/>
              <a:buAutoNum type="arabicPeriod"/>
            </a:pPr>
            <a:r>
              <a:rPr lang="en-US" sz="3600"/>
              <a:t>When </a:t>
            </a:r>
            <a:r>
              <a:rPr lang="en-US"/>
              <a:t>more than one force acts on an object, the forces COMBINE to form a </a:t>
            </a:r>
            <a:r>
              <a:rPr lang="en-US" b="1">
                <a:solidFill>
                  <a:srgbClr val="FF0000"/>
                </a:solidFill>
              </a:rPr>
              <a:t>RESULTANT FORCE</a:t>
            </a:r>
          </a:p>
          <a:p>
            <a:pPr marL="0" indent="0">
              <a:lnSpc>
                <a:spcPct val="150000"/>
              </a:lnSpc>
              <a:buNone/>
            </a:pPr>
            <a:endParaRPr lang="en-US"/>
          </a:p>
          <a:p>
            <a:pPr marL="0" indent="0">
              <a:lnSpc>
                <a:spcPct val="150000"/>
              </a:lnSpc>
              <a:buFontTx/>
              <a:buAutoNum type="arabicPeriod"/>
            </a:pPr>
            <a:r>
              <a:rPr lang="en-US"/>
              <a:t>Forces may be </a:t>
            </a:r>
            <a:r>
              <a:rPr lang="en-US" b="1">
                <a:solidFill>
                  <a:srgbClr val="FF0000"/>
                </a:solidFill>
              </a:rPr>
              <a:t>BALANCED</a:t>
            </a:r>
            <a:r>
              <a:rPr lang="en-US"/>
              <a:t> or  </a:t>
            </a:r>
            <a:r>
              <a:rPr lang="en-US" b="1">
                <a:solidFill>
                  <a:srgbClr val="FF0000"/>
                </a:solidFill>
              </a:rPr>
              <a:t>UNBALANCED</a:t>
            </a:r>
            <a:endParaRPr lang="en-US" b="1">
              <a:solidFill>
                <a:srgbClr val="FF0000"/>
              </a:solidFill>
              <a:cs typeface="Calibri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/>
          </a:p>
          <a:p>
            <a:pPr marL="0" indent="0">
              <a:lnSpc>
                <a:spcPct val="150000"/>
              </a:lnSpc>
              <a:buFontTx/>
              <a:buAutoNum type="arabicPeriod"/>
            </a:pPr>
            <a:r>
              <a:rPr lang="en-US"/>
              <a:t>If the effects of the forces </a:t>
            </a:r>
            <a:r>
              <a:rPr lang="en-US" b="1" u="sng"/>
              <a:t>cancel each other out</a:t>
            </a:r>
            <a:r>
              <a:rPr lang="en-US"/>
              <a:t>, and do not cause an object to change its motion, the forces are said to be </a:t>
            </a:r>
            <a:r>
              <a:rPr lang="en-US" b="1">
                <a:solidFill>
                  <a:srgbClr val="FF0000"/>
                </a:solidFill>
              </a:rPr>
              <a:t>BALANCED</a:t>
            </a:r>
          </a:p>
          <a:p>
            <a:pPr marL="0" indent="0">
              <a:lnSpc>
                <a:spcPct val="150000"/>
              </a:lnSpc>
              <a:buNone/>
            </a:pPr>
            <a:endParaRPr lang="en-US"/>
          </a:p>
          <a:p>
            <a:pPr marL="0" indent="0">
              <a:lnSpc>
                <a:spcPct val="150000"/>
              </a:lnSpc>
              <a:buFontTx/>
              <a:buAutoNum type="arabicPeriod"/>
            </a:pPr>
            <a:r>
              <a:rPr lang="en-US"/>
              <a:t>If the forces </a:t>
            </a:r>
            <a:r>
              <a:rPr lang="en-US" b="1" u="sng"/>
              <a:t>don’t cancel each other out</a:t>
            </a:r>
            <a:r>
              <a:rPr lang="en-US"/>
              <a:t> – 1 force is stronger than the others – the forces are </a:t>
            </a:r>
            <a:r>
              <a:rPr lang="en-US" b="1">
                <a:solidFill>
                  <a:srgbClr val="FF0000"/>
                </a:solidFill>
              </a:rPr>
              <a:t>UNBALANCED</a:t>
            </a:r>
            <a:r>
              <a:rPr lang="en-US">
                <a:solidFill>
                  <a:srgbClr val="FF0000"/>
                </a:solidFill>
              </a:rPr>
              <a:t> </a:t>
            </a:r>
            <a:r>
              <a:rPr lang="en-US"/>
              <a:t>and will cause </a:t>
            </a:r>
            <a:r>
              <a:rPr lang="en-US" b="1">
                <a:solidFill>
                  <a:srgbClr val="FF0000"/>
                </a:solidFill>
              </a:rPr>
              <a:t>ACCELERATION</a:t>
            </a:r>
          </a:p>
          <a:p>
            <a:pPr marL="0" indent="0">
              <a:lnSpc>
                <a:spcPct val="150000"/>
              </a:lnSpc>
              <a:buNone/>
            </a:pPr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9855" y="260648"/>
            <a:ext cx="1040904" cy="1040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81590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50000"/>
              </a:lnSpc>
              <a:buFontTx/>
              <a:buNone/>
            </a:pPr>
            <a:r>
              <a:rPr lang="en-US" b="1">
                <a:solidFill>
                  <a:schemeClr val="tx2"/>
                </a:solidFill>
                <a:latin typeface="Tahoma" pitchFamily="34" charset="0"/>
              </a:rPr>
              <a:t>Examples:</a:t>
            </a:r>
          </a:p>
          <a:p>
            <a:pPr marL="0" indent="0">
              <a:lnSpc>
                <a:spcPct val="150000"/>
              </a:lnSpc>
              <a:buFontTx/>
              <a:buAutoNum type="alphaUcPeriod"/>
            </a:pPr>
            <a:r>
              <a:rPr lang="en-US">
                <a:solidFill>
                  <a:schemeClr val="tx2"/>
                </a:solidFill>
                <a:latin typeface="Tahoma" pitchFamily="34" charset="0"/>
              </a:rPr>
              <a:t>Two forces can  </a:t>
            </a:r>
            <a:r>
              <a:rPr lang="en-US">
                <a:solidFill>
                  <a:srgbClr val="FF0000"/>
                </a:solidFill>
                <a:latin typeface="Tahoma" pitchFamily="34" charset="0"/>
              </a:rPr>
              <a:t>ADD </a:t>
            </a:r>
            <a:r>
              <a:rPr lang="en-US">
                <a:solidFill>
                  <a:schemeClr val="tx2"/>
                </a:solidFill>
                <a:latin typeface="Tahoma" pitchFamily="34" charset="0"/>
              </a:rPr>
              <a:t>together to produce a LARGER net force.</a:t>
            </a:r>
            <a:br>
              <a:rPr lang="en-US">
                <a:solidFill>
                  <a:schemeClr val="tx2"/>
                </a:solidFill>
                <a:latin typeface="Tahoma" pitchFamily="34" charset="0"/>
              </a:rPr>
            </a:br>
            <a:br>
              <a:rPr lang="en-US">
                <a:solidFill>
                  <a:schemeClr val="tx2"/>
                </a:solidFill>
                <a:latin typeface="Tahoma" pitchFamily="34" charset="0"/>
              </a:rPr>
            </a:br>
            <a:endParaRPr lang="en-US">
              <a:solidFill>
                <a:schemeClr val="tx2"/>
              </a:solidFill>
              <a:latin typeface="Tahoma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>
              <a:solidFill>
                <a:schemeClr val="tx2"/>
              </a:solidFill>
              <a:latin typeface="Tahoma" pitchFamily="34" charset="0"/>
            </a:endParaRPr>
          </a:p>
          <a:p>
            <a:pPr marL="0" indent="0">
              <a:lnSpc>
                <a:spcPct val="150000"/>
              </a:lnSpc>
              <a:buFontTx/>
              <a:buAutoNum type="alphaUcPeriod"/>
            </a:pPr>
            <a:r>
              <a:rPr lang="en-US">
                <a:solidFill>
                  <a:schemeClr val="tx2"/>
                </a:solidFill>
                <a:latin typeface="Tahoma" pitchFamily="34" charset="0"/>
              </a:rPr>
              <a:t>Two forces can </a:t>
            </a:r>
            <a:r>
              <a:rPr lang="en-US">
                <a:solidFill>
                  <a:srgbClr val="FF0000"/>
                </a:solidFill>
                <a:latin typeface="Tahoma" pitchFamily="34" charset="0"/>
              </a:rPr>
              <a:t>ADD </a:t>
            </a:r>
            <a:r>
              <a:rPr lang="en-US">
                <a:solidFill>
                  <a:schemeClr val="tx2"/>
                </a:solidFill>
                <a:latin typeface="Tahoma" pitchFamily="34" charset="0"/>
              </a:rPr>
              <a:t>to produce a SMALLER net force in the direction of the larger force.</a:t>
            </a:r>
          </a:p>
          <a:p>
            <a:pPr marL="0" indent="0">
              <a:lnSpc>
                <a:spcPct val="150000"/>
              </a:lnSpc>
              <a:buNone/>
            </a:pPr>
            <a:br>
              <a:rPr lang="en-US">
                <a:solidFill>
                  <a:schemeClr val="tx2"/>
                </a:solidFill>
                <a:latin typeface="Tahoma" pitchFamily="34" charset="0"/>
              </a:rPr>
            </a:br>
            <a:endParaRPr lang="en-US">
              <a:solidFill>
                <a:schemeClr val="tx2"/>
              </a:solidFill>
              <a:latin typeface="Tahoma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>
              <a:solidFill>
                <a:schemeClr val="tx2"/>
              </a:solidFill>
              <a:latin typeface="Tahoma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>
                <a:solidFill>
                  <a:schemeClr val="tx2"/>
                </a:solidFill>
                <a:latin typeface="Tahoma" pitchFamily="34" charset="0"/>
              </a:rPr>
              <a:t>C. Two forces may </a:t>
            </a:r>
            <a:r>
              <a:rPr lang="en-US">
                <a:solidFill>
                  <a:srgbClr val="FF0000"/>
                </a:solidFill>
                <a:latin typeface="Tahoma" pitchFamily="34" charset="0"/>
              </a:rPr>
              <a:t>CANCEL </a:t>
            </a:r>
            <a:r>
              <a:rPr lang="en-US">
                <a:solidFill>
                  <a:schemeClr val="tx2"/>
                </a:solidFill>
                <a:latin typeface="Tahoma" pitchFamily="34" charset="0"/>
              </a:rPr>
              <a:t>and produce NO NET FORCE.</a:t>
            </a:r>
            <a:br>
              <a:rPr lang="en-US">
                <a:solidFill>
                  <a:schemeClr val="tx2"/>
                </a:solidFill>
                <a:latin typeface="Tahoma" pitchFamily="34" charset="0"/>
              </a:rPr>
            </a:br>
            <a:br>
              <a:rPr lang="en-US">
                <a:solidFill>
                  <a:schemeClr val="tx2"/>
                </a:solidFill>
                <a:latin typeface="Tahoma" pitchFamily="34" charset="0"/>
              </a:rPr>
            </a:br>
            <a:r>
              <a:rPr lang="en-US">
                <a:solidFill>
                  <a:schemeClr val="tx2"/>
                </a:solidFill>
                <a:latin typeface="Tahoma" pitchFamily="34" charset="0"/>
              </a:rPr>
              <a:t>	</a:t>
            </a:r>
            <a:br>
              <a:rPr lang="en-US">
                <a:solidFill>
                  <a:schemeClr val="tx2"/>
                </a:solidFill>
                <a:latin typeface="Tahoma" pitchFamily="34" charset="0"/>
              </a:rPr>
            </a:br>
            <a:endParaRPr lang="en-US"/>
          </a:p>
          <a:p>
            <a:endParaRPr lang="en-US"/>
          </a:p>
        </p:txBody>
      </p:sp>
      <p:sp>
        <p:nvSpPr>
          <p:cNvPr id="4" name="AutoShape 17"/>
          <p:cNvSpPr>
            <a:spLocks noChangeArrowheads="1"/>
          </p:cNvSpPr>
          <p:nvPr/>
        </p:nvSpPr>
        <p:spPr bwMode="auto">
          <a:xfrm>
            <a:off x="1939055" y="1898229"/>
            <a:ext cx="609600" cy="228600"/>
          </a:xfrm>
          <a:prstGeom prst="rightArrow">
            <a:avLst>
              <a:gd name="adj1" fmla="val 50000"/>
              <a:gd name="adj2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AutoShape 18"/>
          <p:cNvSpPr>
            <a:spLocks noChangeArrowheads="1"/>
          </p:cNvSpPr>
          <p:nvPr/>
        </p:nvSpPr>
        <p:spPr bwMode="auto">
          <a:xfrm>
            <a:off x="3920255" y="1867212"/>
            <a:ext cx="609600" cy="228600"/>
          </a:xfrm>
          <a:prstGeom prst="rightArrow">
            <a:avLst>
              <a:gd name="adj1" fmla="val 50000"/>
              <a:gd name="adj2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" name="AutoShape 19"/>
          <p:cNvSpPr>
            <a:spLocks noChangeArrowheads="1"/>
          </p:cNvSpPr>
          <p:nvPr/>
        </p:nvSpPr>
        <p:spPr bwMode="auto">
          <a:xfrm>
            <a:off x="5724128" y="1856665"/>
            <a:ext cx="1600200" cy="228600"/>
          </a:xfrm>
          <a:prstGeom prst="rightArrow">
            <a:avLst>
              <a:gd name="adj1" fmla="val 50000"/>
              <a:gd name="adj2" fmla="val 13332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AutoShape 20"/>
          <p:cNvSpPr>
            <a:spLocks noChangeArrowheads="1"/>
          </p:cNvSpPr>
          <p:nvPr/>
        </p:nvSpPr>
        <p:spPr bwMode="auto">
          <a:xfrm>
            <a:off x="1634255" y="3593679"/>
            <a:ext cx="609600" cy="228600"/>
          </a:xfrm>
          <a:prstGeom prst="rightArrow">
            <a:avLst>
              <a:gd name="adj1" fmla="val 50000"/>
              <a:gd name="adj2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AutoShape 22"/>
          <p:cNvSpPr>
            <a:spLocks noChangeArrowheads="1"/>
          </p:cNvSpPr>
          <p:nvPr/>
        </p:nvSpPr>
        <p:spPr bwMode="auto">
          <a:xfrm rot="10800000">
            <a:off x="3082055" y="3574630"/>
            <a:ext cx="1219200" cy="228600"/>
          </a:xfrm>
          <a:prstGeom prst="rightArrow">
            <a:avLst>
              <a:gd name="adj1" fmla="val 50000"/>
              <a:gd name="adj2" fmla="val 1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" name="AutoShape 21"/>
          <p:cNvSpPr>
            <a:spLocks noChangeArrowheads="1"/>
          </p:cNvSpPr>
          <p:nvPr/>
        </p:nvSpPr>
        <p:spPr bwMode="auto">
          <a:xfrm rot="10800000">
            <a:off x="4798659" y="3574631"/>
            <a:ext cx="609600" cy="228600"/>
          </a:xfrm>
          <a:prstGeom prst="rightArrow">
            <a:avLst>
              <a:gd name="adj1" fmla="val 50000"/>
              <a:gd name="adj2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" name="AutoShape 14"/>
          <p:cNvSpPr>
            <a:spLocks noChangeArrowheads="1"/>
          </p:cNvSpPr>
          <p:nvPr/>
        </p:nvSpPr>
        <p:spPr bwMode="auto">
          <a:xfrm>
            <a:off x="2203442" y="5589240"/>
            <a:ext cx="609600" cy="228600"/>
          </a:xfrm>
          <a:prstGeom prst="rightArrow">
            <a:avLst>
              <a:gd name="adj1" fmla="val 50000"/>
              <a:gd name="adj2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AutoShape 15"/>
          <p:cNvSpPr>
            <a:spLocks noChangeArrowheads="1"/>
          </p:cNvSpPr>
          <p:nvPr/>
        </p:nvSpPr>
        <p:spPr bwMode="auto">
          <a:xfrm rot="10800000">
            <a:off x="3822692" y="5589240"/>
            <a:ext cx="609600" cy="228600"/>
          </a:xfrm>
          <a:prstGeom prst="rightArrow">
            <a:avLst>
              <a:gd name="adj1" fmla="val 50000"/>
              <a:gd name="adj2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Text Box 23"/>
          <p:cNvSpPr txBox="1">
            <a:spLocks noChangeArrowheads="1"/>
          </p:cNvSpPr>
          <p:nvPr/>
        </p:nvSpPr>
        <p:spPr bwMode="auto">
          <a:xfrm>
            <a:off x="3200400" y="1787609"/>
            <a:ext cx="304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/>
              <a:t>+</a:t>
            </a:r>
          </a:p>
        </p:txBody>
      </p:sp>
      <p:sp>
        <p:nvSpPr>
          <p:cNvPr id="13" name="Text Box 24"/>
          <p:cNvSpPr txBox="1">
            <a:spLocks noChangeArrowheads="1"/>
          </p:cNvSpPr>
          <p:nvPr/>
        </p:nvSpPr>
        <p:spPr bwMode="auto">
          <a:xfrm>
            <a:off x="5094799" y="1787609"/>
            <a:ext cx="304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/>
              <a:t>=</a:t>
            </a:r>
          </a:p>
        </p:txBody>
      </p:sp>
      <p:sp>
        <p:nvSpPr>
          <p:cNvPr id="14" name="Text Box 23"/>
          <p:cNvSpPr txBox="1">
            <a:spLocks noChangeArrowheads="1"/>
          </p:cNvSpPr>
          <p:nvPr/>
        </p:nvSpPr>
        <p:spPr bwMode="auto">
          <a:xfrm>
            <a:off x="3095909" y="543234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/>
              <a:t>+</a:t>
            </a:r>
          </a:p>
        </p:txBody>
      </p:sp>
      <p:sp>
        <p:nvSpPr>
          <p:cNvPr id="15" name="Text Box 23"/>
          <p:cNvSpPr txBox="1">
            <a:spLocks noChangeArrowheads="1"/>
          </p:cNvSpPr>
          <p:nvPr/>
        </p:nvSpPr>
        <p:spPr bwMode="auto">
          <a:xfrm>
            <a:off x="2453405" y="357463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/>
              <a:t>+</a:t>
            </a:r>
          </a:p>
        </p:txBody>
      </p:sp>
      <p:sp>
        <p:nvSpPr>
          <p:cNvPr id="16" name="Text Box 24"/>
          <p:cNvSpPr txBox="1">
            <a:spLocks noChangeArrowheads="1"/>
          </p:cNvSpPr>
          <p:nvPr/>
        </p:nvSpPr>
        <p:spPr bwMode="auto">
          <a:xfrm>
            <a:off x="4377455" y="3524622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/>
              <a:t>=</a:t>
            </a:r>
          </a:p>
        </p:txBody>
      </p:sp>
      <p:sp>
        <p:nvSpPr>
          <p:cNvPr id="17" name="Text Box 24"/>
          <p:cNvSpPr txBox="1">
            <a:spLocks noChangeArrowheads="1"/>
          </p:cNvSpPr>
          <p:nvPr/>
        </p:nvSpPr>
        <p:spPr bwMode="auto">
          <a:xfrm>
            <a:off x="4847828" y="5447953"/>
            <a:ext cx="167640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/>
              <a:t>=        0</a:t>
            </a:r>
          </a:p>
        </p:txBody>
      </p:sp>
      <p:pic>
        <p:nvPicPr>
          <p:cNvPr id="13314" name="Picture 2" descr="http://www.clipartpal.com/_thumbs/pd/education/pencil_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9120" y="188640"/>
            <a:ext cx="824880" cy="82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4438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Let’s act it out!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484784"/>
            <a:ext cx="6476910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28455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AU" b="1"/>
              <a:t>Unbalanced Forces</a:t>
            </a:r>
            <a:endParaRPr lang="en-US" b="1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AU"/>
              <a:t>If the forces acting on an object are not balanced then the object will either:</a:t>
            </a:r>
          </a:p>
          <a:p>
            <a:pPr lvl="1"/>
            <a:r>
              <a:rPr lang="en-AU"/>
              <a:t>Speed up</a:t>
            </a:r>
          </a:p>
          <a:p>
            <a:pPr lvl="1"/>
            <a:r>
              <a:rPr lang="en-AU"/>
              <a:t>Slow down</a:t>
            </a:r>
          </a:p>
          <a:p>
            <a:pPr lvl="1"/>
            <a:r>
              <a:rPr lang="en-AU"/>
              <a:t>Change direction</a:t>
            </a:r>
          </a:p>
          <a:p>
            <a:pPr lvl="1"/>
            <a:r>
              <a:rPr lang="en-AU"/>
              <a:t>Change its shape</a:t>
            </a:r>
          </a:p>
          <a:p>
            <a:pPr marL="457200" lvl="1" indent="0">
              <a:buNone/>
            </a:pPr>
            <a:endParaRPr lang="en-AU" b="1"/>
          </a:p>
        </p:txBody>
      </p:sp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924833"/>
            <a:ext cx="4554860" cy="1933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www.clipartpal.com/_thumbs/pd/education/pencil_4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9120" y="188640"/>
            <a:ext cx="824880" cy="82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35381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sz="4000"/>
              <a:t>We can use force diagrams to show this:</a:t>
            </a:r>
            <a:endParaRPr lang="en-US" sz="4000"/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2124075" y="2205038"/>
            <a:ext cx="1871663" cy="1295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173" name="Line 5"/>
          <p:cNvSpPr>
            <a:spLocks noChangeShapeType="1"/>
          </p:cNvSpPr>
          <p:nvPr/>
        </p:nvSpPr>
        <p:spPr bwMode="auto">
          <a:xfrm>
            <a:off x="3995738" y="2852738"/>
            <a:ext cx="1368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4" name="Line 6"/>
          <p:cNvSpPr>
            <a:spLocks noChangeShapeType="1"/>
          </p:cNvSpPr>
          <p:nvPr/>
        </p:nvSpPr>
        <p:spPr bwMode="auto">
          <a:xfrm flipH="1">
            <a:off x="1403350" y="2781300"/>
            <a:ext cx="720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1600200" y="2368550"/>
            <a:ext cx="476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AU"/>
              <a:t>4N</a:t>
            </a:r>
            <a:endParaRPr lang="en-US"/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4408488" y="2368550"/>
            <a:ext cx="476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AU"/>
              <a:t>7N</a:t>
            </a:r>
            <a:endParaRPr lang="en-US"/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611188" y="3573463"/>
            <a:ext cx="72612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AU" sz="2000"/>
              <a:t>The block has 2 opposing forces being applied to it: </a:t>
            </a:r>
          </a:p>
          <a:p>
            <a:r>
              <a:rPr lang="en-AU" sz="2000"/>
              <a:t>7N to the right and 4N to the left. They are Unbalanced Forces.</a:t>
            </a:r>
            <a:endParaRPr lang="en-US" sz="2000"/>
          </a:p>
        </p:txBody>
      </p:sp>
      <p:sp>
        <p:nvSpPr>
          <p:cNvPr id="7183" name="Text Box 15"/>
          <p:cNvSpPr txBox="1">
            <a:spLocks noChangeArrowheads="1"/>
          </p:cNvSpPr>
          <p:nvPr/>
        </p:nvSpPr>
        <p:spPr bwMode="auto">
          <a:xfrm>
            <a:off x="592138" y="4287838"/>
            <a:ext cx="63039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AU" sz="2000"/>
              <a:t>To Calculate the </a:t>
            </a:r>
            <a:r>
              <a:rPr lang="en-AU" sz="2000" b="1"/>
              <a:t>Resultant Force (Fr)</a:t>
            </a:r>
            <a:r>
              <a:rPr lang="en-AU" sz="2000"/>
              <a:t>, </a:t>
            </a:r>
          </a:p>
          <a:p>
            <a:r>
              <a:rPr lang="en-AU" sz="2000"/>
              <a:t>subtract one from the other: 7N – 4N = </a:t>
            </a:r>
            <a:r>
              <a:rPr lang="en-AU" sz="2000" b="1"/>
              <a:t>3N to the right</a:t>
            </a:r>
            <a:endParaRPr lang="en-US" sz="2000" b="1"/>
          </a:p>
        </p:txBody>
      </p:sp>
      <p:sp>
        <p:nvSpPr>
          <p:cNvPr id="7185" name="Rectangle 17"/>
          <p:cNvSpPr>
            <a:spLocks noChangeArrowheads="1"/>
          </p:cNvSpPr>
          <p:nvPr/>
        </p:nvSpPr>
        <p:spPr bwMode="auto">
          <a:xfrm>
            <a:off x="2627313" y="5013325"/>
            <a:ext cx="1944687" cy="10795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186" name="Line 18"/>
          <p:cNvSpPr>
            <a:spLocks noChangeShapeType="1"/>
          </p:cNvSpPr>
          <p:nvPr/>
        </p:nvSpPr>
        <p:spPr bwMode="auto">
          <a:xfrm>
            <a:off x="4572000" y="5516563"/>
            <a:ext cx="647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87" name="Text Box 19"/>
          <p:cNvSpPr txBox="1">
            <a:spLocks noChangeArrowheads="1"/>
          </p:cNvSpPr>
          <p:nvPr/>
        </p:nvSpPr>
        <p:spPr bwMode="auto">
          <a:xfrm>
            <a:off x="4695825" y="5105400"/>
            <a:ext cx="476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AU"/>
              <a:t>3N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7052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Group Problem:</a:t>
            </a:r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AU" sz="2000"/>
              <a:t>A man of mass 75kg has a weight of 750N. This 750N will act downward on the table and the table will exert a 750N force upwards on the man. The forces are balanced.</a:t>
            </a:r>
          </a:p>
          <a:p>
            <a:pPr>
              <a:buFontTx/>
              <a:buNone/>
            </a:pPr>
            <a:endParaRPr lang="en-AU" sz="2000"/>
          </a:p>
          <a:p>
            <a:r>
              <a:rPr lang="en-AU" sz="2000"/>
              <a:t>What would happen if the upward force were less than 750N?</a:t>
            </a:r>
            <a:endParaRPr lang="en-US" sz="2000"/>
          </a:p>
        </p:txBody>
      </p:sp>
      <p:pic>
        <p:nvPicPr>
          <p:cNvPr id="10249" name="Picture 9" descr="12179-386-5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852738"/>
            <a:ext cx="2508250" cy="2160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50" name="Line 10"/>
          <p:cNvSpPr>
            <a:spLocks noChangeShapeType="1"/>
          </p:cNvSpPr>
          <p:nvPr/>
        </p:nvSpPr>
        <p:spPr bwMode="auto">
          <a:xfrm>
            <a:off x="6711950" y="1709074"/>
            <a:ext cx="0" cy="14398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6711950" y="1792288"/>
            <a:ext cx="1987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AU"/>
              <a:t>Force down 750N</a:t>
            </a:r>
            <a:endParaRPr lang="en-US"/>
          </a:p>
        </p:txBody>
      </p:sp>
      <p:sp>
        <p:nvSpPr>
          <p:cNvPr id="10252" name="Line 12"/>
          <p:cNvSpPr>
            <a:spLocks noChangeShapeType="1"/>
          </p:cNvSpPr>
          <p:nvPr/>
        </p:nvSpPr>
        <p:spPr bwMode="auto">
          <a:xfrm flipV="1">
            <a:off x="6588125" y="5157788"/>
            <a:ext cx="0" cy="12239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6711950" y="5392738"/>
            <a:ext cx="16954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AU"/>
              <a:t>Force up 750N</a:t>
            </a:r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60" r="15700"/>
          <a:stretch/>
        </p:blipFill>
        <p:spPr bwMode="auto">
          <a:xfrm>
            <a:off x="5646410" y="1556792"/>
            <a:ext cx="907933" cy="1744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15974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tasks for the rest of the lesson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Complete the practice problems on your worksheet</a:t>
            </a:r>
          </a:p>
          <a:p>
            <a:pPr marL="0" indent="0">
              <a:buNone/>
            </a:pPr>
            <a:endParaRPr lang="en-US"/>
          </a:p>
          <a:p>
            <a:r>
              <a:rPr lang="en-US"/>
              <a:t>Try the Balanced and Unbalanced Forces extension sheet</a:t>
            </a:r>
          </a:p>
          <a:p>
            <a:endParaRPr lang="en-US"/>
          </a:p>
          <a:p>
            <a:r>
              <a:rPr lang="en-US"/>
              <a:t>Revise key terms with the Forces </a:t>
            </a:r>
            <a:r>
              <a:rPr lang="en-US" err="1"/>
              <a:t>wordsearch</a:t>
            </a:r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7226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72EBA73-3610-4E95-8F14-D2F72CBECF8A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A517F11C-C9DE-432C-81A1-F16A4056708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61EBB3F-E0AB-4DE9-90A8-FC12CA950726}">
  <ds:schemaRefs>
    <ds:schemaRef ds:uri="b547754c-74b2-4d91-982e-55751234f08d"/>
    <ds:schemaRef ds:uri="f513355b-a9cf-41c1-ad84-cdbe5216922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On-screen Show (4:3)</PresentationFormat>
  <Slides>14</Slides>
  <Notes>6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Measuring Forces</vt:lpstr>
      <vt:lpstr>PowerPoint Presentation</vt:lpstr>
      <vt:lpstr>Measuring forces</vt:lpstr>
      <vt:lpstr>Let’s estimate!</vt:lpstr>
      <vt:lpstr>Why doesn’t the box fall?</vt:lpstr>
      <vt:lpstr>Forces have direction</vt:lpstr>
      <vt:lpstr>Interaction pairs</vt:lpstr>
      <vt:lpstr>Notes:</vt:lpstr>
      <vt:lpstr>PowerPoint Presentation</vt:lpstr>
      <vt:lpstr>Let’s act it out!</vt:lpstr>
      <vt:lpstr>Unbalanced Forces</vt:lpstr>
      <vt:lpstr>We can use force diagrams to show this:</vt:lpstr>
      <vt:lpstr>Group Problem:</vt:lpstr>
      <vt:lpstr>Your tasks for the rest of the lesson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Measuring Forces</dc:title>
  <dc:creator>Hina Hashmi</dc:creator>
  <cp:revision>1</cp:revision>
  <dcterms:created xsi:type="dcterms:W3CDTF">2011-09-13T23:48:53Z</dcterms:created>
  <dcterms:modified xsi:type="dcterms:W3CDTF">2020-09-21T20:43:30Z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