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9" r:id="rId5"/>
    <p:sldId id="262" r:id="rId6"/>
    <p:sldId id="263" r:id="rId7"/>
    <p:sldId id="265" r:id="rId8"/>
    <p:sldId id="280" r:id="rId9"/>
    <p:sldId id="266" r:id="rId10"/>
    <p:sldId id="267" r:id="rId11"/>
    <p:sldId id="268" r:id="rId12"/>
    <p:sldId id="269" r:id="rId13"/>
    <p:sldId id="270" r:id="rId14"/>
    <p:sldId id="271" r:id="rId15"/>
    <p:sldId id="264" r:id="rId16"/>
    <p:sldId id="274" r:id="rId17"/>
    <p:sldId id="273" r:id="rId18"/>
    <p:sldId id="278" r:id="rId19"/>
    <p:sldId id="256" r:id="rId20"/>
  </p:sldIdLst>
  <p:sldSz cx="12192000" cy="6858000"/>
  <p:notesSz cx="6888163" cy="10020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FFEF7A-0083-4132-A3CA-BC484AC8EBE4}" v="72" dt="2020-10-22T09:49:49.0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0" autoAdjust="0"/>
    <p:restoredTop sz="94660"/>
  </p:normalViewPr>
  <p:slideViewPr>
    <p:cSldViewPr snapToGrid="0">
      <p:cViewPr varScale="1">
        <p:scale>
          <a:sx n="63" d="100"/>
          <a:sy n="63" d="100"/>
        </p:scale>
        <p:origin x="84" y="27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 Bailey" userId="S::jabailey@highdown.reading.sch.uk::9fabe28d-fb24-45a4-b58a-c32a4fdfb382" providerId="AD" clId="Web-{34FFEF7A-0083-4132-A3CA-BC484AC8EBE4}"/>
    <pc:docChg chg="modSld">
      <pc:chgData name="J Bailey" userId="S::jabailey@highdown.reading.sch.uk::9fabe28d-fb24-45a4-b58a-c32a4fdfb382" providerId="AD" clId="Web-{34FFEF7A-0083-4132-A3CA-BC484AC8EBE4}" dt="2020-10-22T09:49:37.650" v="61"/>
      <pc:docMkLst>
        <pc:docMk/>
      </pc:docMkLst>
      <pc:sldChg chg="modSp">
        <pc:chgData name="J Bailey" userId="S::jabailey@highdown.reading.sch.uk::9fabe28d-fb24-45a4-b58a-c32a4fdfb382" providerId="AD" clId="Web-{34FFEF7A-0083-4132-A3CA-BC484AC8EBE4}" dt="2020-10-22T09:49:37.650" v="61"/>
        <pc:sldMkLst>
          <pc:docMk/>
          <pc:sldMk cId="4175014097" sldId="265"/>
        </pc:sldMkLst>
        <pc:graphicFrameChg chg="mod modGraphic">
          <ac:chgData name="J Bailey" userId="S::jabailey@highdown.reading.sch.uk::9fabe28d-fb24-45a4-b58a-c32a4fdfb382" providerId="AD" clId="Web-{34FFEF7A-0083-4132-A3CA-BC484AC8EBE4}" dt="2020-10-22T09:49:37.650" v="61"/>
          <ac:graphicFrameMkLst>
            <pc:docMk/>
            <pc:sldMk cId="4175014097" sldId="265"/>
            <ac:graphicFrameMk id="7" creationId="{00000000-0000-0000-0000-000000000000}"/>
          </ac:graphicFrameMkLst>
        </pc:graphicFrameChg>
      </pc:sldChg>
    </pc:docChg>
  </pc:docChgLst>
  <pc:docChgLst>
    <pc:chgData name="J Bailey" userId="9fabe28d-fb24-45a4-b58a-c32a4fdfb382" providerId="ADAL" clId="{8CD29552-E3C7-47F6-B9C6-EECF448E2ADE}"/>
    <pc:docChg chg="modSld sldOrd">
      <pc:chgData name="J Bailey" userId="9fabe28d-fb24-45a4-b58a-c32a4fdfb382" providerId="ADAL" clId="{8CD29552-E3C7-47F6-B9C6-EECF448E2ADE}" dt="2020-10-22T11:58:05.568" v="5"/>
      <pc:docMkLst>
        <pc:docMk/>
      </pc:docMkLst>
      <pc:sldChg chg="ord">
        <pc:chgData name="J Bailey" userId="9fabe28d-fb24-45a4-b58a-c32a4fdfb382" providerId="ADAL" clId="{8CD29552-E3C7-47F6-B9C6-EECF448E2ADE}" dt="2020-10-22T11:58:05.568" v="5"/>
        <pc:sldMkLst>
          <pc:docMk/>
          <pc:sldMk cId="3601520478" sldId="264"/>
        </pc:sldMkLst>
      </pc:sldChg>
      <pc:sldChg chg="ord">
        <pc:chgData name="J Bailey" userId="9fabe28d-fb24-45a4-b58a-c32a4fdfb382" providerId="ADAL" clId="{8CD29552-E3C7-47F6-B9C6-EECF448E2ADE}" dt="2020-10-22T11:58:00.793" v="3"/>
        <pc:sldMkLst>
          <pc:docMk/>
          <pc:sldMk cId="1340461562" sldId="274"/>
        </pc:sldMkLst>
      </pc:sldChg>
    </pc:docChg>
  </pc:docChgLst>
  <pc:docChgLst>
    <pc:chgData name="J Bailey" userId="9fabe28d-fb24-45a4-b58a-c32a4fdfb382" providerId="ADAL" clId="{76D3DE97-E1C1-4BEF-95E4-801E040CDBF1}"/>
    <pc:docChg chg="undo custSel addSld delSld modSld">
      <pc:chgData name="J Bailey" userId="9fabe28d-fb24-45a4-b58a-c32a4fdfb382" providerId="ADAL" clId="{76D3DE97-E1C1-4BEF-95E4-801E040CDBF1}" dt="2020-10-22T09:55:12.889" v="111" actId="2890"/>
      <pc:docMkLst>
        <pc:docMk/>
      </pc:docMkLst>
      <pc:sldChg chg="modSp add del mod">
        <pc:chgData name="J Bailey" userId="9fabe28d-fb24-45a4-b58a-c32a4fdfb382" providerId="ADAL" clId="{76D3DE97-E1C1-4BEF-95E4-801E040CDBF1}" dt="2020-10-22T09:55:08.335" v="110" actId="2696"/>
        <pc:sldMkLst>
          <pc:docMk/>
          <pc:sldMk cId="4175014097" sldId="265"/>
        </pc:sldMkLst>
        <pc:graphicFrameChg chg="modGraphic">
          <ac:chgData name="J Bailey" userId="9fabe28d-fb24-45a4-b58a-c32a4fdfb382" providerId="ADAL" clId="{76D3DE97-E1C1-4BEF-95E4-801E040CDBF1}" dt="2020-10-22T09:51:07.887" v="108" actId="20577"/>
          <ac:graphicFrameMkLst>
            <pc:docMk/>
            <pc:sldMk cId="4175014097" sldId="265"/>
            <ac:graphicFrameMk id="7" creationId="{00000000-0000-0000-0000-000000000000}"/>
          </ac:graphicFrameMkLst>
        </pc:graphicFrameChg>
      </pc:sldChg>
      <pc:sldChg chg="modSp mod">
        <pc:chgData name="J Bailey" userId="9fabe28d-fb24-45a4-b58a-c32a4fdfb382" providerId="ADAL" clId="{76D3DE97-E1C1-4BEF-95E4-801E040CDBF1}" dt="2020-10-22T09:50:38.015" v="58" actId="20577"/>
        <pc:sldMkLst>
          <pc:docMk/>
          <pc:sldMk cId="397967866" sldId="268"/>
        </pc:sldMkLst>
        <pc:spChg chg="mod">
          <ac:chgData name="J Bailey" userId="9fabe28d-fb24-45a4-b58a-c32a4fdfb382" providerId="ADAL" clId="{76D3DE97-E1C1-4BEF-95E4-801E040CDBF1}" dt="2020-10-22T09:50:38.015" v="58" actId="20577"/>
          <ac:spMkLst>
            <pc:docMk/>
            <pc:sldMk cId="397967866" sldId="268"/>
            <ac:spMk id="4" creationId="{00000000-0000-0000-0000-000000000000}"/>
          </ac:spMkLst>
        </pc:spChg>
      </pc:sldChg>
      <pc:sldChg chg="add">
        <pc:chgData name="J Bailey" userId="9fabe28d-fb24-45a4-b58a-c32a4fdfb382" providerId="ADAL" clId="{76D3DE97-E1C1-4BEF-95E4-801E040CDBF1}" dt="2020-10-22T09:55:12.889" v="111" actId="2890"/>
        <pc:sldMkLst>
          <pc:docMk/>
          <pc:sldMk cId="3811865351" sldId="280"/>
        </pc:sldMkLst>
      </pc:sldChg>
    </pc:docChg>
  </pc:docChgLst>
  <pc:docChgLst>
    <pc:chgData name="Jan Bailey" userId="40e2b3c35aa0b95e" providerId="LiveId" clId="{C356B1A9-FEF8-455F-8E90-2A4C24A11D8C}"/>
    <pc:docChg chg="custSel addSld delSld modSld sldOrd modMainMaster">
      <pc:chgData name="Jan Bailey" userId="40e2b3c35aa0b95e" providerId="LiveId" clId="{C356B1A9-FEF8-455F-8E90-2A4C24A11D8C}" dt="2020-10-20T21:09:53.712" v="236" actId="20577"/>
      <pc:docMkLst>
        <pc:docMk/>
      </pc:docMkLst>
      <pc:sldChg chg="ord">
        <pc:chgData name="Jan Bailey" userId="40e2b3c35aa0b95e" providerId="LiveId" clId="{C356B1A9-FEF8-455F-8E90-2A4C24A11D8C}" dt="2020-10-20T20:49:14.956" v="8"/>
        <pc:sldMkLst>
          <pc:docMk/>
          <pc:sldMk cId="1535809633" sldId="256"/>
        </pc:sldMkLst>
      </pc:sldChg>
      <pc:sldChg chg="del">
        <pc:chgData name="Jan Bailey" userId="40e2b3c35aa0b95e" providerId="LiveId" clId="{C356B1A9-FEF8-455F-8E90-2A4C24A11D8C}" dt="2020-10-20T21:07:49.856" v="226" actId="2696"/>
        <pc:sldMkLst>
          <pc:docMk/>
          <pc:sldMk cId="2915319256" sldId="257"/>
        </pc:sldMkLst>
      </pc:sldChg>
      <pc:sldChg chg="del">
        <pc:chgData name="Jan Bailey" userId="40e2b3c35aa0b95e" providerId="LiveId" clId="{C356B1A9-FEF8-455F-8E90-2A4C24A11D8C}" dt="2020-10-20T21:07:49.869" v="227" actId="2696"/>
        <pc:sldMkLst>
          <pc:docMk/>
          <pc:sldMk cId="4275635931" sldId="258"/>
        </pc:sldMkLst>
      </pc:sldChg>
      <pc:sldChg chg="del">
        <pc:chgData name="Jan Bailey" userId="40e2b3c35aa0b95e" providerId="LiveId" clId="{C356B1A9-FEF8-455F-8E90-2A4C24A11D8C}" dt="2020-10-20T21:07:49.901" v="229" actId="2696"/>
        <pc:sldMkLst>
          <pc:docMk/>
          <pc:sldMk cId="1643768561" sldId="259"/>
        </pc:sldMkLst>
      </pc:sldChg>
      <pc:sldChg chg="del">
        <pc:chgData name="Jan Bailey" userId="40e2b3c35aa0b95e" providerId="LiveId" clId="{C356B1A9-FEF8-455F-8E90-2A4C24A11D8C}" dt="2020-10-20T21:07:49.884" v="228" actId="2696"/>
        <pc:sldMkLst>
          <pc:docMk/>
          <pc:sldMk cId="34335585" sldId="260"/>
        </pc:sldMkLst>
      </pc:sldChg>
      <pc:sldChg chg="del ord">
        <pc:chgData name="Jan Bailey" userId="40e2b3c35aa0b95e" providerId="LiveId" clId="{C356B1A9-FEF8-455F-8E90-2A4C24A11D8C}" dt="2020-10-20T21:07:49.910" v="230" actId="2696"/>
        <pc:sldMkLst>
          <pc:docMk/>
          <pc:sldMk cId="16568304" sldId="261"/>
        </pc:sldMkLst>
      </pc:sldChg>
      <pc:sldChg chg="del">
        <pc:chgData name="Jan Bailey" userId="40e2b3c35aa0b95e" providerId="LiveId" clId="{C356B1A9-FEF8-455F-8E90-2A4C24A11D8C}" dt="2020-10-20T21:07:49.936" v="232" actId="2696"/>
        <pc:sldMkLst>
          <pc:docMk/>
          <pc:sldMk cId="1267385409" sldId="272"/>
        </pc:sldMkLst>
      </pc:sldChg>
      <pc:sldChg chg="modSp del setBg">
        <pc:chgData name="Jan Bailey" userId="40e2b3c35aa0b95e" providerId="LiveId" clId="{C356B1A9-FEF8-455F-8E90-2A4C24A11D8C}" dt="2020-10-20T21:07:49.750" v="223" actId="2696"/>
        <pc:sldMkLst>
          <pc:docMk/>
          <pc:sldMk cId="1339643609" sldId="275"/>
        </pc:sldMkLst>
        <pc:spChg chg="mod">
          <ac:chgData name="Jan Bailey" userId="40e2b3c35aa0b95e" providerId="LiveId" clId="{C356B1A9-FEF8-455F-8E90-2A4C24A11D8C}" dt="2020-10-20T20:53:28.896" v="222" actId="20577"/>
          <ac:spMkLst>
            <pc:docMk/>
            <pc:sldMk cId="1339643609" sldId="275"/>
            <ac:spMk id="2" creationId="{BED331DD-F79C-4E71-B6CE-34CE3A65B4ED}"/>
          </ac:spMkLst>
        </pc:spChg>
      </pc:sldChg>
      <pc:sldChg chg="del">
        <pc:chgData name="Jan Bailey" userId="40e2b3c35aa0b95e" providerId="LiveId" clId="{C356B1A9-FEF8-455F-8E90-2A4C24A11D8C}" dt="2020-10-20T21:07:49.832" v="224" actId="2696"/>
        <pc:sldMkLst>
          <pc:docMk/>
          <pc:sldMk cId="3510589069" sldId="276"/>
        </pc:sldMkLst>
      </pc:sldChg>
      <pc:sldChg chg="del">
        <pc:chgData name="Jan Bailey" userId="40e2b3c35aa0b95e" providerId="LiveId" clId="{C356B1A9-FEF8-455F-8E90-2A4C24A11D8C}" dt="2020-10-20T21:07:49.841" v="225" actId="2696"/>
        <pc:sldMkLst>
          <pc:docMk/>
          <pc:sldMk cId="2511445230" sldId="277"/>
        </pc:sldMkLst>
      </pc:sldChg>
      <pc:sldChg chg="modSp add">
        <pc:chgData name="Jan Bailey" userId="40e2b3c35aa0b95e" providerId="LiveId" clId="{C356B1A9-FEF8-455F-8E90-2A4C24A11D8C}" dt="2020-10-20T20:49:33.920" v="14" actId="20577"/>
        <pc:sldMkLst>
          <pc:docMk/>
          <pc:sldMk cId="1513241609" sldId="278"/>
        </pc:sldMkLst>
        <pc:spChg chg="mod">
          <ac:chgData name="Jan Bailey" userId="40e2b3c35aa0b95e" providerId="LiveId" clId="{C356B1A9-FEF8-455F-8E90-2A4C24A11D8C}" dt="2020-10-20T20:49:33.920" v="14" actId="20577"/>
          <ac:spMkLst>
            <pc:docMk/>
            <pc:sldMk cId="1513241609" sldId="278"/>
            <ac:spMk id="2" creationId="{2CA23DF3-9678-467B-B873-CABBA4992C86}"/>
          </ac:spMkLst>
        </pc:spChg>
      </pc:sldChg>
      <pc:sldChg chg="modSp add">
        <pc:chgData name="Jan Bailey" userId="40e2b3c35aa0b95e" providerId="LiveId" clId="{C356B1A9-FEF8-455F-8E90-2A4C24A11D8C}" dt="2020-10-20T21:09:53.712" v="236" actId="20577"/>
        <pc:sldMkLst>
          <pc:docMk/>
          <pc:sldMk cId="37208410" sldId="279"/>
        </pc:sldMkLst>
        <pc:spChg chg="mod">
          <ac:chgData name="Jan Bailey" userId="40e2b3c35aa0b95e" providerId="LiveId" clId="{C356B1A9-FEF8-455F-8E90-2A4C24A11D8C}" dt="2020-10-20T21:09:53.712" v="236" actId="20577"/>
          <ac:spMkLst>
            <pc:docMk/>
            <pc:sldMk cId="37208410" sldId="279"/>
            <ac:spMk id="2" creationId="{303A78B6-D816-4F3A-822A-48785E23943D}"/>
          </ac:spMkLst>
        </pc:spChg>
      </pc:sldChg>
      <pc:sldChg chg="modSp add del">
        <pc:chgData name="Jan Bailey" userId="40e2b3c35aa0b95e" providerId="LiveId" clId="{C356B1A9-FEF8-455F-8E90-2A4C24A11D8C}" dt="2020-10-20T21:07:49.919" v="231" actId="2696"/>
        <pc:sldMkLst>
          <pc:docMk/>
          <pc:sldMk cId="658980165" sldId="280"/>
        </pc:sldMkLst>
        <pc:spChg chg="mod">
          <ac:chgData name="Jan Bailey" userId="40e2b3c35aa0b95e" providerId="LiveId" clId="{C356B1A9-FEF8-455F-8E90-2A4C24A11D8C}" dt="2020-10-20T20:53:08.002" v="204" actId="14100"/>
          <ac:spMkLst>
            <pc:docMk/>
            <pc:sldMk cId="658980165" sldId="280"/>
            <ac:spMk id="2" creationId="{BC7C1906-8A0F-4656-B897-23CC6F0BA630}"/>
          </ac:spMkLst>
        </pc:spChg>
        <pc:spChg chg="mod">
          <ac:chgData name="Jan Bailey" userId="40e2b3c35aa0b95e" providerId="LiveId" clId="{C356B1A9-FEF8-455F-8E90-2A4C24A11D8C}" dt="2020-10-20T20:53:11.762" v="205" actId="14100"/>
          <ac:spMkLst>
            <pc:docMk/>
            <pc:sldMk cId="658980165" sldId="280"/>
            <ac:spMk id="3" creationId="{3AA83306-58DC-49A3-BC42-FC6E000A509A}"/>
          </ac:spMkLst>
        </pc:spChg>
      </pc:sldChg>
      <pc:sldMasterChg chg="setBg modSldLayout">
        <pc:chgData name="Jan Bailey" userId="40e2b3c35aa0b95e" providerId="LiveId" clId="{C356B1A9-FEF8-455F-8E90-2A4C24A11D8C}" dt="2020-10-20T20:47:13.681" v="7"/>
        <pc:sldMasterMkLst>
          <pc:docMk/>
          <pc:sldMasterMk cId="902219629" sldId="2147483648"/>
        </pc:sldMasterMkLst>
        <pc:sldLayoutChg chg="setBg">
          <pc:chgData name="Jan Bailey" userId="40e2b3c35aa0b95e" providerId="LiveId" clId="{C356B1A9-FEF8-455F-8E90-2A4C24A11D8C}" dt="2020-10-20T20:47:13.681" v="7"/>
          <pc:sldLayoutMkLst>
            <pc:docMk/>
            <pc:sldMasterMk cId="902219629" sldId="2147483648"/>
            <pc:sldLayoutMk cId="1584210709" sldId="2147483649"/>
          </pc:sldLayoutMkLst>
        </pc:sldLayoutChg>
        <pc:sldLayoutChg chg="setBg">
          <pc:chgData name="Jan Bailey" userId="40e2b3c35aa0b95e" providerId="LiveId" clId="{C356B1A9-FEF8-455F-8E90-2A4C24A11D8C}" dt="2020-10-20T20:47:13.681" v="7"/>
          <pc:sldLayoutMkLst>
            <pc:docMk/>
            <pc:sldMasterMk cId="902219629" sldId="2147483648"/>
            <pc:sldLayoutMk cId="1607321132" sldId="2147483650"/>
          </pc:sldLayoutMkLst>
        </pc:sldLayoutChg>
        <pc:sldLayoutChg chg="setBg">
          <pc:chgData name="Jan Bailey" userId="40e2b3c35aa0b95e" providerId="LiveId" clId="{C356B1A9-FEF8-455F-8E90-2A4C24A11D8C}" dt="2020-10-20T20:47:13.681" v="7"/>
          <pc:sldLayoutMkLst>
            <pc:docMk/>
            <pc:sldMasterMk cId="902219629" sldId="2147483648"/>
            <pc:sldLayoutMk cId="3467913785" sldId="2147483651"/>
          </pc:sldLayoutMkLst>
        </pc:sldLayoutChg>
        <pc:sldLayoutChg chg="setBg">
          <pc:chgData name="Jan Bailey" userId="40e2b3c35aa0b95e" providerId="LiveId" clId="{C356B1A9-FEF8-455F-8E90-2A4C24A11D8C}" dt="2020-10-20T20:47:13.681" v="7"/>
          <pc:sldLayoutMkLst>
            <pc:docMk/>
            <pc:sldMasterMk cId="902219629" sldId="2147483648"/>
            <pc:sldLayoutMk cId="3631831365" sldId="2147483652"/>
          </pc:sldLayoutMkLst>
        </pc:sldLayoutChg>
        <pc:sldLayoutChg chg="setBg">
          <pc:chgData name="Jan Bailey" userId="40e2b3c35aa0b95e" providerId="LiveId" clId="{C356B1A9-FEF8-455F-8E90-2A4C24A11D8C}" dt="2020-10-20T20:47:13.681" v="7"/>
          <pc:sldLayoutMkLst>
            <pc:docMk/>
            <pc:sldMasterMk cId="902219629" sldId="2147483648"/>
            <pc:sldLayoutMk cId="4092220886" sldId="2147483653"/>
          </pc:sldLayoutMkLst>
        </pc:sldLayoutChg>
        <pc:sldLayoutChg chg="setBg">
          <pc:chgData name="Jan Bailey" userId="40e2b3c35aa0b95e" providerId="LiveId" clId="{C356B1A9-FEF8-455F-8E90-2A4C24A11D8C}" dt="2020-10-20T20:47:13.681" v="7"/>
          <pc:sldLayoutMkLst>
            <pc:docMk/>
            <pc:sldMasterMk cId="902219629" sldId="2147483648"/>
            <pc:sldLayoutMk cId="2673938517" sldId="2147483654"/>
          </pc:sldLayoutMkLst>
        </pc:sldLayoutChg>
        <pc:sldLayoutChg chg="setBg">
          <pc:chgData name="Jan Bailey" userId="40e2b3c35aa0b95e" providerId="LiveId" clId="{C356B1A9-FEF8-455F-8E90-2A4C24A11D8C}" dt="2020-10-20T20:47:13.681" v="7"/>
          <pc:sldLayoutMkLst>
            <pc:docMk/>
            <pc:sldMasterMk cId="902219629" sldId="2147483648"/>
            <pc:sldLayoutMk cId="1189388409" sldId="2147483655"/>
          </pc:sldLayoutMkLst>
        </pc:sldLayoutChg>
        <pc:sldLayoutChg chg="setBg">
          <pc:chgData name="Jan Bailey" userId="40e2b3c35aa0b95e" providerId="LiveId" clId="{C356B1A9-FEF8-455F-8E90-2A4C24A11D8C}" dt="2020-10-20T20:47:13.681" v="7"/>
          <pc:sldLayoutMkLst>
            <pc:docMk/>
            <pc:sldMasterMk cId="902219629" sldId="2147483648"/>
            <pc:sldLayoutMk cId="3343262042" sldId="2147483656"/>
          </pc:sldLayoutMkLst>
        </pc:sldLayoutChg>
        <pc:sldLayoutChg chg="setBg">
          <pc:chgData name="Jan Bailey" userId="40e2b3c35aa0b95e" providerId="LiveId" clId="{C356B1A9-FEF8-455F-8E90-2A4C24A11D8C}" dt="2020-10-20T20:47:13.681" v="7"/>
          <pc:sldLayoutMkLst>
            <pc:docMk/>
            <pc:sldMasterMk cId="902219629" sldId="2147483648"/>
            <pc:sldLayoutMk cId="2587803450" sldId="2147483657"/>
          </pc:sldLayoutMkLst>
        </pc:sldLayoutChg>
        <pc:sldLayoutChg chg="setBg">
          <pc:chgData name="Jan Bailey" userId="40e2b3c35aa0b95e" providerId="LiveId" clId="{C356B1A9-FEF8-455F-8E90-2A4C24A11D8C}" dt="2020-10-20T20:47:13.681" v="7"/>
          <pc:sldLayoutMkLst>
            <pc:docMk/>
            <pc:sldMasterMk cId="902219629" sldId="2147483648"/>
            <pc:sldLayoutMk cId="3194678263" sldId="2147483658"/>
          </pc:sldLayoutMkLst>
        </pc:sldLayoutChg>
        <pc:sldLayoutChg chg="setBg">
          <pc:chgData name="Jan Bailey" userId="40e2b3c35aa0b95e" providerId="LiveId" clId="{C356B1A9-FEF8-455F-8E90-2A4C24A11D8C}" dt="2020-10-20T20:47:13.681" v="7"/>
          <pc:sldLayoutMkLst>
            <pc:docMk/>
            <pc:sldMasterMk cId="902219629" sldId="2147483648"/>
            <pc:sldLayoutMk cId="2236369528" sldId="2147483659"/>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15FF4C1-1124-411B-8FF7-0B55B4A91586}" type="datetimeFigureOut">
              <a:rPr lang="en-GB" smtClean="0"/>
              <a:t>22/10/2020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02BDBE-625F-4CD2-89F2-AC23A436A023}" type="slidenum">
              <a:rPr lang="en-GB" smtClean="0"/>
              <a:t>‹#›</a:t>
            </a:fld>
            <a:endParaRPr lang="en-GB"/>
          </a:p>
        </p:txBody>
      </p:sp>
    </p:spTree>
    <p:extLst>
      <p:ext uri="{BB962C8B-B14F-4D97-AF65-F5344CB8AC3E}">
        <p14:creationId xmlns:p14="http://schemas.microsoft.com/office/powerpoint/2010/main" val="15842107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15FF4C1-1124-411B-8FF7-0B55B4A91586}" type="datetimeFigureOut">
              <a:rPr lang="en-GB" smtClean="0"/>
              <a:t>22/10/2020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02BDBE-625F-4CD2-89F2-AC23A436A023}" type="slidenum">
              <a:rPr lang="en-GB" smtClean="0"/>
              <a:t>‹#›</a:t>
            </a:fld>
            <a:endParaRPr lang="en-GB"/>
          </a:p>
        </p:txBody>
      </p:sp>
    </p:spTree>
    <p:extLst>
      <p:ext uri="{BB962C8B-B14F-4D97-AF65-F5344CB8AC3E}">
        <p14:creationId xmlns:p14="http://schemas.microsoft.com/office/powerpoint/2010/main" val="16073211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15FF4C1-1124-411B-8FF7-0B55B4A91586}" type="datetimeFigureOut">
              <a:rPr lang="en-GB" smtClean="0"/>
              <a:t>22/10/2020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02BDBE-625F-4CD2-89F2-AC23A436A023}" type="slidenum">
              <a:rPr lang="en-GB" smtClean="0"/>
              <a:t>‹#›</a:t>
            </a:fld>
            <a:endParaRPr lang="en-GB"/>
          </a:p>
        </p:txBody>
      </p:sp>
    </p:spTree>
    <p:extLst>
      <p:ext uri="{BB962C8B-B14F-4D97-AF65-F5344CB8AC3E}">
        <p14:creationId xmlns:p14="http://schemas.microsoft.com/office/powerpoint/2010/main" val="34679137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15FF4C1-1124-411B-8FF7-0B55B4A91586}" type="datetimeFigureOut">
              <a:rPr lang="en-GB" smtClean="0"/>
              <a:t>22/10/2020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02BDBE-625F-4CD2-89F2-AC23A436A023}" type="slidenum">
              <a:rPr lang="en-GB" smtClean="0"/>
              <a:t>‹#›</a:t>
            </a:fld>
            <a:endParaRPr lang="en-GB"/>
          </a:p>
        </p:txBody>
      </p:sp>
    </p:spTree>
    <p:extLst>
      <p:ext uri="{BB962C8B-B14F-4D97-AF65-F5344CB8AC3E}">
        <p14:creationId xmlns:p14="http://schemas.microsoft.com/office/powerpoint/2010/main" val="3631831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15FF4C1-1124-411B-8FF7-0B55B4A91586}" type="datetimeFigureOut">
              <a:rPr lang="en-GB" smtClean="0"/>
              <a:t>22/10/2020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102BDBE-625F-4CD2-89F2-AC23A436A023}" type="slidenum">
              <a:rPr lang="en-GB" smtClean="0"/>
              <a:t>‹#›</a:t>
            </a:fld>
            <a:endParaRPr lang="en-GB"/>
          </a:p>
        </p:txBody>
      </p:sp>
    </p:spTree>
    <p:extLst>
      <p:ext uri="{BB962C8B-B14F-4D97-AF65-F5344CB8AC3E}">
        <p14:creationId xmlns:p14="http://schemas.microsoft.com/office/powerpoint/2010/main" val="4092220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15FF4C1-1124-411B-8FF7-0B55B4A91586}" type="datetimeFigureOut">
              <a:rPr lang="en-GB" smtClean="0"/>
              <a:t>22/10/2020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102BDBE-625F-4CD2-89F2-AC23A436A023}" type="slidenum">
              <a:rPr lang="en-GB" smtClean="0"/>
              <a:t>‹#›</a:t>
            </a:fld>
            <a:endParaRPr lang="en-GB"/>
          </a:p>
        </p:txBody>
      </p:sp>
    </p:spTree>
    <p:extLst>
      <p:ext uri="{BB962C8B-B14F-4D97-AF65-F5344CB8AC3E}">
        <p14:creationId xmlns:p14="http://schemas.microsoft.com/office/powerpoint/2010/main" val="26739385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5FF4C1-1124-411B-8FF7-0B55B4A91586}" type="datetimeFigureOut">
              <a:rPr lang="en-GB" smtClean="0"/>
              <a:t>22/10/2020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102BDBE-625F-4CD2-89F2-AC23A436A023}" type="slidenum">
              <a:rPr lang="en-GB" smtClean="0"/>
              <a:t>‹#›</a:t>
            </a:fld>
            <a:endParaRPr lang="en-GB"/>
          </a:p>
        </p:txBody>
      </p:sp>
    </p:spTree>
    <p:extLst>
      <p:ext uri="{BB962C8B-B14F-4D97-AF65-F5344CB8AC3E}">
        <p14:creationId xmlns:p14="http://schemas.microsoft.com/office/powerpoint/2010/main" val="11893884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15FF4C1-1124-411B-8FF7-0B55B4A91586}" type="datetimeFigureOut">
              <a:rPr lang="en-GB" smtClean="0"/>
              <a:t>22/10/2020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02BDBE-625F-4CD2-89F2-AC23A436A023}" type="slidenum">
              <a:rPr lang="en-GB" smtClean="0"/>
              <a:t>‹#›</a:t>
            </a:fld>
            <a:endParaRPr lang="en-GB"/>
          </a:p>
        </p:txBody>
      </p:sp>
    </p:spTree>
    <p:extLst>
      <p:ext uri="{BB962C8B-B14F-4D97-AF65-F5344CB8AC3E}">
        <p14:creationId xmlns:p14="http://schemas.microsoft.com/office/powerpoint/2010/main" val="33432620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15FF4C1-1124-411B-8FF7-0B55B4A91586}" type="datetimeFigureOut">
              <a:rPr lang="en-GB" smtClean="0"/>
              <a:t>22/10/2020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02BDBE-625F-4CD2-89F2-AC23A436A023}" type="slidenum">
              <a:rPr lang="en-GB" smtClean="0"/>
              <a:t>‹#›</a:t>
            </a:fld>
            <a:endParaRPr lang="en-GB"/>
          </a:p>
        </p:txBody>
      </p:sp>
    </p:spTree>
    <p:extLst>
      <p:ext uri="{BB962C8B-B14F-4D97-AF65-F5344CB8AC3E}">
        <p14:creationId xmlns:p14="http://schemas.microsoft.com/office/powerpoint/2010/main" val="2587803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15FF4C1-1124-411B-8FF7-0B55B4A91586}" type="datetimeFigureOut">
              <a:rPr lang="en-GB" smtClean="0"/>
              <a:t>22/10/2020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02BDBE-625F-4CD2-89F2-AC23A436A023}" type="slidenum">
              <a:rPr lang="en-GB" smtClean="0"/>
              <a:t>‹#›</a:t>
            </a:fld>
            <a:endParaRPr lang="en-GB"/>
          </a:p>
        </p:txBody>
      </p:sp>
    </p:spTree>
    <p:extLst>
      <p:ext uri="{BB962C8B-B14F-4D97-AF65-F5344CB8AC3E}">
        <p14:creationId xmlns:p14="http://schemas.microsoft.com/office/powerpoint/2010/main" val="31946782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15FF4C1-1124-411B-8FF7-0B55B4A91586}" type="datetimeFigureOut">
              <a:rPr lang="en-GB" smtClean="0"/>
              <a:t>22/10/2020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02BDBE-625F-4CD2-89F2-AC23A436A023}" type="slidenum">
              <a:rPr lang="en-GB" smtClean="0"/>
              <a:t>‹#›</a:t>
            </a:fld>
            <a:endParaRPr lang="en-GB"/>
          </a:p>
        </p:txBody>
      </p:sp>
    </p:spTree>
    <p:extLst>
      <p:ext uri="{BB962C8B-B14F-4D97-AF65-F5344CB8AC3E}">
        <p14:creationId xmlns:p14="http://schemas.microsoft.com/office/powerpoint/2010/main" val="22363695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5FF4C1-1124-411B-8FF7-0B55B4A91586}" type="datetimeFigureOut">
              <a:rPr lang="en-GB" smtClean="0"/>
              <a:t>22/10/2020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02BDBE-625F-4CD2-89F2-AC23A436A023}" type="slidenum">
              <a:rPr lang="en-GB" smtClean="0"/>
              <a:t>‹#›</a:t>
            </a:fld>
            <a:endParaRPr lang="en-GB"/>
          </a:p>
        </p:txBody>
      </p:sp>
    </p:spTree>
    <p:extLst>
      <p:ext uri="{BB962C8B-B14F-4D97-AF65-F5344CB8AC3E}">
        <p14:creationId xmlns:p14="http://schemas.microsoft.com/office/powerpoint/2010/main" val="9022196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A78B6-D816-4F3A-822A-48785E23943D}"/>
              </a:ext>
            </a:extLst>
          </p:cNvPr>
          <p:cNvSpPr>
            <a:spLocks noGrp="1"/>
          </p:cNvSpPr>
          <p:nvPr>
            <p:ph type="title"/>
          </p:nvPr>
        </p:nvSpPr>
        <p:spPr>
          <a:xfrm>
            <a:off x="838200" y="374003"/>
            <a:ext cx="10515600" cy="1325563"/>
          </a:xfrm>
        </p:spPr>
        <p:txBody>
          <a:bodyPr/>
          <a:lstStyle/>
          <a:p>
            <a:r>
              <a:rPr lang="en-GB" dirty="0"/>
              <a:t>Lesson 3</a:t>
            </a:r>
          </a:p>
        </p:txBody>
      </p:sp>
      <p:sp>
        <p:nvSpPr>
          <p:cNvPr id="3" name="Content Placeholder 2">
            <a:extLst>
              <a:ext uri="{FF2B5EF4-FFF2-40B4-BE49-F238E27FC236}">
                <a16:creationId xmlns:a16="http://schemas.microsoft.com/office/drawing/2014/main" id="{92F0D160-012F-457A-882C-5D765D29A32C}"/>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7208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78378"/>
            <a:ext cx="12192000" cy="886691"/>
          </a:xfrm>
          <a:prstGeom prst="rect">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latin typeface="Comic Sans MS" panose="030F0702030302020204" pitchFamily="66" charset="0"/>
              </a:rPr>
              <a:t>Why are exchange surfaces needed?</a:t>
            </a:r>
          </a:p>
        </p:txBody>
      </p:sp>
      <p:pic>
        <p:nvPicPr>
          <p:cNvPr id="5" name="Picture 4"/>
          <p:cNvPicPr>
            <a:picLocks noChangeAspect="1"/>
          </p:cNvPicPr>
          <p:nvPr/>
        </p:nvPicPr>
        <p:blipFill>
          <a:blip r:embed="rId2"/>
          <a:stretch>
            <a:fillRect/>
          </a:stretch>
        </p:blipFill>
        <p:spPr>
          <a:xfrm>
            <a:off x="643889" y="1609997"/>
            <a:ext cx="5195208" cy="2909316"/>
          </a:xfrm>
          <a:prstGeom prst="rect">
            <a:avLst/>
          </a:prstGeom>
        </p:spPr>
      </p:pic>
      <p:pic>
        <p:nvPicPr>
          <p:cNvPr id="6" name="Picture 5"/>
          <p:cNvPicPr>
            <a:picLocks noChangeAspect="1"/>
          </p:cNvPicPr>
          <p:nvPr/>
        </p:nvPicPr>
        <p:blipFill>
          <a:blip r:embed="rId3"/>
          <a:stretch>
            <a:fillRect/>
          </a:stretch>
        </p:blipFill>
        <p:spPr>
          <a:xfrm>
            <a:off x="8713470" y="1136112"/>
            <a:ext cx="2076450" cy="3619500"/>
          </a:xfrm>
          <a:prstGeom prst="rect">
            <a:avLst/>
          </a:prstGeom>
        </p:spPr>
      </p:pic>
      <p:sp>
        <p:nvSpPr>
          <p:cNvPr id="8" name="TextBox 7"/>
          <p:cNvSpPr txBox="1"/>
          <p:nvPr/>
        </p:nvSpPr>
        <p:spPr>
          <a:xfrm>
            <a:off x="643889" y="4793143"/>
            <a:ext cx="5251269" cy="1200329"/>
          </a:xfrm>
          <a:prstGeom prst="rect">
            <a:avLst/>
          </a:prstGeom>
          <a:noFill/>
        </p:spPr>
        <p:txBody>
          <a:bodyPr wrap="square" rtlCol="0">
            <a:spAutoFit/>
          </a:bodyPr>
          <a:lstStyle/>
          <a:p>
            <a:r>
              <a:rPr lang="en-GB" dirty="0">
                <a:latin typeface="Comic Sans MS" panose="030F0702030302020204" pitchFamily="66" charset="0"/>
              </a:rPr>
              <a:t>Single cell organisms have a high surface area to volume ratio so they can absorb enough of the substances they need from their surroundings.</a:t>
            </a:r>
          </a:p>
        </p:txBody>
      </p:sp>
      <p:sp>
        <p:nvSpPr>
          <p:cNvPr id="9" name="TextBox 8"/>
          <p:cNvSpPr txBox="1"/>
          <p:nvPr/>
        </p:nvSpPr>
        <p:spPr>
          <a:xfrm>
            <a:off x="6530883" y="4793143"/>
            <a:ext cx="5251269" cy="1754326"/>
          </a:xfrm>
          <a:prstGeom prst="rect">
            <a:avLst/>
          </a:prstGeom>
          <a:noFill/>
        </p:spPr>
        <p:txBody>
          <a:bodyPr wrap="square" rtlCol="0">
            <a:spAutoFit/>
          </a:bodyPr>
          <a:lstStyle/>
          <a:p>
            <a:r>
              <a:rPr lang="en-GB" dirty="0">
                <a:latin typeface="Comic Sans MS" panose="030F0702030302020204" pitchFamily="66" charset="0"/>
              </a:rPr>
              <a:t>Multicellular organisms have much smaller surface area to volume ratio and therefore cant absorb the substances they need from just the environment, so need specialised exchange surfaces to allow for substance transport.</a:t>
            </a:r>
          </a:p>
        </p:txBody>
      </p:sp>
    </p:spTree>
    <p:extLst>
      <p:ext uri="{BB962C8B-B14F-4D97-AF65-F5344CB8AC3E}">
        <p14:creationId xmlns:p14="http://schemas.microsoft.com/office/powerpoint/2010/main" val="32985681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91441"/>
            <a:ext cx="12192000" cy="886691"/>
          </a:xfrm>
          <a:prstGeom prst="rect">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latin typeface="Comic Sans MS" panose="030F0702030302020204" pitchFamily="66" charset="0"/>
              </a:rPr>
              <a:t>Exchange surfaces</a:t>
            </a:r>
          </a:p>
        </p:txBody>
      </p:sp>
      <p:sp>
        <p:nvSpPr>
          <p:cNvPr id="5" name="TextBox 4"/>
          <p:cNvSpPr txBox="1"/>
          <p:nvPr/>
        </p:nvSpPr>
        <p:spPr>
          <a:xfrm>
            <a:off x="326571" y="992778"/>
            <a:ext cx="12030892" cy="830997"/>
          </a:xfrm>
          <a:prstGeom prst="rect">
            <a:avLst/>
          </a:prstGeom>
          <a:noFill/>
        </p:spPr>
        <p:txBody>
          <a:bodyPr wrap="square" rtlCol="0">
            <a:spAutoFit/>
          </a:bodyPr>
          <a:lstStyle/>
          <a:p>
            <a:pPr algn="ctr"/>
            <a:r>
              <a:rPr lang="en-GB" sz="2400" dirty="0">
                <a:latin typeface="Comic Sans MS" panose="030F0702030302020204" pitchFamily="66" charset="0"/>
              </a:rPr>
              <a:t>Exchange surfaces are tissues specialised for the exchange of substances in the body and are adapted for this function</a:t>
            </a:r>
          </a:p>
        </p:txBody>
      </p:sp>
      <p:sp>
        <p:nvSpPr>
          <p:cNvPr id="6" name="TextBox 5"/>
          <p:cNvSpPr txBox="1"/>
          <p:nvPr/>
        </p:nvSpPr>
        <p:spPr>
          <a:xfrm>
            <a:off x="561703" y="2325189"/>
            <a:ext cx="11064240" cy="3970318"/>
          </a:xfrm>
          <a:prstGeom prst="rect">
            <a:avLst/>
          </a:prstGeom>
          <a:noFill/>
        </p:spPr>
        <p:txBody>
          <a:bodyPr wrap="square" rtlCol="0">
            <a:spAutoFit/>
          </a:bodyPr>
          <a:lstStyle/>
          <a:p>
            <a:r>
              <a:rPr lang="en-GB" sz="2400" dirty="0">
                <a:latin typeface="Comic Sans MS" panose="030F0702030302020204" pitchFamily="66" charset="0"/>
              </a:rPr>
              <a:t>These adaptions include:</a:t>
            </a:r>
          </a:p>
          <a:p>
            <a:endParaRPr lang="en-GB" sz="2400" dirty="0">
              <a:latin typeface="Comic Sans MS" panose="030F0702030302020204" pitchFamily="66" charset="0"/>
            </a:endParaRPr>
          </a:p>
          <a:p>
            <a:r>
              <a:rPr lang="en-GB" sz="2400" dirty="0">
                <a:latin typeface="Comic Sans MS" panose="030F0702030302020204" pitchFamily="66" charset="0"/>
              </a:rPr>
              <a:t>-Thin membranes</a:t>
            </a:r>
          </a:p>
          <a:p>
            <a:endParaRPr lang="en-GB" sz="2400" dirty="0">
              <a:latin typeface="Comic Sans MS" panose="030F0702030302020204" pitchFamily="66" charset="0"/>
            </a:endParaRPr>
          </a:p>
          <a:p>
            <a:r>
              <a:rPr lang="en-GB" sz="2400" dirty="0">
                <a:latin typeface="Comic Sans MS" panose="030F0702030302020204" pitchFamily="66" charset="0"/>
              </a:rPr>
              <a:t>-Large surface areas</a:t>
            </a:r>
          </a:p>
          <a:p>
            <a:endParaRPr lang="en-GB" sz="2400" dirty="0">
              <a:latin typeface="Comic Sans MS" panose="030F0702030302020204" pitchFamily="66" charset="0"/>
            </a:endParaRPr>
          </a:p>
          <a:p>
            <a:r>
              <a:rPr lang="en-GB" sz="2400" dirty="0">
                <a:latin typeface="Comic Sans MS" panose="030F0702030302020204" pitchFamily="66" charset="0"/>
              </a:rPr>
              <a:t>-Lots of blood vessels</a:t>
            </a:r>
          </a:p>
          <a:p>
            <a:endParaRPr lang="en-GB" sz="2400" dirty="0">
              <a:latin typeface="Comic Sans MS" panose="030F0702030302020204" pitchFamily="66" charset="0"/>
            </a:endParaRPr>
          </a:p>
          <a:p>
            <a:r>
              <a:rPr lang="en-GB" sz="2400" dirty="0">
                <a:latin typeface="Comic Sans MS" panose="030F0702030302020204" pitchFamily="66" charset="0"/>
              </a:rPr>
              <a:t>-Ventilation</a:t>
            </a:r>
          </a:p>
          <a:p>
            <a:endParaRPr lang="en-GB" dirty="0"/>
          </a:p>
          <a:p>
            <a:endParaRPr lang="en-GB" dirty="0"/>
          </a:p>
        </p:txBody>
      </p:sp>
    </p:spTree>
    <p:extLst>
      <p:ext uri="{BB962C8B-B14F-4D97-AF65-F5344CB8AC3E}">
        <p14:creationId xmlns:p14="http://schemas.microsoft.com/office/powerpoint/2010/main" val="2687610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91441"/>
            <a:ext cx="12192000" cy="886691"/>
          </a:xfrm>
          <a:prstGeom prst="rect">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latin typeface="Comic Sans MS" panose="030F0702030302020204" pitchFamily="66" charset="0"/>
              </a:rPr>
              <a:t>Exchanging Substances</a:t>
            </a:r>
          </a:p>
        </p:txBody>
      </p:sp>
      <p:sp>
        <p:nvSpPr>
          <p:cNvPr id="6" name="TextBox 5"/>
          <p:cNvSpPr txBox="1"/>
          <p:nvPr/>
        </p:nvSpPr>
        <p:spPr>
          <a:xfrm>
            <a:off x="1685109" y="992777"/>
            <a:ext cx="8712925" cy="400110"/>
          </a:xfrm>
          <a:prstGeom prst="rect">
            <a:avLst/>
          </a:prstGeom>
          <a:noFill/>
        </p:spPr>
        <p:txBody>
          <a:bodyPr wrap="square" rtlCol="0">
            <a:spAutoFit/>
          </a:bodyPr>
          <a:lstStyle/>
          <a:p>
            <a:pPr algn="ctr"/>
            <a:r>
              <a:rPr lang="en-GB" sz="2000" b="1" dirty="0">
                <a:latin typeface="Comic Sans MS" panose="030F0702030302020204" pitchFamily="66" charset="0"/>
              </a:rPr>
              <a:t>Copy this table into your books</a:t>
            </a:r>
          </a:p>
        </p:txBody>
      </p:sp>
      <p:graphicFrame>
        <p:nvGraphicFramePr>
          <p:cNvPr id="7" name="Table 6"/>
          <p:cNvGraphicFramePr>
            <a:graphicFrameLocks noGrp="1"/>
          </p:cNvGraphicFramePr>
          <p:nvPr>
            <p:extLst>
              <p:ext uri="{D42A27DB-BD31-4B8C-83A1-F6EECF244321}">
                <p14:modId xmlns:p14="http://schemas.microsoft.com/office/powerpoint/2010/main" val="3842333249"/>
              </p:ext>
            </p:extLst>
          </p:nvPr>
        </p:nvGraphicFramePr>
        <p:xfrm>
          <a:off x="522513" y="1777758"/>
          <a:ext cx="10972800" cy="4834904"/>
        </p:xfrm>
        <a:graphic>
          <a:graphicData uri="http://schemas.openxmlformats.org/drawingml/2006/table">
            <a:tbl>
              <a:tblPr firstRow="1" bandRow="1">
                <a:tableStyleId>{5940675A-B579-460E-94D1-54222C63F5DA}</a:tableStyleId>
              </a:tblPr>
              <a:tblGrid>
                <a:gridCol w="2743200">
                  <a:extLst>
                    <a:ext uri="{9D8B030D-6E8A-4147-A177-3AD203B41FA5}">
                      <a16:colId xmlns:a16="http://schemas.microsoft.com/office/drawing/2014/main" val="257965479"/>
                    </a:ext>
                  </a:extLst>
                </a:gridCol>
                <a:gridCol w="2743200">
                  <a:extLst>
                    <a:ext uri="{9D8B030D-6E8A-4147-A177-3AD203B41FA5}">
                      <a16:colId xmlns:a16="http://schemas.microsoft.com/office/drawing/2014/main" val="3049031000"/>
                    </a:ext>
                  </a:extLst>
                </a:gridCol>
                <a:gridCol w="2743200">
                  <a:extLst>
                    <a:ext uri="{9D8B030D-6E8A-4147-A177-3AD203B41FA5}">
                      <a16:colId xmlns:a16="http://schemas.microsoft.com/office/drawing/2014/main" val="2742154499"/>
                    </a:ext>
                  </a:extLst>
                </a:gridCol>
                <a:gridCol w="2743200">
                  <a:extLst>
                    <a:ext uri="{9D8B030D-6E8A-4147-A177-3AD203B41FA5}">
                      <a16:colId xmlns:a16="http://schemas.microsoft.com/office/drawing/2014/main" val="69523648"/>
                    </a:ext>
                  </a:extLst>
                </a:gridCol>
              </a:tblGrid>
              <a:tr h="911546">
                <a:tc>
                  <a:txBody>
                    <a:bodyPr/>
                    <a:lstStyle/>
                    <a:p>
                      <a:r>
                        <a:rPr lang="en-GB" dirty="0"/>
                        <a:t>Function</a:t>
                      </a:r>
                    </a:p>
                  </a:txBody>
                  <a:tcPr/>
                </a:tc>
                <a:tc>
                  <a:txBody>
                    <a:bodyPr/>
                    <a:lstStyle/>
                    <a:p>
                      <a:r>
                        <a:rPr lang="en-GB" dirty="0"/>
                        <a:t>Exchange Surface</a:t>
                      </a:r>
                    </a:p>
                  </a:txBody>
                  <a:tcPr/>
                </a:tc>
                <a:tc>
                  <a:txBody>
                    <a:bodyPr/>
                    <a:lstStyle/>
                    <a:p>
                      <a:r>
                        <a:rPr lang="en-GB" dirty="0"/>
                        <a:t>Substances</a:t>
                      </a:r>
                      <a:r>
                        <a:rPr lang="en-GB" baseline="0" dirty="0"/>
                        <a:t> Exchanged</a:t>
                      </a:r>
                      <a:endParaRPr lang="en-GB" dirty="0"/>
                    </a:p>
                  </a:txBody>
                  <a:tcPr/>
                </a:tc>
                <a:tc>
                  <a:txBody>
                    <a:bodyPr/>
                    <a:lstStyle/>
                    <a:p>
                      <a:r>
                        <a:rPr lang="en-GB" dirty="0"/>
                        <a:t>Adaptations</a:t>
                      </a:r>
                    </a:p>
                  </a:txBody>
                  <a:tcPr/>
                </a:tc>
                <a:extLst>
                  <a:ext uri="{0D108BD9-81ED-4DB2-BD59-A6C34878D82A}">
                    <a16:rowId xmlns:a16="http://schemas.microsoft.com/office/drawing/2014/main" val="3001266891"/>
                  </a:ext>
                </a:extLst>
              </a:tr>
              <a:tr h="911546">
                <a:tc>
                  <a:txBody>
                    <a:bodyPr/>
                    <a:lstStyle/>
                    <a:p>
                      <a:r>
                        <a:rPr lang="en-GB" dirty="0"/>
                        <a:t>The exchange of gases</a:t>
                      </a:r>
                    </a:p>
                  </a:txBody>
                  <a:tcPr/>
                </a:tc>
                <a:tc>
                  <a:txBody>
                    <a:bodyPr/>
                    <a:lstStyle/>
                    <a:p>
                      <a:r>
                        <a:rPr lang="en-GB" dirty="0"/>
                        <a:t>alveolus</a:t>
                      </a:r>
                    </a:p>
                  </a:txBody>
                  <a:tcPr/>
                </a:tc>
                <a:tc>
                  <a:txBody>
                    <a:bodyPr/>
                    <a:lstStyle/>
                    <a:p>
                      <a:pPr lvl="0">
                        <a:buNone/>
                      </a:pPr>
                      <a:endParaRPr lang="en-US" dirty="0"/>
                    </a:p>
                  </a:txBody>
                  <a:tcPr/>
                </a:tc>
                <a:tc>
                  <a:txBody>
                    <a:bodyPr/>
                    <a:lstStyle/>
                    <a:p>
                      <a:r>
                        <a:rPr lang="en-GB" dirty="0"/>
                        <a:t>Very thin walls with a moist lining. Lots of blood capillaries to carry gases away</a:t>
                      </a:r>
                    </a:p>
                  </a:txBody>
                  <a:tcPr/>
                </a:tc>
                <a:extLst>
                  <a:ext uri="{0D108BD9-81ED-4DB2-BD59-A6C34878D82A}">
                    <a16:rowId xmlns:a16="http://schemas.microsoft.com/office/drawing/2014/main" val="3370492660"/>
                  </a:ext>
                </a:extLst>
              </a:tr>
              <a:tr h="911546">
                <a:tc>
                  <a:txBody>
                    <a:bodyPr/>
                    <a:lstStyle/>
                    <a:p>
                      <a:r>
                        <a:rPr lang="en-GB" dirty="0"/>
                        <a:t>Absorb the products of digestion</a:t>
                      </a:r>
                      <a:endParaRPr lang="en-GB" dirty="0" err="1"/>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966462296"/>
                  </a:ext>
                </a:extLst>
              </a:tr>
              <a:tr h="911546">
                <a:tc>
                  <a:txBody>
                    <a:bodyPr/>
                    <a:lstStyle/>
                    <a:p>
                      <a:r>
                        <a:rPr lang="en-GB" dirty="0"/>
                        <a:t>Gas exchange in leaves</a:t>
                      </a:r>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430217825"/>
                  </a:ext>
                </a:extLst>
              </a:tr>
              <a:tr h="911546">
                <a:tc>
                  <a:txBody>
                    <a:bodyPr/>
                    <a:lstStyle/>
                    <a:p>
                      <a:r>
                        <a:rPr lang="en-GB" dirty="0"/>
                        <a:t>Gas exchange in fish</a:t>
                      </a:r>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464372919"/>
                  </a:ext>
                </a:extLst>
              </a:tr>
            </a:tbl>
          </a:graphicData>
        </a:graphic>
      </p:graphicFrame>
    </p:spTree>
    <p:extLst>
      <p:ext uri="{BB962C8B-B14F-4D97-AF65-F5344CB8AC3E}">
        <p14:creationId xmlns:p14="http://schemas.microsoft.com/office/powerpoint/2010/main" val="41750140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91441"/>
            <a:ext cx="12192000" cy="886691"/>
          </a:xfrm>
          <a:prstGeom prst="rect">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latin typeface="Comic Sans MS" panose="030F0702030302020204" pitchFamily="66" charset="0"/>
              </a:rPr>
              <a:t>Exchanging Substances</a:t>
            </a:r>
          </a:p>
        </p:txBody>
      </p:sp>
      <p:sp>
        <p:nvSpPr>
          <p:cNvPr id="6" name="TextBox 5"/>
          <p:cNvSpPr txBox="1"/>
          <p:nvPr/>
        </p:nvSpPr>
        <p:spPr>
          <a:xfrm>
            <a:off x="1685109" y="992777"/>
            <a:ext cx="8712925" cy="400110"/>
          </a:xfrm>
          <a:prstGeom prst="rect">
            <a:avLst/>
          </a:prstGeom>
          <a:noFill/>
        </p:spPr>
        <p:txBody>
          <a:bodyPr wrap="square" rtlCol="0">
            <a:spAutoFit/>
          </a:bodyPr>
          <a:lstStyle/>
          <a:p>
            <a:pPr algn="ctr"/>
            <a:r>
              <a:rPr lang="en-GB" sz="2000" b="1" dirty="0">
                <a:latin typeface="Comic Sans MS" panose="030F0702030302020204" pitchFamily="66" charset="0"/>
              </a:rPr>
              <a:t>Copy this table into your books</a:t>
            </a:r>
          </a:p>
        </p:txBody>
      </p:sp>
      <p:graphicFrame>
        <p:nvGraphicFramePr>
          <p:cNvPr id="7" name="Table 6"/>
          <p:cNvGraphicFramePr>
            <a:graphicFrameLocks noGrp="1"/>
          </p:cNvGraphicFramePr>
          <p:nvPr/>
        </p:nvGraphicFramePr>
        <p:xfrm>
          <a:off x="522513" y="1777758"/>
          <a:ext cx="10972800" cy="4834904"/>
        </p:xfrm>
        <a:graphic>
          <a:graphicData uri="http://schemas.openxmlformats.org/drawingml/2006/table">
            <a:tbl>
              <a:tblPr firstRow="1" bandRow="1">
                <a:tableStyleId>{5940675A-B579-460E-94D1-54222C63F5DA}</a:tableStyleId>
              </a:tblPr>
              <a:tblGrid>
                <a:gridCol w="2743200">
                  <a:extLst>
                    <a:ext uri="{9D8B030D-6E8A-4147-A177-3AD203B41FA5}">
                      <a16:colId xmlns:a16="http://schemas.microsoft.com/office/drawing/2014/main" val="257965479"/>
                    </a:ext>
                  </a:extLst>
                </a:gridCol>
                <a:gridCol w="2743200">
                  <a:extLst>
                    <a:ext uri="{9D8B030D-6E8A-4147-A177-3AD203B41FA5}">
                      <a16:colId xmlns:a16="http://schemas.microsoft.com/office/drawing/2014/main" val="3049031000"/>
                    </a:ext>
                  </a:extLst>
                </a:gridCol>
                <a:gridCol w="2743200">
                  <a:extLst>
                    <a:ext uri="{9D8B030D-6E8A-4147-A177-3AD203B41FA5}">
                      <a16:colId xmlns:a16="http://schemas.microsoft.com/office/drawing/2014/main" val="2742154499"/>
                    </a:ext>
                  </a:extLst>
                </a:gridCol>
                <a:gridCol w="2743200">
                  <a:extLst>
                    <a:ext uri="{9D8B030D-6E8A-4147-A177-3AD203B41FA5}">
                      <a16:colId xmlns:a16="http://schemas.microsoft.com/office/drawing/2014/main" val="69523648"/>
                    </a:ext>
                  </a:extLst>
                </a:gridCol>
              </a:tblGrid>
              <a:tr h="911546">
                <a:tc>
                  <a:txBody>
                    <a:bodyPr/>
                    <a:lstStyle/>
                    <a:p>
                      <a:r>
                        <a:rPr lang="en-GB" dirty="0"/>
                        <a:t>Function</a:t>
                      </a:r>
                    </a:p>
                  </a:txBody>
                  <a:tcPr/>
                </a:tc>
                <a:tc>
                  <a:txBody>
                    <a:bodyPr/>
                    <a:lstStyle/>
                    <a:p>
                      <a:r>
                        <a:rPr lang="en-GB" dirty="0"/>
                        <a:t>Exchange Surface</a:t>
                      </a:r>
                    </a:p>
                  </a:txBody>
                  <a:tcPr/>
                </a:tc>
                <a:tc>
                  <a:txBody>
                    <a:bodyPr/>
                    <a:lstStyle/>
                    <a:p>
                      <a:r>
                        <a:rPr lang="en-GB" dirty="0"/>
                        <a:t>Substances</a:t>
                      </a:r>
                      <a:r>
                        <a:rPr lang="en-GB" baseline="0" dirty="0"/>
                        <a:t> Exchanged</a:t>
                      </a:r>
                      <a:endParaRPr lang="en-GB" dirty="0"/>
                    </a:p>
                  </a:txBody>
                  <a:tcPr/>
                </a:tc>
                <a:tc>
                  <a:txBody>
                    <a:bodyPr/>
                    <a:lstStyle/>
                    <a:p>
                      <a:r>
                        <a:rPr lang="en-GB" dirty="0"/>
                        <a:t>Adaptations</a:t>
                      </a:r>
                    </a:p>
                  </a:txBody>
                  <a:tcPr/>
                </a:tc>
                <a:extLst>
                  <a:ext uri="{0D108BD9-81ED-4DB2-BD59-A6C34878D82A}">
                    <a16:rowId xmlns:a16="http://schemas.microsoft.com/office/drawing/2014/main" val="3001266891"/>
                  </a:ext>
                </a:extLst>
              </a:tr>
              <a:tr h="911546">
                <a:tc>
                  <a:txBody>
                    <a:bodyPr/>
                    <a:lstStyle/>
                    <a:p>
                      <a:r>
                        <a:rPr lang="en-GB" dirty="0"/>
                        <a:t>The exchange of gases</a:t>
                      </a:r>
                    </a:p>
                  </a:txBody>
                  <a:tcPr/>
                </a:tc>
                <a:tc>
                  <a:txBody>
                    <a:bodyPr/>
                    <a:lstStyle/>
                    <a:p>
                      <a:r>
                        <a:rPr lang="en-GB" dirty="0"/>
                        <a:t>alveolus</a:t>
                      </a:r>
                    </a:p>
                  </a:txBody>
                  <a:tcPr/>
                </a:tc>
                <a:tc>
                  <a:txBody>
                    <a:bodyPr/>
                    <a:lstStyle/>
                    <a:p>
                      <a:pPr lvl="0">
                        <a:buNone/>
                      </a:pPr>
                      <a:endParaRPr lang="en-US" dirty="0"/>
                    </a:p>
                  </a:txBody>
                  <a:tcPr/>
                </a:tc>
                <a:tc>
                  <a:txBody>
                    <a:bodyPr/>
                    <a:lstStyle/>
                    <a:p>
                      <a:r>
                        <a:rPr lang="en-GB" dirty="0"/>
                        <a:t>Very thin walls with a moist lining. Lots of blood capillaries to carry gases away</a:t>
                      </a:r>
                    </a:p>
                  </a:txBody>
                  <a:tcPr/>
                </a:tc>
                <a:extLst>
                  <a:ext uri="{0D108BD9-81ED-4DB2-BD59-A6C34878D82A}">
                    <a16:rowId xmlns:a16="http://schemas.microsoft.com/office/drawing/2014/main" val="3370492660"/>
                  </a:ext>
                </a:extLst>
              </a:tr>
              <a:tr h="911546">
                <a:tc>
                  <a:txBody>
                    <a:bodyPr/>
                    <a:lstStyle/>
                    <a:p>
                      <a:r>
                        <a:rPr lang="en-GB" dirty="0"/>
                        <a:t>Absorb the products of digestion</a:t>
                      </a:r>
                      <a:endParaRPr lang="en-GB" dirty="0" err="1"/>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966462296"/>
                  </a:ext>
                </a:extLst>
              </a:tr>
              <a:tr h="911546">
                <a:tc>
                  <a:txBody>
                    <a:bodyPr/>
                    <a:lstStyle/>
                    <a:p>
                      <a:r>
                        <a:rPr lang="en-GB" dirty="0"/>
                        <a:t>Gas exchange in leaves</a:t>
                      </a:r>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430217825"/>
                  </a:ext>
                </a:extLst>
              </a:tr>
              <a:tr h="911546">
                <a:tc>
                  <a:txBody>
                    <a:bodyPr/>
                    <a:lstStyle/>
                    <a:p>
                      <a:r>
                        <a:rPr lang="en-GB" dirty="0"/>
                        <a:t>Gas exchange in fish</a:t>
                      </a:r>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464372919"/>
                  </a:ext>
                </a:extLst>
              </a:tr>
            </a:tbl>
          </a:graphicData>
        </a:graphic>
      </p:graphicFrame>
    </p:spTree>
    <p:extLst>
      <p:ext uri="{BB962C8B-B14F-4D97-AF65-F5344CB8AC3E}">
        <p14:creationId xmlns:p14="http://schemas.microsoft.com/office/powerpoint/2010/main" val="38118653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91441"/>
            <a:ext cx="12192000" cy="886691"/>
          </a:xfrm>
          <a:prstGeom prst="rect">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latin typeface="Comic Sans MS" panose="030F0702030302020204" pitchFamily="66" charset="0"/>
              </a:rPr>
              <a:t>Gas Exchange in Humans</a:t>
            </a:r>
          </a:p>
        </p:txBody>
      </p:sp>
      <p:pic>
        <p:nvPicPr>
          <p:cNvPr id="5" name="Picture 4"/>
          <p:cNvPicPr>
            <a:picLocks noChangeAspect="1"/>
          </p:cNvPicPr>
          <p:nvPr/>
        </p:nvPicPr>
        <p:blipFill>
          <a:blip r:embed="rId2"/>
          <a:stretch>
            <a:fillRect/>
          </a:stretch>
        </p:blipFill>
        <p:spPr>
          <a:xfrm>
            <a:off x="1009403" y="1412418"/>
            <a:ext cx="4437807" cy="2887437"/>
          </a:xfrm>
          <a:prstGeom prst="rect">
            <a:avLst/>
          </a:prstGeom>
        </p:spPr>
      </p:pic>
      <p:pic>
        <p:nvPicPr>
          <p:cNvPr id="6" name="Picture 5"/>
          <p:cNvPicPr>
            <a:picLocks noChangeAspect="1"/>
          </p:cNvPicPr>
          <p:nvPr/>
        </p:nvPicPr>
        <p:blipFill>
          <a:blip r:embed="rId3"/>
          <a:stretch>
            <a:fillRect/>
          </a:stretch>
        </p:blipFill>
        <p:spPr>
          <a:xfrm>
            <a:off x="6492240" y="1188174"/>
            <a:ext cx="4447903" cy="3335927"/>
          </a:xfrm>
          <a:prstGeom prst="rect">
            <a:avLst/>
          </a:prstGeom>
        </p:spPr>
      </p:pic>
      <p:sp>
        <p:nvSpPr>
          <p:cNvPr id="7" name="TextBox 6"/>
          <p:cNvSpPr txBox="1"/>
          <p:nvPr/>
        </p:nvSpPr>
        <p:spPr>
          <a:xfrm>
            <a:off x="714103" y="4767942"/>
            <a:ext cx="10763794" cy="1938992"/>
          </a:xfrm>
          <a:prstGeom prst="rect">
            <a:avLst/>
          </a:prstGeom>
          <a:noFill/>
        </p:spPr>
        <p:txBody>
          <a:bodyPr wrap="square" lIns="91440" tIns="45720" rIns="91440" bIns="45720" rtlCol="0" anchor="t">
            <a:spAutoFit/>
          </a:bodyPr>
          <a:lstStyle/>
          <a:p>
            <a:r>
              <a:rPr lang="en-GB" sz="2000" dirty="0">
                <a:latin typeface="Comic Sans MS"/>
              </a:rPr>
              <a:t>The job of the lungs is to transfer oxygen into the blood and carbon dioxide out of it. To carry out this job the lungs are full of air sacs called alveoli where this gas exchange takes place.  The alveoli have a large surface area of around 75 m</a:t>
            </a:r>
            <a:r>
              <a:rPr lang="en-GB" sz="2000" baseline="30000" dirty="0">
                <a:latin typeface="Comic Sans MS"/>
              </a:rPr>
              <a:t>2</a:t>
            </a:r>
            <a:r>
              <a:rPr lang="en-GB" sz="2000" dirty="0">
                <a:latin typeface="Comic Sans MS"/>
              </a:rPr>
              <a:t>, have thin walls and a moist lining to allow the dissolving of gases. These air sacs are surrounded by blood vessels called capillaries. The two gases diffuse into or out of the blood following the concentration gradient.</a:t>
            </a:r>
          </a:p>
        </p:txBody>
      </p:sp>
    </p:spTree>
    <p:extLst>
      <p:ext uri="{BB962C8B-B14F-4D97-AF65-F5344CB8AC3E}">
        <p14:creationId xmlns:p14="http://schemas.microsoft.com/office/powerpoint/2010/main" val="7420861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91441"/>
            <a:ext cx="12192000" cy="886691"/>
          </a:xfrm>
          <a:prstGeom prst="rect">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latin typeface="Comic Sans MS" panose="030F0702030302020204" pitchFamily="66" charset="0"/>
              </a:rPr>
              <a:t>Absorbing the products of digestion</a:t>
            </a:r>
          </a:p>
        </p:txBody>
      </p:sp>
      <p:pic>
        <p:nvPicPr>
          <p:cNvPr id="6" name="Picture 5"/>
          <p:cNvPicPr>
            <a:picLocks noChangeAspect="1"/>
          </p:cNvPicPr>
          <p:nvPr/>
        </p:nvPicPr>
        <p:blipFill>
          <a:blip r:embed="rId2"/>
          <a:stretch>
            <a:fillRect/>
          </a:stretch>
        </p:blipFill>
        <p:spPr>
          <a:xfrm>
            <a:off x="3886200" y="931818"/>
            <a:ext cx="4419600" cy="3235233"/>
          </a:xfrm>
          <a:prstGeom prst="rect">
            <a:avLst/>
          </a:prstGeom>
        </p:spPr>
      </p:pic>
      <p:sp>
        <p:nvSpPr>
          <p:cNvPr id="7" name="TextBox 6"/>
          <p:cNvSpPr txBox="1"/>
          <p:nvPr/>
        </p:nvSpPr>
        <p:spPr>
          <a:xfrm>
            <a:off x="483325" y="4303619"/>
            <a:ext cx="11612880" cy="2308324"/>
          </a:xfrm>
          <a:prstGeom prst="rect">
            <a:avLst/>
          </a:prstGeom>
          <a:noFill/>
        </p:spPr>
        <p:txBody>
          <a:bodyPr wrap="square" rtlCol="0">
            <a:spAutoFit/>
          </a:bodyPr>
          <a:lstStyle/>
          <a:p>
            <a:r>
              <a:rPr lang="en-GB" sz="2400" dirty="0">
                <a:latin typeface="Comic Sans MS" panose="030F0702030302020204" pitchFamily="66" charset="0"/>
              </a:rPr>
              <a:t>Absorption of nutrients, such as glucose and amino acids, takes place in the small intestine. These are taken into the bloodstream using diffusion and active transport. To aid in this  the inside of the small intestine is covered in small projections called villi that increase the surface area of the small intestine. These have very thin walls, only one cell thick, and have a very good blood supply. </a:t>
            </a:r>
          </a:p>
        </p:txBody>
      </p:sp>
    </p:spTree>
    <p:extLst>
      <p:ext uri="{BB962C8B-B14F-4D97-AF65-F5344CB8AC3E}">
        <p14:creationId xmlns:p14="http://schemas.microsoft.com/office/powerpoint/2010/main" val="27964537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91441"/>
            <a:ext cx="12192000" cy="886691"/>
          </a:xfrm>
          <a:prstGeom prst="rect">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latin typeface="Comic Sans MS" panose="030F0702030302020204" pitchFamily="66" charset="0"/>
              </a:rPr>
              <a:t>Gas exchange in leaves</a:t>
            </a:r>
          </a:p>
        </p:txBody>
      </p:sp>
      <p:pic>
        <p:nvPicPr>
          <p:cNvPr id="5" name="Picture 4"/>
          <p:cNvPicPr>
            <a:picLocks noChangeAspect="1"/>
          </p:cNvPicPr>
          <p:nvPr/>
        </p:nvPicPr>
        <p:blipFill>
          <a:blip r:embed="rId2"/>
          <a:stretch>
            <a:fillRect/>
          </a:stretch>
        </p:blipFill>
        <p:spPr>
          <a:xfrm>
            <a:off x="1733005" y="948010"/>
            <a:ext cx="8725989" cy="3036162"/>
          </a:xfrm>
          <a:prstGeom prst="rect">
            <a:avLst/>
          </a:prstGeom>
        </p:spPr>
      </p:pic>
      <p:sp>
        <p:nvSpPr>
          <p:cNvPr id="7" name="TextBox 6"/>
          <p:cNvSpPr txBox="1"/>
          <p:nvPr/>
        </p:nvSpPr>
        <p:spPr>
          <a:xfrm>
            <a:off x="263433" y="4284617"/>
            <a:ext cx="11665131" cy="2246769"/>
          </a:xfrm>
          <a:prstGeom prst="rect">
            <a:avLst/>
          </a:prstGeom>
          <a:noFill/>
        </p:spPr>
        <p:txBody>
          <a:bodyPr wrap="square" rtlCol="0">
            <a:spAutoFit/>
          </a:bodyPr>
          <a:lstStyle/>
          <a:p>
            <a:r>
              <a:rPr lang="en-GB" sz="2000" dirty="0">
                <a:latin typeface="Comic Sans MS" panose="030F0702030302020204" pitchFamily="66" charset="0"/>
              </a:rPr>
              <a:t>Plants need to exchange the oxygen produced in photosynthesis and the carbon dioxide need for the process. The surface where this exchange takes place is the bottom of the leaf. This surface is covered in small holes called stomata where the gases can diffuse into and out of the leaf. </a:t>
            </a:r>
          </a:p>
          <a:p>
            <a:r>
              <a:rPr lang="en-GB" sz="2000" dirty="0">
                <a:latin typeface="Comic Sans MS" panose="030F0702030302020204" pitchFamily="66" charset="0"/>
              </a:rPr>
              <a:t>Leaves have a flattened shape in order to increase the surface area available to make diffusion more effective. The walls inside the leaf also form an exchange surface, air spaces within the leaf also act to increase the surface area available for this gas exchange to take place.</a:t>
            </a:r>
          </a:p>
        </p:txBody>
      </p:sp>
    </p:spTree>
    <p:extLst>
      <p:ext uri="{BB962C8B-B14F-4D97-AF65-F5344CB8AC3E}">
        <p14:creationId xmlns:p14="http://schemas.microsoft.com/office/powerpoint/2010/main" val="3979678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91441"/>
            <a:ext cx="12192000" cy="886691"/>
          </a:xfrm>
          <a:prstGeom prst="rect">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latin typeface="Comic Sans MS" panose="030F0702030302020204" pitchFamily="66" charset="0"/>
              </a:rPr>
              <a:t>Gas Exchange in Fish</a:t>
            </a:r>
          </a:p>
        </p:txBody>
      </p:sp>
      <p:pic>
        <p:nvPicPr>
          <p:cNvPr id="5" name="Picture 4"/>
          <p:cNvPicPr>
            <a:picLocks noChangeAspect="1"/>
          </p:cNvPicPr>
          <p:nvPr/>
        </p:nvPicPr>
        <p:blipFill>
          <a:blip r:embed="rId2"/>
          <a:stretch>
            <a:fillRect/>
          </a:stretch>
        </p:blipFill>
        <p:spPr>
          <a:xfrm>
            <a:off x="2238715" y="1136741"/>
            <a:ext cx="7714570" cy="2429420"/>
          </a:xfrm>
          <a:prstGeom prst="rect">
            <a:avLst/>
          </a:prstGeom>
        </p:spPr>
      </p:pic>
      <p:sp>
        <p:nvSpPr>
          <p:cNvPr id="6" name="TextBox 5"/>
          <p:cNvSpPr txBox="1"/>
          <p:nvPr/>
        </p:nvSpPr>
        <p:spPr>
          <a:xfrm>
            <a:off x="431074" y="4127863"/>
            <a:ext cx="11377749" cy="2246769"/>
          </a:xfrm>
          <a:prstGeom prst="rect">
            <a:avLst/>
          </a:prstGeom>
          <a:noFill/>
        </p:spPr>
        <p:txBody>
          <a:bodyPr wrap="square" rtlCol="0">
            <a:spAutoFit/>
          </a:bodyPr>
          <a:lstStyle/>
          <a:p>
            <a:r>
              <a:rPr lang="en-GB" sz="2000" dirty="0">
                <a:latin typeface="Comic Sans MS" panose="030F0702030302020204" pitchFamily="66" charset="0"/>
              </a:rPr>
              <a:t>Fish obtain their oxygen from the water so need an exchange surface specialised to be able to do this, these are the gills. Water passes over the gills, allowing oxygen to diffuse into the blood and carbon dioxide to move out as it does. </a:t>
            </a:r>
          </a:p>
          <a:p>
            <a:r>
              <a:rPr lang="en-GB" sz="2000" dirty="0">
                <a:latin typeface="Comic Sans MS" panose="030F0702030302020204" pitchFamily="66" charset="0"/>
              </a:rPr>
              <a:t>The gills are made up of thin plates called gill filaments which increase the surface area of the tissue. These are then covered in structures called lamellae which increases the surface area further. The gills have a very good blood supply and very thin walls, this allows for the quick diffusion of gasses across this wall either into or out of the blood.</a:t>
            </a:r>
          </a:p>
        </p:txBody>
      </p:sp>
    </p:spTree>
    <p:extLst>
      <p:ext uri="{BB962C8B-B14F-4D97-AF65-F5344CB8AC3E}">
        <p14:creationId xmlns:p14="http://schemas.microsoft.com/office/powerpoint/2010/main" val="20562277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782388564"/>
              </p:ext>
            </p:extLst>
          </p:nvPr>
        </p:nvGraphicFramePr>
        <p:xfrm>
          <a:off x="587827" y="156754"/>
          <a:ext cx="10972800" cy="6260952"/>
        </p:xfrm>
        <a:graphic>
          <a:graphicData uri="http://schemas.openxmlformats.org/drawingml/2006/table">
            <a:tbl>
              <a:tblPr firstRow="1" bandRow="1">
                <a:tableStyleId>{5940675A-B579-460E-94D1-54222C63F5DA}</a:tableStyleId>
              </a:tblPr>
              <a:tblGrid>
                <a:gridCol w="2743200">
                  <a:extLst>
                    <a:ext uri="{9D8B030D-6E8A-4147-A177-3AD203B41FA5}">
                      <a16:colId xmlns:a16="http://schemas.microsoft.com/office/drawing/2014/main" val="257965479"/>
                    </a:ext>
                  </a:extLst>
                </a:gridCol>
                <a:gridCol w="2743200">
                  <a:extLst>
                    <a:ext uri="{9D8B030D-6E8A-4147-A177-3AD203B41FA5}">
                      <a16:colId xmlns:a16="http://schemas.microsoft.com/office/drawing/2014/main" val="3049031000"/>
                    </a:ext>
                  </a:extLst>
                </a:gridCol>
                <a:gridCol w="2743200">
                  <a:extLst>
                    <a:ext uri="{9D8B030D-6E8A-4147-A177-3AD203B41FA5}">
                      <a16:colId xmlns:a16="http://schemas.microsoft.com/office/drawing/2014/main" val="2742154499"/>
                    </a:ext>
                  </a:extLst>
                </a:gridCol>
                <a:gridCol w="2743200">
                  <a:extLst>
                    <a:ext uri="{9D8B030D-6E8A-4147-A177-3AD203B41FA5}">
                      <a16:colId xmlns:a16="http://schemas.microsoft.com/office/drawing/2014/main" val="69523648"/>
                    </a:ext>
                  </a:extLst>
                </a:gridCol>
              </a:tblGrid>
              <a:tr h="1688952">
                <a:tc>
                  <a:txBody>
                    <a:bodyPr/>
                    <a:lstStyle/>
                    <a:p>
                      <a:r>
                        <a:rPr lang="en-GB" sz="1600" dirty="0">
                          <a:latin typeface="Comic Sans MS" panose="030F0702030302020204" pitchFamily="66" charset="0"/>
                        </a:rPr>
                        <a:t>Function</a:t>
                      </a:r>
                    </a:p>
                  </a:txBody>
                  <a:tcPr/>
                </a:tc>
                <a:tc>
                  <a:txBody>
                    <a:bodyPr/>
                    <a:lstStyle/>
                    <a:p>
                      <a:r>
                        <a:rPr lang="en-GB" sz="1600" dirty="0">
                          <a:latin typeface="Comic Sans MS" panose="030F0702030302020204" pitchFamily="66" charset="0"/>
                        </a:rPr>
                        <a:t>Exchange Surface</a:t>
                      </a:r>
                    </a:p>
                  </a:txBody>
                  <a:tcPr/>
                </a:tc>
                <a:tc>
                  <a:txBody>
                    <a:bodyPr/>
                    <a:lstStyle/>
                    <a:p>
                      <a:r>
                        <a:rPr lang="en-GB" sz="1600" dirty="0">
                          <a:latin typeface="Comic Sans MS" panose="030F0702030302020204" pitchFamily="66" charset="0"/>
                        </a:rPr>
                        <a:t>Substances</a:t>
                      </a:r>
                      <a:r>
                        <a:rPr lang="en-GB" sz="1600" baseline="0" dirty="0">
                          <a:latin typeface="Comic Sans MS" panose="030F0702030302020204" pitchFamily="66" charset="0"/>
                        </a:rPr>
                        <a:t> Exchanged</a:t>
                      </a:r>
                      <a:endParaRPr lang="en-GB" sz="1600" dirty="0">
                        <a:latin typeface="Comic Sans MS" panose="030F0702030302020204" pitchFamily="66" charset="0"/>
                      </a:endParaRPr>
                    </a:p>
                  </a:txBody>
                  <a:tcPr/>
                </a:tc>
                <a:tc>
                  <a:txBody>
                    <a:bodyPr/>
                    <a:lstStyle/>
                    <a:p>
                      <a:r>
                        <a:rPr lang="en-GB" sz="1600" dirty="0">
                          <a:latin typeface="Comic Sans MS" panose="030F0702030302020204" pitchFamily="66" charset="0"/>
                        </a:rPr>
                        <a:t>Adaptions and Why</a:t>
                      </a:r>
                    </a:p>
                  </a:txBody>
                  <a:tcPr/>
                </a:tc>
                <a:extLst>
                  <a:ext uri="{0D108BD9-81ED-4DB2-BD59-A6C34878D82A}">
                    <a16:rowId xmlns:a16="http://schemas.microsoft.com/office/drawing/2014/main" val="3001266891"/>
                  </a:ext>
                </a:extLst>
              </a:tr>
              <a:tr h="2422004">
                <a:tc>
                  <a:txBody>
                    <a:bodyPr/>
                    <a:lstStyle/>
                    <a:p>
                      <a:r>
                        <a:rPr lang="en-GB" sz="1600" dirty="0">
                          <a:latin typeface="Comic Sans MS" panose="030F0702030302020204" pitchFamily="66" charset="0"/>
                        </a:rPr>
                        <a:t>The</a:t>
                      </a:r>
                      <a:r>
                        <a:rPr lang="en-GB" sz="1600" baseline="0" dirty="0">
                          <a:latin typeface="Comic Sans MS" panose="030F0702030302020204" pitchFamily="66" charset="0"/>
                        </a:rPr>
                        <a:t> exchange of gases in humans</a:t>
                      </a:r>
                      <a:endParaRPr lang="en-GB" sz="1600" dirty="0">
                        <a:latin typeface="Comic Sans MS" panose="030F0702030302020204" pitchFamily="66" charset="0"/>
                      </a:endParaRPr>
                    </a:p>
                  </a:txBody>
                  <a:tcPr/>
                </a:tc>
                <a:tc>
                  <a:txBody>
                    <a:bodyPr/>
                    <a:lstStyle/>
                    <a:p>
                      <a:r>
                        <a:rPr lang="en-GB" sz="1600" dirty="0">
                          <a:latin typeface="Comic Sans MS" panose="030F0702030302020204" pitchFamily="66" charset="0"/>
                        </a:rPr>
                        <a:t>The alveoli in the lungs</a:t>
                      </a:r>
                    </a:p>
                  </a:txBody>
                  <a:tcPr/>
                </a:tc>
                <a:tc>
                  <a:txBody>
                    <a:bodyPr/>
                    <a:lstStyle/>
                    <a:p>
                      <a:pPr marL="285750" indent="-285750">
                        <a:buFont typeface="Arial" panose="020B0604020202020204" pitchFamily="34" charset="0"/>
                        <a:buChar char="•"/>
                      </a:pPr>
                      <a:r>
                        <a:rPr lang="en-GB" sz="1600" dirty="0">
                          <a:latin typeface="Comic Sans MS" panose="030F0702030302020204" pitchFamily="66" charset="0"/>
                        </a:rPr>
                        <a:t>Oxygen and</a:t>
                      </a:r>
                      <a:r>
                        <a:rPr lang="en-GB" sz="1600" baseline="0" dirty="0">
                          <a:latin typeface="Comic Sans MS" panose="030F0702030302020204" pitchFamily="66" charset="0"/>
                        </a:rPr>
                        <a:t> carbon dioxide</a:t>
                      </a:r>
                      <a:endParaRPr lang="en-GB" sz="1600" dirty="0">
                        <a:latin typeface="Comic Sans MS" panose="030F0702030302020204" pitchFamily="66" charset="0"/>
                      </a:endParaRPr>
                    </a:p>
                  </a:txBody>
                  <a:tcPr/>
                </a:tc>
                <a:tc>
                  <a:txBody>
                    <a:bodyPr/>
                    <a:lstStyle/>
                    <a:p>
                      <a:pPr marL="285750" indent="-285750">
                        <a:buFont typeface="Arial" panose="020B0604020202020204" pitchFamily="34" charset="0"/>
                        <a:buChar char="•"/>
                      </a:pPr>
                      <a:r>
                        <a:rPr lang="en-GB" sz="1600" dirty="0">
                          <a:latin typeface="Comic Sans MS" panose="030F0702030302020204" pitchFamily="66" charset="0"/>
                        </a:rPr>
                        <a:t>Good blood supply</a:t>
                      </a:r>
                      <a:r>
                        <a:rPr lang="en-GB" sz="1600" baseline="0" dirty="0">
                          <a:latin typeface="Comic Sans MS" panose="030F0702030302020204" pitchFamily="66" charset="0"/>
                        </a:rPr>
                        <a:t> – allows quick diffusion of gasses.</a:t>
                      </a:r>
                    </a:p>
                    <a:p>
                      <a:pPr marL="285750" indent="-285750">
                        <a:buFont typeface="Arial" panose="020B0604020202020204" pitchFamily="34" charset="0"/>
                        <a:buChar char="•"/>
                      </a:pPr>
                      <a:r>
                        <a:rPr lang="en-GB" sz="1600" baseline="0" dirty="0">
                          <a:latin typeface="Comic Sans MS" panose="030F0702030302020204" pitchFamily="66" charset="0"/>
                        </a:rPr>
                        <a:t>Thin cell walls – lower distance for gases to diffuse over </a:t>
                      </a:r>
                    </a:p>
                    <a:p>
                      <a:pPr marL="285750" indent="-285750">
                        <a:buFont typeface="Arial" panose="020B0604020202020204" pitchFamily="34" charset="0"/>
                        <a:buChar char="•"/>
                      </a:pPr>
                      <a:r>
                        <a:rPr lang="en-GB" sz="1600" baseline="0" dirty="0">
                          <a:latin typeface="Comic Sans MS" panose="030F0702030302020204" pitchFamily="66" charset="0"/>
                        </a:rPr>
                        <a:t>Moist lining – to allow for the diffusion of gasses</a:t>
                      </a:r>
                    </a:p>
                    <a:p>
                      <a:pPr marL="285750" indent="-285750">
                        <a:buFont typeface="Arial" panose="020B0604020202020204" pitchFamily="34" charset="0"/>
                        <a:buChar char="•"/>
                      </a:pPr>
                      <a:r>
                        <a:rPr lang="en-GB" sz="1600" baseline="0" dirty="0">
                          <a:latin typeface="Comic Sans MS" panose="030F0702030302020204" pitchFamily="66" charset="0"/>
                        </a:rPr>
                        <a:t>Large surface area</a:t>
                      </a:r>
                      <a:endParaRPr lang="en-GB" sz="1600" dirty="0">
                        <a:latin typeface="Comic Sans MS" panose="030F0702030302020204" pitchFamily="66" charset="0"/>
                      </a:endParaRPr>
                    </a:p>
                  </a:txBody>
                  <a:tcPr/>
                </a:tc>
                <a:extLst>
                  <a:ext uri="{0D108BD9-81ED-4DB2-BD59-A6C34878D82A}">
                    <a16:rowId xmlns:a16="http://schemas.microsoft.com/office/drawing/2014/main" val="3370492660"/>
                  </a:ext>
                </a:extLst>
              </a:tr>
              <a:tr h="1688952">
                <a:tc>
                  <a:txBody>
                    <a:bodyPr/>
                    <a:lstStyle/>
                    <a:p>
                      <a:r>
                        <a:rPr lang="en-GB" sz="1600" dirty="0">
                          <a:latin typeface="Comic Sans MS" panose="030F0702030302020204" pitchFamily="66" charset="0"/>
                        </a:rPr>
                        <a:t>Absorbing the products of digestion</a:t>
                      </a:r>
                    </a:p>
                  </a:txBody>
                  <a:tcPr/>
                </a:tc>
                <a:tc>
                  <a:txBody>
                    <a:bodyPr/>
                    <a:lstStyle/>
                    <a:p>
                      <a:r>
                        <a:rPr lang="en-GB" sz="1600" dirty="0">
                          <a:latin typeface="Comic Sans MS" panose="030F0702030302020204" pitchFamily="66" charset="0"/>
                        </a:rPr>
                        <a:t>The villi in the small intestine</a:t>
                      </a:r>
                    </a:p>
                  </a:txBody>
                  <a:tcPr/>
                </a:tc>
                <a:tc>
                  <a:txBody>
                    <a:bodyPr/>
                    <a:lstStyle/>
                    <a:p>
                      <a:r>
                        <a:rPr lang="en-GB" sz="1600" dirty="0">
                          <a:latin typeface="Comic Sans MS" panose="030F0702030302020204" pitchFamily="66" charset="0"/>
                        </a:rPr>
                        <a:t>Glucose</a:t>
                      </a:r>
                      <a:r>
                        <a:rPr lang="en-GB" sz="1600" baseline="0" dirty="0">
                          <a:latin typeface="Comic Sans MS" panose="030F0702030302020204" pitchFamily="66" charset="0"/>
                        </a:rPr>
                        <a:t> and amino acids</a:t>
                      </a:r>
                      <a:endParaRPr lang="en-GB" sz="1600" dirty="0">
                        <a:latin typeface="Comic Sans MS" panose="030F0702030302020204" pitchFamily="66" charset="0"/>
                      </a:endParaRPr>
                    </a:p>
                  </a:txBody>
                  <a:tcPr/>
                </a:tc>
                <a:tc>
                  <a:txBody>
                    <a:bodyPr/>
                    <a:lstStyle/>
                    <a:p>
                      <a:pPr marL="285750" indent="-285750">
                        <a:buFont typeface="Arial" panose="020B0604020202020204" pitchFamily="34" charset="0"/>
                        <a:buChar char="•"/>
                      </a:pPr>
                      <a:r>
                        <a:rPr lang="en-GB" sz="1600" dirty="0">
                          <a:latin typeface="Comic Sans MS" panose="030F0702030302020204" pitchFamily="66" charset="0"/>
                        </a:rPr>
                        <a:t>Good blood</a:t>
                      </a:r>
                      <a:r>
                        <a:rPr lang="en-GB" sz="1600" baseline="0" dirty="0">
                          <a:latin typeface="Comic Sans MS" panose="030F0702030302020204" pitchFamily="66" charset="0"/>
                        </a:rPr>
                        <a:t> supply – assists with quick absorption</a:t>
                      </a:r>
                    </a:p>
                    <a:p>
                      <a:pPr marL="285750" indent="-285750">
                        <a:buFont typeface="Arial" panose="020B0604020202020204" pitchFamily="34" charset="0"/>
                        <a:buChar char="•"/>
                      </a:pPr>
                      <a:r>
                        <a:rPr lang="en-GB" sz="1600" baseline="0" dirty="0">
                          <a:latin typeface="Comic Sans MS" panose="030F0702030302020204" pitchFamily="66" charset="0"/>
                        </a:rPr>
                        <a:t>Cell wall is one layer thick – small diffusion distance</a:t>
                      </a:r>
                    </a:p>
                    <a:p>
                      <a:pPr marL="285750" indent="-285750">
                        <a:buFont typeface="Arial" panose="020B0604020202020204" pitchFamily="34" charset="0"/>
                        <a:buChar char="•"/>
                      </a:pPr>
                      <a:r>
                        <a:rPr lang="en-GB" sz="1600" baseline="0" dirty="0">
                          <a:latin typeface="Comic Sans MS" panose="030F0702030302020204" pitchFamily="66" charset="0"/>
                        </a:rPr>
                        <a:t>Large surface area</a:t>
                      </a:r>
                    </a:p>
                    <a:p>
                      <a:endParaRPr lang="en-GB" sz="1600" dirty="0">
                        <a:latin typeface="Comic Sans MS" panose="030F0702030302020204" pitchFamily="66" charset="0"/>
                      </a:endParaRPr>
                    </a:p>
                  </a:txBody>
                  <a:tcPr/>
                </a:tc>
                <a:extLst>
                  <a:ext uri="{0D108BD9-81ED-4DB2-BD59-A6C34878D82A}">
                    <a16:rowId xmlns:a16="http://schemas.microsoft.com/office/drawing/2014/main" val="966462296"/>
                  </a:ext>
                </a:extLst>
              </a:tr>
            </a:tbl>
          </a:graphicData>
        </a:graphic>
      </p:graphicFrame>
    </p:spTree>
    <p:extLst>
      <p:ext uri="{BB962C8B-B14F-4D97-AF65-F5344CB8AC3E}">
        <p14:creationId xmlns:p14="http://schemas.microsoft.com/office/powerpoint/2010/main" val="30408778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015839921"/>
              </p:ext>
            </p:extLst>
          </p:nvPr>
        </p:nvGraphicFramePr>
        <p:xfrm>
          <a:off x="587827" y="74054"/>
          <a:ext cx="10972800" cy="6744757"/>
        </p:xfrm>
        <a:graphic>
          <a:graphicData uri="http://schemas.openxmlformats.org/drawingml/2006/table">
            <a:tbl>
              <a:tblPr firstRow="1" bandRow="1">
                <a:tableStyleId>{5940675A-B579-460E-94D1-54222C63F5DA}</a:tableStyleId>
              </a:tblPr>
              <a:tblGrid>
                <a:gridCol w="2743200">
                  <a:extLst>
                    <a:ext uri="{9D8B030D-6E8A-4147-A177-3AD203B41FA5}">
                      <a16:colId xmlns:a16="http://schemas.microsoft.com/office/drawing/2014/main" val="257965479"/>
                    </a:ext>
                  </a:extLst>
                </a:gridCol>
                <a:gridCol w="2743200">
                  <a:extLst>
                    <a:ext uri="{9D8B030D-6E8A-4147-A177-3AD203B41FA5}">
                      <a16:colId xmlns:a16="http://schemas.microsoft.com/office/drawing/2014/main" val="3049031000"/>
                    </a:ext>
                  </a:extLst>
                </a:gridCol>
                <a:gridCol w="2743200">
                  <a:extLst>
                    <a:ext uri="{9D8B030D-6E8A-4147-A177-3AD203B41FA5}">
                      <a16:colId xmlns:a16="http://schemas.microsoft.com/office/drawing/2014/main" val="2742154499"/>
                    </a:ext>
                  </a:extLst>
                </a:gridCol>
                <a:gridCol w="2743200">
                  <a:extLst>
                    <a:ext uri="{9D8B030D-6E8A-4147-A177-3AD203B41FA5}">
                      <a16:colId xmlns:a16="http://schemas.microsoft.com/office/drawing/2014/main" val="69523648"/>
                    </a:ext>
                  </a:extLst>
                </a:gridCol>
              </a:tblGrid>
              <a:tr h="1606439">
                <a:tc>
                  <a:txBody>
                    <a:bodyPr/>
                    <a:lstStyle/>
                    <a:p>
                      <a:r>
                        <a:rPr lang="en-GB" sz="1800" dirty="0">
                          <a:latin typeface="Comic Sans MS" panose="030F0702030302020204" pitchFamily="66" charset="0"/>
                        </a:rPr>
                        <a:t>Function</a:t>
                      </a:r>
                    </a:p>
                  </a:txBody>
                  <a:tcPr/>
                </a:tc>
                <a:tc>
                  <a:txBody>
                    <a:bodyPr/>
                    <a:lstStyle/>
                    <a:p>
                      <a:r>
                        <a:rPr lang="en-GB" sz="1800" dirty="0">
                          <a:latin typeface="Comic Sans MS" panose="030F0702030302020204" pitchFamily="66" charset="0"/>
                        </a:rPr>
                        <a:t>Exchange Surface</a:t>
                      </a:r>
                    </a:p>
                  </a:txBody>
                  <a:tcPr/>
                </a:tc>
                <a:tc>
                  <a:txBody>
                    <a:bodyPr/>
                    <a:lstStyle/>
                    <a:p>
                      <a:r>
                        <a:rPr lang="en-GB" sz="1800" dirty="0">
                          <a:latin typeface="Comic Sans MS" panose="030F0702030302020204" pitchFamily="66" charset="0"/>
                        </a:rPr>
                        <a:t>Substances</a:t>
                      </a:r>
                      <a:r>
                        <a:rPr lang="en-GB" sz="1800" baseline="0" dirty="0">
                          <a:latin typeface="Comic Sans MS" panose="030F0702030302020204" pitchFamily="66" charset="0"/>
                        </a:rPr>
                        <a:t> Exchanged</a:t>
                      </a:r>
                      <a:endParaRPr lang="en-GB" sz="1800" dirty="0">
                        <a:latin typeface="Comic Sans MS" panose="030F0702030302020204" pitchFamily="66" charset="0"/>
                      </a:endParaRPr>
                    </a:p>
                  </a:txBody>
                  <a:tcPr/>
                </a:tc>
                <a:tc>
                  <a:txBody>
                    <a:bodyPr/>
                    <a:lstStyle/>
                    <a:p>
                      <a:r>
                        <a:rPr lang="en-GB" sz="1800" dirty="0">
                          <a:latin typeface="Comic Sans MS" panose="030F0702030302020204" pitchFamily="66" charset="0"/>
                        </a:rPr>
                        <a:t>Adaptions and Why</a:t>
                      </a:r>
                    </a:p>
                  </a:txBody>
                  <a:tcPr/>
                </a:tc>
                <a:extLst>
                  <a:ext uri="{0D108BD9-81ED-4DB2-BD59-A6C34878D82A}">
                    <a16:rowId xmlns:a16="http://schemas.microsoft.com/office/drawing/2014/main" val="3001266891"/>
                  </a:ext>
                </a:extLst>
              </a:tr>
              <a:tr h="2303678">
                <a:tc>
                  <a:txBody>
                    <a:bodyPr/>
                    <a:lstStyle/>
                    <a:p>
                      <a:r>
                        <a:rPr lang="en-GB" sz="1800" dirty="0">
                          <a:latin typeface="Comic Sans MS" panose="030F0702030302020204" pitchFamily="66" charset="0"/>
                        </a:rPr>
                        <a:t>Gas exchange in plants</a:t>
                      </a:r>
                    </a:p>
                  </a:txBody>
                  <a:tcPr/>
                </a:tc>
                <a:tc>
                  <a:txBody>
                    <a:bodyPr/>
                    <a:lstStyle/>
                    <a:p>
                      <a:r>
                        <a:rPr lang="en-GB" sz="1800" dirty="0">
                          <a:latin typeface="Comic Sans MS" panose="030F0702030302020204" pitchFamily="66" charset="0"/>
                        </a:rPr>
                        <a:t>The underside</a:t>
                      </a:r>
                      <a:r>
                        <a:rPr lang="en-GB" sz="1800" baseline="0" dirty="0">
                          <a:latin typeface="Comic Sans MS" panose="030F0702030302020204" pitchFamily="66" charset="0"/>
                        </a:rPr>
                        <a:t> of the leaf</a:t>
                      </a:r>
                      <a:endParaRPr lang="en-GB" sz="1800" dirty="0">
                        <a:latin typeface="Comic Sans MS" panose="030F0702030302020204" pitchFamily="66" charset="0"/>
                      </a:endParaRPr>
                    </a:p>
                  </a:txBody>
                  <a:tcPr/>
                </a:tc>
                <a:tc>
                  <a:txBody>
                    <a:bodyPr/>
                    <a:lstStyle/>
                    <a:p>
                      <a:pPr marL="285750" indent="-285750">
                        <a:buFont typeface="Arial" panose="020B0604020202020204" pitchFamily="34" charset="0"/>
                        <a:buChar char="•"/>
                      </a:pPr>
                      <a:r>
                        <a:rPr lang="en-GB" sz="1800" dirty="0">
                          <a:latin typeface="Comic Sans MS" panose="030F0702030302020204" pitchFamily="66" charset="0"/>
                        </a:rPr>
                        <a:t>Oxygen and</a:t>
                      </a:r>
                      <a:r>
                        <a:rPr lang="en-GB" sz="1800" baseline="0" dirty="0">
                          <a:latin typeface="Comic Sans MS" panose="030F0702030302020204" pitchFamily="66" charset="0"/>
                        </a:rPr>
                        <a:t> carbon dioxide</a:t>
                      </a:r>
                      <a:endParaRPr lang="en-GB" sz="1800" dirty="0">
                        <a:latin typeface="Comic Sans MS" panose="030F0702030302020204" pitchFamily="66" charset="0"/>
                      </a:endParaRPr>
                    </a:p>
                  </a:txBody>
                  <a:tcPr/>
                </a:tc>
                <a:tc>
                  <a:txBody>
                    <a:bodyPr/>
                    <a:lstStyle/>
                    <a:p>
                      <a:pPr marL="285750" indent="-285750">
                        <a:buFont typeface="Arial" panose="020B0604020202020204" pitchFamily="34" charset="0"/>
                        <a:buChar char="•"/>
                      </a:pPr>
                      <a:r>
                        <a:rPr lang="en-GB" sz="1800" dirty="0">
                          <a:latin typeface="Comic Sans MS" panose="030F0702030302020204" pitchFamily="66" charset="0"/>
                        </a:rPr>
                        <a:t>Stomata</a:t>
                      </a:r>
                      <a:r>
                        <a:rPr lang="en-GB" sz="1800" baseline="0" dirty="0">
                          <a:latin typeface="Comic Sans MS" panose="030F0702030302020204" pitchFamily="66" charset="0"/>
                        </a:rPr>
                        <a:t> – small holes that allow for the movement of gasses</a:t>
                      </a:r>
                    </a:p>
                    <a:p>
                      <a:pPr marL="285750" indent="-285750">
                        <a:buFont typeface="Arial" panose="020B0604020202020204" pitchFamily="34" charset="0"/>
                        <a:buChar char="•"/>
                      </a:pPr>
                      <a:r>
                        <a:rPr lang="en-GB" sz="1800" baseline="0" dirty="0">
                          <a:latin typeface="Comic Sans MS" panose="030F0702030302020204" pitchFamily="66" charset="0"/>
                        </a:rPr>
                        <a:t>Flattened shape - Large surface area</a:t>
                      </a:r>
                      <a:endParaRPr lang="en-GB" sz="1800" dirty="0">
                        <a:latin typeface="Comic Sans MS" panose="030F0702030302020204" pitchFamily="66" charset="0"/>
                      </a:endParaRPr>
                    </a:p>
                  </a:txBody>
                  <a:tcPr/>
                </a:tc>
                <a:extLst>
                  <a:ext uri="{0D108BD9-81ED-4DB2-BD59-A6C34878D82A}">
                    <a16:rowId xmlns:a16="http://schemas.microsoft.com/office/drawing/2014/main" val="3370492660"/>
                  </a:ext>
                </a:extLst>
              </a:tr>
              <a:tr h="2830318">
                <a:tc>
                  <a:txBody>
                    <a:bodyPr/>
                    <a:lstStyle/>
                    <a:p>
                      <a:r>
                        <a:rPr lang="en-GB" sz="1800" dirty="0">
                          <a:latin typeface="Comic Sans MS" panose="030F0702030302020204" pitchFamily="66" charset="0"/>
                        </a:rPr>
                        <a:t>Gas exchange in fish</a:t>
                      </a:r>
                    </a:p>
                  </a:txBody>
                  <a:tcPr/>
                </a:tc>
                <a:tc>
                  <a:txBody>
                    <a:bodyPr/>
                    <a:lstStyle/>
                    <a:p>
                      <a:r>
                        <a:rPr lang="en-GB" sz="1800" dirty="0">
                          <a:latin typeface="Comic Sans MS" panose="030F0702030302020204" pitchFamily="66" charset="0"/>
                        </a:rPr>
                        <a:t>The</a:t>
                      </a:r>
                      <a:r>
                        <a:rPr lang="en-GB" sz="1800" baseline="0" dirty="0">
                          <a:latin typeface="Comic Sans MS" panose="030F0702030302020204" pitchFamily="66" charset="0"/>
                        </a:rPr>
                        <a:t> gills</a:t>
                      </a:r>
                      <a:endParaRPr lang="en-GB" sz="1800" dirty="0">
                        <a:latin typeface="Comic Sans MS" panose="030F0702030302020204" pitchFamily="66" charset="0"/>
                      </a:endParaRPr>
                    </a:p>
                  </a:txBody>
                  <a:tcPr/>
                </a:tc>
                <a:tc>
                  <a:txBody>
                    <a:bodyPr/>
                    <a:lstStyle/>
                    <a:p>
                      <a:r>
                        <a:rPr lang="en-GB" sz="1800" dirty="0">
                          <a:latin typeface="Comic Sans MS" panose="030F0702030302020204" pitchFamily="66" charset="0"/>
                        </a:rPr>
                        <a:t>Oxygen and carbon dioxide</a:t>
                      </a:r>
                    </a:p>
                  </a:txBody>
                  <a:tcPr/>
                </a:tc>
                <a:tc>
                  <a:txBody>
                    <a:bodyPr/>
                    <a:lstStyle/>
                    <a:p>
                      <a:pPr marL="285750" indent="-285750">
                        <a:buFont typeface="Arial" panose="020B0604020202020204" pitchFamily="34" charset="0"/>
                        <a:buChar char="•"/>
                      </a:pPr>
                      <a:r>
                        <a:rPr lang="en-GB" sz="1800" dirty="0">
                          <a:latin typeface="Comic Sans MS" panose="030F0702030302020204" pitchFamily="66" charset="0"/>
                        </a:rPr>
                        <a:t>Good blood</a:t>
                      </a:r>
                      <a:r>
                        <a:rPr lang="en-GB" sz="1800" baseline="0" dirty="0">
                          <a:latin typeface="Comic Sans MS" panose="030F0702030302020204" pitchFamily="66" charset="0"/>
                        </a:rPr>
                        <a:t> supply – assists with quick absorption</a:t>
                      </a:r>
                    </a:p>
                    <a:p>
                      <a:pPr marL="285750" indent="-285750">
                        <a:buFont typeface="Arial" panose="020B0604020202020204" pitchFamily="34" charset="0"/>
                        <a:buChar char="•"/>
                      </a:pPr>
                      <a:r>
                        <a:rPr lang="en-GB" sz="1800" baseline="0" dirty="0">
                          <a:latin typeface="Comic Sans MS" panose="030F0702030302020204" pitchFamily="66" charset="0"/>
                        </a:rPr>
                        <a:t>Thin walls – low distance for gasses to diffuse</a:t>
                      </a:r>
                    </a:p>
                    <a:p>
                      <a:pPr marL="285750" indent="-285750">
                        <a:buFont typeface="Arial" panose="020B0604020202020204" pitchFamily="34" charset="0"/>
                        <a:buChar char="•"/>
                      </a:pPr>
                      <a:r>
                        <a:rPr lang="en-GB" sz="1800" baseline="0" dirty="0">
                          <a:latin typeface="Comic Sans MS" panose="030F0702030302020204" pitchFamily="66" charset="0"/>
                        </a:rPr>
                        <a:t>Gill filaments and lamellae - Large surface area</a:t>
                      </a:r>
                    </a:p>
                    <a:p>
                      <a:endParaRPr lang="en-GB" sz="1800" dirty="0">
                        <a:latin typeface="Comic Sans MS" panose="030F0702030302020204" pitchFamily="66" charset="0"/>
                      </a:endParaRPr>
                    </a:p>
                  </a:txBody>
                  <a:tcPr/>
                </a:tc>
                <a:extLst>
                  <a:ext uri="{0D108BD9-81ED-4DB2-BD59-A6C34878D82A}">
                    <a16:rowId xmlns:a16="http://schemas.microsoft.com/office/drawing/2014/main" val="966462296"/>
                  </a:ext>
                </a:extLst>
              </a:tr>
            </a:tbl>
          </a:graphicData>
        </a:graphic>
      </p:graphicFrame>
    </p:spTree>
    <p:extLst>
      <p:ext uri="{BB962C8B-B14F-4D97-AF65-F5344CB8AC3E}">
        <p14:creationId xmlns:p14="http://schemas.microsoft.com/office/powerpoint/2010/main" val="20370113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91441"/>
            <a:ext cx="12192000" cy="886691"/>
          </a:xfrm>
          <a:prstGeom prst="rect">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latin typeface="Comic Sans MS" panose="030F0702030302020204" pitchFamily="66" charset="0"/>
              </a:rPr>
              <a:t>Task 2 – Fill in the gaps</a:t>
            </a:r>
          </a:p>
        </p:txBody>
      </p:sp>
      <p:sp>
        <p:nvSpPr>
          <p:cNvPr id="5" name="TextBox 4"/>
          <p:cNvSpPr txBox="1"/>
          <p:nvPr/>
        </p:nvSpPr>
        <p:spPr>
          <a:xfrm>
            <a:off x="627017" y="1188720"/>
            <a:ext cx="10724606" cy="2800767"/>
          </a:xfrm>
          <a:prstGeom prst="rect">
            <a:avLst/>
          </a:prstGeom>
          <a:noFill/>
        </p:spPr>
        <p:txBody>
          <a:bodyPr wrap="square" rtlCol="0">
            <a:spAutoFit/>
          </a:bodyPr>
          <a:lstStyle/>
          <a:p>
            <a:r>
              <a:rPr lang="en-GB" sz="2200" dirty="0">
                <a:latin typeface="Comic Sans MS" panose="030F0702030302020204" pitchFamily="66" charset="0"/>
              </a:rPr>
              <a:t>Exchange surfaces are adapted in order to carry out their function. They have thin membranes to make it easier for substances to __________ across them. They also have large surface areas to allow lots of a _________ to diffuse at the same time.</a:t>
            </a:r>
          </a:p>
          <a:p>
            <a:r>
              <a:rPr lang="en-GB" sz="2200" dirty="0">
                <a:latin typeface="Comic Sans MS" panose="030F0702030302020204" pitchFamily="66" charset="0"/>
              </a:rPr>
              <a:t>There are lots of ______________ to allow substances to enter and leave the blood quickly. </a:t>
            </a:r>
          </a:p>
          <a:p>
            <a:r>
              <a:rPr lang="en-GB" sz="2200" dirty="0">
                <a:latin typeface="Comic Sans MS" panose="030F0702030302020204" pitchFamily="66" charset="0"/>
              </a:rPr>
              <a:t>Some exchange surfaces have ventilation which is the movement of ___________ in and out of the tissue, this can be seen in the __________.  </a:t>
            </a:r>
          </a:p>
        </p:txBody>
      </p:sp>
      <p:sp>
        <p:nvSpPr>
          <p:cNvPr id="6" name="TextBox 5"/>
          <p:cNvSpPr txBox="1"/>
          <p:nvPr/>
        </p:nvSpPr>
        <p:spPr>
          <a:xfrm>
            <a:off x="777240" y="4382957"/>
            <a:ext cx="10110652" cy="769441"/>
          </a:xfrm>
          <a:prstGeom prst="rect">
            <a:avLst/>
          </a:prstGeom>
          <a:noFill/>
        </p:spPr>
        <p:txBody>
          <a:bodyPr wrap="square" rtlCol="0">
            <a:spAutoFit/>
          </a:bodyPr>
          <a:lstStyle/>
          <a:p>
            <a:pPr algn="ctr"/>
            <a:r>
              <a:rPr lang="en-GB" sz="2200" dirty="0">
                <a:solidFill>
                  <a:srgbClr val="FF0000"/>
                </a:solidFill>
                <a:latin typeface="Comic Sans MS" panose="030F0702030302020204" pitchFamily="66" charset="0"/>
              </a:rPr>
              <a:t>Substance                        Blood vessels                             Air     </a:t>
            </a:r>
          </a:p>
          <a:p>
            <a:pPr algn="ctr"/>
            <a:r>
              <a:rPr lang="en-GB" sz="2200" dirty="0">
                <a:solidFill>
                  <a:srgbClr val="FF0000"/>
                </a:solidFill>
                <a:latin typeface="Comic Sans MS" panose="030F0702030302020204" pitchFamily="66" charset="0"/>
              </a:rPr>
              <a:t>Lungs                         Diffuse</a:t>
            </a:r>
          </a:p>
        </p:txBody>
      </p:sp>
      <p:sp>
        <p:nvSpPr>
          <p:cNvPr id="7" name="Rectangle 6"/>
          <p:cNvSpPr/>
          <p:nvPr/>
        </p:nvSpPr>
        <p:spPr>
          <a:xfrm>
            <a:off x="0" y="5971309"/>
            <a:ext cx="12192000" cy="886691"/>
          </a:xfrm>
          <a:prstGeom prst="rect">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u="sng" dirty="0">
                <a:latin typeface="Comic Sans MS" panose="030F0702030302020204" pitchFamily="66" charset="0"/>
              </a:rPr>
              <a:t>Challenge</a:t>
            </a:r>
            <a:r>
              <a:rPr lang="en-GB" sz="2000" b="1" dirty="0">
                <a:latin typeface="Comic Sans MS" panose="030F0702030302020204" pitchFamily="66" charset="0"/>
              </a:rPr>
              <a:t> – Using what you know about diffusion explain why it is important to have a good blood supply present near a exchange surface</a:t>
            </a:r>
          </a:p>
        </p:txBody>
      </p:sp>
    </p:spTree>
    <p:extLst>
      <p:ext uri="{BB962C8B-B14F-4D97-AF65-F5344CB8AC3E}">
        <p14:creationId xmlns:p14="http://schemas.microsoft.com/office/powerpoint/2010/main" val="36015204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31862" t="38125" r="29686" b="30803"/>
          <a:stretch/>
        </p:blipFill>
        <p:spPr>
          <a:xfrm>
            <a:off x="590006" y="1097279"/>
            <a:ext cx="11011988" cy="5225143"/>
          </a:xfrm>
          <a:prstGeom prst="rect">
            <a:avLst/>
          </a:prstGeom>
        </p:spPr>
      </p:pic>
      <p:sp>
        <p:nvSpPr>
          <p:cNvPr id="5" name="Rectangle 4"/>
          <p:cNvSpPr/>
          <p:nvPr/>
        </p:nvSpPr>
        <p:spPr>
          <a:xfrm>
            <a:off x="0" y="-91441"/>
            <a:ext cx="12192000" cy="886691"/>
          </a:xfrm>
          <a:prstGeom prst="rect">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latin typeface="Comic Sans MS" panose="030F0702030302020204" pitchFamily="66" charset="0"/>
              </a:rPr>
              <a:t>Answers</a:t>
            </a:r>
          </a:p>
        </p:txBody>
      </p:sp>
    </p:spTree>
    <p:extLst>
      <p:ext uri="{BB962C8B-B14F-4D97-AF65-F5344CB8AC3E}">
        <p14:creationId xmlns:p14="http://schemas.microsoft.com/office/powerpoint/2010/main" val="13404615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91441"/>
            <a:ext cx="12192000" cy="886691"/>
          </a:xfrm>
          <a:prstGeom prst="rect">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latin typeface="Comic Sans MS" panose="030F0702030302020204" pitchFamily="66" charset="0"/>
              </a:rPr>
              <a:t>Exam Question</a:t>
            </a:r>
          </a:p>
        </p:txBody>
      </p:sp>
      <p:pic>
        <p:nvPicPr>
          <p:cNvPr id="7" name="Picture 6"/>
          <p:cNvPicPr>
            <a:picLocks noChangeAspect="1"/>
          </p:cNvPicPr>
          <p:nvPr/>
        </p:nvPicPr>
        <p:blipFill rotWithShape="1">
          <a:blip r:embed="rId2"/>
          <a:srcRect l="28749" t="35982" r="31995" b="16429"/>
          <a:stretch/>
        </p:blipFill>
        <p:spPr>
          <a:xfrm>
            <a:off x="248192" y="1229588"/>
            <a:ext cx="9784081" cy="5236526"/>
          </a:xfrm>
          <a:prstGeom prst="rect">
            <a:avLst/>
          </a:prstGeom>
        </p:spPr>
      </p:pic>
      <p:sp>
        <p:nvSpPr>
          <p:cNvPr id="8" name="TextBox 7"/>
          <p:cNvSpPr txBox="1"/>
          <p:nvPr/>
        </p:nvSpPr>
        <p:spPr>
          <a:xfrm>
            <a:off x="10515599" y="5904411"/>
            <a:ext cx="1371600" cy="369332"/>
          </a:xfrm>
          <a:prstGeom prst="rect">
            <a:avLst/>
          </a:prstGeom>
          <a:noFill/>
        </p:spPr>
        <p:txBody>
          <a:bodyPr wrap="square" rtlCol="0">
            <a:spAutoFit/>
          </a:bodyPr>
          <a:lstStyle/>
          <a:p>
            <a:r>
              <a:rPr lang="en-GB" dirty="0">
                <a:latin typeface="Comic Sans MS" panose="030F0702030302020204" pitchFamily="66" charset="0"/>
              </a:rPr>
              <a:t>(4 marks)</a:t>
            </a:r>
          </a:p>
        </p:txBody>
      </p:sp>
    </p:spTree>
    <p:extLst>
      <p:ext uri="{BB962C8B-B14F-4D97-AF65-F5344CB8AC3E}">
        <p14:creationId xmlns:p14="http://schemas.microsoft.com/office/powerpoint/2010/main" val="14572126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23DF3-9678-467B-B873-CABBA4992C86}"/>
              </a:ext>
            </a:extLst>
          </p:cNvPr>
          <p:cNvSpPr>
            <a:spLocks noGrp="1"/>
          </p:cNvSpPr>
          <p:nvPr>
            <p:ph type="title"/>
          </p:nvPr>
        </p:nvSpPr>
        <p:spPr/>
        <p:txBody>
          <a:bodyPr/>
          <a:lstStyle/>
          <a:p>
            <a:r>
              <a:rPr lang="en-GB" dirty="0"/>
              <a:t>END</a:t>
            </a:r>
          </a:p>
        </p:txBody>
      </p:sp>
      <p:sp>
        <p:nvSpPr>
          <p:cNvPr id="3" name="Text Placeholder 2">
            <a:extLst>
              <a:ext uri="{FF2B5EF4-FFF2-40B4-BE49-F238E27FC236}">
                <a16:creationId xmlns:a16="http://schemas.microsoft.com/office/drawing/2014/main" id="{5CBD1043-05FB-4DF2-9D34-46CBDC838E77}"/>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15132416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235527"/>
            <a:ext cx="12192000" cy="886691"/>
          </a:xfrm>
          <a:prstGeom prst="rect">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latin typeface="Comic Sans MS" panose="030F0702030302020204" pitchFamily="66" charset="0"/>
              </a:rPr>
              <a:t>Exchange Surfaces and Exchanging Substances</a:t>
            </a:r>
          </a:p>
        </p:txBody>
      </p:sp>
      <p:sp>
        <p:nvSpPr>
          <p:cNvPr id="5" name="Rectangle 4"/>
          <p:cNvSpPr/>
          <p:nvPr/>
        </p:nvSpPr>
        <p:spPr>
          <a:xfrm>
            <a:off x="0" y="5985164"/>
            <a:ext cx="12192000" cy="886691"/>
          </a:xfrm>
          <a:prstGeom prst="rect">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u="sng" dirty="0">
                <a:solidFill>
                  <a:srgbClr val="00B0F0"/>
                </a:solidFill>
                <a:latin typeface="Comic Sans MS" panose="030F0702030302020204" pitchFamily="66" charset="0"/>
              </a:rPr>
              <a:t>Challenge</a:t>
            </a:r>
            <a:r>
              <a:rPr lang="en-GB" sz="2400" dirty="0">
                <a:latin typeface="Comic Sans MS" panose="030F0702030302020204" pitchFamily="66" charset="0"/>
              </a:rPr>
              <a:t>: Explain why the process of active transport requires energy</a:t>
            </a:r>
          </a:p>
        </p:txBody>
      </p:sp>
      <p:sp>
        <p:nvSpPr>
          <p:cNvPr id="6" name="Rectangle 5"/>
          <p:cNvSpPr/>
          <p:nvPr/>
        </p:nvSpPr>
        <p:spPr>
          <a:xfrm>
            <a:off x="969817" y="2770910"/>
            <a:ext cx="2867891" cy="775855"/>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omic Sans MS" panose="030F0702030302020204" pitchFamily="66" charset="0"/>
              </a:rPr>
              <a:t>Diffusion</a:t>
            </a:r>
          </a:p>
        </p:txBody>
      </p:sp>
      <p:sp>
        <p:nvSpPr>
          <p:cNvPr id="7" name="Rectangle 6"/>
          <p:cNvSpPr/>
          <p:nvPr/>
        </p:nvSpPr>
        <p:spPr>
          <a:xfrm>
            <a:off x="969816" y="3546765"/>
            <a:ext cx="2867891" cy="775855"/>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omic Sans MS" panose="030F0702030302020204" pitchFamily="66" charset="0"/>
              </a:rPr>
              <a:t>Osmosis</a:t>
            </a:r>
          </a:p>
        </p:txBody>
      </p:sp>
      <p:sp>
        <p:nvSpPr>
          <p:cNvPr id="8" name="Rectangle 7"/>
          <p:cNvSpPr/>
          <p:nvPr/>
        </p:nvSpPr>
        <p:spPr>
          <a:xfrm>
            <a:off x="969815" y="4281054"/>
            <a:ext cx="2867891" cy="1191491"/>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anose="030F0702030302020204" pitchFamily="66" charset="0"/>
              </a:rPr>
              <a:t>Active Transport</a:t>
            </a:r>
          </a:p>
        </p:txBody>
      </p:sp>
      <p:sp>
        <p:nvSpPr>
          <p:cNvPr id="9" name="Rectangle 8"/>
          <p:cNvSpPr/>
          <p:nvPr/>
        </p:nvSpPr>
        <p:spPr>
          <a:xfrm>
            <a:off x="5403271" y="2770909"/>
            <a:ext cx="5971309" cy="775855"/>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anose="030F0702030302020204" pitchFamily="66" charset="0"/>
              </a:rPr>
              <a:t>The movement of water along a concentration gradient</a:t>
            </a:r>
          </a:p>
        </p:txBody>
      </p:sp>
      <p:sp>
        <p:nvSpPr>
          <p:cNvPr id="10" name="Rectangle 9"/>
          <p:cNvSpPr/>
          <p:nvPr/>
        </p:nvSpPr>
        <p:spPr>
          <a:xfrm>
            <a:off x="5403269" y="3532909"/>
            <a:ext cx="5971309" cy="775855"/>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anose="030F0702030302020204" pitchFamily="66" charset="0"/>
              </a:rPr>
              <a:t>The movement of molecules against a concentration using energy</a:t>
            </a:r>
          </a:p>
        </p:txBody>
      </p:sp>
      <p:sp>
        <p:nvSpPr>
          <p:cNvPr id="11" name="Rectangle 10"/>
          <p:cNvSpPr/>
          <p:nvPr/>
        </p:nvSpPr>
        <p:spPr>
          <a:xfrm>
            <a:off x="5403267" y="4281054"/>
            <a:ext cx="5971309" cy="1191491"/>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omic Sans MS" panose="030F0702030302020204" pitchFamily="66" charset="0"/>
              </a:rPr>
              <a:t>The movement of particles from an area of high concentration to an area of low concentration</a:t>
            </a:r>
          </a:p>
        </p:txBody>
      </p:sp>
      <p:sp>
        <p:nvSpPr>
          <p:cNvPr id="12" name="TextBox 11"/>
          <p:cNvSpPr txBox="1"/>
          <p:nvPr/>
        </p:nvSpPr>
        <p:spPr>
          <a:xfrm>
            <a:off x="318652" y="872836"/>
            <a:ext cx="11554693" cy="400110"/>
          </a:xfrm>
          <a:prstGeom prst="rect">
            <a:avLst/>
          </a:prstGeom>
          <a:noFill/>
        </p:spPr>
        <p:txBody>
          <a:bodyPr wrap="square" rtlCol="0">
            <a:spAutoFit/>
          </a:bodyPr>
          <a:lstStyle/>
          <a:p>
            <a:pPr algn="ctr"/>
            <a:r>
              <a:rPr lang="en-GB" sz="2000" dirty="0">
                <a:latin typeface="Comic Sans MS" panose="030F0702030302020204" pitchFamily="66" charset="0"/>
              </a:rPr>
              <a:t>DQ: Why is it important for multicellular organisms to be able to transport substances?</a:t>
            </a:r>
          </a:p>
        </p:txBody>
      </p:sp>
      <p:sp>
        <p:nvSpPr>
          <p:cNvPr id="13" name="TextBox 12"/>
          <p:cNvSpPr txBox="1"/>
          <p:nvPr/>
        </p:nvSpPr>
        <p:spPr>
          <a:xfrm>
            <a:off x="969815" y="1925782"/>
            <a:ext cx="10058403" cy="523220"/>
          </a:xfrm>
          <a:prstGeom prst="rect">
            <a:avLst/>
          </a:prstGeom>
          <a:noFill/>
        </p:spPr>
        <p:txBody>
          <a:bodyPr wrap="square" rtlCol="0">
            <a:spAutoFit/>
          </a:bodyPr>
          <a:lstStyle/>
          <a:p>
            <a:pPr algn="ctr"/>
            <a:r>
              <a:rPr lang="en-GB" sz="2800" dirty="0">
                <a:latin typeface="Comic Sans MS" panose="030F0702030302020204" pitchFamily="66" charset="0"/>
              </a:rPr>
              <a:t>Starter: Match the key terms to their definitions</a:t>
            </a:r>
          </a:p>
        </p:txBody>
      </p:sp>
      <p:cxnSp>
        <p:nvCxnSpPr>
          <p:cNvPr id="15" name="Straight Connector 14"/>
          <p:cNvCxnSpPr>
            <a:stCxn id="6" idx="3"/>
            <a:endCxn id="11" idx="1"/>
          </p:cNvCxnSpPr>
          <p:nvPr/>
        </p:nvCxnSpPr>
        <p:spPr>
          <a:xfrm>
            <a:off x="3837708" y="3158838"/>
            <a:ext cx="1565559" cy="1717962"/>
          </a:xfrm>
          <a:prstGeom prst="line">
            <a:avLst/>
          </a:prstGeom>
          <a:ln w="28575"/>
        </p:spPr>
        <p:style>
          <a:lnRef idx="1">
            <a:schemeClr val="dk1"/>
          </a:lnRef>
          <a:fillRef idx="0">
            <a:schemeClr val="dk1"/>
          </a:fillRef>
          <a:effectRef idx="0">
            <a:schemeClr val="dk1"/>
          </a:effectRef>
          <a:fontRef idx="minor">
            <a:schemeClr val="tx1"/>
          </a:fontRef>
        </p:style>
      </p:cxnSp>
      <p:cxnSp>
        <p:nvCxnSpPr>
          <p:cNvPr id="16" name="Straight Connector 15"/>
          <p:cNvCxnSpPr>
            <a:stCxn id="7" idx="3"/>
            <a:endCxn id="9" idx="1"/>
          </p:cNvCxnSpPr>
          <p:nvPr/>
        </p:nvCxnSpPr>
        <p:spPr>
          <a:xfrm flipV="1">
            <a:off x="3837707" y="3158837"/>
            <a:ext cx="1565564" cy="775856"/>
          </a:xfrm>
          <a:prstGeom prst="line">
            <a:avLst/>
          </a:prstGeom>
          <a:ln w="28575">
            <a:solidFill>
              <a:srgbClr val="0070C0"/>
            </a:solidFill>
          </a:ln>
        </p:spPr>
        <p:style>
          <a:lnRef idx="1">
            <a:schemeClr val="dk1"/>
          </a:lnRef>
          <a:fillRef idx="0">
            <a:schemeClr val="dk1"/>
          </a:fillRef>
          <a:effectRef idx="0">
            <a:schemeClr val="dk1"/>
          </a:effectRef>
          <a:fontRef idx="minor">
            <a:schemeClr val="tx1"/>
          </a:fontRef>
        </p:style>
      </p:cxnSp>
      <p:cxnSp>
        <p:nvCxnSpPr>
          <p:cNvPr id="17" name="Straight Connector 16"/>
          <p:cNvCxnSpPr>
            <a:stCxn id="8" idx="3"/>
          </p:cNvCxnSpPr>
          <p:nvPr/>
        </p:nvCxnSpPr>
        <p:spPr>
          <a:xfrm flipV="1">
            <a:off x="3837706" y="3946965"/>
            <a:ext cx="1565559" cy="929835"/>
          </a:xfrm>
          <a:prstGeom prst="line">
            <a:avLst/>
          </a:prstGeom>
          <a:ln w="28575">
            <a:solidFill>
              <a:srgbClr val="FF0000"/>
            </a:solidFill>
          </a:ln>
        </p:spPr>
        <p:style>
          <a:lnRef idx="1">
            <a:schemeClr val="dk1"/>
          </a:lnRef>
          <a:fillRef idx="0">
            <a:schemeClr val="dk1"/>
          </a:fillRef>
          <a:effectRef idx="0">
            <a:schemeClr val="dk1"/>
          </a:effectRef>
          <a:fontRef idx="minor">
            <a:schemeClr val="tx1"/>
          </a:fontRef>
        </p:style>
      </p:cxnSp>
      <p:sp>
        <p:nvSpPr>
          <p:cNvPr id="2" name="Rectangle 1">
            <a:extLst>
              <a:ext uri="{FF2B5EF4-FFF2-40B4-BE49-F238E27FC236}">
                <a16:creationId xmlns:a16="http://schemas.microsoft.com/office/drawing/2014/main" id="{6C2B28B7-0553-43EA-A254-E85280C9CB9F}"/>
              </a:ext>
            </a:extLst>
          </p:cNvPr>
          <p:cNvSpPr/>
          <p:nvPr/>
        </p:nvSpPr>
        <p:spPr>
          <a:xfrm>
            <a:off x="5977217" y="3244334"/>
            <a:ext cx="237566" cy="369332"/>
          </a:xfrm>
          <a:prstGeom prst="rect">
            <a:avLst/>
          </a:prstGeom>
        </p:spPr>
        <p:txBody>
          <a:bodyPr wrap="none">
            <a:spAutoFit/>
          </a:bodyPr>
          <a:lstStyle/>
          <a:p>
            <a:r>
              <a:rPr lang="en-GB" dirty="0"/>
              <a:t> </a:t>
            </a:r>
          </a:p>
        </p:txBody>
      </p:sp>
    </p:spTree>
    <p:extLst>
      <p:ext uri="{BB962C8B-B14F-4D97-AF65-F5344CB8AC3E}">
        <p14:creationId xmlns:p14="http://schemas.microsoft.com/office/powerpoint/2010/main" val="1535809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3895B93-0C92-425C-87AE-94F954A07F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513355b-a9cf-41c1-ad84-cdbe52169224"/>
    <ds:schemaRef ds:uri="b547754c-74b2-4d91-982e-55751234f0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8EE852E-8863-40EA-870A-B5005FED1B3C}">
  <ds:schemaRefs>
    <ds:schemaRef ds:uri="http://schemas.microsoft.com/sharepoint/v3/contenttype/forms"/>
  </ds:schemaRefs>
</ds:datastoreItem>
</file>

<file path=customXml/itemProps3.xml><?xml version="1.0" encoding="utf-8"?>
<ds:datastoreItem xmlns:ds="http://schemas.openxmlformats.org/officeDocument/2006/customXml" ds:itemID="{EAA39067-45BE-4DE8-BDBC-EDA80ABC6E9D}">
  <ds:schemaRefs>
    <ds:schemaRef ds:uri="http://schemas.openxmlformats.org/package/2006/metadata/core-properties"/>
    <ds:schemaRef ds:uri="http://schemas.microsoft.com/office/2006/metadata/properties"/>
    <ds:schemaRef ds:uri="b547754c-74b2-4d91-982e-55751234f08d"/>
    <ds:schemaRef ds:uri="http://schemas.microsoft.com/office/2006/documentManagement/types"/>
    <ds:schemaRef ds:uri="f513355b-a9cf-41c1-ad84-cdbe52169224"/>
    <ds:schemaRef ds:uri="http://purl.org/dc/terms/"/>
    <ds:schemaRef ds:uri="http://schemas.microsoft.com/office/infopath/2007/PartnerControls"/>
    <ds:schemaRef ds:uri="http://purl.org/dc/elements/1.1/"/>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3045</TotalTime>
  <Words>983</Words>
  <Application>Microsoft Office PowerPoint</Application>
  <PresentationFormat>Widescreen</PresentationFormat>
  <Paragraphs>103</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Comic Sans MS</vt:lpstr>
      <vt:lpstr>Office Theme</vt:lpstr>
      <vt:lpstr>Lesson 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END</vt:lpstr>
      <vt:lpstr>PowerPoint Presentation</vt:lpstr>
    </vt:vector>
  </TitlesOfParts>
  <Company>Cockshut Hill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Benjamin.Godwin</dc:creator>
  <cp:lastModifiedBy>J Bailey</cp:lastModifiedBy>
  <cp:revision>95</cp:revision>
  <cp:lastPrinted>2020-10-22T09:52:06Z</cp:lastPrinted>
  <dcterms:created xsi:type="dcterms:W3CDTF">2019-02-05T11:27:53Z</dcterms:created>
  <dcterms:modified xsi:type="dcterms:W3CDTF">2020-10-22T11:58:19Z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