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61" r:id="rId5"/>
    <p:sldId id="260" r:id="rId6"/>
    <p:sldId id="259" r:id="rId7"/>
    <p:sldId id="263" r:id="rId8"/>
    <p:sldId id="262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94"/>
  </p:normalViewPr>
  <p:slideViewPr>
    <p:cSldViewPr snapToGrid="0" snapToObjects="1">
      <p:cViewPr varScale="1">
        <p:scale>
          <a:sx n="121" d="100"/>
          <a:sy n="121" d="100"/>
        </p:scale>
        <p:origin x="74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12F82-C66D-2A42-ACB2-F04EE164AF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C2B199-A716-324E-A25C-0591AE4FED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05E817-267C-5940-85EF-2334981154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F3429-B0FF-0D44-9810-DA15753A659A}" type="datetimeFigureOut">
              <a:rPr lang="en-US" smtClean="0"/>
              <a:t>3/5/21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4405D1-2031-5B4E-92A4-0939EBE1F3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857BF0-CE3F-5848-BFFA-D98EC09CA5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EDBB2-B4DA-7C40-8B70-4CEE6D85D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30268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CFD3BB-6245-264C-9FBC-30D8E9D87A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7358DD-52C0-8E41-8213-12A34C57A6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93D03E-B310-B848-B6FC-7E5B7274C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F3429-B0FF-0D44-9810-DA15753A659A}" type="datetimeFigureOut">
              <a:rPr lang="en-US" smtClean="0"/>
              <a:t>3/5/21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5A27A1-CCF0-1944-BE87-C330A9F225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A270C0-68F6-AE46-94A5-02008C3AA4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EDBB2-B4DA-7C40-8B70-4CEE6D85D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4147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D468E0-9822-F046-9972-3DE7EDE592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D3CB97-E012-154A-8F11-9E92D0F717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5DC724-ADA1-EA48-895D-6E5A26ECC2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F3429-B0FF-0D44-9810-DA15753A659A}" type="datetimeFigureOut">
              <a:rPr lang="en-US" smtClean="0"/>
              <a:t>3/5/21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03B77A-0F92-FA45-9D50-FD32F25493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C38646-519F-4F47-88B1-CC9148C04C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EDBB2-B4DA-7C40-8B70-4CEE6D85D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31249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BACAF4-ACFF-F045-8CFC-9A74E923E6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3FB76A-12AF-CD41-A774-998D91759A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FCF896-4122-DA4A-AB1C-C885F5F4BF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94A6A4-E011-1542-BAA9-1026C8F976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F3429-B0FF-0D44-9810-DA15753A659A}" type="datetimeFigureOut">
              <a:rPr lang="en-US" smtClean="0"/>
              <a:t>3/5/21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6891F5-4E95-AE46-B496-344EFD41CE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22D402-70BD-5743-93CC-9FDBFBABC9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EDBB2-B4DA-7C40-8B70-4CEE6D85D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62376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5CF75F-E2D1-904B-9BAA-AB87CF5C03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90F012-8C17-6445-AE52-21AFD5F424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0E2609-CFB1-1C46-A8E5-418D8C00F5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8F7EE4A-6D0B-D945-B40C-782DE9A996A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BF0275F-74BB-4D47-B3CF-E9314D68E4A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24862CD-D44F-3E4F-8F25-9FE5BE4B0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F3429-B0FF-0D44-9810-DA15753A659A}" type="datetimeFigureOut">
              <a:rPr lang="en-US" smtClean="0"/>
              <a:t>3/5/21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2557CD9-BB31-D54C-BA92-51889A3F94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E4D716-868C-B24B-9771-0C00451DAF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EDBB2-B4DA-7C40-8B70-4CEE6D85D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744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4C59D9-ED86-9746-B18D-D04B86C63F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7C03E64-7542-6644-A1B6-FF5438381E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F3429-B0FF-0D44-9810-DA15753A659A}" type="datetimeFigureOut">
              <a:rPr lang="en-US" smtClean="0"/>
              <a:t>3/5/21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8FD9E1-DA33-B242-A9CD-CF4CB0040C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AE59CB-F6C1-9C4F-9784-960FB8914C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EDBB2-B4DA-7C40-8B70-4CEE6D85D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69367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7F0DDD8-4E8D-7048-9CE8-4E386B06D6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F3429-B0FF-0D44-9810-DA15753A659A}" type="datetimeFigureOut">
              <a:rPr lang="en-US" smtClean="0"/>
              <a:t>3/5/21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AC7CDBC-3979-BC44-9407-3635ED3A6D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F99175-A32C-A749-8A67-7564785D1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EDBB2-B4DA-7C40-8B70-4CEE6D85D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7540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01923D-45AB-1F42-9173-DAE389A18A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FBAF6A-EAD1-AC42-A93D-D3651A49AA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BC79DA-AF4E-5D47-BEFB-A4B607A1D9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447E71-54F1-F84D-B4F3-CA572D4F1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F3429-B0FF-0D44-9810-DA15753A659A}" type="datetimeFigureOut">
              <a:rPr lang="en-US" smtClean="0"/>
              <a:t>3/5/21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221FF2-68A4-1A47-88B4-D24BCACF3D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C9EEB2-2B2B-174F-A4FE-A4595FFD92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EDBB2-B4DA-7C40-8B70-4CEE6D85D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11375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9C0FC4-E833-2A4D-A1D7-F674D4A11E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40CF1BA-8034-024B-9D4D-6AD1759B63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92ACC4B-FB89-3149-A176-3537DBAFDA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2F0721-B828-DD44-A93F-5695833C90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F3429-B0FF-0D44-9810-DA15753A659A}" type="datetimeFigureOut">
              <a:rPr lang="en-US" smtClean="0"/>
              <a:t>3/5/21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E73FD5-21EC-564D-BBBE-E5CBAB9A37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E06F5B-BE3C-D24E-B923-4211CC2832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EDBB2-B4DA-7C40-8B70-4CEE6D85D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69425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731FF-A14A-C84B-822E-1332C939E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2AF84B-BADA-6649-8E89-8D7AE3B1FF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6137A5-CD34-5E48-BB4F-B5EFB50A07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F3429-B0FF-0D44-9810-DA15753A659A}" type="datetimeFigureOut">
              <a:rPr lang="en-US" smtClean="0"/>
              <a:t>3/5/21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9A378E-ADF0-944F-909E-F45C02B68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189FF-D1FC-974F-AFFB-77A1144DE6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EDBB2-B4DA-7C40-8B70-4CEE6D85D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48820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9565BF7-D22A-F94E-807C-76CADB048E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88727E-A853-AD45-8F10-34B7CD5300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E44A92-F0A3-A84E-A840-2906C3F977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F3429-B0FF-0D44-9810-DA15753A659A}" type="datetimeFigureOut">
              <a:rPr lang="en-US" smtClean="0"/>
              <a:t>3/5/21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84B021-227A-F144-8E77-421502A215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FE35F3-3A89-434C-BA69-9A13E08BA7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EDBB2-B4DA-7C40-8B70-4CEE6D85D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414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E6588A0-8761-7D4C-8C8B-3880712527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285441-63D9-F74B-80D2-8D1E1A631F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C52300-8C53-A04F-8D36-FFCA6D7CCB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BF3429-B0FF-0D44-9810-DA15753A659A}" type="datetimeFigureOut">
              <a:rPr lang="en-US" smtClean="0"/>
              <a:t>3/5/21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823966-C237-854C-9923-613BDB53DD1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0F6D07-D07F-1F42-8D2C-83AC5DD139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4EDBB2-B4DA-7C40-8B70-4CEE6D85D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85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bxoC5Oyf_ss?feature=oembed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bxoC5Oyf_ss?feature=oembed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b5VqyCQV1Tg?list=PL2Awype1tGgW6YaX5X2BZQ_lpxjo7lZy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A5160A-9913-A84D-8887-8786673070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64614" y="1783959"/>
            <a:ext cx="4087306" cy="2889114"/>
          </a:xfrm>
        </p:spPr>
        <p:txBody>
          <a:bodyPr anchor="b">
            <a:normAutofit/>
          </a:bodyPr>
          <a:lstStyle/>
          <a:p>
            <a:pPr algn="l"/>
            <a:r>
              <a:rPr lang="en-US" sz="5400"/>
              <a:t>Musicals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4A867A-F271-A24A-B3FA-08660F9825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464612" y="4750893"/>
            <a:ext cx="4087305" cy="1147863"/>
          </a:xfrm>
        </p:spPr>
        <p:txBody>
          <a:bodyPr anchor="t">
            <a:normAutofit/>
          </a:bodyPr>
          <a:lstStyle/>
          <a:p>
            <a:pPr algn="l"/>
            <a:r>
              <a:rPr lang="en-US" sz="2000"/>
              <a:t>Lesson 6</a:t>
            </a:r>
          </a:p>
        </p:txBody>
      </p:sp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074" name="Picture 2" descr="Broadway Quilt Musical Theater Fan Blanket Most Popular | Etsy | Broadway  shows, Broadway posters, Musical theatre">
            <a:extLst>
              <a:ext uri="{FF2B5EF4-FFF2-40B4-BE49-F238E27FC236}">
                <a16:creationId xmlns:a16="http://schemas.microsoft.com/office/drawing/2014/main" id="{EBB4BD3E-6341-BE46-B3D2-40D26BBC21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61" r="1" b="1250"/>
          <a:stretch/>
        </p:blipFill>
        <p:spPr bwMode="auto"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640891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8E30B1-9608-9A4D-B8AA-EF60459729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214" y="-253377"/>
            <a:ext cx="3505495" cy="1622321"/>
          </a:xfrm>
        </p:spPr>
        <p:txBody>
          <a:bodyPr>
            <a:normAutofit/>
          </a:bodyPr>
          <a:lstStyle/>
          <a:p>
            <a:pPr algn="ctr"/>
            <a:r>
              <a:rPr lang="en-US" sz="6000" b="1" u="sng" dirty="0"/>
              <a:t>STARTER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8D1521-FC5F-C941-833C-8A10D4237D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603" y="1317922"/>
            <a:ext cx="4584770" cy="3785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>
                <a:latin typeface="Calibri" panose="020F0502020204030204" pitchFamily="34" charset="0"/>
                <a:ea typeface="等线" panose="02010600030101010101" pitchFamily="2" charset="-122"/>
              </a:rPr>
              <a:t>In your books, write out the paragraph and fill in the blanks as you go along with the words at the bottom of the slide to help you. </a:t>
            </a:r>
            <a:endParaRPr lang="en-US" sz="3600" b="0" i="0" dirty="0">
              <a:effectLst/>
              <a:latin typeface="等线" panose="02010600030101010101" pitchFamily="2" charset="-122"/>
              <a:ea typeface="等线" panose="02010600030101010101" pitchFamily="2" charset="-122"/>
            </a:endParaRPr>
          </a:p>
          <a:p>
            <a:pPr marL="0" indent="0">
              <a:buNone/>
            </a:pPr>
            <a:endParaRPr lang="en-US" sz="20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Table&#10;&#10;Description automatically generated">
            <a:extLst>
              <a:ext uri="{FF2B5EF4-FFF2-40B4-BE49-F238E27FC236}">
                <a16:creationId xmlns:a16="http://schemas.microsoft.com/office/drawing/2014/main" id="{848F7C6B-D88B-D64C-BCDE-4A031E72EAA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5402"/>
          <a:stretch/>
        </p:blipFill>
        <p:spPr>
          <a:xfrm>
            <a:off x="5123688" y="944534"/>
            <a:ext cx="6572415" cy="4965686"/>
          </a:xfrm>
          <a:prstGeom prst="rect">
            <a:avLst/>
          </a:prstGeom>
          <a:effectLst/>
        </p:spPr>
      </p:pic>
      <p:pic>
        <p:nvPicPr>
          <p:cNvPr id="8" name="Picture 7" descr="Table&#10;&#10;Description automatically generated">
            <a:extLst>
              <a:ext uri="{FF2B5EF4-FFF2-40B4-BE49-F238E27FC236}">
                <a16:creationId xmlns:a16="http://schemas.microsoft.com/office/drawing/2014/main" id="{4EC828C4-8064-894A-BA19-93CC8157ADD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7478" b="169"/>
          <a:stretch/>
        </p:blipFill>
        <p:spPr>
          <a:xfrm>
            <a:off x="0" y="5103341"/>
            <a:ext cx="4637115" cy="1754659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6385928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CC11D5-5591-8943-AD38-3BB4295482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ANSWERS</a:t>
            </a:r>
          </a:p>
        </p:txBody>
      </p:sp>
      <p:pic>
        <p:nvPicPr>
          <p:cNvPr id="4" name="Content Placeholder 3" descr="Table&#10;&#10;Description automatically generated">
            <a:extLst>
              <a:ext uri="{FF2B5EF4-FFF2-40B4-BE49-F238E27FC236}">
                <a16:creationId xmlns:a16="http://schemas.microsoft.com/office/drawing/2014/main" id="{98E9D76B-5A4F-4E4E-AB11-6382AF962E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35402"/>
          <a:stretch/>
        </p:blipFill>
        <p:spPr>
          <a:xfrm>
            <a:off x="4194381" y="407772"/>
            <a:ext cx="7997619" cy="604245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73DF7B2-2A5C-9446-BA8F-125F4E3AD152}"/>
              </a:ext>
            </a:extLst>
          </p:cNvPr>
          <p:cNvSpPr txBox="1"/>
          <p:nvPr/>
        </p:nvSpPr>
        <p:spPr>
          <a:xfrm>
            <a:off x="7074903" y="296561"/>
            <a:ext cx="22365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B050"/>
                </a:solidFill>
              </a:rPr>
              <a:t>LIGHT-HEARTED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AEC1CA6-EDE8-994E-BF8B-0E1C132BF9DA}"/>
              </a:ext>
            </a:extLst>
          </p:cNvPr>
          <p:cNvSpPr txBox="1"/>
          <p:nvPr/>
        </p:nvSpPr>
        <p:spPr>
          <a:xfrm>
            <a:off x="4311108" y="856734"/>
            <a:ext cx="22365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B050"/>
                </a:solidFill>
              </a:rPr>
              <a:t>FUNNIER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4ADCC57-3190-ED4F-BBF6-BECC1A96DEA0}"/>
              </a:ext>
            </a:extLst>
          </p:cNvPr>
          <p:cNvSpPr txBox="1"/>
          <p:nvPr/>
        </p:nvSpPr>
        <p:spPr>
          <a:xfrm>
            <a:off x="9616276" y="856734"/>
            <a:ext cx="22365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B050"/>
                </a:solidFill>
              </a:rPr>
              <a:t>SIMPLE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C9D497E-0BB9-7844-806F-CFF8282DCFB1}"/>
              </a:ext>
            </a:extLst>
          </p:cNvPr>
          <p:cNvSpPr txBox="1"/>
          <p:nvPr/>
        </p:nvSpPr>
        <p:spPr>
          <a:xfrm>
            <a:off x="4371492" y="1429610"/>
            <a:ext cx="22365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B050"/>
                </a:solidFill>
              </a:rPr>
              <a:t>REPETITIVE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330EE5-D607-4B45-BEB4-4C7CCC780880}"/>
              </a:ext>
            </a:extLst>
          </p:cNvPr>
          <p:cNvSpPr txBox="1"/>
          <p:nvPr/>
        </p:nvSpPr>
        <p:spPr>
          <a:xfrm>
            <a:off x="4753307" y="2003177"/>
            <a:ext cx="22365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B050"/>
                </a:solidFill>
              </a:rPr>
              <a:t>MAJOR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BBD25A4-57AB-984A-BA76-9F261F86AEB9}"/>
              </a:ext>
            </a:extLst>
          </p:cNvPr>
          <p:cNvSpPr txBox="1"/>
          <p:nvPr/>
        </p:nvSpPr>
        <p:spPr>
          <a:xfrm>
            <a:off x="6857189" y="1967266"/>
            <a:ext cx="22365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B050"/>
                </a:solidFill>
              </a:rPr>
              <a:t>MINOR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097E640-258F-684E-BCBB-19C36282CBE0}"/>
              </a:ext>
            </a:extLst>
          </p:cNvPr>
          <p:cNvSpPr txBox="1"/>
          <p:nvPr/>
        </p:nvSpPr>
        <p:spPr>
          <a:xfrm>
            <a:off x="7489514" y="2483859"/>
            <a:ext cx="22365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B050"/>
                </a:solidFill>
              </a:rPr>
              <a:t>VERSE-CHORUS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8DA2CB5-1DF4-7141-BC88-09A3D95864FC}"/>
              </a:ext>
            </a:extLst>
          </p:cNvPr>
          <p:cNvSpPr txBox="1"/>
          <p:nvPr/>
        </p:nvSpPr>
        <p:spPr>
          <a:xfrm>
            <a:off x="9406211" y="3017777"/>
            <a:ext cx="22365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B050"/>
                </a:solidFill>
              </a:rPr>
              <a:t>8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735ABEF-0B46-2D46-83D9-D298FAD75CE5}"/>
              </a:ext>
            </a:extLst>
          </p:cNvPr>
          <p:cNvSpPr txBox="1"/>
          <p:nvPr/>
        </p:nvSpPr>
        <p:spPr>
          <a:xfrm>
            <a:off x="3456509" y="3631089"/>
            <a:ext cx="22365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B050"/>
                </a:solidFill>
              </a:rPr>
              <a:t>2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AC1A3A7-9DA2-E848-8D36-6529256884A7}"/>
              </a:ext>
            </a:extLst>
          </p:cNvPr>
          <p:cNvSpPr txBox="1"/>
          <p:nvPr/>
        </p:nvSpPr>
        <p:spPr>
          <a:xfrm>
            <a:off x="4967122" y="3653135"/>
            <a:ext cx="22365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B050"/>
                </a:solidFill>
              </a:rPr>
              <a:t>4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3C34738-9C84-074F-9D0A-0ECC916C701C}"/>
              </a:ext>
            </a:extLst>
          </p:cNvPr>
          <p:cNvSpPr txBox="1"/>
          <p:nvPr/>
        </p:nvSpPr>
        <p:spPr>
          <a:xfrm>
            <a:off x="7203695" y="3551695"/>
            <a:ext cx="22365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B050"/>
                </a:solidFill>
              </a:rPr>
              <a:t>HOOK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B16EC94-415F-5743-A750-8FDE8B87A08A}"/>
              </a:ext>
            </a:extLst>
          </p:cNvPr>
          <p:cNvSpPr txBox="1"/>
          <p:nvPr/>
        </p:nvSpPr>
        <p:spPr>
          <a:xfrm>
            <a:off x="7787475" y="4209492"/>
            <a:ext cx="22365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B050"/>
                </a:solidFill>
              </a:rPr>
              <a:t>DANCE BREAKS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801BF1C-C8E3-C144-AB6D-3BA4AA3BC8A7}"/>
              </a:ext>
            </a:extLst>
          </p:cNvPr>
          <p:cNvSpPr txBox="1"/>
          <p:nvPr/>
        </p:nvSpPr>
        <p:spPr>
          <a:xfrm>
            <a:off x="4734733" y="4756492"/>
            <a:ext cx="22365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B050"/>
                </a:solidFill>
              </a:rPr>
              <a:t>COMPLEX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B3B6F9F-2A0F-FB49-80F9-528185503DC5}"/>
              </a:ext>
            </a:extLst>
          </p:cNvPr>
          <p:cNvSpPr txBox="1"/>
          <p:nvPr/>
        </p:nvSpPr>
        <p:spPr>
          <a:xfrm>
            <a:off x="4574795" y="5859849"/>
            <a:ext cx="2628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B050"/>
                </a:solidFill>
              </a:rPr>
              <a:t>WORD-PAINTING</a:t>
            </a:r>
          </a:p>
        </p:txBody>
      </p:sp>
      <p:pic>
        <p:nvPicPr>
          <p:cNvPr id="22" name="Picture 21" descr="Table&#10;&#10;Description automatically generated">
            <a:extLst>
              <a:ext uri="{FF2B5EF4-FFF2-40B4-BE49-F238E27FC236}">
                <a16:creationId xmlns:a16="http://schemas.microsoft.com/office/drawing/2014/main" id="{8CFA6917-505A-9C4F-90CD-F12C503F5C7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7478" b="169"/>
          <a:stretch/>
        </p:blipFill>
        <p:spPr>
          <a:xfrm>
            <a:off x="0" y="5301016"/>
            <a:ext cx="4114711" cy="1556984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85174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6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DCB5928-DC7D-4612-9922-441966E156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682C1161-1736-45EC-99B7-33F3CAE9D5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59047" cy="6858000"/>
          </a:xfrm>
          <a:custGeom>
            <a:avLst/>
            <a:gdLst>
              <a:gd name="connsiteX0" fmla="*/ 0 w 4959047"/>
              <a:gd name="connsiteY0" fmla="*/ 0 h 6858000"/>
              <a:gd name="connsiteX1" fmla="*/ 4110127 w 4959047"/>
              <a:gd name="connsiteY1" fmla="*/ 0 h 6858000"/>
              <a:gd name="connsiteX2" fmla="*/ 4179024 w 4959047"/>
              <a:gd name="connsiteY2" fmla="*/ 123368 h 6858000"/>
              <a:gd name="connsiteX3" fmla="*/ 4959047 w 4959047"/>
              <a:gd name="connsiteY3" fmla="*/ 3429000 h 6858000"/>
              <a:gd name="connsiteX4" fmla="*/ 4179024 w 4959047"/>
              <a:gd name="connsiteY4" fmla="*/ 6734633 h 6858000"/>
              <a:gd name="connsiteX5" fmla="*/ 4110127 w 4959047"/>
              <a:gd name="connsiteY5" fmla="*/ 6858000 h 6858000"/>
              <a:gd name="connsiteX6" fmla="*/ 0 w 495904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59047" h="6858000">
                <a:moveTo>
                  <a:pt x="0" y="0"/>
                </a:moveTo>
                <a:lnTo>
                  <a:pt x="4110127" y="0"/>
                </a:lnTo>
                <a:lnTo>
                  <a:pt x="4179024" y="123368"/>
                </a:lnTo>
                <a:cubicBezTo>
                  <a:pt x="4668929" y="1045156"/>
                  <a:pt x="4959047" y="2189404"/>
                  <a:pt x="4959047" y="3429000"/>
                </a:cubicBezTo>
                <a:cubicBezTo>
                  <a:pt x="4959047" y="4668597"/>
                  <a:pt x="4668929" y="5812845"/>
                  <a:pt x="4179024" y="6734633"/>
                </a:cubicBezTo>
                <a:lnTo>
                  <a:pt x="411012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6E6E6"/>
            </a:solidFill>
          </a:ln>
          <a:effectLst>
            <a:outerShdw blurRad="762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84D4DDB8-B68F-45B0-9F62-C4279996F6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48887" cy="6858000"/>
          </a:xfrm>
          <a:custGeom>
            <a:avLst/>
            <a:gdLst>
              <a:gd name="connsiteX0" fmla="*/ 0 w 4948887"/>
              <a:gd name="connsiteY0" fmla="*/ 0 h 6858000"/>
              <a:gd name="connsiteX1" fmla="*/ 4099967 w 4948887"/>
              <a:gd name="connsiteY1" fmla="*/ 0 h 6858000"/>
              <a:gd name="connsiteX2" fmla="*/ 4168864 w 4948887"/>
              <a:gd name="connsiteY2" fmla="*/ 123368 h 6858000"/>
              <a:gd name="connsiteX3" fmla="*/ 4948887 w 4948887"/>
              <a:gd name="connsiteY3" fmla="*/ 3429000 h 6858000"/>
              <a:gd name="connsiteX4" fmla="*/ 4168864 w 4948887"/>
              <a:gd name="connsiteY4" fmla="*/ 6734633 h 6858000"/>
              <a:gd name="connsiteX5" fmla="*/ 4099967 w 4948887"/>
              <a:gd name="connsiteY5" fmla="*/ 6858000 h 6858000"/>
              <a:gd name="connsiteX6" fmla="*/ 0 w 494888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8887" h="6858000">
                <a:moveTo>
                  <a:pt x="0" y="0"/>
                </a:moveTo>
                <a:lnTo>
                  <a:pt x="4099967" y="0"/>
                </a:lnTo>
                <a:lnTo>
                  <a:pt x="4168864" y="123368"/>
                </a:lnTo>
                <a:cubicBezTo>
                  <a:pt x="4658769" y="1045156"/>
                  <a:pt x="4948887" y="2189404"/>
                  <a:pt x="4948887" y="3429000"/>
                </a:cubicBezTo>
                <a:cubicBezTo>
                  <a:pt x="4948887" y="4668597"/>
                  <a:pt x="4658769" y="5812845"/>
                  <a:pt x="4168864" y="6734633"/>
                </a:cubicBezTo>
                <a:lnTo>
                  <a:pt x="4099967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A1EEF9-DB4C-8E48-AA2E-6112131EEB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Musical Elements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70539C-3FE5-0446-8083-5A75AEA44F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4581" y="4806314"/>
            <a:ext cx="3105478" cy="1571868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Let’s see who remembers the basic musical elements!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FCF48980-318B-E444-BEBF-A893DED4FB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2372807"/>
              </p:ext>
            </p:extLst>
          </p:nvPr>
        </p:nvGraphicFramePr>
        <p:xfrm>
          <a:off x="5426868" y="0"/>
          <a:ext cx="6408837" cy="497750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704386">
                  <a:extLst>
                    <a:ext uri="{9D8B030D-6E8A-4147-A177-3AD203B41FA5}">
                      <a16:colId xmlns:a16="http://schemas.microsoft.com/office/drawing/2014/main" val="366461856"/>
                    </a:ext>
                  </a:extLst>
                </a:gridCol>
                <a:gridCol w="4704451">
                  <a:extLst>
                    <a:ext uri="{9D8B030D-6E8A-4147-A177-3AD203B41FA5}">
                      <a16:colId xmlns:a16="http://schemas.microsoft.com/office/drawing/2014/main" val="1064014715"/>
                    </a:ext>
                  </a:extLst>
                </a:gridCol>
              </a:tblGrid>
              <a:tr h="344356">
                <a:tc>
                  <a:txBody>
                    <a:bodyPr/>
                    <a:lstStyle/>
                    <a:p>
                      <a:pPr algn="ctr"/>
                      <a:r>
                        <a:rPr lang="en-US" sz="1500"/>
                        <a:t>Musical Element</a:t>
                      </a:r>
                    </a:p>
                  </a:txBody>
                  <a:tcPr marL="78263" marR="78263" marT="39131" marB="3913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/>
                        <a:t>Meaning</a:t>
                      </a:r>
                    </a:p>
                  </a:txBody>
                  <a:tcPr marL="78263" marR="78263" marT="39131" marB="39131"/>
                </a:tc>
                <a:extLst>
                  <a:ext uri="{0D108BD9-81ED-4DB2-BD59-A6C34878D82A}">
                    <a16:rowId xmlns:a16="http://schemas.microsoft.com/office/drawing/2014/main" val="61572816"/>
                  </a:ext>
                </a:extLst>
              </a:tr>
              <a:tr h="579144">
                <a:tc>
                  <a:txBody>
                    <a:bodyPr/>
                    <a:lstStyle/>
                    <a:p>
                      <a:pPr algn="ctr"/>
                      <a:r>
                        <a:rPr lang="en-US" sz="1500">
                          <a:latin typeface="+mn-lt"/>
                        </a:rPr>
                        <a:t>Dynamics</a:t>
                      </a:r>
                    </a:p>
                  </a:txBody>
                  <a:tcPr marL="78263" marR="78263" marT="39131" marB="39131"/>
                </a:tc>
                <a:tc>
                  <a:txBody>
                    <a:bodyPr/>
                    <a:lstStyle/>
                    <a:p>
                      <a:endParaRPr lang="en-US" sz="1500" dirty="0">
                        <a:latin typeface="+mn-lt"/>
                      </a:endParaRPr>
                    </a:p>
                    <a:p>
                      <a:endParaRPr lang="en-US" sz="1500" dirty="0">
                        <a:latin typeface="+mn-lt"/>
                      </a:endParaRPr>
                    </a:p>
                  </a:txBody>
                  <a:tcPr marL="78263" marR="78263" marT="39131" marB="39131"/>
                </a:tc>
                <a:extLst>
                  <a:ext uri="{0D108BD9-81ED-4DB2-BD59-A6C34878D82A}">
                    <a16:rowId xmlns:a16="http://schemas.microsoft.com/office/drawing/2014/main" val="2482927203"/>
                  </a:ext>
                </a:extLst>
              </a:tr>
              <a:tr h="579144">
                <a:tc>
                  <a:txBody>
                    <a:bodyPr/>
                    <a:lstStyle/>
                    <a:p>
                      <a:pPr algn="ctr"/>
                      <a:endParaRPr lang="en-US" sz="1500">
                        <a:latin typeface="+mn-lt"/>
                      </a:endParaRPr>
                    </a:p>
                    <a:p>
                      <a:pPr algn="ctr"/>
                      <a:endParaRPr lang="en-US" sz="1500">
                        <a:latin typeface="+mn-lt"/>
                      </a:endParaRPr>
                    </a:p>
                  </a:txBody>
                  <a:tcPr marL="78263" marR="78263" marT="39131" marB="39131"/>
                </a:tc>
                <a:tc>
                  <a:txBody>
                    <a:bodyPr/>
                    <a:lstStyle/>
                    <a:p>
                      <a:r>
                        <a:rPr lang="en-GB" sz="15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organisation of particular sounds by their length</a:t>
                      </a:r>
                      <a:endParaRPr lang="en-US" sz="1500">
                        <a:latin typeface="+mn-lt"/>
                      </a:endParaRPr>
                    </a:p>
                  </a:txBody>
                  <a:tcPr marL="78263" marR="78263" marT="39131" marB="39131"/>
                </a:tc>
                <a:extLst>
                  <a:ext uri="{0D108BD9-81ED-4DB2-BD59-A6C34878D82A}">
                    <a16:rowId xmlns:a16="http://schemas.microsoft.com/office/drawing/2014/main" val="966702800"/>
                  </a:ext>
                </a:extLst>
              </a:tr>
              <a:tr h="579144">
                <a:tc>
                  <a:txBody>
                    <a:bodyPr/>
                    <a:lstStyle/>
                    <a:p>
                      <a:pPr algn="ctr"/>
                      <a:r>
                        <a:rPr lang="en-US" sz="1500">
                          <a:latin typeface="+mn-lt"/>
                        </a:rPr>
                        <a:t>Pitch</a:t>
                      </a:r>
                    </a:p>
                  </a:txBody>
                  <a:tcPr marL="78263" marR="78263" marT="39131" marB="39131"/>
                </a:tc>
                <a:tc>
                  <a:txBody>
                    <a:bodyPr/>
                    <a:lstStyle/>
                    <a:p>
                      <a:endParaRPr lang="en-US" sz="1500">
                        <a:latin typeface="+mn-lt"/>
                      </a:endParaRPr>
                    </a:p>
                    <a:p>
                      <a:endParaRPr lang="en-US" sz="1500">
                        <a:latin typeface="+mn-lt"/>
                      </a:endParaRPr>
                    </a:p>
                  </a:txBody>
                  <a:tcPr marL="78263" marR="78263" marT="39131" marB="39131"/>
                </a:tc>
                <a:extLst>
                  <a:ext uri="{0D108BD9-81ED-4DB2-BD59-A6C34878D82A}">
                    <a16:rowId xmlns:a16="http://schemas.microsoft.com/office/drawing/2014/main" val="710949440"/>
                  </a:ext>
                </a:extLst>
              </a:tr>
              <a:tr h="579144">
                <a:tc>
                  <a:txBody>
                    <a:bodyPr/>
                    <a:lstStyle/>
                    <a:p>
                      <a:pPr algn="ctr"/>
                      <a:endParaRPr lang="en-US" sz="1500">
                        <a:latin typeface="+mn-lt"/>
                      </a:endParaRPr>
                    </a:p>
                    <a:p>
                      <a:pPr algn="ctr"/>
                      <a:endParaRPr lang="en-US" sz="1500">
                        <a:latin typeface="+mn-lt"/>
                      </a:endParaRPr>
                    </a:p>
                  </a:txBody>
                  <a:tcPr marL="78263" marR="78263" marT="39131" marB="39131"/>
                </a:tc>
                <a:tc>
                  <a:txBody>
                    <a:bodyPr/>
                    <a:lstStyle/>
                    <a:p>
                      <a:r>
                        <a:rPr lang="en-US" sz="1500" dirty="0">
                          <a:latin typeface="+mn-lt"/>
                        </a:rPr>
                        <a:t>the way a piece of music is laid out or built</a:t>
                      </a:r>
                    </a:p>
                  </a:txBody>
                  <a:tcPr marL="78263" marR="78263" marT="39131" marB="39131"/>
                </a:tc>
                <a:extLst>
                  <a:ext uri="{0D108BD9-81ED-4DB2-BD59-A6C34878D82A}">
                    <a16:rowId xmlns:a16="http://schemas.microsoft.com/office/drawing/2014/main" val="3392322672"/>
                  </a:ext>
                </a:extLst>
              </a:tr>
              <a:tr h="579144">
                <a:tc>
                  <a:txBody>
                    <a:bodyPr/>
                    <a:lstStyle/>
                    <a:p>
                      <a:pPr algn="ctr"/>
                      <a:endParaRPr lang="en-US" sz="1500">
                        <a:latin typeface="+mn-lt"/>
                      </a:endParaRPr>
                    </a:p>
                    <a:p>
                      <a:pPr algn="ctr"/>
                      <a:endParaRPr lang="en-US" sz="1500">
                        <a:latin typeface="+mn-lt"/>
                      </a:endParaRPr>
                    </a:p>
                  </a:txBody>
                  <a:tcPr marL="78263" marR="78263" marT="39131" marB="39131"/>
                </a:tc>
                <a:tc>
                  <a:txBody>
                    <a:bodyPr/>
                    <a:lstStyle/>
                    <a:p>
                      <a:r>
                        <a:rPr lang="en-US" sz="1500">
                          <a:latin typeface="+mn-lt"/>
                        </a:rPr>
                        <a:t>the main tune or theme to a piece of music</a:t>
                      </a:r>
                    </a:p>
                  </a:txBody>
                  <a:tcPr marL="78263" marR="78263" marT="39131" marB="39131"/>
                </a:tc>
                <a:extLst>
                  <a:ext uri="{0D108BD9-81ED-4DB2-BD59-A6C34878D82A}">
                    <a16:rowId xmlns:a16="http://schemas.microsoft.com/office/drawing/2014/main" val="3223688323"/>
                  </a:ext>
                </a:extLst>
              </a:tr>
              <a:tr h="579144">
                <a:tc>
                  <a:txBody>
                    <a:bodyPr/>
                    <a:lstStyle/>
                    <a:p>
                      <a:pPr algn="ctr"/>
                      <a:r>
                        <a:rPr lang="en-US" sz="1500">
                          <a:latin typeface="+mn-lt"/>
                        </a:rPr>
                        <a:t>Instrumentation</a:t>
                      </a:r>
                    </a:p>
                    <a:p>
                      <a:pPr algn="ctr"/>
                      <a:endParaRPr lang="en-US" sz="1500">
                        <a:latin typeface="+mn-lt"/>
                      </a:endParaRPr>
                    </a:p>
                  </a:txBody>
                  <a:tcPr marL="78263" marR="78263" marT="39131" marB="39131"/>
                </a:tc>
                <a:tc>
                  <a:txBody>
                    <a:bodyPr/>
                    <a:lstStyle/>
                    <a:p>
                      <a:endParaRPr lang="en-US" sz="1500">
                        <a:latin typeface="+mn-lt"/>
                      </a:endParaRPr>
                    </a:p>
                  </a:txBody>
                  <a:tcPr marL="78263" marR="78263" marT="39131" marB="39131"/>
                </a:tc>
                <a:extLst>
                  <a:ext uri="{0D108BD9-81ED-4DB2-BD59-A6C34878D82A}">
                    <a16:rowId xmlns:a16="http://schemas.microsoft.com/office/drawing/2014/main" val="3005020325"/>
                  </a:ext>
                </a:extLst>
              </a:tr>
              <a:tr h="579144">
                <a:tc>
                  <a:txBody>
                    <a:bodyPr/>
                    <a:lstStyle/>
                    <a:p>
                      <a:pPr algn="ctr"/>
                      <a:endParaRPr lang="en-US" sz="1500">
                        <a:latin typeface="+mn-lt"/>
                      </a:endParaRPr>
                    </a:p>
                    <a:p>
                      <a:pPr algn="ctr"/>
                      <a:endParaRPr lang="en-US" sz="1500">
                        <a:latin typeface="+mn-lt"/>
                      </a:endParaRPr>
                    </a:p>
                  </a:txBody>
                  <a:tcPr marL="78263" marR="78263" marT="39131" marB="39131"/>
                </a:tc>
                <a:tc>
                  <a:txBody>
                    <a:bodyPr/>
                    <a:lstStyle/>
                    <a:p>
                      <a:r>
                        <a:rPr lang="en-US" sz="1500">
                          <a:latin typeface="+mn-lt"/>
                        </a:rPr>
                        <a:t>the speed of a piece of music</a:t>
                      </a:r>
                    </a:p>
                  </a:txBody>
                  <a:tcPr marL="78263" marR="78263" marT="39131" marB="39131"/>
                </a:tc>
                <a:extLst>
                  <a:ext uri="{0D108BD9-81ED-4DB2-BD59-A6C34878D82A}">
                    <a16:rowId xmlns:a16="http://schemas.microsoft.com/office/drawing/2014/main" val="2997662846"/>
                  </a:ext>
                </a:extLst>
              </a:tr>
              <a:tr h="579144">
                <a:tc>
                  <a:txBody>
                    <a:bodyPr/>
                    <a:lstStyle/>
                    <a:p>
                      <a:pPr algn="ctr"/>
                      <a:r>
                        <a:rPr lang="en-US" sz="1500">
                          <a:latin typeface="+mn-lt"/>
                        </a:rPr>
                        <a:t>Harmony</a:t>
                      </a:r>
                    </a:p>
                    <a:p>
                      <a:pPr algn="ctr"/>
                      <a:endParaRPr lang="en-US" sz="1500">
                        <a:latin typeface="+mn-lt"/>
                      </a:endParaRPr>
                    </a:p>
                  </a:txBody>
                  <a:tcPr marL="78263" marR="78263" marT="39131" marB="39131"/>
                </a:tc>
                <a:tc>
                  <a:txBody>
                    <a:bodyPr/>
                    <a:lstStyle/>
                    <a:p>
                      <a:endParaRPr lang="en-US" sz="1500" dirty="0">
                        <a:latin typeface="+mn-lt"/>
                      </a:endParaRPr>
                    </a:p>
                  </a:txBody>
                  <a:tcPr marL="78263" marR="78263" marT="39131" marB="39131"/>
                </a:tc>
                <a:extLst>
                  <a:ext uri="{0D108BD9-81ED-4DB2-BD59-A6C34878D82A}">
                    <a16:rowId xmlns:a16="http://schemas.microsoft.com/office/drawing/2014/main" val="1748785114"/>
                  </a:ext>
                </a:extLst>
              </a:tr>
            </a:tbl>
          </a:graphicData>
        </a:graphic>
      </p:graphicFrame>
      <p:sp>
        <p:nvSpPr>
          <p:cNvPr id="6" name="Cloud Callout 5">
            <a:extLst>
              <a:ext uri="{FF2B5EF4-FFF2-40B4-BE49-F238E27FC236}">
                <a16:creationId xmlns:a16="http://schemas.microsoft.com/office/drawing/2014/main" id="{7BE25130-D095-AD4E-AA4C-8083B2DC8709}"/>
              </a:ext>
            </a:extLst>
          </p:cNvPr>
          <p:cNvSpPr/>
          <p:nvPr/>
        </p:nvSpPr>
        <p:spPr>
          <a:xfrm>
            <a:off x="7861981" y="4977508"/>
            <a:ext cx="4151871" cy="1880492"/>
          </a:xfrm>
          <a:prstGeom prst="cloudCallout">
            <a:avLst>
              <a:gd name="adj1" fmla="val -52083"/>
              <a:gd name="adj2" fmla="val 48977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EXTENSION: What others do we know that are missing from the table?</a:t>
            </a:r>
          </a:p>
        </p:txBody>
      </p:sp>
    </p:spTree>
    <p:extLst>
      <p:ext uri="{BB962C8B-B14F-4D97-AF65-F5344CB8AC3E}">
        <p14:creationId xmlns:p14="http://schemas.microsoft.com/office/powerpoint/2010/main" val="3126906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24. West Side Story (1961) | Wonders in the Dark">
            <a:extLst>
              <a:ext uri="{FF2B5EF4-FFF2-40B4-BE49-F238E27FC236}">
                <a16:creationId xmlns:a16="http://schemas.microsoft.com/office/drawing/2014/main" id="{2468CAA0-3FA8-FD4B-9AAB-9DF6592D253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946" b="9092"/>
          <a:stretch/>
        </p:blipFill>
        <p:spPr bwMode="auto">
          <a:xfrm>
            <a:off x="3523488" y="10"/>
            <a:ext cx="866851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Rectangle 72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6BAF6E7-7FF6-664B-B9C3-F5731BA3A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124712"/>
          </a:xfrm>
        </p:spPr>
        <p:txBody>
          <a:bodyPr anchor="b">
            <a:normAutofit/>
          </a:bodyPr>
          <a:lstStyle/>
          <a:p>
            <a:r>
              <a:rPr lang="en-US" sz="2800" b="1"/>
              <a:t>WEST SIDE STORY</a:t>
            </a: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CB24F7-B854-C542-81FD-D33431DC10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4" y="2718054"/>
            <a:ext cx="4003198" cy="3577960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US" sz="2400" dirty="0"/>
              <a:t>Who has seen ’West Side Story’?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/>
              <a:t>Who knows what it is about? Do you know any historical context about it?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/>
              <a:t>Can you name a famous song from West Side Story?</a:t>
            </a:r>
          </a:p>
        </p:txBody>
      </p:sp>
    </p:spTree>
    <p:extLst>
      <p:ext uri="{BB962C8B-B14F-4D97-AF65-F5344CB8AC3E}">
        <p14:creationId xmlns:p14="http://schemas.microsoft.com/office/powerpoint/2010/main" val="10180054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6D30126-6314-4A93-B27E-5C66CF7819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9184" y="321732"/>
            <a:ext cx="7056669" cy="4102852"/>
          </a:xfrm>
          <a:prstGeom prst="rect">
            <a:avLst/>
          </a:prstGeom>
          <a:solidFill>
            <a:srgbClr val="7F7F7F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Online Media 3" descr="West Side Story - Prologue - Official Full Number - 50th Anniversary (HD)">
            <a:hlinkClick r:id="" action="ppaction://media"/>
            <a:extLst>
              <a:ext uri="{FF2B5EF4-FFF2-40B4-BE49-F238E27FC236}">
                <a16:creationId xmlns:a16="http://schemas.microsoft.com/office/drawing/2014/main" id="{2CA56E15-AFF1-064F-90EB-AE8CA9D6132D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78791" y="321732"/>
            <a:ext cx="7107062" cy="40154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4570891"/>
            <a:ext cx="7058307" cy="1964266"/>
          </a:xfrm>
          <a:prstGeom prst="rect">
            <a:avLst/>
          </a:prstGeom>
          <a:solidFill>
            <a:srgbClr val="8949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B90CA4-CECD-5C4C-8EAC-83BC9CCF3E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765963"/>
            <a:ext cx="6594189" cy="1625210"/>
          </a:xfrm>
        </p:spPr>
        <p:txBody>
          <a:bodyPr>
            <a:normAutofit/>
          </a:bodyPr>
          <a:lstStyle/>
          <a:p>
            <a:r>
              <a:rPr lang="en-US" b="1">
                <a:solidFill>
                  <a:srgbClr val="FFFFFF"/>
                </a:solidFill>
              </a:rPr>
              <a:t>MAIN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A7C2DE-BC9A-E543-A152-BD3751C01A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9319" y="444843"/>
            <a:ext cx="3424739" cy="5946330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en-US" sz="2400" dirty="0">
                <a:solidFill>
                  <a:srgbClr val="FFFFFF"/>
                </a:solidFill>
                <a:latin typeface="Calibri" panose="020F0502020204030204" pitchFamily="34" charset="0"/>
                <a:ea typeface="等线" panose="02010600030101010101" pitchFamily="2" charset="-122"/>
              </a:rPr>
              <a:t>We’re going to watch the opening scene from West Side Story twice. (Maybe more if you need it).</a:t>
            </a:r>
          </a:p>
          <a:p>
            <a:pPr marL="0" indent="0" algn="ctr">
              <a:buNone/>
            </a:pPr>
            <a:endParaRPr lang="en-US" sz="2400" dirty="0">
              <a:solidFill>
                <a:srgbClr val="FFFFFF"/>
              </a:solidFill>
              <a:latin typeface="Calibri" panose="020F0502020204030204" pitchFamily="34" charset="0"/>
              <a:ea typeface="等线" panose="02010600030101010101" pitchFamily="2" charset="-122"/>
            </a:endParaRPr>
          </a:p>
          <a:p>
            <a:pPr marL="0" indent="0" algn="ctr">
              <a:buNone/>
            </a:pPr>
            <a:r>
              <a:rPr lang="en-US" sz="2400" dirty="0">
                <a:solidFill>
                  <a:srgbClr val="FFFFFF"/>
                </a:solidFill>
                <a:latin typeface="Calibri" panose="020F0502020204030204" pitchFamily="34" charset="0"/>
                <a:ea typeface="等线" panose="02010600030101010101" pitchFamily="2" charset="-122"/>
              </a:rPr>
              <a:t>The first time, you’re going to familiarise yourself with what you think is going on.</a:t>
            </a:r>
          </a:p>
          <a:p>
            <a:pPr marL="0" indent="0" algn="ctr">
              <a:buNone/>
            </a:pPr>
            <a:endParaRPr lang="en-US" sz="2400" dirty="0">
              <a:solidFill>
                <a:srgbClr val="FFFFFF"/>
              </a:solidFill>
              <a:latin typeface="Calibri" panose="020F0502020204030204" pitchFamily="34" charset="0"/>
              <a:ea typeface="等线" panose="02010600030101010101" pitchFamily="2" charset="-122"/>
            </a:endParaRPr>
          </a:p>
          <a:p>
            <a:pPr marL="0" indent="0" algn="ctr">
              <a:buNone/>
            </a:pPr>
            <a:r>
              <a:rPr lang="en-US" sz="2400" dirty="0">
                <a:solidFill>
                  <a:srgbClr val="FFFFFF"/>
                </a:solidFill>
                <a:latin typeface="Calibri" panose="020F0502020204030204" pitchFamily="34" charset="0"/>
                <a:ea typeface="等线" panose="02010600030101010101" pitchFamily="2" charset="-122"/>
              </a:rPr>
              <a:t>The second time, you are going to answer some questions about it to the best of your ability with as much information as possible.</a:t>
            </a:r>
          </a:p>
        </p:txBody>
      </p:sp>
    </p:spTree>
    <p:extLst>
      <p:ext uri="{BB962C8B-B14F-4D97-AF65-F5344CB8AC3E}">
        <p14:creationId xmlns:p14="http://schemas.microsoft.com/office/powerpoint/2010/main" val="3573177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394842B0-684D-44CC-B4BC-D13331CFD2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746FD3-107D-724F-9828-5C8A8D4BF1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9184"/>
            <a:ext cx="4362461" cy="1783080"/>
          </a:xfrm>
        </p:spPr>
        <p:txBody>
          <a:bodyPr anchor="b">
            <a:normAutofit/>
          </a:bodyPr>
          <a:lstStyle/>
          <a:p>
            <a:pPr algn="ctr"/>
            <a:r>
              <a:rPr lang="en-GB" sz="6600" b="1" dirty="0"/>
              <a:t>Overview</a:t>
            </a:r>
          </a:p>
        </p:txBody>
      </p:sp>
      <p:sp>
        <p:nvSpPr>
          <p:cNvPr id="14" name="sketch line">
            <a:extLst>
              <a:ext uri="{FF2B5EF4-FFF2-40B4-BE49-F238E27FC236}">
                <a16:creationId xmlns:a16="http://schemas.microsoft.com/office/drawing/2014/main" id="{4C2A3DC3-F495-4B99-9FF3-3FB30D632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8952" y="2395728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AutoShape 2">
            <a:extLst>
              <a:ext uri="{FF2B5EF4-FFF2-40B4-BE49-F238E27FC236}">
                <a16:creationId xmlns:a16="http://schemas.microsoft.com/office/drawing/2014/main" id="{908F30F9-5C55-814B-9640-C2BD668C7A7C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-1" y="2592324"/>
            <a:ext cx="5175063" cy="4265676"/>
          </a:xfrm>
          <a:prstGeom prst="roundRect">
            <a:avLst>
              <a:gd name="adj" fmla="val 16667"/>
            </a:avLst>
          </a:prstGeom>
          <a:ln>
            <a:solidFill>
              <a:srgbClr val="000000"/>
            </a:solidFill>
          </a:ln>
        </p:spPr>
        <p:txBody>
          <a:bodyPr rot="0" vert="horz" lIns="91440" tIns="45720" rIns="91440" bIns="45720" anchorCtr="0">
            <a:normAutofit/>
          </a:bodyPr>
          <a:lstStyle/>
          <a:p>
            <a:pPr marL="0" indent="0" algn="ctr">
              <a:spcAft>
                <a:spcPts val="1000"/>
              </a:spcAft>
              <a:buNone/>
            </a:pPr>
            <a:r>
              <a:rPr lang="en-GB" sz="1600" b="1" u="sng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Background information: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1600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Composed in 1959, with music by Leonard Bernstein and lyrics by Stephen Sondheim.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1600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 is a retelling of </a:t>
            </a:r>
            <a:r>
              <a:rPr lang="en-GB" sz="1600" i="1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Romeo and Juliet, </a:t>
            </a:r>
            <a:r>
              <a:rPr lang="en-GB" sz="1600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where the Jets and Sharks have been reimagined into white polish Americans and Puerto Rican immigrants.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1600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This musical was seen as a turning point in musical theatre due in part to the sophisticated music and focus on social themes.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1000"/>
              </a:spcAft>
              <a:buFont typeface="Symbol" pitchFamily="2" charset="2"/>
              <a:buChar char=""/>
            </a:pPr>
            <a:r>
              <a:rPr lang="en-GB" sz="1600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Jets and Sharks were originally imagined as Irish and Jewish, but it was felt that the eventual choice was more pertinent.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3D7407-2095-2340-B94C-5028D4B76888}"/>
              </a:ext>
            </a:extLst>
          </p:cNvPr>
          <p:cNvPicPr/>
          <p:nvPr/>
        </p:nvPicPr>
        <p:blipFill rotWithShape="1">
          <a:blip r:embed="rId2"/>
          <a:srcRect r="978" b="-2"/>
          <a:stretch/>
        </p:blipFill>
        <p:spPr bwMode="auto">
          <a:xfrm>
            <a:off x="8156454" y="-7"/>
            <a:ext cx="4035547" cy="4178808"/>
          </a:xfrm>
          <a:custGeom>
            <a:avLst/>
            <a:gdLst/>
            <a:ahLst/>
            <a:cxnLst/>
            <a:rect l="l" t="t" r="r" b="b"/>
            <a:pathLst>
              <a:path w="4035547" h="4178808">
                <a:moveTo>
                  <a:pt x="14988" y="0"/>
                </a:moveTo>
                <a:lnTo>
                  <a:pt x="4035547" y="0"/>
                </a:lnTo>
                <a:lnTo>
                  <a:pt x="4035547" y="4161794"/>
                </a:lnTo>
                <a:lnTo>
                  <a:pt x="3918602" y="4164199"/>
                </a:lnTo>
                <a:cubicBezTo>
                  <a:pt x="3673497" y="4178956"/>
                  <a:pt x="3428120" y="4172295"/>
                  <a:pt x="3183014" y="4175560"/>
                </a:cubicBezTo>
                <a:cubicBezTo>
                  <a:pt x="2855121" y="4180001"/>
                  <a:pt x="2527499" y="4168639"/>
                  <a:pt x="2199742" y="4167595"/>
                </a:cubicBezTo>
                <a:cubicBezTo>
                  <a:pt x="2132562" y="4167334"/>
                  <a:pt x="2065110" y="4170729"/>
                  <a:pt x="1998202" y="4175952"/>
                </a:cubicBezTo>
                <a:cubicBezTo>
                  <a:pt x="1905507" y="4183005"/>
                  <a:pt x="1814033" y="4174124"/>
                  <a:pt x="1722153" y="4165766"/>
                </a:cubicBezTo>
                <a:cubicBezTo>
                  <a:pt x="1611407" y="4155711"/>
                  <a:pt x="1500933" y="4164591"/>
                  <a:pt x="1390867" y="4176214"/>
                </a:cubicBezTo>
                <a:lnTo>
                  <a:pt x="1348076" y="4178808"/>
                </a:lnTo>
                <a:lnTo>
                  <a:pt x="597587" y="4178808"/>
                </a:lnTo>
                <a:lnTo>
                  <a:pt x="507890" y="4175773"/>
                </a:lnTo>
                <a:cubicBezTo>
                  <a:pt x="403218" y="4174810"/>
                  <a:pt x="298546" y="4175691"/>
                  <a:pt x="193840" y="4176214"/>
                </a:cubicBezTo>
                <a:lnTo>
                  <a:pt x="2757" y="4175742"/>
                </a:lnTo>
                <a:lnTo>
                  <a:pt x="2810" y="4034870"/>
                </a:lnTo>
                <a:cubicBezTo>
                  <a:pt x="5629" y="3979851"/>
                  <a:pt x="10539" y="3924896"/>
                  <a:pt x="15416" y="3870068"/>
                </a:cubicBezTo>
                <a:cubicBezTo>
                  <a:pt x="23018" y="3799731"/>
                  <a:pt x="25045" y="3728899"/>
                  <a:pt x="21498" y="3658244"/>
                </a:cubicBezTo>
                <a:cubicBezTo>
                  <a:pt x="17063" y="3602147"/>
                  <a:pt x="10095" y="3546050"/>
                  <a:pt x="8828" y="3489953"/>
                </a:cubicBezTo>
                <a:cubicBezTo>
                  <a:pt x="6548" y="3389688"/>
                  <a:pt x="7434" y="3289424"/>
                  <a:pt x="13262" y="3189160"/>
                </a:cubicBezTo>
                <a:cubicBezTo>
                  <a:pt x="16176" y="3138901"/>
                  <a:pt x="20864" y="3089150"/>
                  <a:pt x="22891" y="3038510"/>
                </a:cubicBezTo>
                <a:cubicBezTo>
                  <a:pt x="24918" y="2987870"/>
                  <a:pt x="28973" y="2936723"/>
                  <a:pt x="17444" y="2887098"/>
                </a:cubicBezTo>
                <a:cubicBezTo>
                  <a:pt x="-2068" y="2802699"/>
                  <a:pt x="12249" y="2718680"/>
                  <a:pt x="16430" y="2634534"/>
                </a:cubicBezTo>
                <a:cubicBezTo>
                  <a:pt x="18964" y="2582244"/>
                  <a:pt x="34168" y="2528685"/>
                  <a:pt x="20738" y="2477919"/>
                </a:cubicBezTo>
                <a:cubicBezTo>
                  <a:pt x="-421" y="2398342"/>
                  <a:pt x="13389" y="2320415"/>
                  <a:pt x="20738" y="2242107"/>
                </a:cubicBezTo>
                <a:cubicBezTo>
                  <a:pt x="29213" y="2168001"/>
                  <a:pt x="27718" y="2093082"/>
                  <a:pt x="16303" y="2019369"/>
                </a:cubicBezTo>
                <a:cubicBezTo>
                  <a:pt x="1986" y="1946239"/>
                  <a:pt x="1986" y="1871028"/>
                  <a:pt x="16303" y="1797899"/>
                </a:cubicBezTo>
                <a:cubicBezTo>
                  <a:pt x="28162" y="1737537"/>
                  <a:pt x="29530" y="1675589"/>
                  <a:pt x="20357" y="1614758"/>
                </a:cubicBezTo>
                <a:cubicBezTo>
                  <a:pt x="14149" y="1571226"/>
                  <a:pt x="3000" y="1527947"/>
                  <a:pt x="1480" y="1484415"/>
                </a:cubicBezTo>
                <a:cubicBezTo>
                  <a:pt x="-1662" y="1393377"/>
                  <a:pt x="200" y="1302238"/>
                  <a:pt x="7055" y="1211417"/>
                </a:cubicBezTo>
                <a:cubicBezTo>
                  <a:pt x="15036" y="1107980"/>
                  <a:pt x="30366" y="1004923"/>
                  <a:pt x="19724" y="900725"/>
                </a:cubicBezTo>
                <a:cubicBezTo>
                  <a:pt x="16050" y="864934"/>
                  <a:pt x="8575" y="829270"/>
                  <a:pt x="7815" y="793353"/>
                </a:cubicBezTo>
                <a:cubicBezTo>
                  <a:pt x="6168" y="726087"/>
                  <a:pt x="5407" y="659710"/>
                  <a:pt x="9208" y="590286"/>
                </a:cubicBezTo>
                <a:cubicBezTo>
                  <a:pt x="13009" y="520863"/>
                  <a:pt x="27452" y="450424"/>
                  <a:pt x="17697" y="382270"/>
                </a:cubicBezTo>
                <a:cubicBezTo>
                  <a:pt x="7941" y="314115"/>
                  <a:pt x="14276" y="247103"/>
                  <a:pt x="20611" y="180218"/>
                </a:cubicBezTo>
                <a:cubicBezTo>
                  <a:pt x="23652" y="148426"/>
                  <a:pt x="25711" y="116982"/>
                  <a:pt x="25156" y="85665"/>
                </a:cubicBezTo>
                <a:close/>
              </a:path>
            </a:pathLst>
          </a:custGeom>
          <a:noFill/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D257670-FC43-C345-953C-0E9FDCE4A71F}"/>
              </a:ext>
            </a:extLst>
          </p:cNvPr>
          <p:cNvPicPr/>
          <p:nvPr/>
        </p:nvPicPr>
        <p:blipFill rotWithShape="1">
          <a:blip r:embed="rId3"/>
          <a:srcRect b="7661"/>
          <a:stretch/>
        </p:blipFill>
        <p:spPr bwMode="auto">
          <a:xfrm>
            <a:off x="8144356" y="4267201"/>
            <a:ext cx="4047645" cy="2590808"/>
          </a:xfrm>
          <a:custGeom>
            <a:avLst/>
            <a:gdLst/>
            <a:ahLst/>
            <a:cxnLst/>
            <a:rect l="l" t="t" r="r" b="b"/>
            <a:pathLst>
              <a:path w="4047645" h="2495811">
                <a:moveTo>
                  <a:pt x="2441891" y="4"/>
                </a:moveTo>
                <a:cubicBezTo>
                  <a:pt x="2489381" y="-78"/>
                  <a:pt x="2536882" y="1163"/>
                  <a:pt x="2584383" y="4428"/>
                </a:cubicBezTo>
                <a:cubicBezTo>
                  <a:pt x="2744314" y="17813"/>
                  <a:pt x="2904989" y="21079"/>
                  <a:pt x="3065367" y="14222"/>
                </a:cubicBezTo>
                <a:cubicBezTo>
                  <a:pt x="3194244" y="5694"/>
                  <a:pt x="3323514" y="4206"/>
                  <a:pt x="3452568" y="9782"/>
                </a:cubicBezTo>
                <a:cubicBezTo>
                  <a:pt x="3572813" y="16442"/>
                  <a:pt x="3693059" y="23233"/>
                  <a:pt x="3813712" y="19315"/>
                </a:cubicBezTo>
                <a:cubicBezTo>
                  <a:pt x="3861755" y="17748"/>
                  <a:pt x="3909121" y="15789"/>
                  <a:pt x="3956758" y="13177"/>
                </a:cubicBezTo>
                <a:lnTo>
                  <a:pt x="4047645" y="9696"/>
                </a:lnTo>
                <a:lnTo>
                  <a:pt x="4047645" y="2495811"/>
                </a:lnTo>
                <a:lnTo>
                  <a:pt x="28177" y="2495811"/>
                </a:lnTo>
                <a:lnTo>
                  <a:pt x="28782" y="2485852"/>
                </a:lnTo>
                <a:cubicBezTo>
                  <a:pt x="31911" y="2365446"/>
                  <a:pt x="35027" y="2245002"/>
                  <a:pt x="38157" y="2124521"/>
                </a:cubicBezTo>
                <a:cubicBezTo>
                  <a:pt x="38284" y="2119444"/>
                  <a:pt x="39171" y="2114494"/>
                  <a:pt x="39171" y="2109417"/>
                </a:cubicBezTo>
                <a:cubicBezTo>
                  <a:pt x="48166" y="1995573"/>
                  <a:pt x="53107" y="1881729"/>
                  <a:pt x="18899" y="1770550"/>
                </a:cubicBezTo>
                <a:cubicBezTo>
                  <a:pt x="15871" y="1760104"/>
                  <a:pt x="14262" y="1749304"/>
                  <a:pt x="14084" y="1738440"/>
                </a:cubicBezTo>
                <a:cubicBezTo>
                  <a:pt x="12413" y="1641514"/>
                  <a:pt x="16644" y="1544587"/>
                  <a:pt x="26754" y="1448181"/>
                </a:cubicBezTo>
                <a:cubicBezTo>
                  <a:pt x="31949" y="1389038"/>
                  <a:pt x="26754" y="1329006"/>
                  <a:pt x="43478" y="1270498"/>
                </a:cubicBezTo>
                <a:cubicBezTo>
                  <a:pt x="50864" y="1241421"/>
                  <a:pt x="55109" y="1211634"/>
                  <a:pt x="56147" y="1181656"/>
                </a:cubicBezTo>
                <a:cubicBezTo>
                  <a:pt x="59948" y="1109060"/>
                  <a:pt x="38537" y="1040779"/>
                  <a:pt x="18139" y="972244"/>
                </a:cubicBezTo>
                <a:cubicBezTo>
                  <a:pt x="7370" y="935945"/>
                  <a:pt x="-5426" y="898886"/>
                  <a:pt x="2429" y="860811"/>
                </a:cubicBezTo>
                <a:cubicBezTo>
                  <a:pt x="16707" y="802251"/>
                  <a:pt x="24854" y="742359"/>
                  <a:pt x="26754" y="682112"/>
                </a:cubicBezTo>
                <a:cubicBezTo>
                  <a:pt x="26754" y="639468"/>
                  <a:pt x="16365" y="597712"/>
                  <a:pt x="20039" y="555195"/>
                </a:cubicBezTo>
                <a:cubicBezTo>
                  <a:pt x="28211" y="472712"/>
                  <a:pt x="30238" y="389734"/>
                  <a:pt x="26121" y="306946"/>
                </a:cubicBezTo>
                <a:cubicBezTo>
                  <a:pt x="26095" y="273846"/>
                  <a:pt x="29846" y="240848"/>
                  <a:pt x="37270" y="208585"/>
                </a:cubicBezTo>
                <a:cubicBezTo>
                  <a:pt x="46506" y="151651"/>
                  <a:pt x="48419" y="93777"/>
                  <a:pt x="42971" y="36360"/>
                </a:cubicBezTo>
                <a:lnTo>
                  <a:pt x="38853" y="8429"/>
                </a:lnTo>
                <a:lnTo>
                  <a:pt x="56649" y="7824"/>
                </a:lnTo>
                <a:cubicBezTo>
                  <a:pt x="210497" y="-156"/>
                  <a:pt x="364754" y="3162"/>
                  <a:pt x="518087" y="17748"/>
                </a:cubicBezTo>
                <a:cubicBezTo>
                  <a:pt x="626567" y="25440"/>
                  <a:pt x="735534" y="24213"/>
                  <a:pt x="843809" y="14092"/>
                </a:cubicBezTo>
                <a:cubicBezTo>
                  <a:pt x="1042499" y="-1711"/>
                  <a:pt x="1240782" y="10958"/>
                  <a:pt x="1439065" y="21666"/>
                </a:cubicBezTo>
                <a:cubicBezTo>
                  <a:pt x="1631105" y="32113"/>
                  <a:pt x="1823010" y="24408"/>
                  <a:pt x="2015050" y="17487"/>
                </a:cubicBezTo>
                <a:cubicBezTo>
                  <a:pt x="2157045" y="12394"/>
                  <a:pt x="2299420" y="249"/>
                  <a:pt x="2441891" y="4"/>
                </a:cubicBezTo>
                <a:close/>
              </a:path>
            </a:pathLst>
          </a:custGeom>
          <a:noFill/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7E9DE4E-6DEC-3147-87DB-8FBF76F862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75062" y="-9"/>
            <a:ext cx="2957195" cy="3753003"/>
          </a:xfrm>
          <a:prstGeom prst="rect">
            <a:avLst/>
          </a:prstGeom>
          <a:solidFill>
            <a:srgbClr val="FFFFFF"/>
          </a:solidFill>
          <a:ln w="57150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400" b="1" u="sng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Songs</a:t>
            </a:r>
            <a:endParaRPr lang="en-GB" sz="1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1400" i="1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Maria</a:t>
            </a:r>
            <a:r>
              <a:rPr lang="en-GB" sz="1400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(Tony), </a:t>
            </a:r>
          </a:p>
          <a:p>
            <a:pPr marL="285750" indent="-285750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1400" i="1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America</a:t>
            </a:r>
            <a:r>
              <a:rPr lang="en-GB" sz="1400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(Puerto Ricans), </a:t>
            </a:r>
          </a:p>
          <a:p>
            <a:pPr marL="285750" indent="-285750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1400" i="1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Tonight</a:t>
            </a:r>
            <a:r>
              <a:rPr lang="en-GB" sz="1400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(Tony and Maria), </a:t>
            </a:r>
          </a:p>
          <a:p>
            <a:pPr marL="285750" indent="-285750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1400" i="1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One Hand, One Heart </a:t>
            </a:r>
            <a:r>
              <a:rPr lang="en-GB" sz="1400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(Tony and Maria), </a:t>
            </a:r>
          </a:p>
          <a:p>
            <a:pPr marL="285750" indent="-285750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1400" i="1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Feel Pretty </a:t>
            </a:r>
            <a:r>
              <a:rPr lang="en-GB" sz="1400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(Maria and Girls),</a:t>
            </a:r>
          </a:p>
          <a:p>
            <a:pPr marL="285750" indent="-285750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1400" i="1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Somewhere</a:t>
            </a:r>
            <a:r>
              <a:rPr lang="en-GB" sz="1400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(Company), </a:t>
            </a:r>
          </a:p>
          <a:p>
            <a:pPr marL="285750" indent="-285750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1400" i="1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Gee, Officer </a:t>
            </a:r>
            <a:r>
              <a:rPr lang="en-GB" sz="1400" i="1" dirty="0" err="1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Krupke</a:t>
            </a:r>
            <a:r>
              <a:rPr lang="en-GB" sz="1400" i="1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400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(Jets), </a:t>
            </a:r>
          </a:p>
          <a:p>
            <a:pPr marL="285750" indent="-285750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1400" i="1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Boy Like That </a:t>
            </a:r>
            <a:r>
              <a:rPr lang="en-GB" sz="1400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(Anita and Maria)</a:t>
            </a:r>
            <a:endParaRPr lang="en-GB" sz="1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 descr="A group of women dancing&#10;&#10;Description automatically generated with medium confidence">
            <a:extLst>
              <a:ext uri="{FF2B5EF4-FFF2-40B4-BE49-F238E27FC236}">
                <a16:creationId xmlns:a16="http://schemas.microsoft.com/office/drawing/2014/main" id="{406808F1-F539-9544-9469-BFFD77BF24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98663" y="3968856"/>
            <a:ext cx="2934190" cy="1337990"/>
          </a:xfrm>
          <a:prstGeom prst="rect">
            <a:avLst/>
          </a:prstGeom>
        </p:spPr>
      </p:pic>
      <p:pic>
        <p:nvPicPr>
          <p:cNvPr id="11" name="Picture 10" descr="A group of people walking down a street&#10;&#10;Description automatically generated with low confidence">
            <a:extLst>
              <a:ext uri="{FF2B5EF4-FFF2-40B4-BE49-F238E27FC236}">
                <a16:creationId xmlns:a16="http://schemas.microsoft.com/office/drawing/2014/main" id="{8FF50E9F-8652-7548-8CD7-74851843998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18883" y="5522709"/>
            <a:ext cx="2913374" cy="1335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4996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ADBFDC-BA7B-984B-8D1D-2FBAB31FCF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332609" cy="1325563"/>
          </a:xfrm>
        </p:spPr>
        <p:txBody>
          <a:bodyPr/>
          <a:lstStyle/>
          <a:p>
            <a:pPr algn="ctr"/>
            <a:r>
              <a:rPr lang="en-GB" b="1" dirty="0">
                <a:latin typeface="Modern Love" pitchFamily="82" charset="0"/>
              </a:rPr>
              <a:t>MAIN - Questions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D2C05CA-2961-9246-B275-C53CBC5E1B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14951" y="0"/>
            <a:ext cx="3777049" cy="6858000"/>
          </a:xfrm>
          <a:prstGeom prst="rect">
            <a:avLst/>
          </a:prstGeom>
          <a:solidFill>
            <a:srgbClr val="FFFFFF"/>
          </a:solidFill>
          <a:ln w="57150" cap="rnd">
            <a:solidFill>
              <a:srgbClr val="000000"/>
            </a:solidFill>
            <a:prstDash val="sysDot"/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100" b="1" u="sng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Questions – Opening Scene</a:t>
            </a:r>
            <a:endParaRPr lang="en-GB" sz="11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lvl="0" indent="-2286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GB" sz="1100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Describe the </a:t>
            </a:r>
            <a:r>
              <a:rPr lang="en-GB" sz="1100" b="1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dynamics</a:t>
            </a:r>
            <a:r>
              <a:rPr lang="en-GB" sz="1100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at the beginning:</a:t>
            </a:r>
            <a:endParaRPr lang="en-GB" sz="1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en-GB" sz="1100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___________________________________________________</a:t>
            </a:r>
            <a:endParaRPr lang="en-GB" sz="11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lvl="0" indent="-228600">
              <a:lnSpc>
                <a:spcPct val="115000"/>
              </a:lnSpc>
              <a:spcAft>
                <a:spcPts val="1000"/>
              </a:spcAft>
              <a:buAutoNum type="arabicPeriod" startAt="2"/>
            </a:pPr>
            <a:r>
              <a:rPr lang="en-GB" sz="1100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After the finger-clicking starts, what is the </a:t>
            </a:r>
            <a:r>
              <a:rPr lang="en-GB" sz="1100" b="1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string playing technique</a:t>
            </a:r>
            <a:r>
              <a:rPr lang="en-GB" sz="1100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GB" sz="1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en-GB" sz="1100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___________________________________________________</a:t>
            </a:r>
            <a:endParaRPr lang="en-GB" sz="11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lvl="0" indent="-228600">
              <a:lnSpc>
                <a:spcPct val="115000"/>
              </a:lnSpc>
              <a:spcAft>
                <a:spcPts val="1000"/>
              </a:spcAft>
              <a:buAutoNum type="arabicPeriod" startAt="3"/>
            </a:pPr>
            <a:r>
              <a:rPr lang="en-GB" sz="1100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</a:t>
            </a:r>
            <a:r>
              <a:rPr lang="en-GB" sz="1100" b="1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rhythmic device </a:t>
            </a:r>
            <a:r>
              <a:rPr lang="en-GB" sz="1100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 used in this piece?</a:t>
            </a:r>
            <a:endParaRPr lang="en-GB" sz="1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en-GB" sz="1100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___________________________________________________</a:t>
            </a:r>
            <a:endParaRPr lang="en-GB" sz="11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lvl="0" indent="-228600">
              <a:lnSpc>
                <a:spcPct val="115000"/>
              </a:lnSpc>
              <a:buAutoNum type="arabicPeriod" startAt="4"/>
            </a:pPr>
            <a:r>
              <a:rPr lang="en-GB" sz="1100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Describe 3 ways that the </a:t>
            </a:r>
            <a:r>
              <a:rPr lang="en-GB" sz="1100" b="1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music mirrors the action </a:t>
            </a:r>
            <a:r>
              <a:rPr lang="en-GB" sz="1100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 screen:</a:t>
            </a:r>
          </a:p>
          <a:p>
            <a:pPr lvl="0">
              <a:lnSpc>
                <a:spcPct val="115000"/>
              </a:lnSpc>
            </a:pPr>
            <a:endParaRPr lang="en-GB" sz="11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</a:pPr>
            <a:r>
              <a:rPr lang="en-GB" sz="1100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en-GB" sz="11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>
              <a:lnSpc>
                <a:spcPct val="115000"/>
              </a:lnSpc>
            </a:pPr>
            <a:r>
              <a:rPr lang="en-GB" sz="1100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lvl="0" indent="-228600">
              <a:lnSpc>
                <a:spcPct val="115000"/>
              </a:lnSpc>
              <a:spcAft>
                <a:spcPts val="1000"/>
              </a:spcAft>
              <a:buAutoNum type="arabicPeriod" startAt="5"/>
            </a:pPr>
            <a:r>
              <a:rPr lang="en-GB" sz="1100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Name </a:t>
            </a:r>
            <a:r>
              <a:rPr lang="en-GB" sz="1100" b="1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 percussion instruments </a:t>
            </a:r>
            <a:r>
              <a:rPr lang="en-GB" sz="1100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you hear in this piece:</a:t>
            </a:r>
            <a:endParaRPr lang="en-GB" sz="1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en-GB" sz="11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______________________________________________________________________________________________________</a:t>
            </a:r>
          </a:p>
          <a:p>
            <a:pPr lvl="0">
              <a:lnSpc>
                <a:spcPct val="115000"/>
              </a:lnSpc>
            </a:pPr>
            <a:r>
              <a:rPr lang="en-GB" sz="1100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6. Describe the </a:t>
            </a:r>
            <a:r>
              <a:rPr lang="en-GB" sz="1100" b="1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mood</a:t>
            </a:r>
            <a:r>
              <a:rPr lang="en-GB" sz="1100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of the piece, using </a:t>
            </a:r>
            <a:r>
              <a:rPr lang="en-GB" sz="1100" u="sng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musical words </a:t>
            </a:r>
            <a:r>
              <a:rPr lang="en-GB" sz="1100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support your description:</a:t>
            </a:r>
            <a:endParaRPr lang="en-GB" sz="1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</a:pPr>
            <a:r>
              <a:rPr lang="en-GB" sz="11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  <a:p>
            <a:pPr marL="457200">
              <a:lnSpc>
                <a:spcPct val="115000"/>
              </a:lnSpc>
              <a:spcAft>
                <a:spcPts val="1000"/>
              </a:spcAft>
            </a:pPr>
            <a:r>
              <a:rPr lang="en-GB" sz="1100" dirty="0">
                <a:effectLst/>
                <a:latin typeface="Century Schoolbook" panose="0204060405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Online Media 3" descr="West Side Story - Prologue - Official Full Number - 50th Anniversary (HD)">
            <a:hlinkClick r:id="" action="ppaction://media"/>
            <a:extLst>
              <a:ext uri="{FF2B5EF4-FFF2-40B4-BE49-F238E27FC236}">
                <a16:creationId xmlns:a16="http://schemas.microsoft.com/office/drawing/2014/main" id="{E2E25F44-9B38-0343-A2C2-788A17C73751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1519882"/>
            <a:ext cx="8332609" cy="470792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8B5C4DA-F4AF-4141-8420-AF6F914DEC70}"/>
              </a:ext>
            </a:extLst>
          </p:cNvPr>
          <p:cNvSpPr txBox="1"/>
          <p:nvPr/>
        </p:nvSpPr>
        <p:spPr>
          <a:xfrm>
            <a:off x="2330298" y="6488668"/>
            <a:ext cx="4028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Have a class discussion about the answers</a:t>
            </a:r>
          </a:p>
        </p:txBody>
      </p:sp>
    </p:spTree>
    <p:extLst>
      <p:ext uri="{BB962C8B-B14F-4D97-AF65-F5344CB8AC3E}">
        <p14:creationId xmlns:p14="http://schemas.microsoft.com/office/powerpoint/2010/main" val="2562339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25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321732"/>
            <a:ext cx="7058307" cy="1964266"/>
          </a:xfrm>
          <a:prstGeom prst="rect">
            <a:avLst/>
          </a:prstGeom>
          <a:solidFill>
            <a:srgbClr val="4F36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1963782-D8AF-6045-ADD6-8F827EDCA2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516804"/>
            <a:ext cx="6594189" cy="1625210"/>
          </a:xfrm>
        </p:spPr>
        <p:txBody>
          <a:bodyPr>
            <a:normAutofit/>
          </a:bodyPr>
          <a:lstStyle/>
          <a:p>
            <a:pPr algn="ctr"/>
            <a:r>
              <a:rPr lang="en-GB" b="1" dirty="0">
                <a:solidFill>
                  <a:srgbClr val="FFFFFF"/>
                </a:solidFill>
              </a:rPr>
              <a:t>PLENARY</a:t>
            </a:r>
          </a:p>
        </p:txBody>
      </p:sp>
      <p:sp>
        <p:nvSpPr>
          <p:cNvPr id="35" name="Rectangle 27">
            <a:extLst>
              <a:ext uri="{FF2B5EF4-FFF2-40B4-BE49-F238E27FC236}">
                <a16:creationId xmlns:a16="http://schemas.microsoft.com/office/drawing/2014/main" id="{36D30126-6314-4A93-B27E-5C66CF7819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9184" y="2432305"/>
            <a:ext cx="7056669" cy="4102852"/>
          </a:xfrm>
          <a:prstGeom prst="rect">
            <a:avLst/>
          </a:prstGeom>
          <a:solidFill>
            <a:srgbClr val="7F7F7F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Online Media 3" descr="70th Annual Tony Awards   'Hamilton'">
            <a:hlinkClick r:id="" action="ppaction://media"/>
            <a:extLst>
              <a:ext uri="{FF2B5EF4-FFF2-40B4-BE49-F238E27FC236}">
                <a16:creationId xmlns:a16="http://schemas.microsoft.com/office/drawing/2014/main" id="{FDD8FACE-5383-8F46-90C6-FB19C855ED11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29184" y="2432305"/>
            <a:ext cx="7056669" cy="4102852"/>
          </a:xfrm>
          <a:prstGeom prst="rect">
            <a:avLst/>
          </a:prstGeom>
        </p:spPr>
      </p:pic>
      <p:sp>
        <p:nvSpPr>
          <p:cNvPr id="36" name="Rectangle 29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24CD33-385B-0D47-942F-FB8EE8F61B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82563" y="321731"/>
            <a:ext cx="4181069" cy="6213425"/>
          </a:xfrm>
        </p:spPr>
        <p:txBody>
          <a:bodyPr anchor="ctr">
            <a:normAutofit fontScale="92500" lnSpcReduction="10000"/>
          </a:bodyPr>
          <a:lstStyle/>
          <a:p>
            <a:pPr marL="514350" indent="-514350" fontAlgn="base">
              <a:lnSpc>
                <a:spcPct val="110000"/>
              </a:lnSpc>
              <a:buFont typeface="+mj-lt"/>
              <a:buAutoNum type="arabicPeriod"/>
            </a:pPr>
            <a:r>
              <a:rPr lang="en-US" sz="3200" dirty="0">
                <a:solidFill>
                  <a:srgbClr val="FFFFFF"/>
                </a:solidFill>
                <a:latin typeface="Calibri" panose="020F0502020204030204" pitchFamily="34" charset="0"/>
                <a:ea typeface="等线" panose="02010600030101010101" pitchFamily="2" charset="-122"/>
              </a:rPr>
              <a:t>Watch this YouTube video of ‘History Has Its Eyes On You’ and ‘Yorktown (The World Turned Upside Down)’ from Hamilton.  </a:t>
            </a:r>
            <a:endParaRPr lang="en-US" sz="3200" b="0" i="0" dirty="0">
              <a:solidFill>
                <a:srgbClr val="FFFFFF"/>
              </a:solidFill>
              <a:effectLst/>
              <a:latin typeface="等线" panose="02010600030101010101" pitchFamily="2" charset="-122"/>
              <a:ea typeface="等线" panose="02010600030101010101" pitchFamily="2" charset="-122"/>
            </a:endParaRPr>
          </a:p>
          <a:p>
            <a:pPr marL="514350" indent="-514350" fontAlgn="base">
              <a:lnSpc>
                <a:spcPct val="110000"/>
              </a:lnSpc>
              <a:buFont typeface="+mj-lt"/>
              <a:buAutoNum type="arabicPeriod"/>
            </a:pPr>
            <a:r>
              <a:rPr lang="en-US" sz="3200" dirty="0">
                <a:solidFill>
                  <a:srgbClr val="FFFFFF"/>
                </a:solidFill>
                <a:latin typeface="Calibri" panose="020F0502020204030204" pitchFamily="34" charset="0"/>
              </a:rPr>
              <a:t>Fast forward to 2:14.  </a:t>
            </a:r>
            <a:endParaRPr lang="en-US" sz="3200" b="0" i="0" dirty="0">
              <a:solidFill>
                <a:srgbClr val="FFFFFF"/>
              </a:solidFill>
              <a:effectLst/>
              <a:latin typeface="Calibri" panose="020F0502020204030204" pitchFamily="34" charset="0"/>
            </a:endParaRPr>
          </a:p>
          <a:p>
            <a:pPr marL="514350" indent="-514350" fontAlgn="base">
              <a:lnSpc>
                <a:spcPct val="110000"/>
              </a:lnSpc>
              <a:buFont typeface="+mj-lt"/>
              <a:buAutoNum type="arabicPeriod"/>
            </a:pPr>
            <a:r>
              <a:rPr lang="en-US" sz="3200" dirty="0">
                <a:solidFill>
                  <a:srgbClr val="FFFFFF"/>
                </a:solidFill>
                <a:latin typeface="Calibri" panose="020F0502020204030204" pitchFamily="34" charset="0"/>
              </a:rPr>
              <a:t>What style of singing is prominent in this performance?  </a:t>
            </a:r>
            <a:endParaRPr lang="en-US" sz="3200" b="0" i="0" dirty="0">
              <a:solidFill>
                <a:srgbClr val="FFFFFF"/>
              </a:solidFill>
              <a:effectLst/>
              <a:latin typeface="Calibri" panose="020F0502020204030204" pitchFamily="34" charset="0"/>
            </a:endParaRPr>
          </a:p>
          <a:p>
            <a:pPr marL="514350" indent="-514350" fontAlgn="base">
              <a:lnSpc>
                <a:spcPct val="110000"/>
              </a:lnSpc>
              <a:buFont typeface="+mj-lt"/>
              <a:buAutoNum type="arabicPeriod"/>
            </a:pPr>
            <a:r>
              <a:rPr lang="en-US" sz="3200" dirty="0">
                <a:solidFill>
                  <a:srgbClr val="FFFFFF"/>
                </a:solidFill>
                <a:latin typeface="Calibri" panose="020F0502020204030204" pitchFamily="34" charset="0"/>
              </a:rPr>
              <a:t>And what is Hamilton about? </a:t>
            </a:r>
            <a:endParaRPr lang="en-US" sz="3200" b="0" i="0" dirty="0">
              <a:solidFill>
                <a:srgbClr val="FFFFFF"/>
              </a:solidFill>
              <a:effectLst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1714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1b5e44304d65e832b9995576f10b1ac0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3ba6c0e8dfeb631854228f8110e6129a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FB046EA-CE08-4EAF-B895-A5390106B70B}"/>
</file>

<file path=customXml/itemProps2.xml><?xml version="1.0" encoding="utf-8"?>
<ds:datastoreItem xmlns:ds="http://schemas.openxmlformats.org/officeDocument/2006/customXml" ds:itemID="{33593114-89FD-4A1B-9576-37E59CFDDFFF}"/>
</file>

<file path=customXml/itemProps3.xml><?xml version="1.0" encoding="utf-8"?>
<ds:datastoreItem xmlns:ds="http://schemas.openxmlformats.org/officeDocument/2006/customXml" ds:itemID="{58AF199C-D12C-4BDC-ACE1-2C4EC96A371E}"/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505</Words>
  <Application>Microsoft Macintosh PowerPoint</Application>
  <PresentationFormat>Widescreen</PresentationFormat>
  <Paragraphs>82</Paragraphs>
  <Slides>9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等线</vt:lpstr>
      <vt:lpstr>Arial</vt:lpstr>
      <vt:lpstr>Calibri</vt:lpstr>
      <vt:lpstr>Calibri Light</vt:lpstr>
      <vt:lpstr>Century Schoolbook</vt:lpstr>
      <vt:lpstr>Modern Love</vt:lpstr>
      <vt:lpstr>Symbol</vt:lpstr>
      <vt:lpstr>Office Theme</vt:lpstr>
      <vt:lpstr>Musicals</vt:lpstr>
      <vt:lpstr>STARTER</vt:lpstr>
      <vt:lpstr>ANSWERS</vt:lpstr>
      <vt:lpstr>Musical Elements</vt:lpstr>
      <vt:lpstr>WEST SIDE STORY</vt:lpstr>
      <vt:lpstr>MAIN</vt:lpstr>
      <vt:lpstr>Overview</vt:lpstr>
      <vt:lpstr>MAIN - Questions</vt:lpstr>
      <vt:lpstr>PLENARY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Musicals</dc:title>
  <dc:creator>G. Beale</dc:creator>
  <cp:lastModifiedBy>G. Beale</cp:lastModifiedBy>
  <cp:revision>7</cp:revision>
  <dcterms:created xsi:type="dcterms:W3CDTF">2021-03-05T17:39:28Z</dcterms:created>
  <dcterms:modified xsi:type="dcterms:W3CDTF">2021-03-05T18:30:58Z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