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6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ADF912-41DA-4B36-B4DB-A7D1AF7F9FFF}" v="2264" dt="2018-05-12T15:14:07.4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8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0A207-ABDF-4C1C-8CD1-1B610CF3A8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58B584-3DA0-4BC9-B88B-029D7F1A70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125C0A-E9C9-41C7-90F2-066148999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7A0EB-5A0E-4B4B-81E3-4B46E5876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6C12D8-C302-47E6-8D43-95DD35331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0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E7849-076E-452F-A386-0A711307E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D296BA-F748-4E2D-BDC0-D1072F1D7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6F62E-6A82-4095-B0CE-9B56B5B37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2D3119-6D09-441A-BB99-31EE65A26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89E7CA-1AEB-4470-A31C-373C61A5F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322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6D4B4-6FA5-48DA-A226-903D85052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30288B-7E33-4023-B0D6-AEBFF8E99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C0416-BDBC-44E0-8938-4DA5F729A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94168-5152-4AC6-891A-B61EB19E5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C3F57-1942-42A2-A2F3-5FBAB70AC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759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7E9D0-2967-4CA5-B08A-C22093CF3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D9849-DA68-4AAF-8013-7A6FF6F8C3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D6B8B4-95C2-46F1-8BF4-F17E248FC2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F5696C-48B6-48B7-AA7A-F139DA40B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E4BBED-523B-4145-A213-33F9D630C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2E35D8-91CD-43A5-8AD9-3DE3D5D41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38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D16BA-AD69-4BB7-BCFB-0D942C5CF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6DFA0C-2908-49D9-B769-BFF7B95F85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96626-9AD1-447E-82BE-294B244781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22DD2D-6539-4CD9-AB56-2D2C15D5CD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696496-E23D-48E0-81DC-95C2F0D487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F847E2-9A39-4238-996E-23FE7CB72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253B82-6BB6-4634-B1DE-F4B7929CA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9F1DE-F3A3-4076-8E27-646225DC3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573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0F273-1547-4884-BC21-509CAC29D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A3567E-D42D-4B77-9069-2E57D805E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EC792E-B07A-4B68-B617-905C69E5C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CF2CF1-07D8-4EFC-AC51-BC5DB8485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447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B4C84B-B20A-4283-9463-974D8787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7187ED-73D0-45AF-B436-778D8BBC1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E1D803-B7EE-464E-9774-25620123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13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4E11A-8A60-4AC8-B2F8-0D40D8E6E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3B5542-967F-4163-B26B-A9C618D37F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617C5D-A377-48E5-B07E-68F948D498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BC1A0E-8553-4A73-AB04-20683192A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054EB-27C0-4D12-A6FC-B97A64074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05AA50-B047-4577-B379-37D0ED24A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350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A76C7-9DB7-4288-878C-7D777C1A9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C36BE8-6FE5-42AB-B9ED-F3B8DFA7FE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251B71-B261-4569-9DBF-B2DB406ADF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2E9D42-E508-4FDB-A20D-2E4160173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C883ED-23F3-4E43-B34C-1279601EC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B50B99-C1B5-404C-A422-9397124C3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262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1716A-CCEA-4A78-A981-CE3E0945D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83A635-B0F0-4147-A1D7-13571FFEC2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110078-468F-4B85-801A-313D71F5B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38C242-8C72-4C20-88F5-F8A9E1868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5C20FC-353F-4CB9-85CE-971AA6D68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082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FDF090-5C6C-4977-A236-B0E2C6BD75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8021E4-583A-49F6-82DE-2FB522B4ED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A6F1CE-D070-4588-9BE3-CD5B38EC6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D65F6F-B038-4188-9CEE-D15F75FFA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B9FBD3-1902-4100-8BE3-EE96E29F6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37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43478B-4477-4CE1-ABC8-4BF921FF9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6C13E8-8F56-48BB-BA84-BB8759939A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1966C-6457-48BE-B3FE-09AA00D0CE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DCF93-17A4-44EF-B323-36FB1EDD10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49E34-3E6A-4638-877F-E898F6C070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F7CC28-1638-4719-B475-0F2FD9AC87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D2474-1F8B-412F-BC9D-6D9123708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212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B3E50-7707-4D93-858A-BE51FE41D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Dot Cross Revision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2F30A-5171-408D-96B0-E88D42CD19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draw electronic structures for atoms and ions</a:t>
            </a:r>
          </a:p>
          <a:p>
            <a:r>
              <a:rPr lang="en-GB" dirty="0"/>
              <a:t>To draw dot-cross diagrams showing ionic bonding</a:t>
            </a:r>
          </a:p>
          <a:p>
            <a:r>
              <a:rPr lang="en-GB" dirty="0"/>
              <a:t>To use dot-cross diagrams to identify ionic formulae</a:t>
            </a:r>
          </a:p>
        </p:txBody>
      </p:sp>
    </p:spTree>
    <p:extLst>
      <p:ext uri="{BB962C8B-B14F-4D97-AF65-F5344CB8AC3E}">
        <p14:creationId xmlns:p14="http://schemas.microsoft.com/office/powerpoint/2010/main" val="3441506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67CF7-4831-4B80-B15F-04AB1F615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Describe what the diagram is showing in as much detail as you can.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80516-B38A-43FB-BF8F-CB8611B24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915" y="5310553"/>
            <a:ext cx="10799885" cy="866409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GB" b="1" dirty="0"/>
              <a:t>Challenge: </a:t>
            </a:r>
            <a:r>
              <a:rPr lang="en-GB" dirty="0"/>
              <a:t>What happens when lithium bonds with oxygen? How is this different from the example above?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303876-D7CA-4512-9369-F23DAE6A1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862" y="1676400"/>
            <a:ext cx="9058275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866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D226F-561F-4595-8666-1C6F0AFEF3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52FA7-526D-48C8-93A0-C3A3C2FB76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317FBC-9669-466B-A094-2D93EC64B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173" y="344364"/>
            <a:ext cx="9095827" cy="4280389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9EC97A6-75BA-4FAE-8790-716F5539C0E6}"/>
              </a:ext>
            </a:extLst>
          </p:cNvPr>
          <p:cNvSpPr txBox="1">
            <a:spLocks/>
          </p:cNvSpPr>
          <p:nvPr/>
        </p:nvSpPr>
        <p:spPr>
          <a:xfrm>
            <a:off x="553915" y="5310553"/>
            <a:ext cx="10799885" cy="866409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b="1" dirty="0"/>
              <a:t>Challenge: </a:t>
            </a:r>
            <a:r>
              <a:rPr lang="en-GB" dirty="0"/>
              <a:t>Oxygen takes lithium’s outer shell electron. Oxygen needs 2 electrons, so it takes 1 electron from 2 lithium atoms (2 lithium atoms bond with one oxygen atom).</a:t>
            </a:r>
          </a:p>
        </p:txBody>
      </p:sp>
    </p:spTree>
    <p:extLst>
      <p:ext uri="{BB962C8B-B14F-4D97-AF65-F5344CB8AC3E}">
        <p14:creationId xmlns:p14="http://schemas.microsoft.com/office/powerpoint/2010/main" val="3529212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9" name="Picture 2" descr="Image result for F! race track clipart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5" r="5316"/>
          <a:stretch>
            <a:fillRect/>
          </a:stretch>
        </p:blipFill>
        <p:spPr bwMode="auto">
          <a:xfrm>
            <a:off x="1522413" y="1201684"/>
            <a:ext cx="7269163" cy="464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839894" y="783484"/>
            <a:ext cx="3136897" cy="1077218"/>
          </a:xfrm>
          <a:prstGeom prst="rect">
            <a:avLst/>
          </a:prstGeom>
          <a:ln w="19050"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b="1" u="sng" dirty="0">
                <a:solidFill>
                  <a:prstClr val="black"/>
                </a:solidFill>
                <a:latin typeface="Calibri" panose="020F0502020204030204"/>
              </a:rPr>
              <a:t>Pit stop one</a:t>
            </a:r>
            <a:endParaRPr lang="en-GB" sz="1600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defRPr/>
            </a:pP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All to do first 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draw a table showing the relative masses and charges of the sub-atomic particles</a:t>
            </a:r>
          </a:p>
        </p:txBody>
      </p:sp>
      <p:pic>
        <p:nvPicPr>
          <p:cNvPr id="188421" name="Picture 4" descr="Image result for F! race trac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3" y="1844676"/>
            <a:ext cx="8890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06772" y="1921987"/>
            <a:ext cx="3796506" cy="2800767"/>
          </a:xfrm>
          <a:prstGeom prst="rect">
            <a:avLst/>
          </a:prstGeom>
          <a:ln w="28575">
            <a:solidFill>
              <a:schemeClr val="tx1"/>
            </a:solidFill>
            <a:prstDash val="sysDash"/>
          </a:ln>
        </p:spPr>
        <p:txBody>
          <a:bodyPr wrap="square" anchor="t">
            <a:spAutoFit/>
          </a:bodyPr>
          <a:lstStyle/>
          <a:p>
            <a:pPr algn="ctr">
              <a:defRPr/>
            </a:pPr>
            <a:r>
              <a:rPr lang="en-GB" sz="1600" b="1" u="sng" dirty="0">
                <a:solidFill>
                  <a:prstClr val="black"/>
                </a:solidFill>
                <a:latin typeface="Calibri" panose="020F0502020204030204"/>
              </a:rPr>
              <a:t>Pit stop two </a:t>
            </a:r>
          </a:p>
          <a:p>
            <a:pPr lvl="1">
              <a:defRPr/>
            </a:pPr>
            <a:r>
              <a:rPr lang="en-GB" sz="1600" dirty="0">
                <a:solidFill>
                  <a:prstClr val="black"/>
                </a:solidFill>
              </a:rPr>
              <a:t>Draw the electron structures of the following atoms:</a:t>
            </a:r>
          </a:p>
          <a:p>
            <a:pPr lvl="1" algn="ctr">
              <a:defRPr/>
            </a:pPr>
            <a:r>
              <a:rPr lang="en-GB" sz="1600" dirty="0">
                <a:solidFill>
                  <a:prstClr val="black"/>
                </a:solidFill>
              </a:rPr>
              <a:t>Carbon</a:t>
            </a:r>
          </a:p>
          <a:p>
            <a:pPr lvl="1" algn="ctr">
              <a:defRPr/>
            </a:pPr>
            <a:r>
              <a:rPr lang="en-GB" sz="1600" dirty="0">
                <a:solidFill>
                  <a:prstClr val="black"/>
                </a:solidFill>
              </a:rPr>
              <a:t>Lithium</a:t>
            </a:r>
          </a:p>
          <a:p>
            <a:pPr lvl="1" algn="ctr">
              <a:defRPr/>
            </a:pPr>
            <a:r>
              <a:rPr lang="en-GB" sz="1600" dirty="0">
                <a:solidFill>
                  <a:prstClr val="black"/>
                </a:solidFill>
              </a:rPr>
              <a:t>Oxygen</a:t>
            </a:r>
          </a:p>
          <a:p>
            <a:pPr lvl="1" algn="ctr">
              <a:defRPr/>
            </a:pPr>
            <a:r>
              <a:rPr lang="en-GB" sz="1600" dirty="0">
                <a:solidFill>
                  <a:prstClr val="black"/>
                </a:solidFill>
              </a:rPr>
              <a:t>Neon</a:t>
            </a:r>
          </a:p>
          <a:p>
            <a:pPr lvl="1" algn="ctr">
              <a:defRPr/>
            </a:pPr>
            <a:r>
              <a:rPr lang="en-GB" sz="1600" dirty="0">
                <a:solidFill>
                  <a:prstClr val="black"/>
                </a:solidFill>
              </a:rPr>
              <a:t>Magnesium</a:t>
            </a:r>
          </a:p>
          <a:p>
            <a:pPr lvl="1" algn="ctr">
              <a:defRPr/>
            </a:pPr>
            <a:r>
              <a:rPr lang="en-GB" sz="1600" dirty="0">
                <a:solidFill>
                  <a:prstClr val="black"/>
                </a:solidFill>
              </a:rPr>
              <a:t>Calcium</a:t>
            </a:r>
          </a:p>
          <a:p>
            <a:pPr lvl="1">
              <a:defRPr/>
            </a:pPr>
            <a:r>
              <a:rPr lang="en-GB" sz="1600" dirty="0">
                <a:solidFill>
                  <a:prstClr val="black"/>
                </a:solidFill>
              </a:rPr>
              <a:t>Which are metals and which are non-metals? How do you know?</a:t>
            </a:r>
          </a:p>
        </p:txBody>
      </p:sp>
      <p:sp>
        <p:nvSpPr>
          <p:cNvPr id="6" name="Rectangle 5"/>
          <p:cNvSpPr/>
          <p:nvPr/>
        </p:nvSpPr>
        <p:spPr>
          <a:xfrm>
            <a:off x="3151309" y="4977839"/>
            <a:ext cx="4572000" cy="1815882"/>
          </a:xfrm>
          <a:prstGeom prst="rect">
            <a:avLst/>
          </a:prstGeom>
          <a:ln w="28575">
            <a:solidFill>
              <a:schemeClr val="tx1"/>
            </a:solidFill>
            <a:prstDash val="sysDash"/>
          </a:ln>
        </p:spPr>
        <p:txBody>
          <a:bodyPr anchor="t">
            <a:spAutoFit/>
          </a:bodyPr>
          <a:lstStyle/>
          <a:p>
            <a:pPr algn="ctr">
              <a:defRPr/>
            </a:pPr>
            <a:r>
              <a:rPr lang="en-GB" sz="1600" b="1" u="sng" dirty="0">
                <a:solidFill>
                  <a:prstClr val="black"/>
                </a:solidFill>
                <a:latin typeface="Calibri" panose="020F0502020204030204"/>
              </a:rPr>
              <a:t>Pit stop three</a:t>
            </a:r>
          </a:p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Draw a dot-cross diagram to show the bonding in each of these compounds:</a:t>
            </a:r>
          </a:p>
          <a:p>
            <a:pPr algn="ctr">
              <a:defRPr/>
            </a:pPr>
            <a:r>
              <a:rPr lang="en-GB" sz="1600" dirty="0" err="1">
                <a:solidFill>
                  <a:prstClr val="black"/>
                </a:solidFill>
                <a:latin typeface="Calibri" panose="020F0502020204030204"/>
              </a:rPr>
              <a:t>NaF</a:t>
            </a:r>
            <a:endParaRPr lang="en-GB" sz="1600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MgO</a:t>
            </a:r>
          </a:p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CaCl</a:t>
            </a:r>
            <a:r>
              <a:rPr lang="en-GB" sz="1600" baseline="-250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lang="en-GB" sz="1600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Li</a:t>
            </a:r>
            <a:r>
              <a:rPr lang="en-GB" sz="1600" baseline="-2500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O</a:t>
            </a:r>
          </a:p>
        </p:txBody>
      </p:sp>
      <p:sp>
        <p:nvSpPr>
          <p:cNvPr id="7" name="Rectangle 6"/>
          <p:cNvSpPr/>
          <p:nvPr/>
        </p:nvSpPr>
        <p:spPr>
          <a:xfrm>
            <a:off x="8039101" y="2632285"/>
            <a:ext cx="3968750" cy="1323439"/>
          </a:xfrm>
          <a:prstGeom prst="rect">
            <a:avLst/>
          </a:prstGeom>
          <a:ln w="28575"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b="1" u="sng" dirty="0">
                <a:solidFill>
                  <a:prstClr val="black"/>
                </a:solidFill>
                <a:latin typeface="Calibri" panose="020F0502020204030204"/>
              </a:rPr>
              <a:t>Pit stop four</a:t>
            </a:r>
          </a:p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“</a:t>
            </a:r>
            <a:r>
              <a:rPr lang="en-GB" sz="1600" b="1" dirty="0">
                <a:solidFill>
                  <a:srgbClr val="FF0000"/>
                </a:solidFill>
              </a:rPr>
              <a:t>Explain why metal atoms form positively charged ions but non-metals form negatively charged ions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.” </a:t>
            </a: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6 marks 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Use the previous tasks as hints to help explain your answer.</a:t>
            </a:r>
          </a:p>
        </p:txBody>
      </p:sp>
      <p:pic>
        <p:nvPicPr>
          <p:cNvPr id="188426" name="Picture 4" descr="Image result for F! race trac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673" y="2085314"/>
            <a:ext cx="890587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7" name="Picture 4" descr="Image result for F! race trac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37" y="1323144"/>
            <a:ext cx="8890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8" name="Picture 4" descr="Image result for F! race trac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894" y="4320071"/>
            <a:ext cx="8890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4513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9" name="Picture 2" descr="Image result for F! race track clipart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5" r="5316"/>
          <a:stretch>
            <a:fillRect/>
          </a:stretch>
        </p:blipFill>
        <p:spPr bwMode="auto">
          <a:xfrm>
            <a:off x="1541097" y="1203200"/>
            <a:ext cx="7269163" cy="464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839894" y="712221"/>
            <a:ext cx="7352106" cy="1323439"/>
          </a:xfrm>
          <a:prstGeom prst="rect">
            <a:avLst/>
          </a:prstGeom>
          <a:ln w="19050"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1600" b="1" u="sng" dirty="0">
                <a:solidFill>
                  <a:prstClr val="black"/>
                </a:solidFill>
                <a:latin typeface="Calibri" panose="020F0502020204030204"/>
              </a:rPr>
              <a:t>Pit stop one:</a:t>
            </a:r>
          </a:p>
          <a:p>
            <a:pPr>
              <a:defRPr/>
            </a:pPr>
            <a:endParaRPr lang="en-GB" sz="1600" b="1" u="sng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endParaRPr lang="en-GB" sz="1600" b="1" u="sng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endParaRPr lang="en-GB" sz="1600" b="1" u="sng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endParaRPr lang="en-GB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88421" name="Picture 4" descr="Image result for F! race trac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3" y="1844676"/>
            <a:ext cx="8890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24173" y="79759"/>
            <a:ext cx="4591548" cy="4770537"/>
          </a:xfrm>
          <a:prstGeom prst="rect">
            <a:avLst/>
          </a:prstGeom>
          <a:ln w="28575">
            <a:solidFill>
              <a:schemeClr val="tx1"/>
            </a:solidFill>
            <a:prstDash val="sysDash"/>
          </a:ln>
        </p:spPr>
        <p:txBody>
          <a:bodyPr wrap="square" anchor="t">
            <a:spAutoFit/>
          </a:bodyPr>
          <a:lstStyle/>
          <a:p>
            <a:pPr algn="ctr">
              <a:defRPr/>
            </a:pPr>
            <a:r>
              <a:rPr lang="en-GB" sz="1600" b="1" u="sng" dirty="0">
                <a:solidFill>
                  <a:prstClr val="black"/>
                </a:solidFill>
                <a:latin typeface="Calibri" panose="020F0502020204030204"/>
              </a:rPr>
              <a:t>Pit stop two </a:t>
            </a:r>
          </a:p>
          <a:p>
            <a:pPr>
              <a:defRPr/>
            </a:pPr>
            <a:r>
              <a:rPr lang="en-GB" sz="1600" dirty="0">
                <a:solidFill>
                  <a:prstClr val="black"/>
                </a:solidFill>
              </a:rPr>
              <a:t>The elements above are non-metals as they are found on the right of the staircase, the elements below are metals because they are found on the left of the staircase</a:t>
            </a: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  <a:p>
            <a:pPr lvl="1">
              <a:defRPr/>
            </a:pPr>
            <a:endParaRPr lang="en-GB" sz="16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0408" y="4995984"/>
            <a:ext cx="7681517" cy="1815882"/>
          </a:xfrm>
          <a:prstGeom prst="rect">
            <a:avLst/>
          </a:prstGeom>
          <a:ln w="28575">
            <a:solidFill>
              <a:schemeClr val="tx1"/>
            </a:solidFill>
            <a:prstDash val="sysDash"/>
          </a:ln>
        </p:spPr>
        <p:txBody>
          <a:bodyPr wrap="square" anchor="t">
            <a:spAutoFit/>
          </a:bodyPr>
          <a:lstStyle/>
          <a:p>
            <a:pPr algn="ctr">
              <a:defRPr/>
            </a:pPr>
            <a:r>
              <a:rPr lang="en-GB" sz="1600" b="1" u="sng" dirty="0">
                <a:solidFill>
                  <a:prstClr val="black"/>
                </a:solidFill>
                <a:latin typeface="Calibri" panose="020F0502020204030204"/>
              </a:rPr>
              <a:t>Pit stop three</a:t>
            </a:r>
          </a:p>
          <a:p>
            <a:pPr algn="ctr">
              <a:defRPr/>
            </a:pPr>
            <a:endParaRPr lang="en-GB" sz="1600" b="1" u="sng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defRPr/>
            </a:pPr>
            <a:endParaRPr lang="en-GB" sz="1600" b="1" u="sng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defRPr/>
            </a:pPr>
            <a:endParaRPr lang="en-GB" sz="1600" b="1" u="sng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defRPr/>
            </a:pPr>
            <a:endParaRPr lang="en-GB" sz="1600" b="1" u="sng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defRPr/>
            </a:pPr>
            <a:endParaRPr lang="en-GB" sz="1600" b="1" u="sng" dirty="0">
              <a:solidFill>
                <a:prstClr val="black"/>
              </a:solidFill>
              <a:latin typeface="Calibri" panose="020F0502020204030204"/>
            </a:endParaRPr>
          </a:p>
          <a:p>
            <a:pPr algn="ctr">
              <a:defRPr/>
            </a:pPr>
            <a:endParaRPr lang="en-GB" sz="1600" b="1" u="sng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22842" y="2273630"/>
            <a:ext cx="3968750" cy="4524315"/>
          </a:xfrm>
          <a:prstGeom prst="rect">
            <a:avLst/>
          </a:prstGeom>
          <a:ln w="28575"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b="1" u="sng" dirty="0">
                <a:solidFill>
                  <a:prstClr val="black"/>
                </a:solidFill>
                <a:latin typeface="Calibri" panose="020F0502020204030204"/>
              </a:rPr>
              <a:t>Pit stop four</a:t>
            </a:r>
          </a:p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“</a:t>
            </a:r>
            <a:r>
              <a:rPr lang="en-GB" sz="1600" b="1" dirty="0">
                <a:solidFill>
                  <a:srgbClr val="FF0000"/>
                </a:solidFill>
              </a:rPr>
              <a:t>Explain why metal atoms form positively charged ions but non-metals form negatively charged ions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.” </a:t>
            </a:r>
            <a:r>
              <a:rPr lang="en-GB" sz="1600" b="1" dirty="0">
                <a:solidFill>
                  <a:prstClr val="black"/>
                </a:solidFill>
                <a:latin typeface="Calibri" panose="020F0502020204030204"/>
              </a:rPr>
              <a:t>6 marks</a:t>
            </a:r>
          </a:p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metal atoms have fewer electrons in outer shell  </a:t>
            </a:r>
          </a:p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so lose electrons to form ions  </a:t>
            </a:r>
          </a:p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with stable electronic structure of noble gas  </a:t>
            </a:r>
          </a:p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ions contain more protons than electrons, giving positive ions.  </a:t>
            </a:r>
          </a:p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Non-metal atoms with 5, 6 or 7 electrons in outer shells  </a:t>
            </a:r>
          </a:p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gain electrons to form ions  </a:t>
            </a:r>
          </a:p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with electronic structure of noble gas  </a:t>
            </a:r>
          </a:p>
          <a:p>
            <a:pPr marL="285750" indent="-285750" algn="ctr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ions have more electrons than protons, resulting in negative ions </a:t>
            </a:r>
          </a:p>
          <a:p>
            <a:pPr algn="ctr">
              <a:defRPr/>
            </a:pPr>
            <a:endParaRPr lang="en-GB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88426" name="Picture 4" descr="Image result for F! race trac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673" y="2085314"/>
            <a:ext cx="890587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7" name="Picture 4" descr="Image result for F! race trac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37" y="1323144"/>
            <a:ext cx="8890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8" name="Picture 4" descr="Image result for F! race trac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894" y="4320071"/>
            <a:ext cx="8890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11780B-9EBA-4CE3-816E-F2442B2645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293" y="1453475"/>
            <a:ext cx="1509317" cy="15296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7BA113-AB76-4C9C-9222-5DB3FE9A1D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201" y="3357349"/>
            <a:ext cx="1229634" cy="12799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A10D3B7-7357-4213-AD91-2C74A08FE8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5636" y="1539709"/>
            <a:ext cx="1387456" cy="14061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B82D0D-FC0C-4639-9BD9-B01C641D1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14407" y="1539709"/>
            <a:ext cx="1418396" cy="141209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1099A01-8DF3-4D0A-99A9-CD261AC869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13168" y="3106522"/>
            <a:ext cx="1622232" cy="167361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260EBB-CBC6-41E6-B849-14FB6A3986B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70456" y="3117058"/>
            <a:ext cx="1602979" cy="163908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8C6D47-AC28-442C-B9F5-E9538695519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3072" y="5055976"/>
            <a:ext cx="3181350" cy="14382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E715E34-22A9-4D55-AC47-F26A8A493CE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27486" y="5304264"/>
            <a:ext cx="2619375" cy="1524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384946B-1955-4558-B317-E7FFC49DBF3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17343" y="2392756"/>
            <a:ext cx="2311614" cy="256122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24CE33F-D1C8-4AB3-9B95-4AA330F3F47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49925" y="4974948"/>
            <a:ext cx="2466975" cy="184785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359E6EB-D9E1-44EE-9E43-6EA69DEAC7F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13878" y="610808"/>
            <a:ext cx="4591548" cy="140788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1024FF6-689C-4992-8105-FFDECBC76937}"/>
              </a:ext>
            </a:extLst>
          </p:cNvPr>
          <p:cNvSpPr/>
          <p:nvPr/>
        </p:nvSpPr>
        <p:spPr>
          <a:xfrm>
            <a:off x="217201" y="1366406"/>
            <a:ext cx="4358858" cy="1639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CEC655-36E2-4B30-84E8-E5499A6C12B7}"/>
              </a:ext>
            </a:extLst>
          </p:cNvPr>
          <p:cNvSpPr/>
          <p:nvPr/>
        </p:nvSpPr>
        <p:spPr>
          <a:xfrm>
            <a:off x="208030" y="3095334"/>
            <a:ext cx="4358858" cy="1639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6AE6B7-BBAE-4FBA-A629-B6F3179C120B}"/>
              </a:ext>
            </a:extLst>
          </p:cNvPr>
          <p:cNvSpPr txBox="1"/>
          <p:nvPr/>
        </p:nvSpPr>
        <p:spPr>
          <a:xfrm>
            <a:off x="177477" y="1309318"/>
            <a:ext cx="840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Non-metals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4F588C-1050-4C26-90FF-173CB0A638B3}"/>
              </a:ext>
            </a:extLst>
          </p:cNvPr>
          <p:cNvSpPr txBox="1"/>
          <p:nvPr/>
        </p:nvSpPr>
        <p:spPr>
          <a:xfrm>
            <a:off x="196553" y="3039544"/>
            <a:ext cx="840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Metals</a:t>
            </a:r>
          </a:p>
        </p:txBody>
      </p:sp>
    </p:spTree>
    <p:extLst>
      <p:ext uri="{BB962C8B-B14F-4D97-AF65-F5344CB8AC3E}">
        <p14:creationId xmlns:p14="http://schemas.microsoft.com/office/powerpoint/2010/main" val="492204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F8ED3-BEF3-425B-9C0C-8D8B2068C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Diagrams: Choose 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62D61-87CD-4FF5-AA28-8B83B19627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093" y="1362808"/>
            <a:ext cx="3496407" cy="4879730"/>
          </a:xfrm>
          <a:solidFill>
            <a:srgbClr val="FF0000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Illustrate the electrons, protons and neutrons in the following particles. Make sure your diagram shows how many of each sub-atomic particle there are:</a:t>
            </a:r>
          </a:p>
          <a:p>
            <a:pPr marL="0" indent="0">
              <a:buNone/>
            </a:pPr>
            <a:r>
              <a:rPr lang="en-GB" dirty="0"/>
              <a:t>Nitrogen atom</a:t>
            </a:r>
          </a:p>
          <a:p>
            <a:pPr marL="0" indent="0">
              <a:buNone/>
            </a:pPr>
            <a:r>
              <a:rPr lang="en-GB" dirty="0"/>
              <a:t>Potassium atom</a:t>
            </a:r>
          </a:p>
          <a:p>
            <a:pPr marL="0" indent="0">
              <a:buNone/>
            </a:pPr>
            <a:r>
              <a:rPr lang="en-GB" dirty="0"/>
              <a:t>Fluorine atom</a:t>
            </a:r>
          </a:p>
          <a:p>
            <a:pPr marL="0" indent="0">
              <a:buNone/>
            </a:pPr>
            <a:r>
              <a:rPr lang="en-GB" dirty="0"/>
              <a:t>Beryllium atom</a:t>
            </a:r>
          </a:p>
          <a:p>
            <a:pPr marL="0" indent="0">
              <a:buNone/>
            </a:pPr>
            <a:r>
              <a:rPr lang="en-GB" dirty="0"/>
              <a:t>Cl</a:t>
            </a:r>
            <a:r>
              <a:rPr lang="en-GB" baseline="30000" dirty="0"/>
              <a:t>-</a:t>
            </a:r>
            <a:r>
              <a:rPr lang="en-GB" dirty="0"/>
              <a:t> ion</a:t>
            </a:r>
          </a:p>
          <a:p>
            <a:pPr marL="0" indent="0">
              <a:buNone/>
            </a:pPr>
            <a:r>
              <a:rPr lang="en-GB" dirty="0"/>
              <a:t>Aluminium ion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FC08D4A-D6A3-4194-99DD-85BC4E5CD76E}"/>
              </a:ext>
            </a:extLst>
          </p:cNvPr>
          <p:cNvSpPr txBox="1">
            <a:spLocks/>
          </p:cNvSpPr>
          <p:nvPr/>
        </p:nvSpPr>
        <p:spPr>
          <a:xfrm>
            <a:off x="4021015" y="1362808"/>
            <a:ext cx="3496407" cy="487973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Draw dot-cross diagrams to show these ionic compounds: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err="1"/>
              <a:t>CaS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err="1"/>
              <a:t>KCl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Na</a:t>
            </a:r>
            <a:r>
              <a:rPr lang="en-GB" baseline="-25000" dirty="0"/>
              <a:t>2</a:t>
            </a:r>
            <a:r>
              <a:rPr lang="en-GB" dirty="0"/>
              <a:t>O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Magnesium chloride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B427ABA-B0FA-4CAB-BE7A-244BE95A675C}"/>
              </a:ext>
            </a:extLst>
          </p:cNvPr>
          <p:cNvSpPr txBox="1">
            <a:spLocks/>
          </p:cNvSpPr>
          <p:nvPr/>
        </p:nvSpPr>
        <p:spPr>
          <a:xfrm>
            <a:off x="7602415" y="1362808"/>
            <a:ext cx="3496407" cy="4879730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Use what you know about ions to write the formulae of these ionic compounds: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Calcium fluoride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Potassium </a:t>
            </a:r>
            <a:r>
              <a:rPr lang="en-GB" sz="1600" dirty="0" err="1"/>
              <a:t>sulfide</a:t>
            </a:r>
            <a:endParaRPr lang="en-GB" sz="1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Magnesium bromide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Strontium iodide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Aluminium chloride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Aluminium oxide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</a:t>
            </a:r>
            <a:r>
              <a:rPr lang="en-GB" sz="1600" dirty="0" err="1"/>
              <a:t>sulfate</a:t>
            </a:r>
            <a:r>
              <a:rPr lang="en-GB" sz="1600" dirty="0"/>
              <a:t> ion has the formula: SO</a:t>
            </a:r>
            <a:r>
              <a:rPr lang="en-GB" sz="1600" baseline="-25000" dirty="0"/>
              <a:t>4</a:t>
            </a:r>
            <a:r>
              <a:rPr lang="en-GB" sz="1600" baseline="30000" dirty="0"/>
              <a:t>2-</a:t>
            </a:r>
            <a:endParaRPr lang="en-GB" sz="1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What are the formulae of: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Calcium </a:t>
            </a:r>
            <a:r>
              <a:rPr lang="en-GB" sz="1600" dirty="0" err="1"/>
              <a:t>sulfate</a:t>
            </a:r>
            <a:r>
              <a:rPr lang="en-GB" sz="1600" dirty="0"/>
              <a:t>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Potassium </a:t>
            </a:r>
            <a:r>
              <a:rPr lang="en-GB" sz="1600" dirty="0" err="1"/>
              <a:t>sulfate</a:t>
            </a:r>
            <a:r>
              <a:rPr lang="en-GB" sz="1600" dirty="0"/>
              <a:t>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Aluminium </a:t>
            </a:r>
            <a:r>
              <a:rPr lang="en-GB" sz="1600" dirty="0" err="1"/>
              <a:t>sulfate</a:t>
            </a:r>
            <a:r>
              <a:rPr lang="en-GB" sz="1600" dirty="0"/>
              <a:t>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How is </a:t>
            </a:r>
            <a:r>
              <a:rPr lang="en-GB" sz="1600" dirty="0" err="1"/>
              <a:t>sulfate</a:t>
            </a:r>
            <a:r>
              <a:rPr lang="en-GB" sz="1600" dirty="0"/>
              <a:t> different from </a:t>
            </a:r>
            <a:r>
              <a:rPr lang="en-GB" sz="1600" dirty="0" err="1"/>
              <a:t>sulfide</a:t>
            </a:r>
            <a:r>
              <a:rPr lang="en-GB" sz="1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11138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62D61-87CD-4FF5-AA28-8B83B19627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1" y="152399"/>
            <a:ext cx="3829050" cy="6500071"/>
          </a:xfrm>
          <a:solidFill>
            <a:srgbClr val="FF0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Nitrogen  Potassium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Fluorine </a:t>
            </a:r>
          </a:p>
          <a:p>
            <a:pPr marL="0" indent="0">
              <a:buNone/>
            </a:pPr>
            <a:r>
              <a:rPr lang="en-GB" dirty="0"/>
              <a:t>                          </a:t>
            </a:r>
            <a:r>
              <a:rPr lang="en-GB" dirty="0" err="1"/>
              <a:t>Berylium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baseline="30000" dirty="0"/>
              <a:t>35</a:t>
            </a:r>
            <a:r>
              <a:rPr lang="en-GB" dirty="0"/>
              <a:t>Cl</a:t>
            </a:r>
            <a:r>
              <a:rPr lang="en-GB" baseline="30000" dirty="0"/>
              <a:t>-</a:t>
            </a:r>
            <a:r>
              <a:rPr lang="en-GB" dirty="0"/>
              <a:t> ion     Aluminium 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FC08D4A-D6A3-4194-99DD-85BC4E5CD76E}"/>
              </a:ext>
            </a:extLst>
          </p:cNvPr>
          <p:cNvSpPr txBox="1">
            <a:spLocks/>
          </p:cNvSpPr>
          <p:nvPr/>
        </p:nvSpPr>
        <p:spPr>
          <a:xfrm>
            <a:off x="4007834" y="-54694"/>
            <a:ext cx="4122126" cy="6707163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B427ABA-B0FA-4CAB-BE7A-244BE95A675C}"/>
              </a:ext>
            </a:extLst>
          </p:cNvPr>
          <p:cNvSpPr txBox="1">
            <a:spLocks/>
          </p:cNvSpPr>
          <p:nvPr/>
        </p:nvSpPr>
        <p:spPr>
          <a:xfrm>
            <a:off x="8841060" y="152400"/>
            <a:ext cx="3350939" cy="6500069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Use what you know about ions to write the formulae of these ionic compounds: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Calcium fluoride: CaF</a:t>
            </a:r>
            <a:r>
              <a:rPr lang="en-GB" baseline="-25000" dirty="0"/>
              <a:t>2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Potassium </a:t>
            </a:r>
            <a:r>
              <a:rPr lang="en-GB" dirty="0" err="1"/>
              <a:t>sulfide</a:t>
            </a:r>
            <a:r>
              <a:rPr lang="en-GB" dirty="0"/>
              <a:t>: K</a:t>
            </a:r>
            <a:r>
              <a:rPr lang="en-GB" baseline="-25000" dirty="0"/>
              <a:t>2</a:t>
            </a:r>
            <a:r>
              <a:rPr lang="en-GB" dirty="0"/>
              <a:t>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Magnesium bromide: </a:t>
            </a:r>
            <a:r>
              <a:rPr lang="en-GB" dirty="0" err="1"/>
              <a:t>MgBr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Strontium iodide: SrI</a:t>
            </a:r>
            <a:r>
              <a:rPr lang="en-GB" baseline="-25000" dirty="0"/>
              <a:t>2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Aluminium chloride: AlCl</a:t>
            </a:r>
            <a:r>
              <a:rPr lang="en-GB" baseline="-25000" dirty="0"/>
              <a:t>3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Aluminium oxide: Al</a:t>
            </a:r>
            <a:r>
              <a:rPr lang="en-GB" baseline="-25000" dirty="0"/>
              <a:t>2</a:t>
            </a:r>
            <a:r>
              <a:rPr lang="en-GB" dirty="0"/>
              <a:t>O</a:t>
            </a:r>
            <a:r>
              <a:rPr lang="en-GB" baseline="-25000" dirty="0"/>
              <a:t>3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A </a:t>
            </a:r>
            <a:r>
              <a:rPr lang="en-GB" dirty="0" err="1"/>
              <a:t>sulfate</a:t>
            </a:r>
            <a:r>
              <a:rPr lang="en-GB" dirty="0"/>
              <a:t> ion has the formula: SO</a:t>
            </a:r>
            <a:r>
              <a:rPr lang="en-GB" baseline="-25000" dirty="0"/>
              <a:t>4</a:t>
            </a:r>
            <a:r>
              <a:rPr lang="en-GB" baseline="30000" dirty="0"/>
              <a:t>2-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What are the formulae of: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Calcium </a:t>
            </a:r>
            <a:r>
              <a:rPr lang="en-GB" dirty="0" err="1"/>
              <a:t>sulfate</a:t>
            </a:r>
            <a:r>
              <a:rPr lang="en-GB" dirty="0"/>
              <a:t> CaSO</a:t>
            </a:r>
            <a:r>
              <a:rPr lang="en-GB" baseline="-25000" dirty="0"/>
              <a:t>4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Potassium </a:t>
            </a:r>
            <a:r>
              <a:rPr lang="en-GB" dirty="0" err="1"/>
              <a:t>sulfate</a:t>
            </a:r>
            <a:r>
              <a:rPr lang="en-GB" dirty="0"/>
              <a:t> K</a:t>
            </a:r>
            <a:r>
              <a:rPr lang="en-GB" baseline="-25000" dirty="0"/>
              <a:t>2</a:t>
            </a:r>
            <a:r>
              <a:rPr lang="en-GB" dirty="0"/>
              <a:t>SO</a:t>
            </a:r>
            <a:r>
              <a:rPr lang="en-GB" baseline="-25000" dirty="0"/>
              <a:t>4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Aluminium </a:t>
            </a:r>
            <a:r>
              <a:rPr lang="en-GB" dirty="0" err="1"/>
              <a:t>sulfate</a:t>
            </a:r>
            <a:r>
              <a:rPr lang="en-GB" dirty="0"/>
              <a:t> Al</a:t>
            </a:r>
            <a:r>
              <a:rPr lang="en-GB" baseline="-25000" dirty="0"/>
              <a:t>2</a:t>
            </a:r>
            <a:r>
              <a:rPr lang="en-GB" dirty="0"/>
              <a:t>(SO</a:t>
            </a:r>
            <a:r>
              <a:rPr lang="en-GB" baseline="-25000" dirty="0"/>
              <a:t>4</a:t>
            </a:r>
            <a:r>
              <a:rPr lang="en-GB" dirty="0"/>
              <a:t>)</a:t>
            </a:r>
            <a:r>
              <a:rPr lang="en-GB" baseline="-25000" dirty="0"/>
              <a:t>3</a:t>
            </a:r>
          </a:p>
          <a:p>
            <a:pPr marL="0" indent="0">
              <a:buNone/>
            </a:pPr>
            <a:r>
              <a:rPr lang="en-GB" dirty="0" err="1"/>
              <a:t>Sulfate</a:t>
            </a:r>
            <a:r>
              <a:rPr lang="en-GB" dirty="0"/>
              <a:t> contains oxygen, </a:t>
            </a:r>
            <a:r>
              <a:rPr lang="en-GB" dirty="0" err="1"/>
              <a:t>sulfide</a:t>
            </a:r>
            <a:r>
              <a:rPr lang="en-GB" dirty="0"/>
              <a:t> doesn’t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E7A848-7791-4D38-9BAB-3AFBDCA1D8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5" r="12467"/>
          <a:stretch/>
        </p:blipFill>
        <p:spPr>
          <a:xfrm>
            <a:off x="203101" y="523469"/>
            <a:ext cx="1418553" cy="12876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B81066-BBCE-4147-B1B6-6B12034A00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171"/>
          <a:stretch/>
        </p:blipFill>
        <p:spPr>
          <a:xfrm>
            <a:off x="1696366" y="510477"/>
            <a:ext cx="2047875" cy="20690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500C63-288A-4026-B8C8-6AABC5C9FD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101" y="2579492"/>
            <a:ext cx="2105025" cy="21717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9AA576F-32A4-47B4-A903-6B809B1A5BE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6947"/>
          <a:stretch/>
        </p:blipFill>
        <p:spPr>
          <a:xfrm>
            <a:off x="2316077" y="3087977"/>
            <a:ext cx="1638865" cy="161595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CC12F4-7BBB-4229-A1AF-8C99F61551C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1684"/>
          <a:stretch/>
        </p:blipFill>
        <p:spPr>
          <a:xfrm>
            <a:off x="203101" y="5141000"/>
            <a:ext cx="1333500" cy="11935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573D961-00F3-405C-A3B0-6A0640BFDD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213" y="72977"/>
            <a:ext cx="2921978" cy="218866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BAEBD4A-5AEE-4593-8D45-A0995D6144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6910" y="2059017"/>
            <a:ext cx="2921978" cy="21886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2239328-0865-44D1-A024-39659C116F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91879" y="3895953"/>
            <a:ext cx="2721032" cy="203814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FC8E015-B04C-4A17-BF30-3DB3CF0642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74085" y="4813840"/>
            <a:ext cx="2466975" cy="18478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8A1D9A9-E6FD-4C91-8A80-B093FA82EBB7}"/>
              </a:ext>
            </a:extLst>
          </p:cNvPr>
          <p:cNvSpPr txBox="1"/>
          <p:nvPr/>
        </p:nvSpPr>
        <p:spPr>
          <a:xfrm>
            <a:off x="203101" y="6323754"/>
            <a:ext cx="149326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dirty="0"/>
              <a:t>p = 17, n = 18, e = 18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1CE6E8-3F19-457B-B6E6-74BC4FB72DA3}"/>
              </a:ext>
            </a:extLst>
          </p:cNvPr>
          <p:cNvSpPr txBox="1"/>
          <p:nvPr/>
        </p:nvSpPr>
        <p:spPr>
          <a:xfrm>
            <a:off x="203101" y="1821949"/>
            <a:ext cx="149326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dirty="0"/>
              <a:t>p = 7, n = 7, e = 7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8FCF7B0-47B8-4E12-AA42-63B2C15CCAD4}"/>
              </a:ext>
            </a:extLst>
          </p:cNvPr>
          <p:cNvGrpSpPr/>
          <p:nvPr/>
        </p:nvGrpSpPr>
        <p:grpSpPr>
          <a:xfrm>
            <a:off x="1781662" y="5121997"/>
            <a:ext cx="1572336" cy="1503923"/>
            <a:chOff x="1802150" y="5096830"/>
            <a:chExt cx="1572336" cy="1503923"/>
          </a:xfrm>
        </p:grpSpPr>
        <p:pic>
          <p:nvPicPr>
            <p:cNvPr id="1028" name="Picture 4" descr="Aluminum - Table of Elements by Shrenil Sharma">
              <a:extLst>
                <a:ext uri="{FF2B5EF4-FFF2-40B4-BE49-F238E27FC236}">
                  <a16:creationId xmlns:a16="http://schemas.microsoft.com/office/drawing/2014/main" id="{BE7E6521-C7E8-4099-8F7B-674DE84ADCC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85" t="15914" r="12757" b="14530"/>
            <a:stretch/>
          </p:blipFill>
          <p:spPr bwMode="auto">
            <a:xfrm>
              <a:off x="1802150" y="5096830"/>
              <a:ext cx="1572336" cy="1503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F288C65-29A8-4185-AD03-327E4157266F}"/>
                </a:ext>
              </a:extLst>
            </p:cNvPr>
            <p:cNvSpPr/>
            <p:nvPr/>
          </p:nvSpPr>
          <p:spPr>
            <a:xfrm>
              <a:off x="1810538" y="5105219"/>
              <a:ext cx="307233" cy="2637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9E957AD-4254-43A4-865F-EA52D9116BFE}"/>
                </a:ext>
              </a:extLst>
            </p:cNvPr>
            <p:cNvSpPr/>
            <p:nvPr/>
          </p:nvSpPr>
          <p:spPr>
            <a:xfrm>
              <a:off x="3053164" y="5105714"/>
              <a:ext cx="307233" cy="2637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4B9418C-F3D8-45F2-9FD1-A9C479610A54}"/>
                </a:ext>
              </a:extLst>
            </p:cNvPr>
            <p:cNvSpPr/>
            <p:nvPr/>
          </p:nvSpPr>
          <p:spPr>
            <a:xfrm>
              <a:off x="3167300" y="6233020"/>
              <a:ext cx="195827" cy="3628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71F9628-107F-4B61-8022-29689686E6DD}"/>
                </a:ext>
              </a:extLst>
            </p:cNvPr>
            <p:cNvSpPr/>
            <p:nvPr/>
          </p:nvSpPr>
          <p:spPr>
            <a:xfrm>
              <a:off x="1810538" y="6233020"/>
              <a:ext cx="195827" cy="3628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Double Bracket 25">
            <a:extLst>
              <a:ext uri="{FF2B5EF4-FFF2-40B4-BE49-F238E27FC236}">
                <a16:creationId xmlns:a16="http://schemas.microsoft.com/office/drawing/2014/main" id="{9B6949A0-82A2-4D1D-84AA-E02DCA5356C0}"/>
              </a:ext>
            </a:extLst>
          </p:cNvPr>
          <p:cNvSpPr/>
          <p:nvPr/>
        </p:nvSpPr>
        <p:spPr>
          <a:xfrm>
            <a:off x="1785371" y="5141000"/>
            <a:ext cx="1578614" cy="1511469"/>
          </a:xfrm>
          <a:prstGeom prst="bracketPair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B67072-9691-48B1-BBE0-E846B48024EB}"/>
              </a:ext>
            </a:extLst>
          </p:cNvPr>
          <p:cNvSpPr txBox="1"/>
          <p:nvPr/>
        </p:nvSpPr>
        <p:spPr>
          <a:xfrm>
            <a:off x="3325835" y="5100376"/>
            <a:ext cx="6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3+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D6EE1F1-116D-4FE9-947D-88AE6A47C8A1}"/>
              </a:ext>
            </a:extLst>
          </p:cNvPr>
          <p:cNvSpPr txBox="1"/>
          <p:nvPr/>
        </p:nvSpPr>
        <p:spPr>
          <a:xfrm>
            <a:off x="3394541" y="5611477"/>
            <a:ext cx="59000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dirty="0"/>
              <a:t>p =13</a:t>
            </a:r>
          </a:p>
          <a:p>
            <a:r>
              <a:rPr lang="en-GB" sz="1200" dirty="0"/>
              <a:t>n = 14</a:t>
            </a:r>
          </a:p>
          <a:p>
            <a:r>
              <a:rPr lang="en-GB" sz="1200" dirty="0"/>
              <a:t>e = 10</a:t>
            </a:r>
          </a:p>
        </p:txBody>
      </p:sp>
    </p:spTree>
    <p:extLst>
      <p:ext uri="{BB962C8B-B14F-4D97-AF65-F5344CB8AC3E}">
        <p14:creationId xmlns:p14="http://schemas.microsoft.com/office/powerpoint/2010/main" val="3137462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2A9DBAB-237F-4679-A071-586D931565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88300DB-5828-4D17-982F-CF17F0FE6B04}">
  <ds:schemaRefs>
    <ds:schemaRef ds:uri="http://schemas.microsoft.com/office/2006/documentManagement/types"/>
    <ds:schemaRef ds:uri="f513355b-a9cf-41c1-ad84-cdbe52169224"/>
    <ds:schemaRef ds:uri="http://purl.org/dc/terms/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b547754c-74b2-4d91-982e-55751234f08d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B656F47-8E5A-495B-B20A-9962D2D4CA1A}"/>
</file>

<file path=docProps/app.xml><?xml version="1.0" encoding="utf-8"?>
<Properties xmlns="http://schemas.openxmlformats.org/officeDocument/2006/extended-properties" xmlns:vt="http://schemas.openxmlformats.org/officeDocument/2006/docPropsVTypes">
  <TotalTime>748</TotalTime>
  <Words>555</Words>
  <Application>Microsoft Office PowerPoint</Application>
  <PresentationFormat>Widescreen</PresentationFormat>
  <Paragraphs>117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Dot Cross Revision</vt:lpstr>
      <vt:lpstr>Describe what the diagram is showing in as much detail as you can.</vt:lpstr>
      <vt:lpstr>PowerPoint Presentation</vt:lpstr>
      <vt:lpstr>PowerPoint Presentation</vt:lpstr>
      <vt:lpstr>PowerPoint Presentation</vt:lpstr>
      <vt:lpstr>More Diagrams: Choose your task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Describe what the diagram is showing in as much detail as you can.</dc:title>
  <dc:creator>Jody Claridge</dc:creator>
  <cp:lastModifiedBy>H Parrott</cp:lastModifiedBy>
  <cp:revision>7</cp:revision>
  <dcterms:created xsi:type="dcterms:W3CDTF">2018-05-12T14:08:24Z</dcterms:created>
  <dcterms:modified xsi:type="dcterms:W3CDTF">2020-10-18T14:02:52Z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692100</vt:r8>
  </property>
  <property fmtid="{D5CDD505-2E9C-101B-9397-08002B2CF9AE}" pid="4" name="ComplianceAssetId">
    <vt:lpwstr/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emplateUrl">
    <vt:lpwstr/>
  </property>
</Properties>
</file>