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activeX/activeX4.xml" ContentType="application/vnd.ms-office.activeX+xml"/>
  <Override PartName="/ppt/activeX/activeX6.xml" ContentType="application/vnd.ms-office.activeX+xml"/>
  <Override PartName="/ppt/activeX/activeX7.xml" ContentType="application/vnd.ms-office.activeX+xml"/>
  <Override PartName="/ppt/activeX/activeX1.xml" ContentType="application/vnd.ms-office.activeX+xml"/>
  <Override PartName="/ppt/activeX/activeX5.xml" ContentType="application/vnd.ms-office.activeX+xml"/>
  <Override PartName="/ppt/activeX/activeX3.xml" ContentType="application/vnd.ms-office.activeX+xml"/>
  <Override PartName="/ppt/activeX/activeX2.xml" ContentType="application/vnd.ms-office.activeX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12"/>
  </p:handoutMasterIdLst>
  <p:sldIdLst>
    <p:sldId id="256" r:id="rId2"/>
    <p:sldId id="257" r:id="rId3"/>
    <p:sldId id="265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9926638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62D"/>
    <a:srgbClr val="D6F1F2"/>
    <a:srgbClr val="91B5B9"/>
    <a:srgbClr val="C3EFF5"/>
    <a:srgbClr val="E5F2F3"/>
    <a:srgbClr val="CEE7E8"/>
    <a:srgbClr val="CFF0F1"/>
    <a:srgbClr val="A7E8FF"/>
    <a:srgbClr val="E2F1F2"/>
    <a:srgbClr val="FBFB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-38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2798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AB52F6-91DB-4BC9-806E-0E8E030325BE}" type="datetimeFigureOut">
              <a:rPr lang="en-GB" smtClean="0"/>
              <a:t>30/04/2015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2798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912DE7-3743-42B2-B699-2563FF957A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39790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C0B9A-6CF8-4D7E-BBEF-5D6B0B2273F7}" type="datetimeFigureOut">
              <a:rPr lang="en-GB" smtClean="0"/>
              <a:t>30/04/2015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28A0-CD7A-485B-AF44-9A59333A3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50062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C0B9A-6CF8-4D7E-BBEF-5D6B0B2273F7}" type="datetimeFigureOut">
              <a:rPr lang="en-GB" smtClean="0"/>
              <a:t>30/04/2015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28A0-CD7A-485B-AF44-9A59333A3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0631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C0B9A-6CF8-4D7E-BBEF-5D6B0B2273F7}" type="datetimeFigureOut">
              <a:rPr lang="en-GB" smtClean="0"/>
              <a:t>30/04/2015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28A0-CD7A-485B-AF44-9A59333A3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1366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C0B9A-6CF8-4D7E-BBEF-5D6B0B2273F7}" type="datetimeFigureOut">
              <a:rPr lang="en-GB" smtClean="0"/>
              <a:t>30/04/2015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28A0-CD7A-485B-AF44-9A59333A3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4511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C0B9A-6CF8-4D7E-BBEF-5D6B0B2273F7}" type="datetimeFigureOut">
              <a:rPr lang="en-GB" smtClean="0"/>
              <a:t>30/04/2015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28A0-CD7A-485B-AF44-9A59333A3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5048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C0B9A-6CF8-4D7E-BBEF-5D6B0B2273F7}" type="datetimeFigureOut">
              <a:rPr lang="en-GB" smtClean="0"/>
              <a:t>30/04/2015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28A0-CD7A-485B-AF44-9A59333A3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77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C0B9A-6CF8-4D7E-BBEF-5D6B0B2273F7}" type="datetimeFigureOut">
              <a:rPr lang="en-GB" smtClean="0"/>
              <a:t>30/04/2015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28A0-CD7A-485B-AF44-9A59333A3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28970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C0B9A-6CF8-4D7E-BBEF-5D6B0B2273F7}" type="datetimeFigureOut">
              <a:rPr lang="en-GB" smtClean="0"/>
              <a:t>30/04/2015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28A0-CD7A-485B-AF44-9A59333A3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11984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C0B9A-6CF8-4D7E-BBEF-5D6B0B2273F7}" type="datetimeFigureOut">
              <a:rPr lang="en-GB" smtClean="0"/>
              <a:t>30/04/2015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28A0-CD7A-485B-AF44-9A59333A3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50623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C0B9A-6CF8-4D7E-BBEF-5D6B0B2273F7}" type="datetimeFigureOut">
              <a:rPr lang="en-GB" smtClean="0"/>
              <a:t>30/04/2015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28A0-CD7A-485B-AF44-9A59333A3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3311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C0B9A-6CF8-4D7E-BBEF-5D6B0B2273F7}" type="datetimeFigureOut">
              <a:rPr lang="en-GB" smtClean="0"/>
              <a:t>30/04/2015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C28A0-CD7A-485B-AF44-9A59333A3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1423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4066">
              <a:srgbClr val="A7E8FF"/>
            </a:gs>
            <a:gs pos="80000">
              <a:schemeClr val="bg1"/>
            </a:gs>
            <a:gs pos="95000">
              <a:srgbClr val="FFFF00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FC0B9A-6CF8-4D7E-BBEF-5D6B0B2273F7}" type="datetimeFigureOut">
              <a:rPr lang="en-GB" smtClean="0"/>
              <a:t>30/04/2015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DC28A0-CD7A-485B-AF44-9A59333A31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363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3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control" Target="../activeX/activeX5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control" Target="../activeX/activeX6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0"/>
            <a:ext cx="7772400" cy="1153941"/>
          </a:xfrm>
        </p:spPr>
        <p:txBody>
          <a:bodyPr>
            <a:normAutofit/>
          </a:bodyPr>
          <a:lstStyle/>
          <a:p>
            <a:r>
              <a:rPr lang="en-GB" i="1" dirty="0" smtClean="0">
                <a:latin typeface="Comic Sans MS" panose="030F0702030302020204" pitchFamily="66" charset="0"/>
              </a:rPr>
              <a:t>Speed</a:t>
            </a:r>
            <a:endParaRPr lang="en-GB" i="1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7881" y="1295442"/>
            <a:ext cx="7628238" cy="953488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20000"/>
              </a:lnSpc>
            </a:pPr>
            <a:r>
              <a:rPr lang="en-GB" dirty="0" smtClean="0">
                <a:latin typeface="Comic Sans MS" panose="030F0702030302020204" pitchFamily="66" charset="0"/>
              </a:rPr>
              <a:t>Starter: Select the hardest question you can answer. </a:t>
            </a:r>
          </a:p>
          <a:p>
            <a:pPr>
              <a:lnSpc>
                <a:spcPct val="120000"/>
              </a:lnSpc>
            </a:pPr>
            <a:r>
              <a:rPr lang="en-GB" dirty="0" smtClean="0">
                <a:latin typeface="Comic Sans MS" panose="030F0702030302020204" pitchFamily="66" charset="0"/>
              </a:rPr>
              <a:t>Answer it on your post-it note, write your name </a:t>
            </a:r>
            <a:r>
              <a:rPr lang="en-GB" dirty="0" smtClean="0">
                <a:latin typeface="Comic Sans MS" panose="030F0702030302020204" pitchFamily="66" charset="0"/>
              </a:rPr>
              <a:t>AND target grade </a:t>
            </a:r>
            <a:r>
              <a:rPr lang="en-GB" dirty="0" smtClean="0">
                <a:latin typeface="Comic Sans MS" panose="030F0702030302020204" pitchFamily="66" charset="0"/>
              </a:rPr>
              <a:t>on </a:t>
            </a:r>
            <a:r>
              <a:rPr lang="en-GB" dirty="0" smtClean="0">
                <a:latin typeface="Comic Sans MS" panose="030F0702030302020204" pitchFamily="66" charset="0"/>
              </a:rPr>
              <a:t>it and stick it on the correct part of the board.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4580238" y="2413685"/>
            <a:ext cx="0" cy="2125362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757881" y="3385750"/>
            <a:ext cx="7700319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602261" y="2430511"/>
            <a:ext cx="28832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What is speed? What units can we measure speed in?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258748" y="2374795"/>
            <a:ext cx="28832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A car travels 180 </a:t>
            </a:r>
            <a:r>
              <a:rPr lang="en-GB" dirty="0" smtClean="0">
                <a:latin typeface="Comic Sans MS" panose="030F0702030302020204" pitchFamily="66" charset="0"/>
              </a:rPr>
              <a:t>kilometres in </a:t>
            </a:r>
            <a:r>
              <a:rPr lang="en-GB" dirty="0" smtClean="0">
                <a:latin typeface="Comic Sans MS" panose="030F0702030302020204" pitchFamily="66" charset="0"/>
              </a:rPr>
              <a:t>6 hours. What is its speed?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231028" y="3530048"/>
            <a:ext cx="28832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A marathon runner runs at 5 m/s. How long will it take to run 1 kilometre?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460106" y="4703802"/>
            <a:ext cx="4240263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GB" dirty="0" smtClean="0">
                <a:latin typeface="Comic Sans MS" panose="030F0702030302020204" pitchFamily="66" charset="0"/>
              </a:rPr>
              <a:t>Then write in your LO and BO please!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2310185" y="5146401"/>
            <a:ext cx="2260312" cy="1010339"/>
          </a:xfrm>
          <a:prstGeom prst="roundRect">
            <a:avLst>
              <a:gd name="adj" fmla="val 50000"/>
            </a:avLst>
          </a:prstGeom>
          <a:solidFill>
            <a:srgbClr val="ECECEC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tx1"/>
                </a:solidFill>
                <a:latin typeface="Comic Sans MS" pitchFamily="66" charset="0"/>
              </a:rPr>
              <a:t>Calculate speed using a formula</a:t>
            </a:r>
          </a:p>
          <a:p>
            <a:pPr algn="ctr"/>
            <a:r>
              <a:rPr lang="en-GB" sz="1600" dirty="0" smtClean="0">
                <a:solidFill>
                  <a:schemeClr val="tx1"/>
                </a:solidFill>
                <a:latin typeface="Comic Sans MS" pitchFamily="66" charset="0"/>
              </a:rPr>
              <a:t>(L6c)</a:t>
            </a:r>
            <a:endParaRPr lang="en-GB" sz="16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51063" y="5146401"/>
            <a:ext cx="2260312" cy="1010339"/>
          </a:xfrm>
          <a:prstGeom prst="roundRect">
            <a:avLst>
              <a:gd name="adj" fmla="val 50000"/>
            </a:avLst>
          </a:prstGeom>
          <a:solidFill>
            <a:srgbClr val="FFAB57"/>
          </a:solidFill>
          <a:ln>
            <a:solidFill>
              <a:srgbClr val="C46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tx1"/>
                </a:solidFill>
                <a:latin typeface="Comic Sans MS" pitchFamily="66" charset="0"/>
              </a:rPr>
              <a:t>Describe what speed is</a:t>
            </a:r>
          </a:p>
          <a:p>
            <a:pPr algn="ctr"/>
            <a:r>
              <a:rPr lang="en-GB" sz="1600" dirty="0" smtClean="0">
                <a:solidFill>
                  <a:schemeClr val="tx1"/>
                </a:solidFill>
                <a:latin typeface="Comic Sans MS" pitchFamily="66" charset="0"/>
              </a:rPr>
              <a:t>(L5a</a:t>
            </a:r>
            <a:r>
              <a:rPr lang="en-GB" sz="1600" dirty="0">
                <a:solidFill>
                  <a:schemeClr val="tx1"/>
                </a:solidFill>
                <a:latin typeface="Comic Sans MS" pitchFamily="66" charset="0"/>
              </a:rPr>
              <a:t>)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4572584" y="5146401"/>
            <a:ext cx="2260312" cy="1010339"/>
          </a:xfrm>
          <a:prstGeom prst="roundRect">
            <a:avLst>
              <a:gd name="adj" fmla="val 50000"/>
            </a:avLst>
          </a:prstGeom>
          <a:solidFill>
            <a:srgbClr val="FFE07D"/>
          </a:solidFill>
          <a:ln>
            <a:solidFill>
              <a:srgbClr val="EE77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Rearrange the formula to calculate distances and time</a:t>
            </a:r>
          </a:p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(L6a</a:t>
            </a:r>
            <a:r>
              <a:rPr lang="en-GB" sz="1400" dirty="0">
                <a:solidFill>
                  <a:schemeClr val="tx1"/>
                </a:solidFill>
                <a:latin typeface="Comic Sans MS" pitchFamily="66" charset="0"/>
              </a:rPr>
              <a:t>)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2566634" y="6323527"/>
            <a:ext cx="4027206" cy="375332"/>
          </a:xfrm>
          <a:prstGeom prst="roundRect">
            <a:avLst>
              <a:gd name="adj" fmla="val 50000"/>
            </a:avLst>
          </a:prstGeom>
          <a:solidFill>
            <a:srgbClr val="B4DE86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tx1"/>
                </a:solidFill>
                <a:latin typeface="Comic Sans MS" pitchFamily="66" charset="0"/>
              </a:rPr>
              <a:t>BO: To not shout out the answers</a:t>
            </a:r>
            <a:r>
              <a:rPr lang="en-US" sz="1600" dirty="0" smtClean="0">
                <a:solidFill>
                  <a:schemeClr val="tx1"/>
                </a:solidFill>
                <a:latin typeface="Comic Sans MS" pitchFamily="66" charset="0"/>
              </a:rPr>
              <a:t>!</a:t>
            </a:r>
          </a:p>
        </p:txBody>
      </p:sp>
      <p:pic>
        <p:nvPicPr>
          <p:cNvPr id="21" name="Picture 2" descr="http://www.pollardshillpokerclub.co.uk/images/medals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965"/>
          <a:stretch/>
        </p:blipFill>
        <p:spPr bwMode="auto">
          <a:xfrm>
            <a:off x="1152016" y="3646448"/>
            <a:ext cx="519830" cy="732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ttp://www.pollardshillpokerclub.co.uk/images/medals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50" r="33450"/>
          <a:stretch/>
        </p:blipFill>
        <p:spPr bwMode="auto">
          <a:xfrm>
            <a:off x="4726952" y="2511244"/>
            <a:ext cx="504076" cy="730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http://www.pollardshillpokerclub.co.uk/images/medals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66"/>
          <a:stretch/>
        </p:blipFill>
        <p:spPr bwMode="auto">
          <a:xfrm>
            <a:off x="1166932" y="2479240"/>
            <a:ext cx="496678" cy="714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http://www.pollardshillpokerclub.co.uk/images/medals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50" r="33450"/>
          <a:stretch/>
        </p:blipFill>
        <p:spPr bwMode="auto">
          <a:xfrm>
            <a:off x="4719915" y="3616414"/>
            <a:ext cx="518150" cy="750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2" t="28510" r="4360" b="14394"/>
          <a:stretch/>
        </p:blipFill>
        <p:spPr>
          <a:xfrm>
            <a:off x="90616" y="139695"/>
            <a:ext cx="2476018" cy="1033468"/>
          </a:xfrm>
          <a:prstGeom prst="rect">
            <a:avLst/>
          </a:prstGeom>
        </p:spPr>
      </p:pic>
      <p:sp>
        <p:nvSpPr>
          <p:cNvPr id="26" name="Rounded Rectangle 25"/>
          <p:cNvSpPr/>
          <p:nvPr/>
        </p:nvSpPr>
        <p:spPr>
          <a:xfrm>
            <a:off x="6833793" y="5146401"/>
            <a:ext cx="2260312" cy="1010339"/>
          </a:xfrm>
          <a:prstGeom prst="roundRect">
            <a:avLst>
              <a:gd name="adj" fmla="val 50000"/>
            </a:avLst>
          </a:prstGeom>
          <a:solidFill>
            <a:srgbClr val="D6F1F2"/>
          </a:solidFill>
          <a:ln>
            <a:solidFill>
              <a:srgbClr val="91B5B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Convert distances and time when calculating speed</a:t>
            </a:r>
          </a:p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(L7c)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687255" y="3550963"/>
            <a:ext cx="28832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A </a:t>
            </a:r>
            <a:r>
              <a:rPr lang="en-GB" dirty="0" smtClean="0">
                <a:latin typeface="Comic Sans MS" panose="030F0702030302020204" pitchFamily="66" charset="0"/>
              </a:rPr>
              <a:t>boat travels at 20mph. How long would it take to travel 80 miles?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068" name="ShockwaveFlash2" r:id="rId2" imgW="1944720" imgH="1009800"/>
        </mc:Choice>
        <mc:Fallback>
          <p:control name="ShockwaveFlash2" r:id="rId2" imgW="1944720" imgH="1009800">
            <p:pic>
              <p:nvPicPr>
                <p:cNvPr id="0" name="ShockwaveFlash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619875" y="163513"/>
                  <a:ext cx="1944688" cy="10096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019220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animBg="1"/>
      <p:bldP spid="18" grpId="0" animBg="1"/>
      <p:bldP spid="19" grpId="0" animBg="1"/>
      <p:bldP spid="20" grpId="0" animBg="1"/>
      <p:bldP spid="2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8902" y="2536356"/>
            <a:ext cx="2581275" cy="2581275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2512542" y="2459994"/>
            <a:ext cx="2454870" cy="1215601"/>
          </a:xfrm>
          <a:prstGeom prst="wedgeRoundRectCallout">
            <a:avLst>
              <a:gd name="adj1" fmla="val 147969"/>
              <a:gd name="adj2" fmla="val 63177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42705"/>
            <a:ext cx="7886700" cy="1325563"/>
          </a:xfrm>
        </p:spPr>
        <p:txBody>
          <a:bodyPr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What is Speed?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72543"/>
            <a:ext cx="7886700" cy="1057618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Let’s take a look at a common measurement (unit) of speed: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582449" y="2258878"/>
            <a:ext cx="231505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mph</a:t>
            </a:r>
            <a:endParaRPr lang="en-US" sz="8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7030A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54615" y="3705428"/>
            <a:ext cx="15821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MILES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21736" y="3705428"/>
            <a:ext cx="1036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per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46055" y="3705428"/>
            <a:ext cx="15821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HOUR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85343" y="5503114"/>
            <a:ext cx="1656184" cy="43204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latin typeface="Comic Sans MS" pitchFamily="66" charset="0"/>
              </a:rPr>
              <a:t>Distance</a:t>
            </a:r>
            <a:endParaRPr lang="en-GB" sz="2400" b="1" dirty="0">
              <a:latin typeface="Comic Sans MS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624811" y="5499278"/>
            <a:ext cx="1298476" cy="43204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latin typeface="Comic Sans MS" pitchFamily="66" charset="0"/>
              </a:rPr>
              <a:t>Time</a:t>
            </a:r>
            <a:endParaRPr lang="en-GB" sz="2400" b="1" dirty="0">
              <a:latin typeface="Comic Sans MS" pitchFamily="66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654615" y="5499278"/>
            <a:ext cx="504056" cy="432048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Comic Sans MS" pitchFamily="66" charset="0"/>
              </a:rPr>
              <a:t>=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24996" y="5499278"/>
            <a:ext cx="1341203" cy="43204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latin typeface="Comic Sans MS" pitchFamily="66" charset="0"/>
              </a:rPr>
              <a:t>Speed</a:t>
            </a:r>
            <a:endParaRPr lang="en-GB" sz="2400" b="1" dirty="0">
              <a:latin typeface="Comic Sans MS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048406" y="5499278"/>
            <a:ext cx="504056" cy="432048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048406" y="5503114"/>
            <a:ext cx="504056" cy="432048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  <a:latin typeface="Comic Sans MS" pitchFamily="66" charset="0"/>
              </a:rPr>
              <a:t>÷</a:t>
            </a:r>
            <a:endParaRPr lang="en-GB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401831" y="4422053"/>
            <a:ext cx="5867164" cy="105761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 smtClean="0">
                <a:latin typeface="Comic Sans MS" panose="030F0702030302020204" pitchFamily="66" charset="0"/>
              </a:rPr>
              <a:t>Use this statement to complete the formula used to calculate speed: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8651784"/>
              </p:ext>
            </p:extLst>
          </p:nvPr>
        </p:nvGraphicFramePr>
        <p:xfrm>
          <a:off x="6152155" y="5218352"/>
          <a:ext cx="2860040" cy="1554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7672"/>
                <a:gridCol w="955589"/>
                <a:gridCol w="996779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Distance</a:t>
                      </a:r>
                    </a:p>
                    <a:p>
                      <a:pPr algn="ctr"/>
                      <a:r>
                        <a:rPr lang="en-GB" sz="900" dirty="0" smtClean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(miles)</a:t>
                      </a:r>
                      <a:endParaRPr lang="en-GB" sz="1400" dirty="0">
                        <a:solidFill>
                          <a:schemeClr val="bg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Time </a:t>
                      </a:r>
                    </a:p>
                    <a:p>
                      <a:pPr algn="ctr"/>
                      <a:r>
                        <a:rPr lang="en-GB" sz="900" dirty="0" smtClean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(hours)</a:t>
                      </a:r>
                      <a:endParaRPr lang="en-GB" sz="1400" dirty="0">
                        <a:solidFill>
                          <a:schemeClr val="bg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Speed</a:t>
                      </a:r>
                    </a:p>
                    <a:p>
                      <a:pPr algn="ctr"/>
                      <a:r>
                        <a:rPr lang="en-GB" sz="900" dirty="0" smtClean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(mph)</a:t>
                      </a:r>
                      <a:endParaRPr lang="en-GB" sz="900" dirty="0">
                        <a:solidFill>
                          <a:schemeClr val="bg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60</a:t>
                      </a:r>
                      <a:endParaRPr lang="en-GB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3</a:t>
                      </a:r>
                      <a:endParaRPr lang="en-GB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100</a:t>
                      </a:r>
                      <a:endParaRPr lang="en-GB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4</a:t>
                      </a:r>
                      <a:endParaRPr lang="en-GB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50</a:t>
                      </a:r>
                      <a:endParaRPr lang="en-GB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30</a:t>
                      </a:r>
                      <a:r>
                        <a:rPr lang="en-GB" sz="1600" baseline="0" dirty="0" smtClean="0"/>
                        <a:t> </a:t>
                      </a:r>
                      <a:r>
                        <a:rPr lang="en-GB" sz="1600" baseline="0" dirty="0" err="1" smtClean="0"/>
                        <a:t>mins</a:t>
                      </a:r>
                      <a:endParaRPr lang="en-GB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7505393"/>
              </p:ext>
            </p:extLst>
          </p:nvPr>
        </p:nvGraphicFramePr>
        <p:xfrm>
          <a:off x="6151636" y="5224623"/>
          <a:ext cx="2860040" cy="1554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7672"/>
                <a:gridCol w="955589"/>
                <a:gridCol w="996779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Distance</a:t>
                      </a:r>
                    </a:p>
                    <a:p>
                      <a:pPr algn="ctr"/>
                      <a:r>
                        <a:rPr lang="en-GB" sz="900" dirty="0" smtClean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(miles)</a:t>
                      </a:r>
                      <a:endParaRPr lang="en-GB" sz="1400" dirty="0">
                        <a:solidFill>
                          <a:schemeClr val="bg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Time </a:t>
                      </a:r>
                    </a:p>
                    <a:p>
                      <a:pPr algn="ctr"/>
                      <a:r>
                        <a:rPr lang="en-GB" sz="900" dirty="0" smtClean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(hours)</a:t>
                      </a:r>
                      <a:endParaRPr lang="en-GB" sz="1400" dirty="0">
                        <a:solidFill>
                          <a:schemeClr val="bg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Speed</a:t>
                      </a:r>
                    </a:p>
                    <a:p>
                      <a:pPr algn="ctr"/>
                      <a:r>
                        <a:rPr lang="en-GB" sz="900" dirty="0" smtClean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(mph)</a:t>
                      </a:r>
                      <a:endParaRPr lang="en-GB" sz="900" dirty="0">
                        <a:solidFill>
                          <a:schemeClr val="bg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60</a:t>
                      </a:r>
                      <a:endParaRPr lang="en-GB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3</a:t>
                      </a:r>
                      <a:endParaRPr lang="en-GB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100</a:t>
                      </a:r>
                      <a:endParaRPr lang="en-GB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4</a:t>
                      </a:r>
                      <a:endParaRPr lang="en-GB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solidFill>
                            <a:srgbClr val="FF0000"/>
                          </a:solidFill>
                        </a:rPr>
                        <a:t>25</a:t>
                      </a:r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50</a:t>
                      </a:r>
                      <a:endParaRPr lang="en-GB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30</a:t>
                      </a:r>
                      <a:r>
                        <a:rPr lang="en-GB" sz="1600" baseline="0" dirty="0" smtClean="0"/>
                        <a:t> </a:t>
                      </a:r>
                      <a:r>
                        <a:rPr lang="en-GB" sz="1600" baseline="0" dirty="0" err="1" smtClean="0"/>
                        <a:t>mins</a:t>
                      </a:r>
                      <a:endParaRPr lang="en-GB" sz="16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solidFill>
                            <a:srgbClr val="FF0000"/>
                          </a:solidFill>
                        </a:rPr>
                        <a:t>100</a:t>
                      </a:r>
                      <a:endParaRPr lang="en-GB" sz="1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controls>
      <mc:AlternateContent xmlns:mc="http://schemas.openxmlformats.org/markup-compatibility/2006">
        <mc:Choice xmlns:v="urn:schemas-microsoft-com:vml" Requires="v">
          <p:control spid="5141" name="ShockwaveFlash2" r:id="rId2" imgW="1643040" imgH="932040"/>
        </mc:Choice>
        <mc:Fallback>
          <p:control name="ShockwaveFlash2" r:id="rId2" imgW="1643040" imgH="932040">
            <p:pic>
              <p:nvPicPr>
                <p:cNvPr id="0" name="ShockwaveFlash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418388" y="198438"/>
                  <a:ext cx="1643062" cy="931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560621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/>
      <p:bldP spid="5" grpId="0"/>
      <p:bldP spid="6" grpId="0"/>
      <p:bldP spid="7" grpId="0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latin typeface="Comic Sans MS" pitchFamily="66" charset="0"/>
              </a:rPr>
              <a:t>Units of Speed</a:t>
            </a:r>
            <a:endParaRPr lang="en-GB" dirty="0">
              <a:latin typeface="Comic Sans MS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2721522"/>
              </p:ext>
            </p:extLst>
          </p:nvPr>
        </p:nvGraphicFramePr>
        <p:xfrm>
          <a:off x="910936" y="2124363"/>
          <a:ext cx="7339446" cy="34243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6482"/>
                <a:gridCol w="2446482"/>
                <a:gridCol w="2446482"/>
              </a:tblGrid>
              <a:tr h="57073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ysClr val="windowText" lastClr="000000"/>
                          </a:solidFill>
                          <a:latin typeface="Comic Sans MS" pitchFamily="66" charset="0"/>
                        </a:rPr>
                        <a:t>Distance</a:t>
                      </a:r>
                      <a:endParaRPr lang="en-GB" sz="2800" dirty="0">
                        <a:solidFill>
                          <a:sysClr val="windowText" lastClr="000000"/>
                        </a:solidFill>
                        <a:latin typeface="Comic Sans MS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ysClr val="windowText" lastClr="000000"/>
                          </a:solidFill>
                          <a:latin typeface="Comic Sans MS" pitchFamily="66" charset="0"/>
                        </a:rPr>
                        <a:t>Time</a:t>
                      </a:r>
                      <a:endParaRPr lang="en-GB" sz="2800" dirty="0">
                        <a:solidFill>
                          <a:sysClr val="windowText" lastClr="000000"/>
                        </a:solidFill>
                        <a:latin typeface="Comic Sans MS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ysClr val="windowText" lastClr="000000"/>
                          </a:solidFill>
                          <a:latin typeface="Comic Sans MS" pitchFamily="66" charset="0"/>
                        </a:rPr>
                        <a:t>Speed</a:t>
                      </a:r>
                      <a:endParaRPr lang="en-GB" sz="2800" dirty="0">
                        <a:solidFill>
                          <a:sysClr val="windowText" lastClr="000000"/>
                        </a:solidFill>
                        <a:latin typeface="Comic Sans MS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57073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itchFamily="66" charset="0"/>
                        </a:rPr>
                        <a:t>Miles</a:t>
                      </a:r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itchFamily="66" charset="0"/>
                        </a:rPr>
                        <a:t>Hours</a:t>
                      </a:r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itchFamily="66" charset="0"/>
                        </a:rPr>
                        <a:t>mph</a:t>
                      </a:r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7073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itchFamily="66" charset="0"/>
                        </a:rPr>
                        <a:t>Kilometres</a:t>
                      </a:r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itchFamily="66" charset="0"/>
                        </a:rPr>
                        <a:t>Hours</a:t>
                      </a:r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itchFamily="66" charset="0"/>
                        </a:rPr>
                        <a:t>Km/h</a:t>
                      </a:r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7073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itchFamily="66" charset="0"/>
                        </a:rPr>
                        <a:t>Metres</a:t>
                      </a:r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itchFamily="66" charset="0"/>
                        </a:rPr>
                        <a:t>Seconds</a:t>
                      </a:r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itchFamily="66" charset="0"/>
                        </a:rPr>
                        <a:t>m/s</a:t>
                      </a:r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7073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itchFamily="66" charset="0"/>
                        </a:rPr>
                        <a:t>Kilometres </a:t>
                      </a:r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itchFamily="66" charset="0"/>
                        </a:rPr>
                        <a:t>Seconds</a:t>
                      </a:r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itchFamily="66" charset="0"/>
                        </a:rPr>
                        <a:t>Km/s</a:t>
                      </a:r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7073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itchFamily="66" charset="0"/>
                        </a:rPr>
                        <a:t>Metres</a:t>
                      </a:r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itchFamily="66" charset="0"/>
                        </a:rPr>
                        <a:t>Minutes</a:t>
                      </a:r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omic Sans MS" pitchFamily="66" charset="0"/>
                        </a:rPr>
                        <a:t>m/min</a:t>
                      </a:r>
                      <a:endParaRPr lang="en-GB" sz="2800" dirty="0">
                        <a:latin typeface="Comic Sans MS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6286500" y="2753591"/>
            <a:ext cx="1392382" cy="4468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6286500" y="3333749"/>
            <a:ext cx="1392382" cy="4468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6286500" y="3893127"/>
            <a:ext cx="1392382" cy="4468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6303818" y="4475019"/>
            <a:ext cx="1392382" cy="4468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314209" y="5027467"/>
            <a:ext cx="1392382" cy="4468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5172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4325" y="2125350"/>
            <a:ext cx="2699657" cy="4183970"/>
          </a:xfrm>
          <a:prstGeom prst="rect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I think I know how to describe speed, but I am unsure how to calculate it with the formula.</a:t>
            </a:r>
          </a:p>
          <a:p>
            <a:pPr algn="ctr"/>
            <a:endParaRPr lang="en-GB" sz="2400" dirty="0">
              <a:solidFill>
                <a:sysClr val="windowText" lastClr="00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400" dirty="0" smtClean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I need extra help and some clear questions before moving on.</a:t>
            </a:r>
            <a:endParaRPr lang="en-GB" sz="2400" dirty="0">
              <a:solidFill>
                <a:sysClr val="windowText" lastClr="0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254828" y="2125350"/>
            <a:ext cx="2699657" cy="418397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I understand how to describe speed and I think I understand the formula.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I just need to double check before I can complete the questions.</a:t>
            </a:r>
            <a:endParaRPr lang="en-GB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183086" y="2125350"/>
            <a:ext cx="2699657" cy="4183970"/>
          </a:xfrm>
          <a:prstGeom prst="rect">
            <a:avLst/>
          </a:prstGeom>
          <a:solidFill>
            <a:schemeClr val="bg1"/>
          </a:solidFill>
          <a:ln w="76200">
            <a:solidFill>
              <a:srgbClr val="00B05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I understand how to describe and calculate speed. </a:t>
            </a:r>
          </a:p>
          <a:p>
            <a:pPr algn="ctr"/>
            <a:endParaRPr lang="en-GB" sz="2400" dirty="0">
              <a:solidFill>
                <a:sysClr val="windowText" lastClr="00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400" dirty="0" smtClean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I can help explain the formula to others and I am ready to complete the harder questions.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655805" y="365126"/>
            <a:ext cx="5832390" cy="1325563"/>
          </a:xfrm>
          <a:noFill/>
          <a:ln>
            <a:noFill/>
          </a:ln>
          <a:effectLst/>
        </p:spPr>
        <p:txBody>
          <a:bodyPr/>
          <a:lstStyle/>
          <a:p>
            <a:pPr algn="ctr"/>
            <a:r>
              <a:rPr lang="en-GB" dirty="0" smtClean="0">
                <a:ln w="3175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glow rad="139700">
                    <a:srgbClr val="FF0000">
                      <a:alpha val="40000"/>
                    </a:srgbClr>
                  </a:glow>
                </a:effectLst>
                <a:latin typeface="Comic Sans MS" panose="030F0702030302020204" pitchFamily="66" charset="0"/>
              </a:rPr>
              <a:t>Traffic</a:t>
            </a:r>
            <a:r>
              <a:rPr lang="en-GB" dirty="0" smtClean="0">
                <a:ln w="3175">
                  <a:solidFill>
                    <a:sysClr val="windowText" lastClr="000000"/>
                  </a:solidFill>
                </a:ln>
                <a:effectLst>
                  <a:glow rad="139700">
                    <a:srgbClr val="FF0000">
                      <a:alpha val="40000"/>
                    </a:srgbClr>
                  </a:glow>
                </a:effectLst>
                <a:latin typeface="Comic Sans MS" panose="030F0702030302020204" pitchFamily="66" charset="0"/>
              </a:rPr>
              <a:t> </a:t>
            </a:r>
            <a:r>
              <a:rPr lang="en-GB" dirty="0" smtClean="0">
                <a:ln w="3175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Comic Sans MS" panose="030F0702030302020204" pitchFamily="66" charset="0"/>
              </a:rPr>
              <a:t>Light</a:t>
            </a:r>
            <a:r>
              <a:rPr lang="en-GB" dirty="0" smtClean="0">
                <a:ln w="3175">
                  <a:solidFill>
                    <a:sysClr val="windowText" lastClr="000000"/>
                  </a:solidFill>
                </a:ln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Comic Sans MS" panose="030F0702030302020204" pitchFamily="66" charset="0"/>
              </a:rPr>
              <a:t> </a:t>
            </a:r>
            <a:r>
              <a:rPr lang="en-GB" dirty="0" smtClean="0">
                <a:ln w="3175"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Check</a:t>
            </a:r>
            <a:endParaRPr lang="en-GB" dirty="0">
              <a:ln w="3175">
                <a:solidFill>
                  <a:sysClr val="windowText" lastClr="000000"/>
                </a:solidFill>
              </a:ln>
              <a:solidFill>
                <a:srgbClr val="00B050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562" y="215332"/>
            <a:ext cx="1243913" cy="1463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111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191916" y="1767959"/>
            <a:ext cx="7869706" cy="4789359"/>
          </a:xfr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>
            <a:normAutofit fontScale="92500" lnSpcReduction="20000"/>
          </a:bodyPr>
          <a:lstStyle/>
          <a:p>
            <a:r>
              <a:rPr lang="en-GB" dirty="0">
                <a:solidFill>
                  <a:srgbClr val="FF0000"/>
                </a:solidFill>
              </a:rPr>
              <a:t>A car travels 80 </a:t>
            </a:r>
            <a:r>
              <a:rPr lang="en-GB" dirty="0" smtClean="0">
                <a:solidFill>
                  <a:srgbClr val="FF0000"/>
                </a:solidFill>
              </a:rPr>
              <a:t>miles in </a:t>
            </a:r>
            <a:r>
              <a:rPr lang="en-GB" dirty="0">
                <a:solidFill>
                  <a:srgbClr val="FF0000"/>
                </a:solidFill>
              </a:rPr>
              <a:t>2 hours. What is </a:t>
            </a:r>
            <a:r>
              <a:rPr lang="en-GB" dirty="0" smtClean="0">
                <a:solidFill>
                  <a:srgbClr val="FF0000"/>
                </a:solidFill>
              </a:rPr>
              <a:t>the average speed in mph?</a:t>
            </a:r>
            <a:endParaRPr lang="en-GB" dirty="0">
              <a:solidFill>
                <a:srgbClr val="FF0000"/>
              </a:solidFill>
            </a:endParaRPr>
          </a:p>
          <a:p>
            <a:r>
              <a:rPr lang="en-GB" dirty="0">
                <a:solidFill>
                  <a:srgbClr val="FF0000"/>
                </a:solidFill>
              </a:rPr>
              <a:t>A javelin travels 5</a:t>
            </a:r>
            <a:r>
              <a:rPr lang="en-GB" dirty="0" smtClean="0">
                <a:solidFill>
                  <a:srgbClr val="FF0000"/>
                </a:solidFill>
              </a:rPr>
              <a:t>0 </a:t>
            </a:r>
            <a:r>
              <a:rPr lang="en-GB" dirty="0">
                <a:solidFill>
                  <a:srgbClr val="FF0000"/>
                </a:solidFill>
              </a:rPr>
              <a:t>metres in </a:t>
            </a:r>
            <a:r>
              <a:rPr lang="en-GB" dirty="0" smtClean="0">
                <a:solidFill>
                  <a:srgbClr val="FF0000"/>
                </a:solidFill>
              </a:rPr>
              <a:t>5 </a:t>
            </a:r>
            <a:r>
              <a:rPr lang="en-GB" dirty="0">
                <a:solidFill>
                  <a:srgbClr val="FF0000"/>
                </a:solidFill>
              </a:rPr>
              <a:t>seconds. What is the </a:t>
            </a:r>
            <a:r>
              <a:rPr lang="en-GB" dirty="0" smtClean="0">
                <a:solidFill>
                  <a:srgbClr val="FF0000"/>
                </a:solidFill>
              </a:rPr>
              <a:t>average speed in m/s?</a:t>
            </a:r>
            <a:endParaRPr lang="en-GB" dirty="0">
              <a:solidFill>
                <a:srgbClr val="FF0000"/>
              </a:solidFill>
            </a:endParaRPr>
          </a:p>
          <a:p>
            <a:r>
              <a:rPr lang="en-GB" dirty="0">
                <a:solidFill>
                  <a:srgbClr val="FF962D"/>
                </a:solidFill>
              </a:rPr>
              <a:t>A </a:t>
            </a:r>
            <a:r>
              <a:rPr lang="en-GB" dirty="0" smtClean="0">
                <a:solidFill>
                  <a:srgbClr val="FF962D"/>
                </a:solidFill>
              </a:rPr>
              <a:t>moped travels </a:t>
            </a:r>
            <a:r>
              <a:rPr lang="en-GB" dirty="0">
                <a:solidFill>
                  <a:srgbClr val="FF962D"/>
                </a:solidFill>
              </a:rPr>
              <a:t>2</a:t>
            </a:r>
            <a:r>
              <a:rPr lang="en-GB" dirty="0" smtClean="0">
                <a:solidFill>
                  <a:srgbClr val="FF962D"/>
                </a:solidFill>
              </a:rPr>
              <a:t>0 kilometres in 30 </a:t>
            </a:r>
            <a:r>
              <a:rPr lang="en-GB" dirty="0">
                <a:solidFill>
                  <a:srgbClr val="FF962D"/>
                </a:solidFill>
              </a:rPr>
              <a:t>minutes. Calculate its average </a:t>
            </a:r>
            <a:r>
              <a:rPr lang="en-GB" dirty="0" smtClean="0">
                <a:solidFill>
                  <a:srgbClr val="FF962D"/>
                </a:solidFill>
              </a:rPr>
              <a:t>speed in km/h.</a:t>
            </a:r>
          </a:p>
          <a:p>
            <a:r>
              <a:rPr lang="en-GB" dirty="0" smtClean="0">
                <a:solidFill>
                  <a:srgbClr val="FF962D"/>
                </a:solidFill>
              </a:rPr>
              <a:t>An athlete completes a </a:t>
            </a:r>
            <a:r>
              <a:rPr lang="en-GB" dirty="0">
                <a:solidFill>
                  <a:srgbClr val="FF962D"/>
                </a:solidFill>
              </a:rPr>
              <a:t>8</a:t>
            </a:r>
            <a:r>
              <a:rPr lang="en-GB" dirty="0" smtClean="0">
                <a:solidFill>
                  <a:srgbClr val="FF962D"/>
                </a:solidFill>
              </a:rPr>
              <a:t>00m race in 1 minute 40 seconds. What is the average speed in m/s?</a:t>
            </a:r>
          </a:p>
          <a:p>
            <a:r>
              <a:rPr lang="en-GB" dirty="0" smtClean="0">
                <a:solidFill>
                  <a:srgbClr val="00B050"/>
                </a:solidFill>
              </a:rPr>
              <a:t>A train travels 30 kilometres in 20 minutes. What is the average speed</a:t>
            </a:r>
            <a:r>
              <a:rPr lang="en-GB" dirty="0">
                <a:solidFill>
                  <a:srgbClr val="00B050"/>
                </a:solidFill>
              </a:rPr>
              <a:t> </a:t>
            </a:r>
            <a:r>
              <a:rPr lang="en-GB" dirty="0" smtClean="0">
                <a:solidFill>
                  <a:srgbClr val="00B050"/>
                </a:solidFill>
              </a:rPr>
              <a:t>in km/h?</a:t>
            </a:r>
          </a:p>
          <a:p>
            <a:r>
              <a:rPr lang="en-GB" dirty="0" smtClean="0">
                <a:solidFill>
                  <a:srgbClr val="00B050"/>
                </a:solidFill>
              </a:rPr>
              <a:t>A cyclist completes a 100 mile trial in 150 minutes? What is the average speed in mph?</a:t>
            </a:r>
          </a:p>
          <a:p>
            <a:r>
              <a:rPr lang="en-GB" dirty="0" smtClean="0">
                <a:solidFill>
                  <a:srgbClr val="00B0F0"/>
                </a:solidFill>
              </a:rPr>
              <a:t>A bird migrates 1,200 miles in 2 days. What is its average speed in mph?</a:t>
            </a:r>
            <a:endParaRPr lang="en-GB" dirty="0">
              <a:solidFill>
                <a:srgbClr val="00B0F0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655805" y="365126"/>
            <a:ext cx="5832390" cy="1325563"/>
          </a:xfrm>
          <a:noFill/>
          <a:ln>
            <a:noFill/>
          </a:ln>
          <a:effectLst/>
        </p:spPr>
        <p:txBody>
          <a:bodyPr/>
          <a:lstStyle/>
          <a:p>
            <a:pPr algn="ctr"/>
            <a:r>
              <a:rPr lang="en-GB" dirty="0" smtClean="0">
                <a:ln w="3175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glow rad="139700">
                    <a:srgbClr val="FF0000">
                      <a:alpha val="40000"/>
                    </a:srgbClr>
                  </a:glow>
                </a:effectLst>
                <a:latin typeface="Comic Sans MS" panose="030F0702030302020204" pitchFamily="66" charset="0"/>
              </a:rPr>
              <a:t>Traffic</a:t>
            </a:r>
            <a:r>
              <a:rPr lang="en-GB" dirty="0" smtClean="0">
                <a:ln w="3175">
                  <a:solidFill>
                    <a:sysClr val="windowText" lastClr="000000"/>
                  </a:solidFill>
                </a:ln>
                <a:effectLst>
                  <a:glow rad="139700">
                    <a:srgbClr val="FF0000">
                      <a:alpha val="40000"/>
                    </a:srgbClr>
                  </a:glow>
                </a:effectLst>
                <a:latin typeface="Comic Sans MS" panose="030F0702030302020204" pitchFamily="66" charset="0"/>
              </a:rPr>
              <a:t> </a:t>
            </a:r>
            <a:r>
              <a:rPr lang="en-GB" dirty="0" smtClean="0">
                <a:ln w="3175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Comic Sans MS" panose="030F0702030302020204" pitchFamily="66" charset="0"/>
              </a:rPr>
              <a:t>Light</a:t>
            </a:r>
            <a:r>
              <a:rPr lang="en-GB" dirty="0" smtClean="0">
                <a:ln w="3175">
                  <a:solidFill>
                    <a:sysClr val="windowText" lastClr="000000"/>
                  </a:solidFill>
                </a:ln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Comic Sans MS" panose="030F0702030302020204" pitchFamily="66" charset="0"/>
              </a:rPr>
              <a:t> </a:t>
            </a:r>
            <a:r>
              <a:rPr lang="en-GB" dirty="0" smtClean="0">
                <a:ln w="3175"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Check</a:t>
            </a:r>
            <a:endParaRPr lang="en-GB" dirty="0">
              <a:ln w="3175">
                <a:solidFill>
                  <a:sysClr val="windowText" lastClr="000000"/>
                </a:solidFill>
              </a:ln>
              <a:solidFill>
                <a:srgbClr val="00B050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11203" y="75667"/>
            <a:ext cx="1656184" cy="289459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latin typeface="Comic Sans MS" pitchFamily="66" charset="0"/>
              </a:rPr>
              <a:t>Distance</a:t>
            </a:r>
            <a:endParaRPr lang="en-GB" b="1" dirty="0">
              <a:latin typeface="Comic Sans MS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550671" y="71831"/>
            <a:ext cx="1298476" cy="289459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latin typeface="Comic Sans MS" pitchFamily="66" charset="0"/>
              </a:rPr>
              <a:t>Time</a:t>
            </a:r>
            <a:endParaRPr lang="en-GB" b="1" dirty="0">
              <a:latin typeface="Comic Sans MS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80475" y="71831"/>
            <a:ext cx="504056" cy="289459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omic Sans MS" pitchFamily="66" charset="0"/>
              </a:rPr>
              <a:t>=</a:t>
            </a:r>
          </a:p>
        </p:txBody>
      </p:sp>
      <p:sp>
        <p:nvSpPr>
          <p:cNvPr id="9" name="Rectangle 8"/>
          <p:cNvSpPr/>
          <p:nvPr/>
        </p:nvSpPr>
        <p:spPr>
          <a:xfrm>
            <a:off x="150856" y="71831"/>
            <a:ext cx="1341203" cy="289459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latin typeface="Comic Sans MS" pitchFamily="66" charset="0"/>
              </a:rPr>
              <a:t>Speed</a:t>
            </a:r>
            <a:endParaRPr lang="en-GB" b="1" dirty="0">
              <a:latin typeface="Comic Sans MS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956504" y="71831"/>
            <a:ext cx="504056" cy="289459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Comic Sans MS" pitchFamily="66" charset="0"/>
              </a:rPr>
              <a:t>÷</a:t>
            </a:r>
            <a:endParaRPr lang="en-GB" sz="1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3" name="Right Arrow 12"/>
          <p:cNvSpPr/>
          <p:nvPr/>
        </p:nvSpPr>
        <p:spPr>
          <a:xfrm>
            <a:off x="150856" y="1565189"/>
            <a:ext cx="1101295" cy="659027"/>
          </a:xfrm>
          <a:prstGeom prst="righ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smtClean="0">
                <a:latin typeface="Comic Sans MS" panose="030F0702030302020204" pitchFamily="66" charset="0"/>
              </a:rPr>
              <a:t>Reds Start Here</a:t>
            </a:r>
            <a:endParaRPr lang="en-GB" sz="1100" dirty="0">
              <a:latin typeface="Comic Sans MS" panose="030F0702030302020204" pitchFamily="66" charset="0"/>
            </a:endParaRPr>
          </a:p>
        </p:txBody>
      </p:sp>
      <p:sp>
        <p:nvSpPr>
          <p:cNvPr id="14" name="Right Arrow 13"/>
          <p:cNvSpPr/>
          <p:nvPr/>
        </p:nvSpPr>
        <p:spPr>
          <a:xfrm>
            <a:off x="120739" y="2938906"/>
            <a:ext cx="1101295" cy="659027"/>
          </a:xfrm>
          <a:prstGeom prst="rightArrow">
            <a:avLst/>
          </a:prstGeom>
          <a:solidFill>
            <a:srgbClr val="FF962D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smtClean="0">
                <a:latin typeface="Comic Sans MS" panose="030F0702030302020204" pitchFamily="66" charset="0"/>
              </a:rPr>
              <a:t>Ambers Start Here</a:t>
            </a:r>
            <a:endParaRPr lang="en-GB" sz="1100" dirty="0">
              <a:latin typeface="Comic Sans MS" panose="030F0702030302020204" pitchFamily="66" charset="0"/>
            </a:endParaRPr>
          </a:p>
        </p:txBody>
      </p:sp>
      <p:sp>
        <p:nvSpPr>
          <p:cNvPr id="15" name="Right Arrow 14"/>
          <p:cNvSpPr/>
          <p:nvPr/>
        </p:nvSpPr>
        <p:spPr>
          <a:xfrm>
            <a:off x="150855" y="4296900"/>
            <a:ext cx="1101295" cy="659027"/>
          </a:xfrm>
          <a:prstGeom prst="rightArrow">
            <a:avLst/>
          </a:prstGeom>
          <a:solidFill>
            <a:srgbClr val="00B05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smtClean="0">
                <a:latin typeface="Comic Sans MS" panose="030F0702030302020204" pitchFamily="66" charset="0"/>
              </a:rPr>
              <a:t>Greens Start Here</a:t>
            </a:r>
            <a:endParaRPr lang="en-GB" sz="11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249549" y="1977994"/>
            <a:ext cx="154487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600" b="1" dirty="0" smtClean="0">
                <a:solidFill>
                  <a:srgbClr val="7030A0"/>
                </a:solidFill>
              </a:rPr>
              <a:t>40 mph</a:t>
            </a:r>
            <a:endParaRPr lang="en-GB" sz="2600" b="1" dirty="0">
              <a:solidFill>
                <a:srgbClr val="7030A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243123" y="2651494"/>
            <a:ext cx="154487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600" b="1" dirty="0" smtClean="0">
                <a:solidFill>
                  <a:srgbClr val="7030A0"/>
                </a:solidFill>
              </a:rPr>
              <a:t>10 m/s</a:t>
            </a:r>
            <a:endParaRPr lang="en-GB" sz="2600" b="1" dirty="0">
              <a:solidFill>
                <a:srgbClr val="7030A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898032" y="3336475"/>
            <a:ext cx="154487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600" b="1" dirty="0" smtClean="0">
                <a:solidFill>
                  <a:srgbClr val="7030A0"/>
                </a:solidFill>
              </a:rPr>
              <a:t>40 km/h</a:t>
            </a:r>
            <a:endParaRPr lang="en-GB" sz="2600" b="1" dirty="0">
              <a:solidFill>
                <a:srgbClr val="7030A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101654" y="3989952"/>
            <a:ext cx="154487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600" b="1" dirty="0">
                <a:solidFill>
                  <a:srgbClr val="7030A0"/>
                </a:solidFill>
              </a:rPr>
              <a:t>8</a:t>
            </a:r>
            <a:r>
              <a:rPr lang="en-GB" sz="2600" b="1" dirty="0" smtClean="0">
                <a:solidFill>
                  <a:srgbClr val="7030A0"/>
                </a:solidFill>
              </a:rPr>
              <a:t> m/s</a:t>
            </a:r>
            <a:endParaRPr lang="en-GB" sz="2600" b="1" dirty="0">
              <a:solidFill>
                <a:srgbClr val="7030A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679584" y="4685165"/>
            <a:ext cx="147292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600" b="1" dirty="0" smtClean="0">
                <a:solidFill>
                  <a:srgbClr val="7030A0"/>
                </a:solidFill>
              </a:rPr>
              <a:t>90 km/h</a:t>
            </a:r>
            <a:endParaRPr lang="en-GB" sz="2600" b="1" dirty="0">
              <a:solidFill>
                <a:srgbClr val="7030A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189711" y="5369662"/>
            <a:ext cx="122840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600" b="1" dirty="0" smtClean="0">
                <a:solidFill>
                  <a:srgbClr val="7030A0"/>
                </a:solidFill>
              </a:rPr>
              <a:t>40 mph</a:t>
            </a:r>
            <a:endParaRPr lang="en-GB" sz="2600" b="1" dirty="0">
              <a:solidFill>
                <a:srgbClr val="7030A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528523" y="6064875"/>
            <a:ext cx="123117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600" b="1" dirty="0" smtClean="0">
                <a:solidFill>
                  <a:srgbClr val="7030A0"/>
                </a:solidFill>
              </a:rPr>
              <a:t>25 mph</a:t>
            </a:r>
            <a:endParaRPr lang="en-GB" sz="2600" b="1" dirty="0">
              <a:solidFill>
                <a:srgbClr val="7030A0"/>
              </a:solidFill>
            </a:endParaRPr>
          </a:p>
        </p:txBody>
      </p:sp>
      <p:sp>
        <p:nvSpPr>
          <p:cNvPr id="23" name="Right Arrow 22"/>
          <p:cNvSpPr/>
          <p:nvPr/>
        </p:nvSpPr>
        <p:spPr>
          <a:xfrm>
            <a:off x="152141" y="5670617"/>
            <a:ext cx="1101295" cy="659027"/>
          </a:xfrm>
          <a:prstGeom prst="rightArrow">
            <a:avLst/>
          </a:prstGeom>
          <a:solidFill>
            <a:srgbClr val="00B0F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smtClean="0">
                <a:latin typeface="Comic Sans MS" panose="030F0702030302020204" pitchFamily="66" charset="0"/>
              </a:rPr>
              <a:t>Challenge Q</a:t>
            </a:r>
            <a:endParaRPr lang="en-GB" sz="1100" dirty="0">
              <a:latin typeface="Comic Sans MS" panose="030F0702030302020204" pitchFamily="66" charset="0"/>
            </a:endParaRPr>
          </a:p>
        </p:txBody>
      </p:sp>
      <p:sp>
        <p:nvSpPr>
          <p:cNvPr id="24" name="32-Point Star 23"/>
          <p:cNvSpPr/>
          <p:nvPr/>
        </p:nvSpPr>
        <p:spPr>
          <a:xfrm>
            <a:off x="37385" y="431248"/>
            <a:ext cx="1860358" cy="1133941"/>
          </a:xfrm>
          <a:prstGeom prst="star32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Helpsheet</a:t>
            </a:r>
            <a:r>
              <a:rPr lang="en-GB" sz="1200" dirty="0" smtClean="0">
                <a:solidFill>
                  <a:sysClr val="windowText" lastClr="000000"/>
                </a:solidFill>
                <a:latin typeface="Comic Sans MS" pitchFamily="66" charset="0"/>
              </a:rPr>
              <a:t> for converting units</a:t>
            </a:r>
            <a:endParaRPr lang="en-GB" sz="1200" dirty="0">
              <a:solidFill>
                <a:sysClr val="windowText" lastClr="000000"/>
              </a:solidFill>
              <a:latin typeface="Comic Sans MS" pitchFamily="66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087" name="ShockwaveFlash2" r:id="rId2" imgW="1643040" imgH="932040"/>
        </mc:Choice>
        <mc:Fallback>
          <p:control name="ShockwaveFlash2" r:id="rId2" imgW="1643040" imgH="932040">
            <p:pic>
              <p:nvPicPr>
                <p:cNvPr id="0" name="ShockwaveFlash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418388" y="198438"/>
                  <a:ext cx="1643062" cy="931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946104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1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4453830" y="1275572"/>
            <a:ext cx="4457700" cy="3552162"/>
            <a:chOff x="3992515" y="295275"/>
            <a:chExt cx="4457700" cy="3552162"/>
          </a:xfrm>
        </p:grpSpPr>
        <p:sp>
          <p:nvSpPr>
            <p:cNvPr id="9" name="Isosceles Triangle 8"/>
            <p:cNvSpPr/>
            <p:nvPr/>
          </p:nvSpPr>
          <p:spPr>
            <a:xfrm>
              <a:off x="3992515" y="295275"/>
              <a:ext cx="4457700" cy="3467100"/>
            </a:xfrm>
            <a:prstGeom prst="triangle">
              <a:avLst/>
            </a:prstGeom>
            <a:solidFill>
              <a:srgbClr val="0070C0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4930111" y="2324100"/>
              <a:ext cx="2575589" cy="0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>
              <a:endCxn id="9" idx="3"/>
            </p:cNvCxnSpPr>
            <p:nvPr/>
          </p:nvCxnSpPr>
          <p:spPr>
            <a:xfrm>
              <a:off x="6221365" y="2324100"/>
              <a:ext cx="0" cy="1438275"/>
            </a:xfrm>
            <a:prstGeom prst="line">
              <a:avLst/>
            </a:prstGeom>
            <a:ln w="571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/>
            <p:cNvSpPr txBox="1"/>
            <p:nvPr/>
          </p:nvSpPr>
          <p:spPr>
            <a:xfrm>
              <a:off x="5404120" y="2093267"/>
              <a:ext cx="376518" cy="461665"/>
            </a:xfrm>
            <a:prstGeom prst="rect">
              <a:avLst/>
            </a:prstGeom>
            <a:solidFill>
              <a:srgbClr val="0070C0"/>
            </a:solidFill>
            <a:ln w="57150"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>
                  <a:solidFill>
                    <a:schemeClr val="bg1"/>
                  </a:solidFill>
                </a:rPr>
                <a:t>÷</a:t>
              </a:r>
              <a:endParaRPr lang="en-GB" sz="2400" dirty="0">
                <a:solidFill>
                  <a:schemeClr val="bg1"/>
                </a:solidFill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6656861" y="2093267"/>
              <a:ext cx="376518" cy="461665"/>
            </a:xfrm>
            <a:prstGeom prst="rect">
              <a:avLst/>
            </a:prstGeom>
            <a:solidFill>
              <a:srgbClr val="0070C0"/>
            </a:solidFill>
            <a:ln w="57150"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>
                  <a:solidFill>
                    <a:schemeClr val="bg1"/>
                  </a:solidFill>
                </a:rPr>
                <a:t>÷</a:t>
              </a:r>
              <a:endParaRPr lang="en-GB" sz="2400" dirty="0">
                <a:solidFill>
                  <a:schemeClr val="bg1"/>
                </a:solidFill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029646" y="2866292"/>
              <a:ext cx="376518" cy="461665"/>
            </a:xfrm>
            <a:prstGeom prst="rect">
              <a:avLst/>
            </a:prstGeom>
            <a:solidFill>
              <a:srgbClr val="0070C0"/>
            </a:solidFill>
            <a:ln w="57150"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bg1"/>
                  </a:solidFill>
                </a:rPr>
                <a:t>X</a:t>
              </a: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4887632" y="2523998"/>
              <a:ext cx="670376" cy="1323439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8000" b="1" cap="none" spc="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S</a:t>
              </a:r>
              <a:endParaRPr lang="en-US" sz="6600" b="1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6800236" y="2523998"/>
              <a:ext cx="692818" cy="1323439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8000" b="1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T</a:t>
              </a:r>
              <a:endParaRPr lang="en-US" sz="6600" b="1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5806027" y="862251"/>
              <a:ext cx="830677" cy="1323439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8000" b="1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D</a:t>
              </a:r>
              <a:endParaRPr lang="en-US" sz="6600" b="1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157911" y="1175280"/>
            <a:ext cx="4295919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To rearrange a formula. Simply cover up the letter of what you want to work out and read the sum given!</a:t>
            </a: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  <a:p>
            <a:pPr marL="457200" indent="-457200" algn="ctr">
              <a:buAutoNum type="arabicParenR"/>
            </a:pPr>
            <a:r>
              <a:rPr lang="en-GB" sz="2000" dirty="0" smtClean="0">
                <a:latin typeface="Comic Sans MS" panose="030F0702030302020204" pitchFamily="66" charset="0"/>
              </a:rPr>
              <a:t>Write the two formulae to calculate distance and calculate time</a:t>
            </a:r>
          </a:p>
          <a:p>
            <a:pPr marL="457200" indent="-457200" algn="ctr">
              <a:buAutoNum type="arabicParenR"/>
            </a:pPr>
            <a:endParaRPr lang="en-GB" sz="1000" dirty="0" smtClean="0">
              <a:latin typeface="Comic Sans MS" panose="030F0702030302020204" pitchFamily="66" charset="0"/>
            </a:endParaRPr>
          </a:p>
          <a:p>
            <a:pPr marL="457200" indent="-457200" algn="ctr">
              <a:buAutoNum type="arabicParenR"/>
            </a:pPr>
            <a:r>
              <a:rPr lang="en-GB" sz="2000" dirty="0" smtClean="0">
                <a:latin typeface="Comic Sans MS" panose="030F0702030302020204" pitchFamily="66" charset="0"/>
              </a:rPr>
              <a:t>Use the numbers given to make your own example Q&amp;A for distance and time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C:\Users\baldeshs\Local Settings\Temporary Internet Files\Content.IE5\V7P6B2FR\PngMedium-hand-finger-arm-person-point-15362[1]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852427" y="2674710"/>
            <a:ext cx="1749027" cy="2471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628650" y="191477"/>
            <a:ext cx="7886700" cy="952286"/>
          </a:xfrm>
        </p:spPr>
        <p:txBody>
          <a:bodyPr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Rearranging Formulae</a:t>
            </a:r>
            <a:endParaRPr lang="en-GB" dirty="0">
              <a:latin typeface="Comic Sans MS" panose="030F0702030302020204" pitchFamily="66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4136105" y="5150729"/>
            <a:ext cx="2248200" cy="1221328"/>
            <a:chOff x="4019142" y="5082266"/>
            <a:chExt cx="2248200" cy="1221328"/>
          </a:xfrm>
        </p:grpSpPr>
        <p:sp>
          <p:nvSpPr>
            <p:cNvPr id="31" name="Rounded Rectangle 30"/>
            <p:cNvSpPr/>
            <p:nvPr/>
          </p:nvSpPr>
          <p:spPr>
            <a:xfrm>
              <a:off x="5143242" y="5693994"/>
              <a:ext cx="1124100" cy="609600"/>
            </a:xfrm>
            <a:prstGeom prst="roundRect">
              <a:avLst>
                <a:gd name="adj" fmla="val 0"/>
              </a:avLst>
            </a:prstGeom>
            <a:solidFill>
              <a:srgbClr val="FFFF0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chemeClr val="tx1"/>
                  </a:solidFill>
                  <a:latin typeface="Comic Sans MS" panose="030F0702030302020204" pitchFamily="66" charset="0"/>
                </a:rPr>
                <a:t>2 hours</a:t>
              </a:r>
              <a:endParaRPr lang="en-GB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4581192" y="5082266"/>
              <a:ext cx="1124100" cy="609600"/>
            </a:xfrm>
            <a:prstGeom prst="roundRect">
              <a:avLst>
                <a:gd name="adj" fmla="val 0"/>
              </a:avLst>
            </a:prstGeom>
            <a:solidFill>
              <a:srgbClr val="00B0F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chemeClr val="bg1"/>
                  </a:solidFill>
                  <a:latin typeface="Comic Sans MS" panose="030F0702030302020204" pitchFamily="66" charset="0"/>
                </a:rPr>
                <a:t>50 km</a:t>
              </a:r>
              <a:endParaRPr lang="en-GB" dirty="0">
                <a:solidFill>
                  <a:schemeClr val="bg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38" name="Rounded Rectangle 37"/>
            <p:cNvSpPr/>
            <p:nvPr/>
          </p:nvSpPr>
          <p:spPr>
            <a:xfrm>
              <a:off x="4019142" y="5693994"/>
              <a:ext cx="1124100" cy="609600"/>
            </a:xfrm>
            <a:prstGeom prst="roundRect">
              <a:avLst>
                <a:gd name="adj" fmla="val 0"/>
              </a:avLst>
            </a:prstGeom>
            <a:solidFill>
              <a:srgbClr val="00B05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chemeClr val="bg1"/>
                  </a:solidFill>
                  <a:latin typeface="Comic Sans MS" panose="030F0702030302020204" pitchFamily="66" charset="0"/>
                </a:rPr>
                <a:t>25 km/h</a:t>
              </a:r>
              <a:endParaRPr lang="en-GB" dirty="0">
                <a:solidFill>
                  <a:schemeClr val="bg1"/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55527" y="5151709"/>
            <a:ext cx="2238721" cy="1219368"/>
            <a:chOff x="738564" y="5157354"/>
            <a:chExt cx="2238721" cy="1219368"/>
          </a:xfrm>
        </p:grpSpPr>
        <p:sp>
          <p:nvSpPr>
            <p:cNvPr id="20" name="Rounded Rectangle 19"/>
            <p:cNvSpPr/>
            <p:nvPr/>
          </p:nvSpPr>
          <p:spPr>
            <a:xfrm>
              <a:off x="1291135" y="5157354"/>
              <a:ext cx="1124100" cy="609600"/>
            </a:xfrm>
            <a:prstGeom prst="roundRect">
              <a:avLst>
                <a:gd name="adj" fmla="val 0"/>
              </a:avLst>
            </a:prstGeom>
            <a:solidFill>
              <a:srgbClr val="00B0F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chemeClr val="bg1"/>
                  </a:solidFill>
                  <a:latin typeface="Comic Sans MS" panose="030F0702030302020204" pitchFamily="66" charset="0"/>
                </a:rPr>
                <a:t>100 metres</a:t>
              </a:r>
              <a:endParaRPr lang="en-GB" dirty="0">
                <a:solidFill>
                  <a:schemeClr val="bg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29" name="Rounded Rectangle 28"/>
            <p:cNvSpPr/>
            <p:nvPr/>
          </p:nvSpPr>
          <p:spPr>
            <a:xfrm>
              <a:off x="738564" y="5766954"/>
              <a:ext cx="1124100" cy="609600"/>
            </a:xfrm>
            <a:prstGeom prst="roundRect">
              <a:avLst>
                <a:gd name="adj" fmla="val 0"/>
              </a:avLst>
            </a:prstGeom>
            <a:solidFill>
              <a:srgbClr val="00B05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chemeClr val="bg1"/>
                  </a:solidFill>
                  <a:latin typeface="Comic Sans MS" panose="030F0702030302020204" pitchFamily="66" charset="0"/>
                </a:rPr>
                <a:t>10 m/s</a:t>
              </a:r>
              <a:endParaRPr lang="en-GB" dirty="0">
                <a:solidFill>
                  <a:schemeClr val="bg1"/>
                </a:solidFill>
                <a:latin typeface="Comic Sans MS" panose="030F0702030302020204" pitchFamily="66" charset="0"/>
              </a:endParaRPr>
            </a:p>
          </p:txBody>
        </p:sp>
        <p:sp>
          <p:nvSpPr>
            <p:cNvPr id="39" name="Rounded Rectangle 38"/>
            <p:cNvSpPr/>
            <p:nvPr/>
          </p:nvSpPr>
          <p:spPr>
            <a:xfrm>
              <a:off x="1853185" y="5767122"/>
              <a:ext cx="1124100" cy="609600"/>
            </a:xfrm>
            <a:prstGeom prst="roundRect">
              <a:avLst>
                <a:gd name="adj" fmla="val 0"/>
              </a:avLst>
            </a:prstGeom>
            <a:solidFill>
              <a:srgbClr val="FFFF00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chemeClr val="tx1"/>
                  </a:solidFill>
                  <a:latin typeface="Comic Sans MS" panose="030F0702030302020204" pitchFamily="66" charset="0"/>
                </a:rPr>
                <a:t>10 seconds</a:t>
              </a:r>
              <a:endParaRPr lang="en-GB" dirty="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</p:grpSp>
      <p:sp>
        <p:nvSpPr>
          <p:cNvPr id="4" name="Rectangle 3"/>
          <p:cNvSpPr/>
          <p:nvPr/>
        </p:nvSpPr>
        <p:spPr>
          <a:xfrm>
            <a:off x="1193690" y="1081460"/>
            <a:ext cx="6224698" cy="3909430"/>
          </a:xfrm>
          <a:prstGeom prst="rec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Example example question:</a:t>
            </a:r>
          </a:p>
          <a:p>
            <a:pPr algn="ctr"/>
            <a:endParaRPr lang="en-GB" sz="2000" dirty="0" smtClean="0">
              <a:solidFill>
                <a:schemeClr val="tx1"/>
              </a:solidFill>
            </a:endParaRPr>
          </a:p>
          <a:p>
            <a:pPr algn="ctr"/>
            <a:r>
              <a:rPr lang="en-GB" sz="2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 car travels at </a:t>
            </a:r>
            <a:r>
              <a:rPr lang="en-GB" sz="2000" dirty="0" smtClean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rgbClr val="00B050"/>
                </a:solidFill>
                <a:latin typeface="Comic Sans MS" panose="030F0702030302020204" pitchFamily="66" charset="0"/>
              </a:rPr>
              <a:t>50 miles per hour</a:t>
            </a:r>
            <a:r>
              <a:rPr lang="en-GB" sz="2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.</a:t>
            </a:r>
          </a:p>
          <a:p>
            <a:pPr algn="ctr"/>
            <a:r>
              <a:rPr lang="en-GB" sz="2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How far will it travel after </a:t>
            </a:r>
            <a:r>
              <a:rPr lang="en-GB" sz="2000" dirty="0" smtClean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rgbClr val="FBFB03"/>
                </a:solidFill>
                <a:latin typeface="Comic Sans MS" panose="030F0702030302020204" pitchFamily="66" charset="0"/>
              </a:rPr>
              <a:t>5 hours</a:t>
            </a:r>
            <a:r>
              <a:rPr lang="en-GB" sz="2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?</a:t>
            </a:r>
          </a:p>
          <a:p>
            <a:pPr algn="ctr"/>
            <a:endParaRPr lang="en-GB" sz="20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D = S x t</a:t>
            </a:r>
          </a:p>
          <a:p>
            <a:pPr algn="ctr"/>
            <a:r>
              <a:rPr lang="en-GB" sz="2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D = 50 x 5 = </a:t>
            </a:r>
            <a:r>
              <a:rPr lang="en-GB" sz="2000" dirty="0" smtClean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rgbClr val="0070C0"/>
                </a:solidFill>
                <a:latin typeface="Comic Sans MS" panose="030F0702030302020204" pitchFamily="66" charset="0"/>
              </a:rPr>
              <a:t>250 miles</a:t>
            </a:r>
            <a:endParaRPr lang="en-GB" sz="2000" dirty="0">
              <a:ln>
                <a:solidFill>
                  <a:schemeClr val="bg1">
                    <a:lumMod val="50000"/>
                  </a:schemeClr>
                </a:solidFill>
              </a:ln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3103" name="ShockwaveFlash2" r:id="rId2" imgW="1643040" imgH="932040"/>
        </mc:Choice>
        <mc:Fallback>
          <p:control name="ShockwaveFlash2" r:id="rId2" imgW="1643040" imgH="932040">
            <p:pic>
              <p:nvPicPr>
                <p:cNvPr id="0" name="ShockwaveFlash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418388" y="198438"/>
                  <a:ext cx="1643062" cy="931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04939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4325" y="2125350"/>
            <a:ext cx="2699657" cy="4183970"/>
          </a:xfrm>
          <a:prstGeom prst="rect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  <a:effectLst>
            <a:glow rad="228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I am unsure about rearranging the formula.</a:t>
            </a:r>
          </a:p>
          <a:p>
            <a:pPr algn="ctr"/>
            <a:endParaRPr lang="en-GB" sz="2400" dirty="0">
              <a:solidFill>
                <a:sysClr val="windowText" lastClr="00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400" dirty="0" smtClean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I need extra help and some clear questions before moving on.</a:t>
            </a:r>
            <a:endParaRPr lang="en-GB" sz="2400" dirty="0">
              <a:solidFill>
                <a:sysClr val="windowText" lastClr="00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254828" y="2125350"/>
            <a:ext cx="2699657" cy="4183970"/>
          </a:xfrm>
          <a:prstGeom prst="rect">
            <a:avLst/>
          </a:prstGeom>
          <a:solidFill>
            <a:schemeClr val="bg1"/>
          </a:solidFill>
          <a:ln w="76200">
            <a:solidFill>
              <a:srgbClr val="FFC0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I think I understand how to rearrange the formula.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I just need to double check before I can complete the questions.</a:t>
            </a:r>
            <a:endParaRPr lang="en-GB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183086" y="2125350"/>
            <a:ext cx="2699657" cy="4183970"/>
          </a:xfrm>
          <a:prstGeom prst="rect">
            <a:avLst/>
          </a:prstGeom>
          <a:solidFill>
            <a:schemeClr val="bg1"/>
          </a:solidFill>
          <a:ln w="76200">
            <a:solidFill>
              <a:srgbClr val="00B05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I understand how to rearrange the formula. </a:t>
            </a:r>
          </a:p>
          <a:p>
            <a:pPr algn="ctr"/>
            <a:endParaRPr lang="en-GB" sz="2400" dirty="0">
              <a:solidFill>
                <a:sysClr val="windowText" lastClr="00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400" dirty="0" smtClean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I can help explain the formulae to others and I am ready to complete the harder questions.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655805" y="365126"/>
            <a:ext cx="5832390" cy="1325563"/>
          </a:xfrm>
          <a:noFill/>
          <a:ln>
            <a:noFill/>
          </a:ln>
          <a:effectLst/>
        </p:spPr>
        <p:txBody>
          <a:bodyPr/>
          <a:lstStyle/>
          <a:p>
            <a:pPr algn="ctr"/>
            <a:r>
              <a:rPr lang="en-GB" dirty="0" smtClean="0">
                <a:ln w="3175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glow rad="139700">
                    <a:srgbClr val="FF0000">
                      <a:alpha val="40000"/>
                    </a:srgbClr>
                  </a:glow>
                </a:effectLst>
                <a:latin typeface="Comic Sans MS" panose="030F0702030302020204" pitchFamily="66" charset="0"/>
              </a:rPr>
              <a:t>Traffic</a:t>
            </a:r>
            <a:r>
              <a:rPr lang="en-GB" dirty="0" smtClean="0">
                <a:ln w="3175">
                  <a:solidFill>
                    <a:sysClr val="windowText" lastClr="000000"/>
                  </a:solidFill>
                </a:ln>
                <a:effectLst>
                  <a:glow rad="139700">
                    <a:srgbClr val="FF0000">
                      <a:alpha val="40000"/>
                    </a:srgbClr>
                  </a:glow>
                </a:effectLst>
                <a:latin typeface="Comic Sans MS" panose="030F0702030302020204" pitchFamily="66" charset="0"/>
              </a:rPr>
              <a:t> </a:t>
            </a:r>
            <a:r>
              <a:rPr lang="en-GB" dirty="0" smtClean="0">
                <a:ln w="3175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Comic Sans MS" panose="030F0702030302020204" pitchFamily="66" charset="0"/>
              </a:rPr>
              <a:t>Light</a:t>
            </a:r>
            <a:r>
              <a:rPr lang="en-GB" dirty="0" smtClean="0">
                <a:ln w="3175">
                  <a:solidFill>
                    <a:sysClr val="windowText" lastClr="000000"/>
                  </a:solidFill>
                </a:ln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Comic Sans MS" panose="030F0702030302020204" pitchFamily="66" charset="0"/>
              </a:rPr>
              <a:t> </a:t>
            </a:r>
            <a:r>
              <a:rPr lang="en-GB" dirty="0" smtClean="0">
                <a:ln w="3175"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Check</a:t>
            </a:r>
            <a:endParaRPr lang="en-GB" dirty="0">
              <a:ln w="3175">
                <a:solidFill>
                  <a:sysClr val="windowText" lastClr="000000"/>
                </a:solidFill>
              </a:ln>
              <a:solidFill>
                <a:srgbClr val="00B050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562" y="215332"/>
            <a:ext cx="1243913" cy="1463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993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655805" y="365126"/>
            <a:ext cx="5832390" cy="1325563"/>
          </a:xfrm>
          <a:noFill/>
          <a:ln>
            <a:noFill/>
          </a:ln>
          <a:effectLst/>
        </p:spPr>
        <p:txBody>
          <a:bodyPr/>
          <a:lstStyle/>
          <a:p>
            <a:pPr algn="ctr"/>
            <a:r>
              <a:rPr lang="en-GB" dirty="0" smtClean="0">
                <a:ln w="3175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glow rad="139700">
                    <a:srgbClr val="FF0000">
                      <a:alpha val="40000"/>
                    </a:srgbClr>
                  </a:glow>
                </a:effectLst>
                <a:latin typeface="Comic Sans MS" panose="030F0702030302020204" pitchFamily="66" charset="0"/>
              </a:rPr>
              <a:t>Traffic</a:t>
            </a:r>
            <a:r>
              <a:rPr lang="en-GB" dirty="0" smtClean="0">
                <a:ln w="3175">
                  <a:solidFill>
                    <a:sysClr val="windowText" lastClr="000000"/>
                  </a:solidFill>
                </a:ln>
                <a:effectLst>
                  <a:glow rad="139700">
                    <a:srgbClr val="FF0000">
                      <a:alpha val="40000"/>
                    </a:srgbClr>
                  </a:glow>
                </a:effectLst>
                <a:latin typeface="Comic Sans MS" panose="030F0702030302020204" pitchFamily="66" charset="0"/>
              </a:rPr>
              <a:t> </a:t>
            </a:r>
            <a:r>
              <a:rPr lang="en-GB" dirty="0" smtClean="0">
                <a:ln w="3175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Comic Sans MS" panose="030F0702030302020204" pitchFamily="66" charset="0"/>
              </a:rPr>
              <a:t>Light</a:t>
            </a:r>
            <a:r>
              <a:rPr lang="en-GB" dirty="0" smtClean="0">
                <a:ln w="3175">
                  <a:solidFill>
                    <a:sysClr val="windowText" lastClr="000000"/>
                  </a:solidFill>
                </a:ln>
                <a:effectLst>
                  <a:glow rad="139700">
                    <a:srgbClr val="FFC000">
                      <a:alpha val="40000"/>
                    </a:srgbClr>
                  </a:glow>
                </a:effectLst>
                <a:latin typeface="Comic Sans MS" panose="030F0702030302020204" pitchFamily="66" charset="0"/>
              </a:rPr>
              <a:t> </a:t>
            </a:r>
            <a:r>
              <a:rPr lang="en-GB" dirty="0" smtClean="0">
                <a:ln w="3175"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Check</a:t>
            </a:r>
            <a:endParaRPr lang="en-GB" dirty="0">
              <a:ln w="3175">
                <a:solidFill>
                  <a:sysClr val="windowText" lastClr="000000"/>
                </a:solidFill>
              </a:ln>
              <a:solidFill>
                <a:srgbClr val="00B050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</a:effectLst>
              <a:latin typeface="Comic Sans MS" panose="030F0702030302020204" pitchFamily="66" charset="0"/>
            </a:endParaRPr>
          </a:p>
        </p:txBody>
      </p:sp>
      <p:sp>
        <p:nvSpPr>
          <p:cNvPr id="13" name="Right Arrow 12"/>
          <p:cNvSpPr/>
          <p:nvPr/>
        </p:nvSpPr>
        <p:spPr>
          <a:xfrm>
            <a:off x="2198172" y="1771134"/>
            <a:ext cx="1101295" cy="659027"/>
          </a:xfrm>
          <a:prstGeom prst="righ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smtClean="0">
                <a:latin typeface="Comic Sans MS" panose="030F0702030302020204" pitchFamily="66" charset="0"/>
              </a:rPr>
              <a:t>Reds Start Here</a:t>
            </a:r>
            <a:endParaRPr lang="en-GB" sz="1100" dirty="0">
              <a:latin typeface="Comic Sans MS" panose="030F0702030302020204" pitchFamily="66" charset="0"/>
            </a:endParaRPr>
          </a:p>
        </p:txBody>
      </p:sp>
      <p:sp>
        <p:nvSpPr>
          <p:cNvPr id="14" name="Right Arrow 13"/>
          <p:cNvSpPr/>
          <p:nvPr/>
        </p:nvSpPr>
        <p:spPr>
          <a:xfrm>
            <a:off x="2206410" y="3012460"/>
            <a:ext cx="1101295" cy="659027"/>
          </a:xfrm>
          <a:prstGeom prst="rightArrow">
            <a:avLst/>
          </a:prstGeom>
          <a:solidFill>
            <a:srgbClr val="FF962D"/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smtClean="0">
                <a:latin typeface="Comic Sans MS" panose="030F0702030302020204" pitchFamily="66" charset="0"/>
              </a:rPr>
              <a:t>Ambers Start Here</a:t>
            </a:r>
            <a:endParaRPr lang="en-GB" sz="1100" dirty="0">
              <a:latin typeface="Comic Sans MS" panose="030F0702030302020204" pitchFamily="66" charset="0"/>
            </a:endParaRPr>
          </a:p>
        </p:txBody>
      </p:sp>
      <p:sp>
        <p:nvSpPr>
          <p:cNvPr id="15" name="Right Arrow 14"/>
          <p:cNvSpPr/>
          <p:nvPr/>
        </p:nvSpPr>
        <p:spPr>
          <a:xfrm>
            <a:off x="2198172" y="4244534"/>
            <a:ext cx="1101295" cy="659027"/>
          </a:xfrm>
          <a:prstGeom prst="rightArrow">
            <a:avLst/>
          </a:prstGeom>
          <a:solidFill>
            <a:srgbClr val="00B05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smtClean="0">
                <a:latin typeface="Comic Sans MS" panose="030F0702030302020204" pitchFamily="66" charset="0"/>
              </a:rPr>
              <a:t>Greens Start Here</a:t>
            </a:r>
            <a:endParaRPr lang="en-GB" sz="1100" dirty="0">
              <a:latin typeface="Comic Sans MS" panose="030F0702030302020204" pitchFamily="66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82378" y="197708"/>
            <a:ext cx="1771135" cy="1370477"/>
            <a:chOff x="3992515" y="295275"/>
            <a:chExt cx="4457700" cy="3467100"/>
          </a:xfrm>
        </p:grpSpPr>
        <p:sp>
          <p:nvSpPr>
            <p:cNvPr id="25" name="Isosceles Triangle 24"/>
            <p:cNvSpPr/>
            <p:nvPr/>
          </p:nvSpPr>
          <p:spPr>
            <a:xfrm>
              <a:off x="3992515" y="295275"/>
              <a:ext cx="4457700" cy="3467100"/>
            </a:xfrm>
            <a:prstGeom prst="triangle">
              <a:avLst/>
            </a:prstGeom>
            <a:solidFill>
              <a:srgbClr val="0070C0"/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6" name="Straight Connector 25"/>
            <p:cNvCxnSpPr/>
            <p:nvPr/>
          </p:nvCxnSpPr>
          <p:spPr>
            <a:xfrm>
              <a:off x="4930111" y="2324100"/>
              <a:ext cx="2575589" cy="0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>
              <a:endCxn id="25" idx="3"/>
            </p:cNvCxnSpPr>
            <p:nvPr/>
          </p:nvCxnSpPr>
          <p:spPr>
            <a:xfrm>
              <a:off x="6221365" y="2324100"/>
              <a:ext cx="0" cy="1438275"/>
            </a:xfrm>
            <a:prstGeom prst="line">
              <a:avLst/>
            </a:prstGeom>
            <a:ln w="285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/>
            <p:cNvSpPr txBox="1"/>
            <p:nvPr/>
          </p:nvSpPr>
          <p:spPr>
            <a:xfrm>
              <a:off x="5404121" y="2093264"/>
              <a:ext cx="335540" cy="773023"/>
            </a:xfrm>
            <a:prstGeom prst="rect">
              <a:avLst/>
            </a:prstGeom>
            <a:solidFill>
              <a:srgbClr val="0070C0"/>
            </a:solidFill>
            <a:ln w="28575"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 smtClean="0">
                  <a:solidFill>
                    <a:schemeClr val="bg1"/>
                  </a:solidFill>
                </a:rPr>
                <a:t>÷</a:t>
              </a:r>
              <a:endParaRPr lang="en-GB" sz="1400" dirty="0">
                <a:solidFill>
                  <a:schemeClr val="bg1"/>
                </a:solidFill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656861" y="2093264"/>
              <a:ext cx="335540" cy="773023"/>
            </a:xfrm>
            <a:prstGeom prst="rect">
              <a:avLst/>
            </a:prstGeom>
            <a:solidFill>
              <a:srgbClr val="0070C0"/>
            </a:solidFill>
            <a:ln w="28575"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 smtClean="0">
                  <a:solidFill>
                    <a:schemeClr val="bg1"/>
                  </a:solidFill>
                </a:rPr>
                <a:t>÷</a:t>
              </a:r>
              <a:endParaRPr lang="en-GB" sz="1400" dirty="0">
                <a:solidFill>
                  <a:schemeClr val="bg1"/>
                </a:solidFill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6029644" y="2712799"/>
              <a:ext cx="356405" cy="781364"/>
            </a:xfrm>
            <a:prstGeom prst="rect">
              <a:avLst/>
            </a:prstGeom>
            <a:solidFill>
              <a:srgbClr val="0070C0"/>
            </a:solidFill>
            <a:ln w="28575"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dirty="0">
                  <a:solidFill>
                    <a:schemeClr val="bg1"/>
                  </a:solidFill>
                </a:rPr>
                <a:t>X</a:t>
              </a: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4784282" y="2580351"/>
              <a:ext cx="547155" cy="797522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2400" b="1" cap="none" spc="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S</a:t>
              </a:r>
              <a:endParaRPr lang="en-US" b="1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32" name="Rectangle 31"/>
            <p:cNvSpPr/>
            <p:nvPr/>
          </p:nvSpPr>
          <p:spPr>
            <a:xfrm>
              <a:off x="7078574" y="2580351"/>
              <a:ext cx="557769" cy="797522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2400" b="1" dirty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T</a:t>
              </a:r>
              <a:endParaRPr lang="en-US" b="1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5907984" y="862250"/>
              <a:ext cx="626759" cy="797523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sz="2400" b="1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D</a:t>
              </a:r>
              <a:endParaRPr lang="en-US" b="1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</p:grpSp>
      <p:sp>
        <p:nvSpPr>
          <p:cNvPr id="34" name="Title 1"/>
          <p:cNvSpPr txBox="1">
            <a:spLocks/>
          </p:cNvSpPr>
          <p:nvPr/>
        </p:nvSpPr>
        <p:spPr>
          <a:xfrm>
            <a:off x="3305134" y="1624504"/>
            <a:ext cx="3228074" cy="9522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Mild Questions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5" name="Title 1"/>
          <p:cNvSpPr txBox="1">
            <a:spLocks/>
          </p:cNvSpPr>
          <p:nvPr/>
        </p:nvSpPr>
        <p:spPr>
          <a:xfrm>
            <a:off x="3062724" y="2865830"/>
            <a:ext cx="3228074" cy="9522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Medium Questions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6" name="Title 1"/>
          <p:cNvSpPr txBox="1">
            <a:spLocks/>
          </p:cNvSpPr>
          <p:nvPr/>
        </p:nvSpPr>
        <p:spPr>
          <a:xfrm>
            <a:off x="3305134" y="4097904"/>
            <a:ext cx="3228074" cy="9522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HOT Questions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6456065" y="1443485"/>
            <a:ext cx="835025" cy="1529080"/>
            <a:chOff x="0" y="0"/>
            <a:chExt cx="984775" cy="1922780"/>
          </a:xfrm>
        </p:grpSpPr>
        <p:pic>
          <p:nvPicPr>
            <p:cNvPr id="38" name="Picture 37" descr="http://cache4.asset-cache.net/xc/164111731.jpg?v=2&amp;c=IWSAsset&amp;k=2&amp;d=bxUI61ABXuO4Yw0oQ75aT2zsL5iH-ZGduZsLnlyUp9s1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9386"/>
            <a:stretch/>
          </p:blipFill>
          <p:spPr bwMode="auto">
            <a:xfrm>
              <a:off x="15765" y="0"/>
              <a:ext cx="969010" cy="1922780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39" name="Rectangle 38"/>
            <p:cNvSpPr/>
            <p:nvPr/>
          </p:nvSpPr>
          <p:spPr>
            <a:xfrm>
              <a:off x="0" y="725214"/>
              <a:ext cx="132961" cy="30171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</p:grpSp>
      <p:pic>
        <p:nvPicPr>
          <p:cNvPr id="40" name="Picture 39" descr="http://www.planetprimary.co.uk/gallery/img/p/163-208-thickbox.jpg"/>
          <p:cNvPicPr/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173" t="25148" b="13817"/>
          <a:stretch/>
        </p:blipFill>
        <p:spPr bwMode="auto">
          <a:xfrm>
            <a:off x="5869943" y="2511075"/>
            <a:ext cx="594360" cy="166179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1" name="Picture 40" descr="http://www.firefoods.co.uk/wp-content/uploads/2013/02/chilli-snacks.jpg"/>
          <p:cNvPicPr/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94"/>
          <a:stretch/>
        </p:blipFill>
        <p:spPr bwMode="auto">
          <a:xfrm>
            <a:off x="6282560" y="3925501"/>
            <a:ext cx="1465580" cy="148717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Rectangle 2"/>
          <p:cNvSpPr/>
          <p:nvPr/>
        </p:nvSpPr>
        <p:spPr>
          <a:xfrm>
            <a:off x="204220" y="5222593"/>
            <a:ext cx="5872031" cy="1318250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Write a sub-heading: </a:t>
            </a:r>
            <a:r>
              <a:rPr lang="en-GB" sz="2000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Mild,</a:t>
            </a:r>
            <a:r>
              <a:rPr lang="en-GB" sz="2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2000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Medium</a:t>
            </a:r>
            <a:r>
              <a:rPr lang="en-GB" sz="2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or </a:t>
            </a:r>
            <a:r>
              <a:rPr lang="en-GB" sz="2000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Hot</a:t>
            </a:r>
            <a:r>
              <a:rPr lang="en-GB" sz="2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and question number in the margin</a:t>
            </a:r>
          </a:p>
          <a:p>
            <a:pPr algn="ctr"/>
            <a:r>
              <a:rPr lang="en-GB" sz="2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Show your working out!</a:t>
            </a:r>
          </a:p>
        </p:txBody>
      </p:sp>
      <p:sp>
        <p:nvSpPr>
          <p:cNvPr id="2" name="Rectangle 1"/>
          <p:cNvSpPr/>
          <p:nvPr/>
        </p:nvSpPr>
        <p:spPr>
          <a:xfrm>
            <a:off x="6290798" y="5746173"/>
            <a:ext cx="2779478" cy="794670"/>
          </a:xfrm>
          <a:prstGeom prst="rect">
            <a:avLst/>
          </a:prstGeom>
          <a:solidFill>
            <a:srgbClr val="00B05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itchFamily="66" charset="0"/>
              </a:rPr>
              <a:t>Grab an extension challenge off the teacher!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4" name="32-Point Star 3"/>
          <p:cNvSpPr/>
          <p:nvPr/>
        </p:nvSpPr>
        <p:spPr>
          <a:xfrm>
            <a:off x="93133" y="3925501"/>
            <a:ext cx="1860358" cy="1133941"/>
          </a:xfrm>
          <a:prstGeom prst="star32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err="1" smtClean="0">
                <a:solidFill>
                  <a:sysClr val="windowText" lastClr="000000"/>
                </a:solidFill>
                <a:latin typeface="Comic Sans MS" pitchFamily="66" charset="0"/>
              </a:rPr>
              <a:t>Helpsheet</a:t>
            </a:r>
            <a:r>
              <a:rPr lang="en-GB" sz="1200" dirty="0" smtClean="0">
                <a:solidFill>
                  <a:sysClr val="windowText" lastClr="000000"/>
                </a:solidFill>
                <a:latin typeface="Comic Sans MS" pitchFamily="66" charset="0"/>
              </a:rPr>
              <a:t> for converting units</a:t>
            </a:r>
            <a:endParaRPr lang="en-GB" sz="1200" dirty="0">
              <a:solidFill>
                <a:sysClr val="windowText" lastClr="000000"/>
              </a:solidFill>
              <a:latin typeface="Comic Sans MS" pitchFamily="66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4125" name="ShockwaveFlash2" r:id="rId2" imgW="1643040" imgH="932040"/>
        </mc:Choice>
        <mc:Fallback>
          <p:control name="ShockwaveFlash2" r:id="rId2" imgW="1643040" imgH="932040">
            <p:pic>
              <p:nvPicPr>
                <p:cNvPr id="0" name="ShockwaveFlash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418388" y="198438"/>
                  <a:ext cx="1643062" cy="931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949125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411892" y="3966511"/>
            <a:ext cx="7743567" cy="2747328"/>
          </a:xfrm>
          <a:prstGeom prst="rec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4646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Platinum challenge:</a:t>
            </a:r>
            <a:br>
              <a:rPr lang="en-GB" sz="3600" dirty="0" smtClean="0">
                <a:latin typeface="Comic Sans MS" panose="030F0702030302020204" pitchFamily="66" charset="0"/>
              </a:rPr>
            </a:br>
            <a:r>
              <a:rPr lang="en-GB" sz="3600" dirty="0" smtClean="0">
                <a:latin typeface="Comic Sans MS" panose="030F0702030302020204" pitchFamily="66" charset="0"/>
              </a:rPr>
              <a:t>Evaluate my Practical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496113"/>
            <a:ext cx="7886700" cy="533305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1800" u="sng" dirty="0" smtClean="0">
                <a:latin typeface="Comic Sans MS" panose="030F0702030302020204" pitchFamily="66" charset="0"/>
              </a:rPr>
              <a:t>Aim: </a:t>
            </a:r>
            <a:r>
              <a:rPr lang="en-GB" sz="1800" dirty="0" smtClean="0">
                <a:latin typeface="Comic Sans MS" panose="030F0702030302020204" pitchFamily="66" charset="0"/>
              </a:rPr>
              <a:t>To investigate the effect of ramp height on the speed of a toy car</a:t>
            </a:r>
          </a:p>
          <a:p>
            <a:pPr marL="0" indent="0">
              <a:buNone/>
            </a:pPr>
            <a:r>
              <a:rPr lang="en-GB" sz="1800" u="sng" dirty="0" smtClean="0">
                <a:latin typeface="Comic Sans MS" panose="030F0702030302020204" pitchFamily="66" charset="0"/>
              </a:rPr>
              <a:t>Equipment List: </a:t>
            </a:r>
          </a:p>
          <a:p>
            <a:pPr marL="0" indent="0">
              <a:buNone/>
            </a:pPr>
            <a:r>
              <a:rPr lang="en-GB" sz="1800" dirty="0" smtClean="0">
                <a:latin typeface="Comic Sans MS" panose="030F0702030302020204" pitchFamily="66" charset="0"/>
              </a:rPr>
              <a:t>Toy car, long ramp, different 20-30cm blocks, 1 metre ruler, Stopwatch</a:t>
            </a:r>
          </a:p>
          <a:p>
            <a:pPr marL="0" indent="0">
              <a:buNone/>
            </a:pPr>
            <a:endParaRPr lang="en-GB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20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20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000" dirty="0" smtClean="0">
                <a:latin typeface="Comic Sans MS" panose="030F0702030302020204" pitchFamily="66" charset="0"/>
              </a:rPr>
              <a:t>Method:</a:t>
            </a:r>
          </a:p>
          <a:p>
            <a:pPr marL="457200" indent="-457200">
              <a:buAutoNum type="arabicPeriod"/>
            </a:pPr>
            <a:r>
              <a:rPr lang="en-GB" sz="2000" dirty="0" smtClean="0">
                <a:latin typeface="Comic Sans MS" panose="030F0702030302020204" pitchFamily="66" charset="0"/>
              </a:rPr>
              <a:t>Set up the apparatus with one block</a:t>
            </a:r>
          </a:p>
          <a:p>
            <a:pPr marL="457200" indent="-457200">
              <a:buAutoNum type="arabicPeriod"/>
            </a:pPr>
            <a:r>
              <a:rPr lang="en-GB" sz="2000" dirty="0" smtClean="0">
                <a:latin typeface="Comic Sans MS" panose="030F0702030302020204" pitchFamily="66" charset="0"/>
              </a:rPr>
              <a:t>Put the car on top of the ramp</a:t>
            </a:r>
          </a:p>
          <a:p>
            <a:pPr marL="457200" indent="-457200">
              <a:buAutoNum type="arabicPeriod"/>
            </a:pPr>
            <a:r>
              <a:rPr lang="en-GB" sz="2000" dirty="0" smtClean="0">
                <a:latin typeface="Comic Sans MS" panose="030F0702030302020204" pitchFamily="66" charset="0"/>
              </a:rPr>
              <a:t>Release the car and start the stopwatch</a:t>
            </a:r>
          </a:p>
          <a:p>
            <a:pPr marL="457200" indent="-457200">
              <a:buAutoNum type="arabicPeriod"/>
            </a:pPr>
            <a:r>
              <a:rPr lang="en-GB" sz="2000" dirty="0" smtClean="0">
                <a:latin typeface="Comic Sans MS" panose="030F0702030302020204" pitchFamily="66" charset="0"/>
              </a:rPr>
              <a:t>Stop the stopwatch when the car reaches the end of the ramp</a:t>
            </a:r>
          </a:p>
          <a:p>
            <a:pPr marL="457200" indent="-457200">
              <a:buAutoNum type="arabicPeriod"/>
            </a:pPr>
            <a:r>
              <a:rPr lang="en-GB" sz="2000" dirty="0" smtClean="0">
                <a:latin typeface="Comic Sans MS" panose="030F0702030302020204" pitchFamily="66" charset="0"/>
              </a:rPr>
              <a:t>Add another block and repeat with a larger car for more stability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4112987"/>
              </p:ext>
            </p:extLst>
          </p:nvPr>
        </p:nvGraphicFramePr>
        <p:xfrm>
          <a:off x="665200" y="2702435"/>
          <a:ext cx="5235390" cy="9669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5130"/>
                <a:gridCol w="1745130"/>
                <a:gridCol w="1745130"/>
              </a:tblGrid>
              <a:tr h="50975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Independent Variable</a:t>
                      </a:r>
                      <a:endParaRPr lang="en-GB" sz="1200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Dependent Variable</a:t>
                      </a:r>
                      <a:endParaRPr lang="en-GB" sz="1200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Control Variable</a:t>
                      </a:r>
                      <a:endParaRPr lang="en-GB" sz="1200" dirty="0"/>
                    </a:p>
                  </a:txBody>
                  <a:tcPr anchor="ctr">
                    <a:solidFill>
                      <a:srgbClr val="7030A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Number of blocks on the ramp</a:t>
                      </a:r>
                      <a:endParaRPr lang="en-GB" sz="1200" dirty="0"/>
                    </a:p>
                  </a:txBody>
                  <a:tcPr anchor="ctr">
                    <a:solidFill>
                      <a:srgbClr val="F3A3C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The time taken for the car to travel the ramp</a:t>
                      </a:r>
                      <a:endParaRPr lang="en-GB" sz="1200" dirty="0"/>
                    </a:p>
                  </a:txBody>
                  <a:tcPr anchor="ctr">
                    <a:solidFill>
                      <a:srgbClr val="F3A3C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/>
                    </a:p>
                  </a:txBody>
                  <a:tcPr anchor="ctr">
                    <a:solidFill>
                      <a:srgbClr val="F3A3CD"/>
                    </a:solidFill>
                  </a:tcPr>
                </a:tc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6431388" y="3614583"/>
            <a:ext cx="1433269" cy="102873"/>
          </a:xfrm>
          <a:prstGeom prst="rect">
            <a:avLst/>
          </a:prstGeom>
          <a:pattFill prst="dkVert">
            <a:fgClr>
              <a:srgbClr val="FFC000"/>
            </a:fgClr>
            <a:bgClr>
              <a:schemeClr val="accent2">
                <a:lumMod val="20000"/>
                <a:lumOff val="80000"/>
              </a:schemeClr>
            </a:bgClr>
          </a:patt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5"/>
          <p:cNvGrpSpPr/>
          <p:nvPr/>
        </p:nvGrpSpPr>
        <p:grpSpPr>
          <a:xfrm>
            <a:off x="6102676" y="3081294"/>
            <a:ext cx="2706351" cy="510512"/>
            <a:chOff x="6046582" y="3950253"/>
            <a:chExt cx="4056691" cy="691980"/>
          </a:xfrm>
        </p:grpSpPr>
        <p:pic>
          <p:nvPicPr>
            <p:cNvPr id="8" name="Picture 4" descr="http://frpic.com/vectors/car-clipart/car-clipart.png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68102">
              <a:off x="6066899" y="3950253"/>
              <a:ext cx="589079" cy="2562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Rectangle 8"/>
            <p:cNvSpPr/>
            <p:nvPr/>
          </p:nvSpPr>
          <p:spPr>
            <a:xfrm rot="541676">
              <a:off x="6046582" y="4427847"/>
              <a:ext cx="4056691" cy="55706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ounded Rectangle 11"/>
            <p:cNvSpPr/>
            <p:nvPr/>
          </p:nvSpPr>
          <p:spPr>
            <a:xfrm rot="16200000">
              <a:off x="6007132" y="4287926"/>
              <a:ext cx="428398" cy="280216"/>
            </a:xfrm>
            <a:prstGeom prst="roundRect">
              <a:avLst/>
            </a:prstGeom>
            <a:blipFill>
              <a:blip r:embed="rId5"/>
              <a:tile tx="0" ty="0" sx="100000" sy="100000" flip="none" algn="tl"/>
            </a:blipFill>
            <a:ln w="9525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194" y="2632704"/>
            <a:ext cx="615658" cy="615658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6166" name="ShockwaveFlash2" r:id="rId2" imgW="1643040" imgH="932040"/>
        </mc:Choice>
        <mc:Fallback>
          <p:control name="ShockwaveFlash2" r:id="rId2" imgW="1643040" imgH="932040">
            <p:pic>
              <p:nvPicPr>
                <p:cNvPr id="0" name="ShockwaveFlash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418388" y="198438"/>
                  <a:ext cx="1643062" cy="931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078707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-112674"/>
            <a:ext cx="7886700" cy="1325563"/>
          </a:xfrm>
        </p:spPr>
        <p:txBody>
          <a:bodyPr/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Try Again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757881" y="1081256"/>
            <a:ext cx="7628238" cy="953488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en-GB" dirty="0" smtClean="0">
                <a:latin typeface="Comic Sans MS" panose="030F0702030302020204" pitchFamily="66" charset="0"/>
              </a:rPr>
              <a:t>Select the hardest question you can answer. 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en-GB" dirty="0" smtClean="0">
                <a:latin typeface="Comic Sans MS" panose="030F0702030302020204" pitchFamily="66" charset="0"/>
              </a:rPr>
              <a:t>Answer it on your post-it note, write your </a:t>
            </a:r>
            <a:r>
              <a:rPr lang="en-GB" dirty="0" smtClean="0">
                <a:latin typeface="Comic Sans MS" panose="030F0702030302020204" pitchFamily="66" charset="0"/>
              </a:rPr>
              <a:t>name AND target grade </a:t>
            </a:r>
            <a:r>
              <a:rPr lang="en-GB" dirty="0" smtClean="0">
                <a:latin typeface="Comic Sans MS" panose="030F0702030302020204" pitchFamily="66" charset="0"/>
              </a:rPr>
              <a:t>on it and stick it on the correct part of the board.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721841" y="2199499"/>
            <a:ext cx="7700319" cy="2125362"/>
            <a:chOff x="757881" y="2199499"/>
            <a:chExt cx="7700319" cy="2125362"/>
          </a:xfrm>
        </p:grpSpPr>
        <p:cxnSp>
          <p:nvCxnSpPr>
            <p:cNvPr id="5" name="Straight Connector 4"/>
            <p:cNvCxnSpPr/>
            <p:nvPr/>
          </p:nvCxnSpPr>
          <p:spPr>
            <a:xfrm>
              <a:off x="4580238" y="2199499"/>
              <a:ext cx="0" cy="2125362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757881" y="3171564"/>
              <a:ext cx="7700319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11" name="Picture 2" descr="http://www.pollardshillpokerclub.co.uk/images/medals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965"/>
          <a:stretch/>
        </p:blipFill>
        <p:spPr bwMode="auto">
          <a:xfrm>
            <a:off x="1152016" y="3432262"/>
            <a:ext cx="519830" cy="732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www.pollardshillpokerclub.co.uk/images/medals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50" r="33450"/>
          <a:stretch/>
        </p:blipFill>
        <p:spPr bwMode="auto">
          <a:xfrm>
            <a:off x="4726952" y="2297058"/>
            <a:ext cx="504076" cy="730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www.pollardshillpokerclub.co.uk/images/medals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66"/>
          <a:stretch/>
        </p:blipFill>
        <p:spPr bwMode="auto">
          <a:xfrm>
            <a:off x="1166932" y="2265054"/>
            <a:ext cx="496678" cy="714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www.pollardshillpokerclub.co.uk/images/medals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50" r="33450"/>
          <a:stretch/>
        </p:blipFill>
        <p:spPr bwMode="auto">
          <a:xfrm>
            <a:off x="4719915" y="3402228"/>
            <a:ext cx="518150" cy="750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844378" y="4553516"/>
            <a:ext cx="7455244" cy="1200329"/>
          </a:xfrm>
          <a:prstGeom prst="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Then Self-Reflect:</a:t>
            </a:r>
          </a:p>
          <a:p>
            <a:pPr algn="ctr"/>
            <a:r>
              <a:rPr lang="en-GB" dirty="0" smtClean="0">
                <a:latin typeface="Comic Sans MS" panose="030F0702030302020204" pitchFamily="66" charset="0"/>
              </a:rPr>
              <a:t>I have achieved a _______ medal today because…</a:t>
            </a:r>
          </a:p>
          <a:p>
            <a:pPr algn="ctr"/>
            <a:r>
              <a:rPr lang="en-GB" dirty="0" smtClean="0">
                <a:latin typeface="Comic Sans MS" panose="030F0702030302020204" pitchFamily="66" charset="0"/>
              </a:rPr>
              <a:t>WWW and EBI</a:t>
            </a:r>
          </a:p>
          <a:p>
            <a:pPr algn="ctr"/>
            <a:r>
              <a:rPr lang="en-GB" dirty="0" smtClean="0">
                <a:ln>
                  <a:solidFill>
                    <a:srgbClr val="FF962D"/>
                  </a:solidFill>
                </a:ln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latin typeface="Comic Sans MS" panose="030F0702030302020204" pitchFamily="66" charset="0"/>
              </a:rPr>
              <a:t>Burning Question </a:t>
            </a:r>
            <a:r>
              <a:rPr lang="en-GB" dirty="0" smtClean="0">
                <a:latin typeface="Comic Sans MS" panose="030F0702030302020204" pitchFamily="66" charset="0"/>
              </a:rPr>
              <a:t>(focus your marking on)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2360121" y="5831185"/>
            <a:ext cx="2180741" cy="1010339"/>
          </a:xfrm>
          <a:prstGeom prst="roundRect">
            <a:avLst>
              <a:gd name="adj" fmla="val 50000"/>
            </a:avLst>
          </a:prstGeom>
          <a:solidFill>
            <a:srgbClr val="ECECEC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tx1"/>
                </a:solidFill>
                <a:latin typeface="Comic Sans MS" pitchFamily="66" charset="0"/>
              </a:rPr>
              <a:t>Calculate speed using a formula</a:t>
            </a:r>
          </a:p>
          <a:p>
            <a:pPr algn="ctr"/>
            <a:r>
              <a:rPr lang="en-GB" sz="1600" dirty="0" smtClean="0">
                <a:solidFill>
                  <a:schemeClr val="tx1"/>
                </a:solidFill>
                <a:latin typeface="Comic Sans MS" pitchFamily="66" charset="0"/>
              </a:rPr>
              <a:t>(L6c)</a:t>
            </a:r>
            <a:endParaRPr lang="en-GB" sz="16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79380" y="5831185"/>
            <a:ext cx="2180741" cy="1010339"/>
          </a:xfrm>
          <a:prstGeom prst="roundRect">
            <a:avLst>
              <a:gd name="adj" fmla="val 50000"/>
            </a:avLst>
          </a:prstGeom>
          <a:solidFill>
            <a:srgbClr val="FFAB57"/>
          </a:solidFill>
          <a:ln>
            <a:solidFill>
              <a:srgbClr val="C462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smtClean="0">
                <a:solidFill>
                  <a:schemeClr val="tx1"/>
                </a:solidFill>
                <a:latin typeface="Comic Sans MS" pitchFamily="66" charset="0"/>
              </a:rPr>
              <a:t>Describe what speed is</a:t>
            </a:r>
          </a:p>
          <a:p>
            <a:pPr algn="ctr"/>
            <a:r>
              <a:rPr lang="en-GB" sz="1600" dirty="0" smtClean="0">
                <a:solidFill>
                  <a:schemeClr val="tx1"/>
                </a:solidFill>
                <a:latin typeface="Comic Sans MS" pitchFamily="66" charset="0"/>
              </a:rPr>
              <a:t>(L5a</a:t>
            </a:r>
            <a:r>
              <a:rPr lang="en-GB" sz="1600" dirty="0">
                <a:solidFill>
                  <a:schemeClr val="tx1"/>
                </a:solidFill>
                <a:latin typeface="Comic Sans MS" pitchFamily="66" charset="0"/>
              </a:rPr>
              <a:t>)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4544198" y="5831185"/>
            <a:ext cx="2180741" cy="1010339"/>
          </a:xfrm>
          <a:prstGeom prst="roundRect">
            <a:avLst>
              <a:gd name="adj" fmla="val 50000"/>
            </a:avLst>
          </a:prstGeom>
          <a:solidFill>
            <a:srgbClr val="FFE07D"/>
          </a:solidFill>
          <a:ln>
            <a:solidFill>
              <a:srgbClr val="EE77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Rearrange the formula to calculate distances and time</a:t>
            </a:r>
          </a:p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(L6a</a:t>
            </a:r>
            <a:r>
              <a:rPr lang="en-GB" sz="1400" dirty="0">
                <a:solidFill>
                  <a:schemeClr val="tx1"/>
                </a:solidFill>
                <a:latin typeface="Comic Sans MS" pitchFamily="66" charset="0"/>
              </a:rPr>
              <a:t>)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728275" y="5831185"/>
            <a:ext cx="2180741" cy="1010339"/>
          </a:xfrm>
          <a:prstGeom prst="roundRect">
            <a:avLst>
              <a:gd name="adj" fmla="val 50000"/>
            </a:avLst>
          </a:prstGeom>
          <a:solidFill>
            <a:srgbClr val="D6F1F2"/>
          </a:solidFill>
          <a:ln>
            <a:solidFill>
              <a:srgbClr val="91B5B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Comic Sans MS" pitchFamily="66" charset="0"/>
              </a:rPr>
              <a:t>Convert distances and time when calculating speed</a:t>
            </a:r>
          </a:p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(L7c)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602261" y="2160609"/>
            <a:ext cx="28832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What is speed? What units can we measure speed in?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258748" y="2248234"/>
            <a:ext cx="28832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A car travels 180 </a:t>
            </a:r>
            <a:r>
              <a:rPr lang="en-GB" dirty="0" smtClean="0">
                <a:latin typeface="Comic Sans MS" panose="030F0702030302020204" pitchFamily="66" charset="0"/>
              </a:rPr>
              <a:t>kilometres in </a:t>
            </a:r>
            <a:r>
              <a:rPr lang="en-GB" dirty="0" smtClean="0">
                <a:latin typeface="Comic Sans MS" panose="030F0702030302020204" pitchFamily="66" charset="0"/>
              </a:rPr>
              <a:t>6 hours. What is its speed?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231028" y="3403487"/>
            <a:ext cx="28832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A marathon runner runs at 5 m/s. How long will it take to run 1 kilometre?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687255" y="3424402"/>
            <a:ext cx="28832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A </a:t>
            </a:r>
            <a:r>
              <a:rPr lang="en-GB" dirty="0" smtClean="0">
                <a:latin typeface="Comic Sans MS" panose="030F0702030302020204" pitchFamily="66" charset="0"/>
              </a:rPr>
              <a:t>boat travels at 20mph. How long would it take to travel 80 miles?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7190" name="ShockwaveFlash2" r:id="rId2" imgW="1643040" imgH="932040"/>
        </mc:Choice>
        <mc:Fallback>
          <p:control name="ShockwaveFlash2" r:id="rId2" imgW="1643040" imgH="932040">
            <p:pic>
              <p:nvPicPr>
                <p:cNvPr id="0" name="ShockwaveFlash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418388" y="198438"/>
                  <a:ext cx="1643062" cy="931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4226471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4C74F0E-BB61-4E0D-AC7D-B72B6F22CDF2}"/>
</file>

<file path=customXml/itemProps2.xml><?xml version="1.0" encoding="utf-8"?>
<ds:datastoreItem xmlns:ds="http://schemas.openxmlformats.org/officeDocument/2006/customXml" ds:itemID="{6B7AA94E-7A57-4FFD-8046-9085684D35D7}"/>
</file>

<file path=customXml/itemProps3.xml><?xml version="1.0" encoding="utf-8"?>
<ds:datastoreItem xmlns:ds="http://schemas.openxmlformats.org/officeDocument/2006/customXml" ds:itemID="{37B67F31-6ABD-449D-AA6E-4EE972C6643C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350</TotalTime>
  <Words>994</Words>
  <Application>Microsoft Office PowerPoint</Application>
  <PresentationFormat>On-screen Show (4:3)</PresentationFormat>
  <Paragraphs>200</Paragraphs>
  <Slides>10</Slides>
  <Notes>0</Notes>
  <HiddenSlides>1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Speed</vt:lpstr>
      <vt:lpstr>What is Speed?</vt:lpstr>
      <vt:lpstr>Units of Speed</vt:lpstr>
      <vt:lpstr>Traffic Light Check</vt:lpstr>
      <vt:lpstr>Traffic Light Check</vt:lpstr>
      <vt:lpstr>Rearranging Formulae</vt:lpstr>
      <vt:lpstr>Traffic Light Check</vt:lpstr>
      <vt:lpstr>Traffic Light Check</vt:lpstr>
      <vt:lpstr>Platinum challenge: Evaluate my Practical</vt:lpstr>
      <vt:lpstr>Try Again</vt:lpstr>
    </vt:vector>
  </TitlesOfParts>
  <Company>University of Warwick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Speed</dc:title>
  <dc:creator>Eborall, Matthew</dc:creator>
  <cp:lastModifiedBy>M Eborall</cp:lastModifiedBy>
  <cp:revision>57</cp:revision>
  <cp:lastPrinted>2015-04-26T19:46:31Z</cp:lastPrinted>
  <dcterms:created xsi:type="dcterms:W3CDTF">2015-04-26T14:05:47Z</dcterms:created>
  <dcterms:modified xsi:type="dcterms:W3CDTF">2015-04-30T10:26:15Z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