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2" r:id="rId2"/>
    <p:sldId id="330" r:id="rId3"/>
    <p:sldId id="326" r:id="rId4"/>
    <p:sldId id="327" r:id="rId5"/>
    <p:sldId id="328" r:id="rId6"/>
    <p:sldId id="329" r:id="rId7"/>
    <p:sldId id="33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3C4D3E-424B-D437-C1BC-A1AA35486DAD}" v="9" dt="2020-09-23T09:01:53.8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31225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8773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9311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82033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56DB89-0EA5-48D0-9ABC-E5F44A596A2C}" type="datetimeFigureOut">
              <a:rPr lang="en-GB" smtClean="0"/>
              <a:t>17/10/2020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942680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56DB89-0EA5-48D0-9ABC-E5F44A596A2C}" type="datetimeFigureOut">
              <a:rPr lang="en-GB" smtClean="0"/>
              <a:t>17/10/2020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2418113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56DB89-0EA5-48D0-9ABC-E5F44A596A2C}" type="datetimeFigureOut">
              <a:rPr lang="en-GB" smtClean="0"/>
              <a:t>17/10/2020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59690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3708092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B56DB89-0EA5-48D0-9ABC-E5F44A596A2C}" type="datetimeFigureOut">
              <a:rPr lang="en-GB" smtClean="0"/>
              <a:t>17/10/2020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1437037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951902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56DB89-0EA5-48D0-9ABC-E5F44A596A2C}" type="datetimeFigureOut">
              <a:rPr lang="en-GB" smtClean="0"/>
              <a:t>17/10/2020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8C1C7D-ABEB-4D55-B5DC-0500440BACB4}" type="slidenum">
              <a:rPr lang="en-GB" smtClean="0"/>
              <a:t>‹#›</a:t>
            </a:fld>
            <a:endParaRPr lang="en-GB"/>
          </a:p>
        </p:txBody>
      </p:sp>
    </p:spTree>
    <p:extLst>
      <p:ext uri="{BB962C8B-B14F-4D97-AF65-F5344CB8AC3E}">
        <p14:creationId xmlns:p14="http://schemas.microsoft.com/office/powerpoint/2010/main" val="42602863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56DB89-0EA5-48D0-9ABC-E5F44A596A2C}" type="datetimeFigureOut">
              <a:rPr lang="en-GB" smtClean="0"/>
              <a:t>17/10/2020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C1C7D-ABEB-4D55-B5DC-0500440BACB4}" type="slidenum">
              <a:rPr lang="en-GB" smtClean="0"/>
              <a:t>‹#›</a:t>
            </a:fld>
            <a:endParaRPr lang="en-GB"/>
          </a:p>
        </p:txBody>
      </p:sp>
    </p:spTree>
    <p:extLst>
      <p:ext uri="{BB962C8B-B14F-4D97-AF65-F5344CB8AC3E}">
        <p14:creationId xmlns:p14="http://schemas.microsoft.com/office/powerpoint/2010/main" val="10119215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4b8ZsFszE8I" TargetMode="External"/><Relationship Id="rId2" Type="http://schemas.openxmlformats.org/officeDocument/2006/relationships/hyperlink" Target="https://www.youtube.com/watch?v=qFQiCkVwJhE" TargetMode="External"/><Relationship Id="rId1" Type="http://schemas.openxmlformats.org/officeDocument/2006/relationships/slideLayout" Target="../slideLayouts/slideLayout4.xml"/><Relationship Id="rId5" Type="http://schemas.openxmlformats.org/officeDocument/2006/relationships/image" Target="../media/image1.tmp"/><Relationship Id="rId4" Type="http://schemas.openxmlformats.org/officeDocument/2006/relationships/hyperlink" Target="https://www.youtube.com/watch?v=auGROndZ-HA"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hyperlink" Target="https://www.youtube.com/watch?v=G_45SWWXPlU" TargetMode="External"/><Relationship Id="rId3" Type="http://schemas.openxmlformats.org/officeDocument/2006/relationships/hyperlink" Target="https://www.youtube.com/watch?v=s3HhNlysFDs" TargetMode="External"/><Relationship Id="rId7" Type="http://schemas.openxmlformats.org/officeDocument/2006/relationships/hyperlink" Target="https://www.youtube.com/watch?v=fYbi26CHvew" TargetMode="External"/><Relationship Id="rId12" Type="http://schemas.openxmlformats.org/officeDocument/2006/relationships/hyperlink" Target="https://www.youtube.com/watch?v=MVNo4EoVkXM" TargetMode="External"/><Relationship Id="rId2" Type="http://schemas.openxmlformats.org/officeDocument/2006/relationships/hyperlink" Target="https://www.youtube.com/watch?v=9t6Mpq8gMqM" TargetMode="External"/><Relationship Id="rId1" Type="http://schemas.openxmlformats.org/officeDocument/2006/relationships/slideLayout" Target="../slideLayouts/slideLayout4.xml"/><Relationship Id="rId6" Type="http://schemas.openxmlformats.org/officeDocument/2006/relationships/hyperlink" Target="https://www.youtube.com/watch?v=67QkUaJGYGc" TargetMode="External"/><Relationship Id="rId11" Type="http://schemas.openxmlformats.org/officeDocument/2006/relationships/hyperlink" Target="https://www.youtube.com/watch?v=pjLVQ3t9Bws" TargetMode="External"/><Relationship Id="rId5" Type="http://schemas.openxmlformats.org/officeDocument/2006/relationships/hyperlink" Target="https://www.youtube.com/watch?v=ytkt2YxGou4" TargetMode="External"/><Relationship Id="rId10" Type="http://schemas.openxmlformats.org/officeDocument/2006/relationships/hyperlink" Target="https://www.youtube.com/watch?v=TQdlwiLs2HA" TargetMode="External"/><Relationship Id="rId4" Type="http://schemas.openxmlformats.org/officeDocument/2006/relationships/hyperlink" Target="https://www.youtube.com/watch?v=wMo2vGBKpl8" TargetMode="External"/><Relationship Id="rId9" Type="http://schemas.openxmlformats.org/officeDocument/2006/relationships/hyperlink" Target="https://www.youtube.com/watch?v=0jO80yeHGw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00967"/>
          </a:xfrm>
        </p:spPr>
        <p:txBody>
          <a:bodyPr/>
          <a:lstStyle/>
          <a:p>
            <a:r>
              <a:rPr lang="en-GB" dirty="0"/>
              <a:t>P1.7  Energy and efficiency</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p:txBody>
              <a:bodyPr>
                <a:normAutofit lnSpcReduction="10000"/>
              </a:bodyPr>
              <a:lstStyle/>
              <a:p>
                <a:pPr marL="0" indent="0">
                  <a:buNone/>
                </a:pPr>
                <a:r>
                  <a:rPr lang="en-GB" dirty="0"/>
                  <a:t>Key points:</a:t>
                </a:r>
              </a:p>
              <a:p>
                <a:r>
                  <a:rPr lang="en-GB" dirty="0"/>
                  <a:t>The efficiency of a device = useful energy transferred by the device </a:t>
                </a:r>
                <a14:m>
                  <m:oMath xmlns:m="http://schemas.openxmlformats.org/officeDocument/2006/math">
                    <m:r>
                      <a:rPr lang="en-GB" i="1" dirty="0" smtClean="0">
                        <a:latin typeface="Cambria Math" panose="02040503050406030204" pitchFamily="18" charset="0"/>
                        <a:ea typeface="Cambria Math" panose="02040503050406030204" pitchFamily="18" charset="0"/>
                      </a:rPr>
                      <m:t>÷</m:t>
                    </m:r>
                  </m:oMath>
                </a14:m>
                <a:r>
                  <a:rPr lang="en-GB" dirty="0"/>
                  <a:t> total energy supplied to the device ( x 100%)</a:t>
                </a:r>
              </a:p>
              <a:p>
                <a:endParaRPr lang="en-GB" dirty="0"/>
              </a:p>
              <a:p>
                <a:pPr marL="0" indent="0">
                  <a:buNone/>
                </a:pPr>
                <a:r>
                  <a:rPr lang="en-GB" sz="1800" dirty="0">
                    <a:effectLst/>
                    <a:latin typeface="Calibri" panose="020F0502020204030204" pitchFamily="34" charset="0"/>
                    <a:ea typeface="Calibri" panose="020F0502020204030204" pitchFamily="34" charset="0"/>
                    <a:cs typeface="Calibri" panose="020F0502020204030204" pitchFamily="34" charset="0"/>
                  </a:rPr>
                  <a:t>efficiency = useful energy (J) / total energy supplied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No energy transfer can be more than 100% efficient.</a:t>
                </a: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blipFill>
                <a:blip r:embed="rId2"/>
                <a:stretch>
                  <a:fillRect l="-2471" t="-3081" r="-1176"/>
                </a:stretch>
              </a:blipFill>
            </p:spPr>
            <p:txBody>
              <a:bodyPr/>
              <a:lstStyle/>
              <a:p>
                <a:r>
                  <a:rPr lang="en-GB">
                    <a:noFill/>
                  </a:rPr>
                  <a:t> </a:t>
                </a:r>
              </a:p>
            </p:txBody>
          </p:sp>
        </mc:Fallback>
      </mc:AlternateContent>
      <p:sp>
        <p:nvSpPr>
          <p:cNvPr id="4" name="Content Placeholder 3"/>
          <p:cNvSpPr>
            <a:spLocks noGrp="1"/>
          </p:cNvSpPr>
          <p:nvPr>
            <p:ph sz="half" idx="2"/>
          </p:nvPr>
        </p:nvSpPr>
        <p:spPr/>
        <p:txBody>
          <a:bodyPr>
            <a:normAutofit lnSpcReduction="10000"/>
          </a:bodyPr>
          <a:lstStyle/>
          <a:p>
            <a:r>
              <a:rPr lang="en-GB" dirty="0"/>
              <a:t>Machines waste energy because of the friction between their moving parts, air resistance, electrical resistance and noise</a:t>
            </a:r>
          </a:p>
          <a:p>
            <a:r>
              <a:rPr lang="en-GB" dirty="0"/>
              <a:t>Machines can be made more efficient by reducing the energy they waste.  For example, lubrication is used to reduce friction between moving parts.</a:t>
            </a:r>
          </a:p>
          <a:p>
            <a:endParaRPr lang="en-GB" dirty="0"/>
          </a:p>
        </p:txBody>
      </p:sp>
    </p:spTree>
    <p:extLst>
      <p:ext uri="{BB962C8B-B14F-4D97-AF65-F5344CB8AC3E}">
        <p14:creationId xmlns:p14="http://schemas.microsoft.com/office/powerpoint/2010/main" val="3694909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21140"/>
          </a:xfrm>
        </p:spPr>
        <p:txBody>
          <a:bodyPr>
            <a:normAutofit fontScale="90000"/>
          </a:bodyPr>
          <a:lstStyle/>
          <a:p>
            <a:r>
              <a:rPr lang="en-GB" dirty="0"/>
              <a:t>P1.7  Energy and efficiency</a:t>
            </a:r>
          </a:p>
        </p:txBody>
      </p:sp>
      <p:sp>
        <p:nvSpPr>
          <p:cNvPr id="3" name="Content Placeholder 2"/>
          <p:cNvSpPr>
            <a:spLocks noGrp="1"/>
          </p:cNvSpPr>
          <p:nvPr>
            <p:ph sz="half" idx="1"/>
          </p:nvPr>
        </p:nvSpPr>
        <p:spPr>
          <a:xfrm>
            <a:off x="365760" y="1280160"/>
            <a:ext cx="5654040" cy="4896803"/>
          </a:xfrm>
        </p:spPr>
        <p:txBody>
          <a:bodyPr>
            <a:normAutofit/>
          </a:bodyPr>
          <a:lstStyle/>
          <a:p>
            <a:pPr marL="0" indent="0">
              <a:lnSpc>
                <a:spcPct val="107000"/>
              </a:lnSpc>
              <a:spcAft>
                <a:spcPts val="800"/>
              </a:spcAft>
              <a:buNone/>
            </a:pPr>
            <a:r>
              <a:rPr lang="en-GB" sz="1800" dirty="0"/>
              <a:t>Notes:  Record the key points.  </a:t>
            </a:r>
            <a:r>
              <a:rPr lang="en-GB" sz="1800" dirty="0">
                <a:latin typeface="Calibri" panose="020F0502020204030204" pitchFamily="34" charset="0"/>
                <a:ea typeface="Calibri" panose="020F0502020204030204" pitchFamily="34" charset="0"/>
                <a:cs typeface="Calibri" panose="020F0502020204030204" pitchFamily="34" charset="0"/>
              </a:rPr>
              <a:t>We need to appreciate Table 1 below.</a:t>
            </a: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endParaRPr lang="en-GB"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GB" dirty="0"/>
          </a:p>
        </p:txBody>
      </p:sp>
      <p:sp>
        <p:nvSpPr>
          <p:cNvPr id="4" name="Content Placeholder 3"/>
          <p:cNvSpPr>
            <a:spLocks noGrp="1"/>
          </p:cNvSpPr>
          <p:nvPr>
            <p:ph sz="half" idx="2"/>
          </p:nvPr>
        </p:nvSpPr>
        <p:spPr>
          <a:xfrm>
            <a:off x="6499274" y="1280160"/>
            <a:ext cx="5326966" cy="4896803"/>
          </a:xfrm>
        </p:spPr>
        <p:txBody>
          <a:bodyPr>
            <a:normAutofit/>
          </a:bodyPr>
          <a:lstStyle/>
          <a:p>
            <a:pPr marL="0" indent="0">
              <a:buNone/>
            </a:pPr>
            <a:r>
              <a:rPr lang="en-GB" sz="2800" dirty="0">
                <a:effectLst/>
                <a:latin typeface="Calibri" panose="020F0502020204030204" pitchFamily="34" charset="0"/>
                <a:ea typeface="Calibri" panose="020F0502020204030204" pitchFamily="34" charset="0"/>
                <a:cs typeface="Calibri" panose="020F0502020204030204" pitchFamily="34" charset="0"/>
              </a:rPr>
              <a:t>Practical demo:  Electric winch. </a:t>
            </a:r>
          </a:p>
          <a:p>
            <a:pPr marL="0" indent="0">
              <a:buNone/>
            </a:pPr>
            <a:r>
              <a:rPr lang="en-GB" dirty="0"/>
              <a:t>Videos to support the learning of this topic:</a:t>
            </a: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https://www.youtube.com/watch?v=qFQiCkVwJhE</a:t>
            </a:r>
            <a:endParaRPr lang="en-GB" sz="1800" u="sng" dirty="0">
              <a:solidFill>
                <a:srgbClr val="0563C1"/>
              </a:solidFill>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Calibri" panose="020F0502020204030204" pitchFamily="34" charset="0"/>
              </a:rPr>
              <a:t>5 minute Physics.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3"/>
              </a:rPr>
              <a:t>https://www.youtube.com/watch?v=4b8ZsFszE8I</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perpetual motion machine  5 minutes.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4"/>
              </a:rPr>
              <a:t>https://www.youtube.com/watch?v=auGROndZ-HA</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Taipei 101, energy dissipation at 30mins</a:t>
            </a:r>
          </a:p>
          <a:p>
            <a:pPr marL="0" indent="0">
              <a:lnSpc>
                <a:spcPct val="107000"/>
              </a:lnSpc>
              <a:spcAft>
                <a:spcPts val="800"/>
              </a:spcAft>
              <a:buNone/>
            </a:pPr>
            <a:r>
              <a:rPr lang="en-GB" sz="1800" dirty="0">
                <a:solidFill>
                  <a:srgbClr val="0563C1"/>
                </a:solidFill>
                <a:latin typeface="Calibri" panose="020F0502020204030204" pitchFamily="34" charset="0"/>
                <a:ea typeface="Calibri" panose="020F0502020204030204" pitchFamily="34" charset="0"/>
                <a:cs typeface="Times New Roman" panose="02020603050405020304" pitchFamily="18" charset="0"/>
              </a:rPr>
              <a:t>Comparing metal and ceramic brake discs.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descr="Table&#10;&#10;Description automatically generated">
            <a:extLst>
              <a:ext uri="{FF2B5EF4-FFF2-40B4-BE49-F238E27FC236}">
                <a16:creationId xmlns:a16="http://schemas.microsoft.com/office/drawing/2014/main" id="{1C276C91-EC25-47D1-BC3C-96EAD92169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233" y="1979118"/>
            <a:ext cx="5817483" cy="3598722"/>
          </a:xfrm>
          <a:prstGeom prst="rect">
            <a:avLst/>
          </a:prstGeom>
        </p:spPr>
      </p:pic>
    </p:spTree>
    <p:extLst>
      <p:ext uri="{BB962C8B-B14F-4D97-AF65-F5344CB8AC3E}">
        <p14:creationId xmlns:p14="http://schemas.microsoft.com/office/powerpoint/2010/main" val="260583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a:bodyPr>
          <a:lstStyle/>
          <a:p>
            <a:pPr marL="0" indent="0">
              <a:buNone/>
            </a:pPr>
            <a:r>
              <a:rPr lang="en-GB" dirty="0"/>
              <a:t>1a)  Compare the useful output energy by a machine and the input energy supplied to the machine.</a:t>
            </a:r>
          </a:p>
          <a:p>
            <a:pPr marL="0" indent="0">
              <a:buNone/>
            </a:pPr>
            <a:r>
              <a:rPr lang="en-GB" dirty="0"/>
              <a:t>b)  Explain why the percentage efficiency of a machine can never be: </a:t>
            </a:r>
          </a:p>
          <a:p>
            <a:pPr marL="0" indent="0">
              <a:buNone/>
            </a:pPr>
            <a:r>
              <a:rPr lang="en-GB" dirty="0" err="1"/>
              <a:t>i</a:t>
            </a:r>
            <a:r>
              <a:rPr lang="en-GB" dirty="0"/>
              <a:t>) &gt; 100%. </a:t>
            </a:r>
          </a:p>
          <a:p>
            <a:pPr marL="0" indent="0">
              <a:buNone/>
            </a:pPr>
            <a:r>
              <a:rPr lang="en-GB" dirty="0"/>
              <a:t>ii) equal to 100%. </a:t>
            </a:r>
          </a:p>
          <a:p>
            <a:endParaRPr lang="en-GB" dirty="0"/>
          </a:p>
          <a:p>
            <a:endParaRPr lang="en-GB" dirty="0"/>
          </a:p>
        </p:txBody>
      </p:sp>
      <p:sp>
        <p:nvSpPr>
          <p:cNvPr id="4" name="Content Placeholder 3"/>
          <p:cNvSpPr>
            <a:spLocks noGrp="1"/>
          </p:cNvSpPr>
          <p:nvPr>
            <p:ph sz="half" idx="2"/>
          </p:nvPr>
        </p:nvSpPr>
        <p:spPr/>
        <p:txBody>
          <a:bodyPr>
            <a:normAutofit/>
          </a:bodyPr>
          <a:lstStyle/>
          <a:p>
            <a:pPr marL="514350" indent="-514350">
              <a:buAutoNum type="arabicPlain" startAt="2"/>
            </a:pPr>
            <a:r>
              <a:rPr lang="en-GB" dirty="0"/>
              <a:t>An electric motor is used to raise a weight.  When you supply 60J of energy to the motor, the weight gains 24J of gravitational potential energy.  </a:t>
            </a:r>
          </a:p>
          <a:p>
            <a:pPr marL="0" indent="0">
              <a:buNone/>
            </a:pPr>
            <a:r>
              <a:rPr lang="en-GB" dirty="0"/>
              <a:t>Calculate:</a:t>
            </a:r>
          </a:p>
          <a:p>
            <a:pPr marL="0" indent="0">
              <a:buNone/>
            </a:pPr>
            <a:r>
              <a:rPr lang="en-GB" dirty="0"/>
              <a:t>a)  the energy wasted the motor</a:t>
            </a:r>
          </a:p>
          <a:p>
            <a:pPr marL="0" indent="0">
              <a:buNone/>
            </a:pPr>
            <a:r>
              <a:rPr lang="en-GB" dirty="0"/>
              <a:t>b)  the efficiency of the motor</a:t>
            </a:r>
          </a:p>
        </p:txBody>
      </p:sp>
    </p:spTree>
    <p:extLst>
      <p:ext uri="{BB962C8B-B14F-4D97-AF65-F5344CB8AC3E}">
        <p14:creationId xmlns:p14="http://schemas.microsoft.com/office/powerpoint/2010/main" val="90334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a:bodyPr>
          <a:lstStyle/>
          <a:p>
            <a:pPr marL="514350" indent="-514350">
              <a:buAutoNum type="arabicPeriod" startAt="3"/>
            </a:pPr>
            <a:r>
              <a:rPr lang="en-GB" dirty="0"/>
              <a:t>A machine is 25% efficient.  If the total energy supplied to the machine is 3200J, calculate how much useful energy can be transferred.</a:t>
            </a:r>
          </a:p>
          <a:p>
            <a:pPr marL="514350" indent="-514350">
              <a:buAutoNum type="arabicPeriod" startAt="3"/>
            </a:pPr>
            <a:endParaRPr lang="en-GB" dirty="0"/>
          </a:p>
        </p:txBody>
      </p:sp>
      <p:sp>
        <p:nvSpPr>
          <p:cNvPr id="4" name="Content Placeholder 3"/>
          <p:cNvSpPr>
            <a:spLocks noGrp="1"/>
          </p:cNvSpPr>
          <p:nvPr>
            <p:ph sz="half" idx="2"/>
          </p:nvPr>
        </p:nvSpPr>
        <p:spPr/>
        <p:txBody>
          <a:bodyPr>
            <a:normAutofit/>
          </a:bodyPr>
          <a:lstStyle/>
          <a:p>
            <a:pPr marL="514350" indent="-514350">
              <a:buAutoNum type="arabicPeriod" startAt="4"/>
            </a:pPr>
            <a:r>
              <a:rPr lang="en-GB" dirty="0"/>
              <a:t>An electric fan heater contains a motor that blows hot air into the room.  Describe the changes in the energy stores of the heater.</a:t>
            </a:r>
          </a:p>
        </p:txBody>
      </p:sp>
    </p:spTree>
    <p:extLst>
      <p:ext uri="{BB962C8B-B14F-4D97-AF65-F5344CB8AC3E}">
        <p14:creationId xmlns:p14="http://schemas.microsoft.com/office/powerpoint/2010/main" val="788619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p:txBody>
          <a:bodyPr>
            <a:normAutofit fontScale="62500" lnSpcReduction="20000"/>
          </a:bodyPr>
          <a:lstStyle/>
          <a:p>
            <a:pPr marL="0" indent="0">
              <a:buNone/>
            </a:pPr>
            <a:r>
              <a:rPr lang="en-GB" dirty="0"/>
              <a:t>1a)  Compare the useful output energy by a machine and the input energy supplied to the machine.</a:t>
            </a:r>
          </a:p>
          <a:p>
            <a:pPr marL="0" indent="0">
              <a:buNone/>
            </a:pPr>
            <a:r>
              <a:rPr lang="en-GB" dirty="0">
                <a:solidFill>
                  <a:srgbClr val="FF0000"/>
                </a:solidFill>
              </a:rPr>
              <a:t>Best done with an example, e.g. a light bulb.  We want light (useful output) but inevitably get some heat out too, but this is not wanted, so is wasted.  The input energy has to provide enough to cover both.</a:t>
            </a:r>
          </a:p>
          <a:p>
            <a:pPr marL="0" indent="0">
              <a:buNone/>
            </a:pPr>
            <a:r>
              <a:rPr lang="en-GB" dirty="0"/>
              <a:t>b)  Explain why the percentage efficiency of a machine can never be: </a:t>
            </a:r>
          </a:p>
          <a:p>
            <a:pPr marL="571500" indent="-571500">
              <a:buAutoNum type="romanLcParenR"/>
            </a:pPr>
            <a:r>
              <a:rPr lang="en-GB" dirty="0"/>
              <a:t>&gt; 100%. </a:t>
            </a:r>
          </a:p>
          <a:p>
            <a:pPr marL="571500" indent="-571500">
              <a:buAutoNum type="romanLcParenR"/>
            </a:pPr>
            <a:r>
              <a:rPr lang="en-GB" dirty="0">
                <a:solidFill>
                  <a:srgbClr val="FF0000"/>
                </a:solidFill>
              </a:rPr>
              <a:t>That would break the law of Physics, that energy can neither be created nor destroyed.</a:t>
            </a:r>
          </a:p>
          <a:p>
            <a:pPr marL="0" indent="0">
              <a:buNone/>
            </a:pPr>
            <a:r>
              <a:rPr lang="en-GB" dirty="0"/>
              <a:t>ii) equal to 100%. </a:t>
            </a:r>
          </a:p>
          <a:p>
            <a:pPr marL="0" indent="0">
              <a:buNone/>
            </a:pPr>
            <a:r>
              <a:rPr lang="en-GB" dirty="0">
                <a:solidFill>
                  <a:srgbClr val="FF0000"/>
                </a:solidFill>
              </a:rPr>
              <a:t>In transforming from one energy type to another, energy will be lost, usually as sound or heat, which cannot be recovered into a useful form of energy.</a:t>
            </a:r>
          </a:p>
          <a:p>
            <a:pPr marL="0" indent="0">
              <a:buNone/>
            </a:pPr>
            <a:endParaRPr lang="en-GB" dirty="0"/>
          </a:p>
          <a:p>
            <a:endParaRPr lang="en-GB" dirty="0"/>
          </a:p>
          <a:p>
            <a:endParaRPr lang="en-GB" dirty="0"/>
          </a:p>
        </p:txBody>
      </p:sp>
      <p:sp>
        <p:nvSpPr>
          <p:cNvPr id="4" name="Content Placeholder 3"/>
          <p:cNvSpPr>
            <a:spLocks noGrp="1"/>
          </p:cNvSpPr>
          <p:nvPr>
            <p:ph sz="half" idx="2"/>
          </p:nvPr>
        </p:nvSpPr>
        <p:spPr/>
        <p:txBody>
          <a:bodyPr>
            <a:normAutofit fontScale="62500" lnSpcReduction="20000"/>
          </a:bodyPr>
          <a:lstStyle/>
          <a:p>
            <a:pPr marL="0" indent="0">
              <a:buNone/>
            </a:pPr>
            <a:r>
              <a:rPr lang="en-GB" dirty="0"/>
              <a:t>2  An electric motor is used to raise a weight.  When you supply 60J of energy to the motor, the weight gains 24J of gravitational potential energy.  Calculate:</a:t>
            </a:r>
          </a:p>
          <a:p>
            <a:pPr marL="0" indent="0">
              <a:buNone/>
            </a:pPr>
            <a:r>
              <a:rPr lang="en-GB" dirty="0"/>
              <a:t>a)  the energy wasted the motor</a:t>
            </a:r>
          </a:p>
          <a:p>
            <a:pPr marL="0" indent="0">
              <a:buNone/>
            </a:pPr>
            <a:r>
              <a:rPr lang="en-GB" dirty="0">
                <a:solidFill>
                  <a:srgbClr val="FF0000"/>
                </a:solidFill>
              </a:rPr>
              <a:t>Total in – useful = wasted energy</a:t>
            </a:r>
          </a:p>
          <a:p>
            <a:pPr marL="0" indent="0">
              <a:buNone/>
            </a:pPr>
            <a:r>
              <a:rPr lang="en-GB" dirty="0">
                <a:solidFill>
                  <a:srgbClr val="FF0000"/>
                </a:solidFill>
              </a:rPr>
              <a:t>60J – 24J = 36J</a:t>
            </a:r>
          </a:p>
          <a:p>
            <a:pPr marL="0" indent="0">
              <a:buNone/>
            </a:pPr>
            <a:r>
              <a:rPr lang="en-GB" dirty="0"/>
              <a:t>b)  the efficiency of the motor</a:t>
            </a:r>
          </a:p>
          <a:p>
            <a:pPr marL="0" indent="0">
              <a:buNone/>
            </a:pPr>
            <a:r>
              <a:rPr lang="en-GB" dirty="0">
                <a:solidFill>
                  <a:srgbClr val="FF0000"/>
                </a:solidFill>
              </a:rPr>
              <a:t>Efficiency = useful/total   x 100%</a:t>
            </a:r>
          </a:p>
          <a:p>
            <a:pPr marL="0" indent="0">
              <a:buNone/>
            </a:pPr>
            <a:r>
              <a:rPr lang="en-GB" dirty="0">
                <a:solidFill>
                  <a:srgbClr val="FF0000"/>
                </a:solidFill>
              </a:rPr>
              <a:t> efficiency = 24/60  x 100 = 40%</a:t>
            </a:r>
          </a:p>
        </p:txBody>
      </p:sp>
    </p:spTree>
    <p:extLst>
      <p:ext uri="{BB962C8B-B14F-4D97-AF65-F5344CB8AC3E}">
        <p14:creationId xmlns:p14="http://schemas.microsoft.com/office/powerpoint/2010/main" val="1614212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mc:AlternateContent xmlns:mc="http://schemas.openxmlformats.org/markup-compatibility/2006" xmlns:a14="http://schemas.microsoft.com/office/drawing/2010/main">
        <mc:Choice Requires="a14">
          <p:sp>
            <p:nvSpPr>
              <p:cNvPr id="3" name="Content Placeholder 2"/>
              <p:cNvSpPr>
                <a:spLocks noGrp="1"/>
              </p:cNvSpPr>
              <p:nvPr>
                <p:ph sz="half" idx="1"/>
              </p:nvPr>
            </p:nvSpPr>
            <p:spPr>
              <a:xfrm>
                <a:off x="272143" y="1641022"/>
                <a:ext cx="5664200" cy="4351338"/>
              </a:xfrm>
            </p:spPr>
            <p:txBody>
              <a:bodyPr>
                <a:normAutofit/>
              </a:bodyPr>
              <a:lstStyle/>
              <a:p>
                <a:pPr marL="0" indent="0">
                  <a:buNone/>
                </a:pPr>
                <a:r>
                  <a:rPr lang="en-GB" dirty="0"/>
                  <a:t>3.  A machine is 25% efficient.  If the total energy supplied to the machine is 3200J, calculate how much useful energy can be transferred.</a:t>
                </a:r>
              </a:p>
              <a:p>
                <a:r>
                  <a:rPr lang="en-GB" dirty="0">
                    <a:solidFill>
                      <a:srgbClr val="FF0000"/>
                    </a:solidFill>
                  </a:rPr>
                  <a:t>Efficiency (</a:t>
                </a:r>
                <a:r>
                  <a:rPr lang="el-GR" dirty="0">
                    <a:solidFill>
                      <a:srgbClr val="FF0000"/>
                    </a:solidFill>
                  </a:rPr>
                  <a:t>η</a:t>
                </a:r>
                <a:r>
                  <a:rPr lang="en-GB" dirty="0">
                    <a:solidFill>
                      <a:srgbClr val="FF0000"/>
                    </a:solidFill>
                  </a:rPr>
                  <a:t>) = useful out</a:t>
                </a:r>
                <a14:m>
                  <m:oMath xmlns:m="http://schemas.openxmlformats.org/officeDocument/2006/math">
                    <m:r>
                      <a:rPr lang="en-GB" i="0" dirty="0">
                        <a:solidFill>
                          <a:srgbClr val="FF0000"/>
                        </a:solidFill>
                        <a:latin typeface="Cambria Math" panose="02040503050406030204" pitchFamily="18" charset="0"/>
                        <a:ea typeface="Cambria Math" panose="02040503050406030204" pitchFamily="18" charset="0"/>
                      </a:rPr>
                      <m:t>/</m:t>
                    </m:r>
                  </m:oMath>
                </a14:m>
                <a:r>
                  <a:rPr lang="en-GB" dirty="0">
                    <a:solidFill>
                      <a:srgbClr val="FF0000"/>
                    </a:solidFill>
                  </a:rPr>
                  <a:t>total in</a:t>
                </a:r>
              </a:p>
              <a:p>
                <a:r>
                  <a:rPr lang="en-GB" dirty="0">
                    <a:solidFill>
                      <a:srgbClr val="FF0000"/>
                    </a:solidFill>
                  </a:rPr>
                  <a:t>0.25 = x/3200, </a:t>
                </a:r>
              </a:p>
              <a:p>
                <a:r>
                  <a:rPr lang="en-GB" dirty="0">
                    <a:solidFill>
                      <a:srgbClr val="FF0000"/>
                    </a:solidFill>
                  </a:rPr>
                  <a:t>x = 0.25 x 3200 = 800J useful out.</a:t>
                </a:r>
              </a:p>
              <a:p>
                <a:endParaRPr lang="en-GB" dirty="0"/>
              </a:p>
              <a:p>
                <a:pPr marL="0" indent="0">
                  <a:buNone/>
                </a:pPr>
                <a:endParaRPr lang="en-GB" dirty="0"/>
              </a:p>
              <a:p>
                <a:endParaRPr lang="en-GB" dirty="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sz="half" idx="1"/>
              </p:nvPr>
            </p:nvSpPr>
            <p:spPr>
              <a:xfrm>
                <a:off x="272143" y="1641022"/>
                <a:ext cx="5664200" cy="4351338"/>
              </a:xfrm>
              <a:blipFill>
                <a:blip r:embed="rId2"/>
                <a:stretch>
                  <a:fillRect l="-2260" t="-2241" r="-538"/>
                </a:stretch>
              </a:blipFill>
            </p:spPr>
            <p:txBody>
              <a:bodyPr/>
              <a:lstStyle/>
              <a:p>
                <a:r>
                  <a:rPr lang="en-GB">
                    <a:noFill/>
                  </a:rPr>
                  <a:t> </a:t>
                </a:r>
              </a:p>
            </p:txBody>
          </p:sp>
        </mc:Fallback>
      </mc:AlternateContent>
      <p:sp>
        <p:nvSpPr>
          <p:cNvPr id="4" name="Content Placeholder 3"/>
          <p:cNvSpPr>
            <a:spLocks noGrp="1"/>
          </p:cNvSpPr>
          <p:nvPr>
            <p:ph sz="half" idx="2"/>
          </p:nvPr>
        </p:nvSpPr>
        <p:spPr>
          <a:xfrm>
            <a:off x="6313714" y="1641022"/>
            <a:ext cx="5606143" cy="4351338"/>
          </a:xfrm>
        </p:spPr>
        <p:txBody>
          <a:bodyPr>
            <a:normAutofit/>
          </a:bodyPr>
          <a:lstStyle/>
          <a:p>
            <a:pPr marL="514350" indent="-514350">
              <a:buAutoNum type="arabicPeriod" startAt="4"/>
            </a:pPr>
            <a:r>
              <a:rPr lang="en-GB" dirty="0"/>
              <a:t>An electric fan heater contains a motor that blows hot air into the room.  Describe the changes in the energy stores of the heater.</a:t>
            </a:r>
          </a:p>
          <a:p>
            <a:pPr marL="0" indent="0">
              <a:buNone/>
            </a:pPr>
            <a:r>
              <a:rPr lang="en-GB" dirty="0">
                <a:solidFill>
                  <a:srgbClr val="FF0000"/>
                </a:solidFill>
              </a:rPr>
              <a:t>Electrical energy =&gt; </a:t>
            </a:r>
            <a:r>
              <a:rPr lang="en-GB" dirty="0" err="1">
                <a:solidFill>
                  <a:srgbClr val="FF0000"/>
                </a:solidFill>
              </a:rPr>
              <a:t>heat,KE</a:t>
            </a:r>
            <a:r>
              <a:rPr lang="en-GB" dirty="0">
                <a:solidFill>
                  <a:srgbClr val="FF0000"/>
                </a:solidFill>
              </a:rPr>
              <a:t>, noise.</a:t>
            </a:r>
          </a:p>
          <a:p>
            <a:pPr marL="0" indent="0">
              <a:buNone/>
            </a:pPr>
            <a:r>
              <a:rPr lang="en-GB" dirty="0">
                <a:solidFill>
                  <a:srgbClr val="FF0000"/>
                </a:solidFill>
              </a:rPr>
              <a:t>The noise is wasted.</a:t>
            </a:r>
          </a:p>
          <a:p>
            <a:endParaRPr lang="en-GB" dirty="0">
              <a:solidFill>
                <a:srgbClr val="FF0000"/>
              </a:solidFill>
            </a:endParaRPr>
          </a:p>
        </p:txBody>
      </p:sp>
    </p:spTree>
    <p:extLst>
      <p:ext uri="{BB962C8B-B14F-4D97-AF65-F5344CB8AC3E}">
        <p14:creationId xmlns:p14="http://schemas.microsoft.com/office/powerpoint/2010/main" val="3825425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P1.7  Energy and efficiency</a:t>
            </a:r>
          </a:p>
        </p:txBody>
      </p:sp>
      <p:sp>
        <p:nvSpPr>
          <p:cNvPr id="3" name="Content Placeholder 2"/>
          <p:cNvSpPr>
            <a:spLocks noGrp="1"/>
          </p:cNvSpPr>
          <p:nvPr>
            <p:ph sz="half" idx="1"/>
          </p:nvPr>
        </p:nvSpPr>
        <p:spPr>
          <a:xfrm>
            <a:off x="272143" y="1392702"/>
            <a:ext cx="5664200" cy="4599658"/>
          </a:xfrm>
        </p:spPr>
        <p:txBody>
          <a:bodyPr>
            <a:normAutofit fontScale="77500" lnSpcReduction="20000"/>
          </a:bodyPr>
          <a:lstStyle/>
          <a:p>
            <a:pPr marL="0" indent="0">
              <a:lnSpc>
                <a:spcPct val="107000"/>
              </a:lnSpc>
              <a:spcAft>
                <a:spcPts val="800"/>
              </a:spcAft>
              <a:buNone/>
            </a:pPr>
            <a:r>
              <a:rPr lang="en-US" sz="2000" dirty="0">
                <a:effectLst/>
                <a:latin typeface="Calibri" panose="020F0502020204030204" pitchFamily="34" charset="0"/>
                <a:ea typeface="Calibri" panose="020F0502020204030204" pitchFamily="34" charset="0"/>
                <a:cs typeface="Times New Roman" panose="02020603050405020304" pitchFamily="18" charset="0"/>
              </a:rPr>
              <a:t>Discussions:  Efficient running.  Efficient cycling.  Efficient paddling.  Efficient swimming.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https://www.youtube.com/watch?v=9t6Mpq8gMqM</a:t>
            </a:r>
            <a:r>
              <a:rPr lang="en-US" sz="2000" dirty="0">
                <a:effectLst/>
                <a:latin typeface="Calibri" panose="020F0502020204030204" pitchFamily="34" charset="0"/>
                <a:ea typeface="Calibri" panose="020F0502020204030204" pitchFamily="34" charset="0"/>
                <a:cs typeface="Times New Roman" panose="02020603050405020304" pitchFamily="18" charset="0"/>
              </a:rPr>
              <a:t>  running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https://www.youtube.com/watch?v=s3HhNlysFDs</a:t>
            </a:r>
            <a:r>
              <a:rPr lang="en-US" sz="2000" dirty="0">
                <a:effectLst/>
                <a:latin typeface="Calibri" panose="020F0502020204030204" pitchFamily="34" charset="0"/>
                <a:ea typeface="Calibri" panose="020F0502020204030204" pitchFamily="34" charset="0"/>
                <a:cs typeface="Times New Roman" panose="02020603050405020304" pitchFamily="18" charset="0"/>
              </a:rPr>
              <a:t> swimming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https://www.youtube.com/watch?v=wMo2vGBKpl8</a:t>
            </a:r>
            <a:r>
              <a:rPr lang="en-US" sz="2000" dirty="0">
                <a:effectLst/>
                <a:latin typeface="Calibri" panose="020F0502020204030204" pitchFamily="34" charset="0"/>
                <a:ea typeface="Calibri" panose="020F0502020204030204" pitchFamily="34" charset="0"/>
                <a:cs typeface="Times New Roman" panose="02020603050405020304" pitchFamily="18" charset="0"/>
              </a:rPr>
              <a:t> efficiency of motors in India</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https://www.youtube.com/watch?v=ytkt2YxGou4</a:t>
            </a: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r>
              <a:rPr lang="en-US" sz="2000" b="0" i="0" dirty="0">
                <a:effectLst/>
                <a:latin typeface="Roboto"/>
              </a:rPr>
              <a:t>What Countries Are The Most Energy Efficient?</a:t>
            </a:r>
          </a:p>
          <a:p>
            <a:pPr marL="0" indent="0">
              <a:lnSpc>
                <a:spcPct val="107000"/>
              </a:lnSpc>
              <a:spcAft>
                <a:spcPts val="800"/>
              </a:spcAft>
              <a:buNone/>
            </a:pPr>
            <a:r>
              <a:rPr lang="en-US" sz="20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https://www.youtube.com/watch?v=67QkUaJGYGc</a:t>
            </a:r>
            <a:r>
              <a:rPr lang="en-US" sz="2000" dirty="0">
                <a:effectLst/>
                <a:latin typeface="Calibri" panose="020F0502020204030204" pitchFamily="34" charset="0"/>
                <a:ea typeface="Calibri" panose="020F0502020204030204" pitchFamily="34" charset="0"/>
                <a:cs typeface="Times New Roman" panose="02020603050405020304" pitchFamily="18" charset="0"/>
              </a:rPr>
              <a:t>  rowing</a:t>
            </a:r>
            <a:endParaRPr lang="en-GB" sz="2000" dirty="0"/>
          </a:p>
          <a:p>
            <a:pPr marL="0" indent="0">
              <a:lnSpc>
                <a:spcPct val="107000"/>
              </a:lnSpc>
              <a:spcAft>
                <a:spcPts val="800"/>
              </a:spcAft>
              <a:buNone/>
            </a:pPr>
            <a:r>
              <a:rPr lang="en-US" sz="2000" dirty="0">
                <a:latin typeface="Calibri" panose="020F0502020204030204" pitchFamily="34" charset="0"/>
                <a:ea typeface="Calibri" panose="020F0502020204030204" pitchFamily="34" charset="0"/>
                <a:cs typeface="Times New Roman" panose="02020603050405020304" pitchFamily="18" charset="0"/>
              </a:rPr>
              <a:t> Bring in the drill and the bicycle: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0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7"/>
              </a:rPr>
              <a:t>https://www.youtube.com/watch?v=fYbi26CHvew</a:t>
            </a:r>
            <a:r>
              <a:rPr lang="en-US" sz="2000" u="sng" dirty="0">
                <a:solidFill>
                  <a:srgbClr val="0563C1"/>
                </a:solidFill>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US" sz="2000" dirty="0">
                <a:latin typeface="Calibri" panose="020F0502020204030204" pitchFamily="34" charset="0"/>
                <a:ea typeface="Calibri" panose="020F0502020204030204" pitchFamily="34" charset="0"/>
                <a:cs typeface="Times New Roman" panose="02020603050405020304" pitchFamily="18" charset="0"/>
              </a:rPr>
              <a:t>James Prescott Joule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dirty="0"/>
          </a:p>
          <a:p>
            <a:endParaRPr lang="en-GB" dirty="0"/>
          </a:p>
          <a:p>
            <a:endParaRPr lang="en-GB" dirty="0"/>
          </a:p>
        </p:txBody>
      </p:sp>
      <p:sp>
        <p:nvSpPr>
          <p:cNvPr id="4" name="Content Placeholder 3"/>
          <p:cNvSpPr>
            <a:spLocks noGrp="1"/>
          </p:cNvSpPr>
          <p:nvPr>
            <p:ph sz="half" idx="2"/>
          </p:nvPr>
        </p:nvSpPr>
        <p:spPr>
          <a:xfrm>
            <a:off x="6313714" y="1392702"/>
            <a:ext cx="5606143" cy="4599658"/>
          </a:xfrm>
        </p:spPr>
        <p:txBody>
          <a:bodyPr>
            <a:normAutofit fontScale="77500" lnSpcReduction="20000"/>
          </a:bodyPr>
          <a:lstStyle/>
          <a:p>
            <a:pPr marL="0" indent="0">
              <a:lnSpc>
                <a:spcPct val="107000"/>
              </a:lnSpc>
              <a:spcAft>
                <a:spcPts val="800"/>
              </a:spcAft>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Show use of joulemeter and hair drier etc.</a:t>
            </a:r>
          </a:p>
          <a:p>
            <a:pPr marL="0" indent="0">
              <a:lnSpc>
                <a:spcPct val="107000"/>
              </a:lnSpc>
              <a:spcAft>
                <a:spcPts val="800"/>
              </a:spcAft>
              <a:buNone/>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https://www.youtube.com/watch?v=G_45SWWXPlU</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2018 Dutch promo – music and pictures, allows for their observations of the difference for Improving efficiency, bike and body position.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9"/>
              </a:rPr>
              <a:t>https://www.youtube.com/watch?v=0jO80yeHGw0</a:t>
            </a:r>
            <a:r>
              <a:rPr lang="en-US" sz="1800" dirty="0">
                <a:effectLst/>
                <a:latin typeface="Calibri" panose="020F0502020204030204" pitchFamily="34" charset="0"/>
                <a:ea typeface="Calibri" panose="020F0502020204030204" pitchFamily="34" charset="0"/>
                <a:cs typeface="Times New Roman" panose="02020603050405020304" pitchFamily="18" charset="0"/>
              </a:rPr>
              <a:t>  2.24, all you need to know about a track bike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Physics of track bikes: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https://www.youtube.com/</a:t>
            </a:r>
            <a:r>
              <a:rPr lang="en-US" sz="18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watch?v</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=TQdlwiLs2HA</a:t>
            </a:r>
            <a:r>
              <a:rPr lang="en-US" sz="1800" dirty="0">
                <a:effectLst/>
                <a:latin typeface="Calibri" panose="020F0502020204030204" pitchFamily="34" charset="0"/>
                <a:ea typeface="Calibri" panose="020F0502020204030204" pitchFamily="34" charset="0"/>
                <a:cs typeface="Times New Roman" panose="02020603050405020304" pitchFamily="18" charset="0"/>
              </a:rPr>
              <a:t>– stop at soft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pedalling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-- 5.00 minutes.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1"/>
              </a:rPr>
              <a:t>https://www.youtube.com/watch?v=pjLVQ3t9Bws</a:t>
            </a:r>
            <a:r>
              <a:rPr lang="en-US" sz="1800" dirty="0">
                <a:effectLst/>
                <a:latin typeface="Calibri" panose="020F0502020204030204" pitchFamily="34" charset="0"/>
                <a:ea typeface="Calibri" panose="020F0502020204030204" pitchFamily="34" charset="0"/>
                <a:cs typeface="Times New Roman" panose="02020603050405020304" pitchFamily="18" charset="0"/>
              </a:rPr>
              <a:t>    3.23min London velodrome natural light, insulated, efficient running costs, as well as a fast track.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2"/>
              </a:rPr>
              <a:t>https://www.youtube.com/watch?v=MVNo4EoVkXM</a:t>
            </a:r>
            <a:r>
              <a:rPr lang="en-US" sz="1800" dirty="0">
                <a:effectLst/>
                <a:latin typeface="Calibri" panose="020F0502020204030204" pitchFamily="34" charset="0"/>
                <a:ea typeface="Calibri" panose="020F0502020204030204" pitchFamily="34" charset="0"/>
                <a:cs typeface="Times New Roman" panose="02020603050405020304" pitchFamily="18" charset="0"/>
              </a:rPr>
              <a:t> science of an energy efficient running track,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solidFill>
                <a:srgbClr val="FF0000"/>
              </a:solidFill>
            </a:endParaRPr>
          </a:p>
        </p:txBody>
      </p:sp>
    </p:spTree>
    <p:extLst>
      <p:ext uri="{BB962C8B-B14F-4D97-AF65-F5344CB8AC3E}">
        <p14:creationId xmlns:p14="http://schemas.microsoft.com/office/powerpoint/2010/main" val="3392410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134A5B-DD00-4228-A12C-9AB524F78799}"/>
</file>

<file path=customXml/itemProps2.xml><?xml version="1.0" encoding="utf-8"?>
<ds:datastoreItem xmlns:ds="http://schemas.openxmlformats.org/officeDocument/2006/customXml" ds:itemID="{B2185CDC-2ED5-457F-8E0C-BFE84E3A6CFB}"/>
</file>

<file path=customXml/itemProps3.xml><?xml version="1.0" encoding="utf-8"?>
<ds:datastoreItem xmlns:ds="http://schemas.openxmlformats.org/officeDocument/2006/customXml" ds:itemID="{494BA89D-360A-40DF-86F0-C5DA47061880}"/>
</file>

<file path=docProps/app.xml><?xml version="1.0" encoding="utf-8"?>
<Properties xmlns="http://schemas.openxmlformats.org/officeDocument/2006/extended-properties" xmlns:vt="http://schemas.openxmlformats.org/officeDocument/2006/docPropsVTypes">
  <Template/>
  <TotalTime>2297</TotalTime>
  <Words>938</Words>
  <Application>Microsoft Office PowerPoint</Application>
  <PresentationFormat>Widescreen</PresentationFormat>
  <Paragraphs>77</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Cambria Math</vt:lpstr>
      <vt:lpstr>Roboto</vt:lpstr>
      <vt:lpstr>Office Theme</vt:lpstr>
      <vt:lpstr>P1.7  Energy and efficiency</vt:lpstr>
      <vt:lpstr>P1.7  Energy and efficiency</vt:lpstr>
      <vt:lpstr>P1.7  Energy and efficiency</vt:lpstr>
      <vt:lpstr>P1.7  Energy and efficiency</vt:lpstr>
      <vt:lpstr>P1.7  Energy and efficiency</vt:lpstr>
      <vt:lpstr>P1.7  Energy and efficiency</vt:lpstr>
      <vt:lpstr>P1.7  Energy and efficiency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for GCSE Combined Science…problems solved to cover ‘getting to know you’ start</dc:title>
  <dc:creator>Peter Walker</dc:creator>
  <cp:lastModifiedBy>Peter Walker</cp:lastModifiedBy>
  <cp:revision>94</cp:revision>
  <dcterms:created xsi:type="dcterms:W3CDTF">2016-09-29T19:06:02Z</dcterms:created>
  <dcterms:modified xsi:type="dcterms:W3CDTF">2020-10-17T16:48:01Z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