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2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3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339" r:id="rId4"/>
    <p:sldId id="308" r:id="rId5"/>
    <p:sldId id="327" r:id="rId6"/>
    <p:sldId id="328" r:id="rId7"/>
    <p:sldId id="340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C03BD-00A9-467F-9FD6-5E4730F25BA3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6E6EA-C1AD-4728-9428-DAB5FAE207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228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Stimulus 1 –Easy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C00A07-01FB-4E18-AE63-BB9144843D7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064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Homework Task/ put on class charts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ECB40-9F24-4E68-83C5-7E02118E9D0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2724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3B06C-B8CA-4323-A2B8-1ED8DC9E6D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F5D1B9-59D9-4E25-8350-326515193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E44C4-FC10-4A60-8E61-FBD9CA004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A1525-AF42-44C7-83F1-E2928B01F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D9953-DA53-4670-AFA9-8C7E2A83C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674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8301D-DE1D-451F-B0F6-9A0BC144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656F8-4310-4208-831C-3171DD64D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76FA85-AE45-40DE-9E04-4425CFBE9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90E2A-5B50-4FF1-B22E-F78B4E07F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A00A8-7A28-4B3C-A26A-DC6E341E3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72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EB40F-B928-4322-9823-3FAFC6EA9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47E13E-2E8D-4C6C-BB3D-0D7071166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FF5F9-6223-492D-883D-65F761024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879194-B943-41F4-B912-AED6643FA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FEDD-61A9-4B9A-8D83-98F26E66A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74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EC31E-08B4-495E-8BFB-356AD53EB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E89F63-DCAE-4FA3-9B7A-201F2E4601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119F4A-CB71-4058-BBA1-64ADA6B91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0A529-E177-4F54-89EB-063F8C945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12F033-83B7-44A1-81D3-E397A9107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E8AD2D-D824-449D-8393-FD7BFC39D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354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91995-A660-47C6-B1C2-ACD50B934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F229E2-CA31-4077-8B96-D8E4664B87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D57894-664A-4F68-99AE-86202F836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6BAC1C-8AF2-4B97-A100-60A133617D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5A03FD-E269-4A30-9540-837083B44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D2E671-C812-4882-95FA-DCE5021CB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1FC99E-DAF1-47F4-88FC-9AD8DFDA4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14D800-09B9-42DB-9CE3-41F3CBD87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627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4EB9F-D3BB-42C5-9511-02E6EF826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ADF5B-D5FD-4459-9D72-5CC848FEA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7B7414-24B7-4E1A-BD8E-766089D95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2E4C95-8FD3-4391-BB55-B46BB520C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912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63FBC7-BE70-420E-8DC5-BB213DC1F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C0D014-CB98-4629-BDB6-41FC23821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0CC237-895C-4366-9923-EF58356D5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367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F196A-E629-4692-92A7-20AA939B4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6C34D9-DEB3-484C-B3AA-16271FBC6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90B9BC-FD93-41EA-AD7B-91F6984DA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D1771-5FAA-4D22-9AFD-B6BBFACE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FB5E62-B539-4A29-B583-BA7AC6B3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6CD513-D213-4935-853E-70526BECF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42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A980E-300A-436D-8266-0BDAD8687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E9BD3A-3447-41C2-BAC0-8767C28A0F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259F2-76B6-4E41-B524-29F4487D73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33548D-F5DD-4EB3-8F03-543744AFD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695AFE-29F5-44CA-BBE7-8FD293195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CA975F-60BB-430C-81E7-EE2E2F77A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5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C5BA9-7697-4361-8ED8-B9BD42588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64770A-3983-4FBF-94E3-B6041B431F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285F0-B963-4888-82BF-B98ACBAD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BD456-A06B-48E7-96CA-D398FC936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69EDE-2F30-4E9E-B80D-0AEAB822C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20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1BC967-A205-4530-B5B1-128E4173B7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BA7F26-EE61-4A01-83A4-B17A73396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98976-2186-443F-988D-60F638875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8AE07-AA91-4BE0-92FD-FF1775B60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CB4A1-9A5A-494B-A36B-7FC77C500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19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542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467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357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2226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281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7111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64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595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0284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5981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38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519B2F-7489-4492-9463-7F6A84FB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5AC356-A816-4808-8DAF-00ABF97C6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23EE9-ED36-4F84-BABF-74CFCCD0DD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08035-58D8-47FA-803E-3A9F2A930457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68003-7182-4ABA-8D53-D869B5F22A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6E6BF-C03F-4913-A760-EBE06AE2FD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456DA-4FCE-4989-A0E2-93D330A57B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95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122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DCF82-26E4-48CA-8557-6DAE046419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8C2897-BBDA-4546-8A4F-3300447B79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Remote Learning Term 5 </a:t>
            </a:r>
          </a:p>
          <a:p>
            <a:r>
              <a:rPr lang="en-GB" dirty="0"/>
              <a:t>Week 6</a:t>
            </a:r>
          </a:p>
        </p:txBody>
      </p:sp>
    </p:spTree>
    <p:extLst>
      <p:ext uri="{BB962C8B-B14F-4D97-AF65-F5344CB8AC3E}">
        <p14:creationId xmlns:p14="http://schemas.microsoft.com/office/powerpoint/2010/main" val="2457814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87CB7A-DF72-4010-BE32-41EDD5499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689557"/>
            <a:ext cx="3278292" cy="25324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835C13-BCDF-4F5F-AFB3-2C30023D4A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493" y="1255330"/>
            <a:ext cx="3743538" cy="43473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84829B-278D-4638-A106-AEAFCC859B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764" y="698990"/>
            <a:ext cx="3239769" cy="25136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F89850-C7D3-4766-94D1-2B4EB48118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467" y="3809431"/>
            <a:ext cx="3278292" cy="2185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57D6B9-6474-48E1-9047-894392C660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8352" y="3589863"/>
            <a:ext cx="3040590" cy="2643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25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D70DB-3F13-4151-A6DF-622E2D703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 fontScale="90000"/>
          </a:bodyPr>
          <a:lstStyle/>
          <a:p>
            <a:r>
              <a:rPr lang="en-US" sz="4400" dirty="0"/>
              <a:t>You need to produce three ideas in your group. </a:t>
            </a:r>
            <a:br>
              <a:rPr lang="en-US" sz="4400" dirty="0"/>
            </a:br>
            <a:endParaRPr lang="en-GB" dirty="0"/>
          </a:p>
        </p:txBody>
      </p:sp>
      <p:pic>
        <p:nvPicPr>
          <p:cNvPr id="7" name="Content Placeholder 6" descr="One glowing light bulb among rows of unlit bulbs">
            <a:extLst>
              <a:ext uri="{FF2B5EF4-FFF2-40B4-BE49-F238E27FC236}">
                <a16:creationId xmlns:a16="http://schemas.microsoft.com/office/drawing/2014/main" id="{2A3354C9-39C2-4AF2-8847-9FFBE8E37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41" y="2778489"/>
            <a:ext cx="3933825" cy="2950369"/>
          </a:xfrm>
        </p:spPr>
      </p:pic>
      <p:sp>
        <p:nvSpPr>
          <p:cNvPr id="5" name="Control 1">
            <a:extLst>
              <a:ext uri="{FF2B5EF4-FFF2-40B4-BE49-F238E27FC236}">
                <a16:creationId xmlns:a16="http://schemas.microsoft.com/office/drawing/2014/main" id="{7ECE697F-557D-4464-8F34-AF9FAA1050D4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61963" y="5748338"/>
            <a:ext cx="6645275" cy="443230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7E7619FA-D8C2-44AF-81DE-5F7E3A75F22D}"/>
              </a:ext>
            </a:extLst>
          </p:cNvPr>
          <p:cNvGraphicFramePr>
            <a:graphicFrameLocks/>
          </p:cNvGraphicFramePr>
          <p:nvPr/>
        </p:nvGraphicFramePr>
        <p:xfrm>
          <a:off x="5405862" y="1125899"/>
          <a:ext cx="6019334" cy="4602959"/>
        </p:xfrm>
        <a:graphic>
          <a:graphicData uri="http://schemas.openxmlformats.org/drawingml/2006/table">
            <a:tbl>
              <a:tblPr/>
              <a:tblGrid>
                <a:gridCol w="1546913">
                  <a:extLst>
                    <a:ext uri="{9D8B030D-6E8A-4147-A177-3AD203B41FA5}">
                      <a16:colId xmlns:a16="http://schemas.microsoft.com/office/drawing/2014/main" val="1024158227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38088383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2228613039"/>
                    </a:ext>
                  </a:extLst>
                </a:gridCol>
                <a:gridCol w="1490807">
                  <a:extLst>
                    <a:ext uri="{9D8B030D-6E8A-4147-A177-3AD203B41FA5}">
                      <a16:colId xmlns:a16="http://schemas.microsoft.com/office/drawing/2014/main" val="1272855284"/>
                    </a:ext>
                  </a:extLst>
                </a:gridCol>
              </a:tblGrid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1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2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1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Idea 3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284871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Characters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760022"/>
                  </a:ext>
                </a:extLst>
              </a:tr>
              <a:tr h="998941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Events (plot)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0659936"/>
                  </a:ext>
                </a:extLst>
              </a:tr>
              <a:tr h="607195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Messages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371244"/>
                  </a:ext>
                </a:extLst>
              </a:tr>
              <a:tr h="1782433"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2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Other (props, settings, etc)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7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5D6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 fontAlgn="t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b="0" i="0" u="none" strike="noStrike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3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1816" marR="71816" marT="71816" marB="71816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116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90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26B79-A093-4BED-9CB5-10280B538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7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US" sz="5000"/>
              <a:t>Storyboard your idea (Non-linear structure) </a:t>
            </a:r>
            <a:endParaRPr lang="en-GB" sz="5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E32B78-23DD-4E77-8B9C-7779E3BF2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B94D794-6B65-4451-92A0-CF75C3DAA68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11067" y="1825625"/>
          <a:ext cx="10978504" cy="4351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4626">
                  <a:extLst>
                    <a:ext uri="{9D8B030D-6E8A-4147-A177-3AD203B41FA5}">
                      <a16:colId xmlns:a16="http://schemas.microsoft.com/office/drawing/2014/main" val="2333406605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146448284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1987383151"/>
                    </a:ext>
                  </a:extLst>
                </a:gridCol>
                <a:gridCol w="2744626">
                  <a:extLst>
                    <a:ext uri="{9D8B030D-6E8A-4147-A177-3AD203B41FA5}">
                      <a16:colId xmlns:a16="http://schemas.microsoft.com/office/drawing/2014/main" val="998905549"/>
                    </a:ext>
                  </a:extLst>
                </a:gridCol>
              </a:tblGrid>
              <a:tr h="402225">
                <a:tc>
                  <a:txBody>
                    <a:bodyPr/>
                    <a:lstStyle/>
                    <a:p>
                      <a:r>
                        <a:rPr lang="en-US" sz="1800"/>
                        <a:t>Episode 1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2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3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4</a:t>
                      </a:r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934252533"/>
                  </a:ext>
                </a:extLst>
              </a:tr>
              <a:tr h="1773445">
                <a:tc>
                  <a:txBody>
                    <a:bodyPr/>
                    <a:lstStyle/>
                    <a:p>
                      <a:endParaRPr lang="en-US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1951712563"/>
                  </a:ext>
                </a:extLst>
              </a:tr>
              <a:tr h="402225">
                <a:tc>
                  <a:txBody>
                    <a:bodyPr/>
                    <a:lstStyle/>
                    <a:p>
                      <a:r>
                        <a:rPr lang="en-US" sz="1800"/>
                        <a:t>Episode 5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6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7</a:t>
                      </a:r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Episode 8</a:t>
                      </a:r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48021222"/>
                  </a:ext>
                </a:extLst>
              </a:tr>
              <a:tr h="1773445">
                <a:tc>
                  <a:txBody>
                    <a:bodyPr/>
                    <a:lstStyle/>
                    <a:p>
                      <a:endParaRPr lang="en-US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15" marR="91415" marT="45707" marB="45707"/>
                </a:tc>
                <a:extLst>
                  <a:ext uri="{0D108BD9-81ED-4DB2-BD59-A6C34878D82A}">
                    <a16:rowId xmlns:a16="http://schemas.microsoft.com/office/drawing/2014/main" val="2053613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8419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8DFB3-E5F2-42F4-B740-975708422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Task</a:t>
            </a:r>
            <a:br>
              <a:rPr lang="en-US" sz="4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US" sz="4400" b="1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Scripted opening</a:t>
            </a:r>
            <a:br>
              <a:rPr lang="en-US" sz="44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CC139C-4B6A-45A5-AB33-D0D0816A1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Below are some basic conventions of script writing to prepare you for writing your own scripted opening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1. Setting the scene at the start of a play is known as a SLUGLINE (this is italicised) </a:t>
            </a: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i="1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e.g. A busy park, night time, dim lighting and rubbish scattered on the floor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2. NARRATION is where you set up the scene or give part of the backstory to the actors. Again this usually goes at the start and is in italics</a:t>
            </a: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i="1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E.g. BARRY is a 17 year old who has had a difficult life. He is often sullen and angry. At this point in the play he is enraged by the behaviour of his twin sister and wants answers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3. The name of the character speaking must always be stated in CAPITALS, followed by a colon e.g</a:t>
            </a: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BARRY: How did you find out about that abandoned warehouse?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GEORGE: Oh, it just came out of nowhere!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i="1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4. </a:t>
            </a:r>
            <a:r>
              <a:rPr lang="en-US" sz="1800" kern="140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All stage directions need to go in italics, and brackets if it occurs whilst someone is talking</a:t>
            </a: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GEORGE: </a:t>
            </a:r>
            <a:r>
              <a:rPr lang="en-US" sz="1800" i="1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(looking away) </a:t>
            </a:r>
            <a:r>
              <a:rPr lang="en-US" sz="1800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Oh it just came out of nowhere!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800" i="1" kern="1400">
                <a:ln>
                  <a:noFill/>
                </a:ln>
                <a:solidFill>
                  <a:srgbClr val="CC0099"/>
                </a:solidFill>
                <a:effectLst/>
                <a:latin typeface="Calibri" panose="020F0502020204030204" pitchFamily="34" charset="0"/>
              </a:rPr>
              <a:t>George then lifts himself slowly from the bench and walks away</a:t>
            </a: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US" sz="1800" kern="140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0396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E443FD7-A66B-4AA0-872D-B088B9BC5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B56279-3AA1-4515-BB64-BE8B06E86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4095" y="851517"/>
            <a:ext cx="5238466" cy="29914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Task: Write the opening episode script for your devised drama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04BE0EF-3561-49B4-9A29-F283168A9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0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3 h 5154967"/>
              <a:gd name="connsiteX37" fmla="*/ 1625714 w 6184806"/>
              <a:gd name="connsiteY37" fmla="*/ 109243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2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0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3"/>
                  <a:pt x="2445216" y="109243"/>
                </a:cubicBezTo>
                <a:cubicBezTo>
                  <a:pt x="1625714" y="109243"/>
                  <a:pt x="1625714" y="109243"/>
                  <a:pt x="1625714" y="109243"/>
                </a:cubicBezTo>
                <a:cubicBezTo>
                  <a:pt x="1572615" y="109243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7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2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Scroll with solid fill">
            <a:extLst>
              <a:ext uri="{FF2B5EF4-FFF2-40B4-BE49-F238E27FC236}">
                <a16:creationId xmlns:a16="http://schemas.microsoft.com/office/drawing/2014/main" id="{4DAD3679-5F54-46D9-A2EF-6AFF14AEB8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1503" y="2129307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094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Email your completed work to your Drama Teacher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Lake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Hawkins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4C7A92-70DD-4EA1-8FB4-FFA24C3C1C8F}"/>
</file>

<file path=customXml/itemProps2.xml><?xml version="1.0" encoding="utf-8"?>
<ds:datastoreItem xmlns:ds="http://schemas.openxmlformats.org/officeDocument/2006/customXml" ds:itemID="{01E29086-541F-4CEE-961A-6BED10E9F67F}"/>
</file>

<file path=customXml/itemProps3.xml><?xml version="1.0" encoding="utf-8"?>
<ds:datastoreItem xmlns:ds="http://schemas.openxmlformats.org/officeDocument/2006/customXml" ds:itemID="{4225C46B-18A6-4BAB-B048-00588AA1E96A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343</Words>
  <Application>Microsoft Office PowerPoint</Application>
  <PresentationFormat>Widescreen</PresentationFormat>
  <Paragraphs>60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1_Office Theme</vt:lpstr>
      <vt:lpstr>Year 8</vt:lpstr>
      <vt:lpstr>PowerPoint Presentation</vt:lpstr>
      <vt:lpstr>You need to produce three ideas in your group.  </vt:lpstr>
      <vt:lpstr>Storyboard your idea (Non-linear structure) </vt:lpstr>
      <vt:lpstr>Task Scripted opening </vt:lpstr>
      <vt:lpstr>Task: Write the opening episode script for your devised drama 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</dc:title>
  <dc:creator>P Hawkins</dc:creator>
  <cp:lastModifiedBy>P Hawkins</cp:lastModifiedBy>
  <cp:revision>1</cp:revision>
  <dcterms:created xsi:type="dcterms:W3CDTF">2021-03-29T10:49:24Z</dcterms:created>
  <dcterms:modified xsi:type="dcterms:W3CDTF">2021-03-29T10:52:09Z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