
<file path=[Content_Types].xml><?xml version="1.0" encoding="utf-8"?>
<Types xmlns="http://schemas.openxmlformats.org/package/2006/content-types">
  <Default Extension="png" ContentType="image/png"/>
  <Default Extension="tmp" ContentType="image/png"/>
  <Default Extension="jpeg" ContentType="image/jpeg"/>
  <Default Extension="m4a" ContentType="audio/mp4"/>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8" r:id="rId4"/>
    <p:sldId id="313" r:id="rId5"/>
    <p:sldId id="259" r:id="rId6"/>
    <p:sldId id="298" r:id="rId7"/>
    <p:sldId id="261" r:id="rId8"/>
    <p:sldId id="314" r:id="rId9"/>
    <p:sldId id="332" r:id="rId10"/>
    <p:sldId id="316" r:id="rId11"/>
    <p:sldId id="325" r:id="rId12"/>
    <p:sldId id="327" r:id="rId13"/>
    <p:sldId id="311" r:id="rId14"/>
    <p:sldId id="309" r:id="rId15"/>
    <p:sldId id="300" r:id="rId16"/>
    <p:sldId id="315"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114" d="100"/>
          <a:sy n="114" d="100"/>
        </p:scale>
        <p:origin x="47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BCE390-D99F-4AF8-9A53-573AF27A40B3}" type="datetimeFigureOut">
              <a:rPr lang="en-GB" smtClean="0"/>
              <a:t>15/04/2021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7ECDD15-B432-4662-B555-5A2BDDE8E95B}" type="slidenum">
              <a:rPr lang="en-GB" smtClean="0"/>
              <a:t>‹#›</a:t>
            </a:fld>
            <a:endParaRPr lang="en-GB"/>
          </a:p>
        </p:txBody>
      </p:sp>
    </p:spTree>
    <p:extLst>
      <p:ext uri="{BB962C8B-B14F-4D97-AF65-F5344CB8AC3E}">
        <p14:creationId xmlns:p14="http://schemas.microsoft.com/office/powerpoint/2010/main" val="37492469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F474A075-C09F-4E3A-BBDF-4A6132607498}"/>
              </a:ext>
            </a:extLst>
          </p:cNvPr>
          <p:cNvSpPr>
            <a:spLocks noGrp="1" noRot="1" noChangeAspect="1" noTextEdit="1"/>
          </p:cNvSpPr>
          <p:nvPr>
            <p:ph type="sldImg"/>
          </p:nvPr>
        </p:nvSpPr>
        <p:spPr>
          <a:ln/>
        </p:spPr>
      </p:sp>
      <p:sp>
        <p:nvSpPr>
          <p:cNvPr id="13315" name="Notes Placeholder 2">
            <a:extLst>
              <a:ext uri="{FF2B5EF4-FFF2-40B4-BE49-F238E27FC236}">
                <a16:creationId xmlns:a16="http://schemas.microsoft.com/office/drawing/2014/main" id="{85D6C316-F764-4918-8150-6CEE0CDEFE5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t>Students listen to the 6 sentences and note down, in English the meaning</a:t>
            </a:r>
            <a:endParaRPr lang="es-ES_tradnl" altLang="en-US"/>
          </a:p>
        </p:txBody>
      </p:sp>
      <p:sp>
        <p:nvSpPr>
          <p:cNvPr id="13316" name="Slide Number Placeholder 3">
            <a:extLst>
              <a:ext uri="{FF2B5EF4-FFF2-40B4-BE49-F238E27FC236}">
                <a16:creationId xmlns:a16="http://schemas.microsoft.com/office/drawing/2014/main" id="{383D0F5B-54B0-44AB-9E51-C3EECF55AB8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4B14D012-BD26-4FD7-9AFA-8A5D83DBADB8}" type="slidenum">
              <a:rPr lang="en-GB" altLang="en-US" sz="1200"/>
              <a:pPr/>
              <a:t>9</a:t>
            </a:fld>
            <a:endParaRPr lang="en-GB"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BBE5BC78-8E3C-4B05-AA8B-5DCC83175DAE}"/>
              </a:ext>
            </a:extLst>
          </p:cNvPr>
          <p:cNvSpPr>
            <a:spLocks noGrp="1" noRot="1" noChangeAspect="1" noTextEdit="1"/>
          </p:cNvSpPr>
          <p:nvPr>
            <p:ph type="sldImg"/>
          </p:nvPr>
        </p:nvSpPr>
        <p:spPr>
          <a:ln/>
        </p:spPr>
      </p:sp>
      <p:sp>
        <p:nvSpPr>
          <p:cNvPr id="18435" name="Notes Placeholder 2">
            <a:extLst>
              <a:ext uri="{FF2B5EF4-FFF2-40B4-BE49-F238E27FC236}">
                <a16:creationId xmlns:a16="http://schemas.microsoft.com/office/drawing/2014/main" id="{ED67B532-F2D0-4C16-B68B-372BE9A1684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t>Students identify present, past and future verbs and organise into a table</a:t>
            </a:r>
            <a:endParaRPr lang="es-ES_tradnl" altLang="en-US"/>
          </a:p>
        </p:txBody>
      </p:sp>
      <p:sp>
        <p:nvSpPr>
          <p:cNvPr id="18436" name="Slide Number Placeholder 3">
            <a:extLst>
              <a:ext uri="{FF2B5EF4-FFF2-40B4-BE49-F238E27FC236}">
                <a16:creationId xmlns:a16="http://schemas.microsoft.com/office/drawing/2014/main" id="{D69788F6-DD6A-4DED-BD8E-9DEA90F51EC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CFB74C58-851B-4EF2-AE39-7EB659936BCF}" type="slidenum">
              <a:rPr lang="en-GB" altLang="en-US"/>
              <a:pPr>
                <a:spcBef>
                  <a:spcPct val="0"/>
                </a:spcBef>
              </a:pPr>
              <a:t>11</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D05AD71C-A863-4A76-816F-6388AB66B660}"/>
              </a:ext>
            </a:extLst>
          </p:cNvPr>
          <p:cNvSpPr>
            <a:spLocks noGrp="1" noRot="1" noChangeAspect="1" noTextEdit="1"/>
          </p:cNvSpPr>
          <p:nvPr>
            <p:ph type="sldImg"/>
          </p:nvPr>
        </p:nvSpPr>
        <p:spPr>
          <a:ln/>
        </p:spPr>
      </p:sp>
      <p:sp>
        <p:nvSpPr>
          <p:cNvPr id="20483" name="Notes Placeholder 2">
            <a:extLst>
              <a:ext uri="{FF2B5EF4-FFF2-40B4-BE49-F238E27FC236}">
                <a16:creationId xmlns:a16="http://schemas.microsoft.com/office/drawing/2014/main" id="{13D772B0-AC87-4066-A5CD-073DF51419D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altLang="en-US"/>
          </a:p>
        </p:txBody>
      </p:sp>
      <p:sp>
        <p:nvSpPr>
          <p:cNvPr id="20484" name="Slide Number Placeholder 3">
            <a:extLst>
              <a:ext uri="{FF2B5EF4-FFF2-40B4-BE49-F238E27FC236}">
                <a16:creationId xmlns:a16="http://schemas.microsoft.com/office/drawing/2014/main" id="{F56E106E-55B3-4E44-9104-D361E496762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E4EA0742-781A-4E59-9837-C694FCD0D0DF}" type="slidenum">
              <a:rPr lang="en-GB" altLang="en-US"/>
              <a:pPr>
                <a:spcBef>
                  <a:spcPct val="0"/>
                </a:spcBef>
              </a:pPr>
              <a:t>12</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CB82D6-E80B-4C7F-A169-6A8E848DBA3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A98DE80-984C-4089-8C18-729E5FA2AE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6C2A899-FC4A-454B-99F7-6C1326E5F16D}"/>
              </a:ext>
            </a:extLst>
          </p:cNvPr>
          <p:cNvSpPr>
            <a:spLocks noGrp="1"/>
          </p:cNvSpPr>
          <p:nvPr>
            <p:ph type="dt" sz="half" idx="10"/>
          </p:nvPr>
        </p:nvSpPr>
        <p:spPr/>
        <p:txBody>
          <a:bodyPr/>
          <a:lstStyle/>
          <a:p>
            <a:fld id="{06C0AAF8-E8D7-4237-9011-33999AB40D3B}" type="datetimeFigureOut">
              <a:rPr lang="en-GB" smtClean="0"/>
              <a:t>15/04/2021</a:t>
            </a:fld>
            <a:endParaRPr lang="en-GB"/>
          </a:p>
        </p:txBody>
      </p:sp>
      <p:sp>
        <p:nvSpPr>
          <p:cNvPr id="5" name="Footer Placeholder 4">
            <a:extLst>
              <a:ext uri="{FF2B5EF4-FFF2-40B4-BE49-F238E27FC236}">
                <a16:creationId xmlns:a16="http://schemas.microsoft.com/office/drawing/2014/main" id="{462AB57C-5BB3-41F9-AD3E-6F3B5E56FE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682690-5F90-456B-B2D1-C3B308A41193}"/>
              </a:ext>
            </a:extLst>
          </p:cNvPr>
          <p:cNvSpPr>
            <a:spLocks noGrp="1"/>
          </p:cNvSpPr>
          <p:nvPr>
            <p:ph type="sldNum" sz="quarter" idx="12"/>
          </p:nvPr>
        </p:nvSpPr>
        <p:spPr/>
        <p:txBody>
          <a:bodyPr/>
          <a:lstStyle/>
          <a:p>
            <a:fld id="{D6D75E5F-BBA9-4504-B98E-ADFB9DA9B1E7}" type="slidenum">
              <a:rPr lang="en-GB" smtClean="0"/>
              <a:t>‹#›</a:t>
            </a:fld>
            <a:endParaRPr lang="en-GB"/>
          </a:p>
        </p:txBody>
      </p:sp>
    </p:spTree>
    <p:extLst>
      <p:ext uri="{BB962C8B-B14F-4D97-AF65-F5344CB8AC3E}">
        <p14:creationId xmlns:p14="http://schemas.microsoft.com/office/powerpoint/2010/main" val="41293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3A5CF-08BD-4E56-8567-4F43D20FC2E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D266968-E21E-4590-A1EF-B7A416F2FA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8436A47-2285-4BC6-83E9-14440B9F4F48}"/>
              </a:ext>
            </a:extLst>
          </p:cNvPr>
          <p:cNvSpPr>
            <a:spLocks noGrp="1"/>
          </p:cNvSpPr>
          <p:nvPr>
            <p:ph type="dt" sz="half" idx="10"/>
          </p:nvPr>
        </p:nvSpPr>
        <p:spPr/>
        <p:txBody>
          <a:bodyPr/>
          <a:lstStyle/>
          <a:p>
            <a:fld id="{06C0AAF8-E8D7-4237-9011-33999AB40D3B}" type="datetimeFigureOut">
              <a:rPr lang="en-GB" smtClean="0"/>
              <a:t>15/04/2021</a:t>
            </a:fld>
            <a:endParaRPr lang="en-GB"/>
          </a:p>
        </p:txBody>
      </p:sp>
      <p:sp>
        <p:nvSpPr>
          <p:cNvPr id="5" name="Footer Placeholder 4">
            <a:extLst>
              <a:ext uri="{FF2B5EF4-FFF2-40B4-BE49-F238E27FC236}">
                <a16:creationId xmlns:a16="http://schemas.microsoft.com/office/drawing/2014/main" id="{5040E945-FDD0-4A73-A2E2-6776614F42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43A3C7-6C63-4938-A345-5865D8E453C6}"/>
              </a:ext>
            </a:extLst>
          </p:cNvPr>
          <p:cNvSpPr>
            <a:spLocks noGrp="1"/>
          </p:cNvSpPr>
          <p:nvPr>
            <p:ph type="sldNum" sz="quarter" idx="12"/>
          </p:nvPr>
        </p:nvSpPr>
        <p:spPr/>
        <p:txBody>
          <a:bodyPr/>
          <a:lstStyle/>
          <a:p>
            <a:fld id="{D6D75E5F-BBA9-4504-B98E-ADFB9DA9B1E7}" type="slidenum">
              <a:rPr lang="en-GB" smtClean="0"/>
              <a:t>‹#›</a:t>
            </a:fld>
            <a:endParaRPr lang="en-GB"/>
          </a:p>
        </p:txBody>
      </p:sp>
    </p:spTree>
    <p:extLst>
      <p:ext uri="{BB962C8B-B14F-4D97-AF65-F5344CB8AC3E}">
        <p14:creationId xmlns:p14="http://schemas.microsoft.com/office/powerpoint/2010/main" val="38448834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303B0-6DDD-4A4D-A9D5-8C3A5D905BB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FC1C9BC-4935-419F-8843-5C94E681A55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AC9C89-7992-4D45-BB2A-B4906C978A83}"/>
              </a:ext>
            </a:extLst>
          </p:cNvPr>
          <p:cNvSpPr>
            <a:spLocks noGrp="1"/>
          </p:cNvSpPr>
          <p:nvPr>
            <p:ph type="dt" sz="half" idx="10"/>
          </p:nvPr>
        </p:nvSpPr>
        <p:spPr/>
        <p:txBody>
          <a:bodyPr/>
          <a:lstStyle/>
          <a:p>
            <a:fld id="{06C0AAF8-E8D7-4237-9011-33999AB40D3B}" type="datetimeFigureOut">
              <a:rPr lang="en-GB" smtClean="0"/>
              <a:t>15/04/2021</a:t>
            </a:fld>
            <a:endParaRPr lang="en-GB"/>
          </a:p>
        </p:txBody>
      </p:sp>
      <p:sp>
        <p:nvSpPr>
          <p:cNvPr id="5" name="Footer Placeholder 4">
            <a:extLst>
              <a:ext uri="{FF2B5EF4-FFF2-40B4-BE49-F238E27FC236}">
                <a16:creationId xmlns:a16="http://schemas.microsoft.com/office/drawing/2014/main" id="{210191C5-E9ED-4C00-995F-037A50123C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B3160D-0541-4D0A-85AC-A743096D90C0}"/>
              </a:ext>
            </a:extLst>
          </p:cNvPr>
          <p:cNvSpPr>
            <a:spLocks noGrp="1"/>
          </p:cNvSpPr>
          <p:nvPr>
            <p:ph type="sldNum" sz="quarter" idx="12"/>
          </p:nvPr>
        </p:nvSpPr>
        <p:spPr/>
        <p:txBody>
          <a:bodyPr/>
          <a:lstStyle/>
          <a:p>
            <a:fld id="{D6D75E5F-BBA9-4504-B98E-ADFB9DA9B1E7}" type="slidenum">
              <a:rPr lang="en-GB" smtClean="0"/>
              <a:t>‹#›</a:t>
            </a:fld>
            <a:endParaRPr lang="en-GB"/>
          </a:p>
        </p:txBody>
      </p:sp>
    </p:spTree>
    <p:extLst>
      <p:ext uri="{BB962C8B-B14F-4D97-AF65-F5344CB8AC3E}">
        <p14:creationId xmlns:p14="http://schemas.microsoft.com/office/powerpoint/2010/main" val="6466092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E04F54-2320-48A5-AD68-71B1273A17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7DBAEDB-B5A6-4B70-ADB8-0DC6BBE9705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6B917B9-71FC-4670-BE75-6D105CFDB56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0254DC4-52A1-4494-9BC6-EB1C3ABFD596}"/>
              </a:ext>
            </a:extLst>
          </p:cNvPr>
          <p:cNvSpPr>
            <a:spLocks noGrp="1"/>
          </p:cNvSpPr>
          <p:nvPr>
            <p:ph type="dt" sz="half" idx="10"/>
          </p:nvPr>
        </p:nvSpPr>
        <p:spPr/>
        <p:txBody>
          <a:bodyPr/>
          <a:lstStyle/>
          <a:p>
            <a:fld id="{06C0AAF8-E8D7-4237-9011-33999AB40D3B}" type="datetimeFigureOut">
              <a:rPr lang="en-GB" smtClean="0"/>
              <a:t>15/04/2021</a:t>
            </a:fld>
            <a:endParaRPr lang="en-GB"/>
          </a:p>
        </p:txBody>
      </p:sp>
      <p:sp>
        <p:nvSpPr>
          <p:cNvPr id="6" name="Footer Placeholder 5">
            <a:extLst>
              <a:ext uri="{FF2B5EF4-FFF2-40B4-BE49-F238E27FC236}">
                <a16:creationId xmlns:a16="http://schemas.microsoft.com/office/drawing/2014/main" id="{A616F82F-BA8B-42AE-A465-F2F5FB9A03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D7C0BF5-8358-4CAA-AFE8-9DB2BBCB1220}"/>
              </a:ext>
            </a:extLst>
          </p:cNvPr>
          <p:cNvSpPr>
            <a:spLocks noGrp="1"/>
          </p:cNvSpPr>
          <p:nvPr>
            <p:ph type="sldNum" sz="quarter" idx="12"/>
          </p:nvPr>
        </p:nvSpPr>
        <p:spPr/>
        <p:txBody>
          <a:bodyPr/>
          <a:lstStyle/>
          <a:p>
            <a:fld id="{D6D75E5F-BBA9-4504-B98E-ADFB9DA9B1E7}" type="slidenum">
              <a:rPr lang="en-GB" smtClean="0"/>
              <a:t>‹#›</a:t>
            </a:fld>
            <a:endParaRPr lang="en-GB"/>
          </a:p>
        </p:txBody>
      </p:sp>
    </p:spTree>
    <p:extLst>
      <p:ext uri="{BB962C8B-B14F-4D97-AF65-F5344CB8AC3E}">
        <p14:creationId xmlns:p14="http://schemas.microsoft.com/office/powerpoint/2010/main" val="834540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6D420-EDCD-42F3-9060-1312C66A905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7547B8-EC2E-4BA3-BED7-9CD464D21AD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0FBD2AF-71FB-47FE-8CCB-A5B92674A72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01055FC-55AF-43FF-B6F9-DA9F216D29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0CFE584-5470-4E77-BCBA-7B31DEBF55A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A1C9F76-6703-40E5-928E-A9EBD4D31EC5}"/>
              </a:ext>
            </a:extLst>
          </p:cNvPr>
          <p:cNvSpPr>
            <a:spLocks noGrp="1"/>
          </p:cNvSpPr>
          <p:nvPr>
            <p:ph type="dt" sz="half" idx="10"/>
          </p:nvPr>
        </p:nvSpPr>
        <p:spPr/>
        <p:txBody>
          <a:bodyPr/>
          <a:lstStyle/>
          <a:p>
            <a:fld id="{06C0AAF8-E8D7-4237-9011-33999AB40D3B}" type="datetimeFigureOut">
              <a:rPr lang="en-GB" smtClean="0"/>
              <a:t>15/04/2021</a:t>
            </a:fld>
            <a:endParaRPr lang="en-GB"/>
          </a:p>
        </p:txBody>
      </p:sp>
      <p:sp>
        <p:nvSpPr>
          <p:cNvPr id="8" name="Footer Placeholder 7">
            <a:extLst>
              <a:ext uri="{FF2B5EF4-FFF2-40B4-BE49-F238E27FC236}">
                <a16:creationId xmlns:a16="http://schemas.microsoft.com/office/drawing/2014/main" id="{FF38491F-1CBB-4F4C-8A7B-3000ECFDFA8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C1263C5-3B2A-4BCD-941F-990B911E4824}"/>
              </a:ext>
            </a:extLst>
          </p:cNvPr>
          <p:cNvSpPr>
            <a:spLocks noGrp="1"/>
          </p:cNvSpPr>
          <p:nvPr>
            <p:ph type="sldNum" sz="quarter" idx="12"/>
          </p:nvPr>
        </p:nvSpPr>
        <p:spPr/>
        <p:txBody>
          <a:bodyPr/>
          <a:lstStyle/>
          <a:p>
            <a:fld id="{D6D75E5F-BBA9-4504-B98E-ADFB9DA9B1E7}" type="slidenum">
              <a:rPr lang="en-GB" smtClean="0"/>
              <a:t>‹#›</a:t>
            </a:fld>
            <a:endParaRPr lang="en-GB"/>
          </a:p>
        </p:txBody>
      </p:sp>
    </p:spTree>
    <p:extLst>
      <p:ext uri="{BB962C8B-B14F-4D97-AF65-F5344CB8AC3E}">
        <p14:creationId xmlns:p14="http://schemas.microsoft.com/office/powerpoint/2010/main" val="16939138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4861D-B765-457C-8AED-2CE4C861B37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B82AD5C-AC3F-42FE-9D4B-C8268FFF713E}"/>
              </a:ext>
            </a:extLst>
          </p:cNvPr>
          <p:cNvSpPr>
            <a:spLocks noGrp="1"/>
          </p:cNvSpPr>
          <p:nvPr>
            <p:ph type="dt" sz="half" idx="10"/>
          </p:nvPr>
        </p:nvSpPr>
        <p:spPr/>
        <p:txBody>
          <a:bodyPr/>
          <a:lstStyle/>
          <a:p>
            <a:fld id="{06C0AAF8-E8D7-4237-9011-33999AB40D3B}" type="datetimeFigureOut">
              <a:rPr lang="en-GB" smtClean="0"/>
              <a:t>15/04/2021</a:t>
            </a:fld>
            <a:endParaRPr lang="en-GB"/>
          </a:p>
        </p:txBody>
      </p:sp>
      <p:sp>
        <p:nvSpPr>
          <p:cNvPr id="4" name="Footer Placeholder 3">
            <a:extLst>
              <a:ext uri="{FF2B5EF4-FFF2-40B4-BE49-F238E27FC236}">
                <a16:creationId xmlns:a16="http://schemas.microsoft.com/office/drawing/2014/main" id="{C77C1D3F-6D55-4E70-929E-EDA5991CDE4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27BBA4A-2AC9-452F-8C7A-CC9490428E3A}"/>
              </a:ext>
            </a:extLst>
          </p:cNvPr>
          <p:cNvSpPr>
            <a:spLocks noGrp="1"/>
          </p:cNvSpPr>
          <p:nvPr>
            <p:ph type="sldNum" sz="quarter" idx="12"/>
          </p:nvPr>
        </p:nvSpPr>
        <p:spPr/>
        <p:txBody>
          <a:bodyPr/>
          <a:lstStyle/>
          <a:p>
            <a:fld id="{D6D75E5F-BBA9-4504-B98E-ADFB9DA9B1E7}" type="slidenum">
              <a:rPr lang="en-GB" smtClean="0"/>
              <a:t>‹#›</a:t>
            </a:fld>
            <a:endParaRPr lang="en-GB"/>
          </a:p>
        </p:txBody>
      </p:sp>
    </p:spTree>
    <p:extLst>
      <p:ext uri="{BB962C8B-B14F-4D97-AF65-F5344CB8AC3E}">
        <p14:creationId xmlns:p14="http://schemas.microsoft.com/office/powerpoint/2010/main" val="25246092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3C7E906-DD77-4105-A05C-B15BA932F1A2}"/>
              </a:ext>
            </a:extLst>
          </p:cNvPr>
          <p:cNvSpPr>
            <a:spLocks noGrp="1"/>
          </p:cNvSpPr>
          <p:nvPr>
            <p:ph type="dt" sz="half" idx="10"/>
          </p:nvPr>
        </p:nvSpPr>
        <p:spPr/>
        <p:txBody>
          <a:bodyPr/>
          <a:lstStyle/>
          <a:p>
            <a:fld id="{06C0AAF8-E8D7-4237-9011-33999AB40D3B}" type="datetimeFigureOut">
              <a:rPr lang="en-GB" smtClean="0"/>
              <a:t>15/04/2021</a:t>
            </a:fld>
            <a:endParaRPr lang="en-GB"/>
          </a:p>
        </p:txBody>
      </p:sp>
      <p:sp>
        <p:nvSpPr>
          <p:cNvPr id="3" name="Footer Placeholder 2">
            <a:extLst>
              <a:ext uri="{FF2B5EF4-FFF2-40B4-BE49-F238E27FC236}">
                <a16:creationId xmlns:a16="http://schemas.microsoft.com/office/drawing/2014/main" id="{A34E9821-A706-4EA1-A45A-6873DBCB86F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E018A5C-B262-4190-BDA0-18F62506ED00}"/>
              </a:ext>
            </a:extLst>
          </p:cNvPr>
          <p:cNvSpPr>
            <a:spLocks noGrp="1"/>
          </p:cNvSpPr>
          <p:nvPr>
            <p:ph type="sldNum" sz="quarter" idx="12"/>
          </p:nvPr>
        </p:nvSpPr>
        <p:spPr/>
        <p:txBody>
          <a:bodyPr/>
          <a:lstStyle/>
          <a:p>
            <a:fld id="{D6D75E5F-BBA9-4504-B98E-ADFB9DA9B1E7}" type="slidenum">
              <a:rPr lang="en-GB" smtClean="0"/>
              <a:t>‹#›</a:t>
            </a:fld>
            <a:endParaRPr lang="en-GB"/>
          </a:p>
        </p:txBody>
      </p:sp>
    </p:spTree>
    <p:extLst>
      <p:ext uri="{BB962C8B-B14F-4D97-AF65-F5344CB8AC3E}">
        <p14:creationId xmlns:p14="http://schemas.microsoft.com/office/powerpoint/2010/main" val="2486347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B4DBCA-111E-4D38-8E3A-07D6F4308A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467DB4C-5563-41BC-B61D-0A1FE2F352C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4B40153-0E70-46C5-9852-0B371307DD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283C7E8-7E7B-49DE-9A62-ED3C67E82319}"/>
              </a:ext>
            </a:extLst>
          </p:cNvPr>
          <p:cNvSpPr>
            <a:spLocks noGrp="1"/>
          </p:cNvSpPr>
          <p:nvPr>
            <p:ph type="dt" sz="half" idx="10"/>
          </p:nvPr>
        </p:nvSpPr>
        <p:spPr/>
        <p:txBody>
          <a:bodyPr/>
          <a:lstStyle/>
          <a:p>
            <a:fld id="{06C0AAF8-E8D7-4237-9011-33999AB40D3B}" type="datetimeFigureOut">
              <a:rPr lang="en-GB" smtClean="0"/>
              <a:t>15/04/2021</a:t>
            </a:fld>
            <a:endParaRPr lang="en-GB"/>
          </a:p>
        </p:txBody>
      </p:sp>
      <p:sp>
        <p:nvSpPr>
          <p:cNvPr id="6" name="Footer Placeholder 5">
            <a:extLst>
              <a:ext uri="{FF2B5EF4-FFF2-40B4-BE49-F238E27FC236}">
                <a16:creationId xmlns:a16="http://schemas.microsoft.com/office/drawing/2014/main" id="{49D85B40-60FC-4805-996F-285F45D9118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7084E97-49D4-4FF9-843C-62F7A203BE23}"/>
              </a:ext>
            </a:extLst>
          </p:cNvPr>
          <p:cNvSpPr>
            <a:spLocks noGrp="1"/>
          </p:cNvSpPr>
          <p:nvPr>
            <p:ph type="sldNum" sz="quarter" idx="12"/>
          </p:nvPr>
        </p:nvSpPr>
        <p:spPr/>
        <p:txBody>
          <a:bodyPr/>
          <a:lstStyle/>
          <a:p>
            <a:fld id="{D6D75E5F-BBA9-4504-B98E-ADFB9DA9B1E7}" type="slidenum">
              <a:rPr lang="en-GB" smtClean="0"/>
              <a:t>‹#›</a:t>
            </a:fld>
            <a:endParaRPr lang="en-GB"/>
          </a:p>
        </p:txBody>
      </p:sp>
    </p:spTree>
    <p:extLst>
      <p:ext uri="{BB962C8B-B14F-4D97-AF65-F5344CB8AC3E}">
        <p14:creationId xmlns:p14="http://schemas.microsoft.com/office/powerpoint/2010/main" val="38579176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3E4CC-2408-4473-9C3E-A8DE4579E9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FF1E729-4E8E-4443-B732-36E76EEDFFA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8996A05-89FD-48D2-804A-E2A9FF939B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E1E835A-4666-4819-8FF1-7680C66ECFB0}"/>
              </a:ext>
            </a:extLst>
          </p:cNvPr>
          <p:cNvSpPr>
            <a:spLocks noGrp="1"/>
          </p:cNvSpPr>
          <p:nvPr>
            <p:ph type="dt" sz="half" idx="10"/>
          </p:nvPr>
        </p:nvSpPr>
        <p:spPr/>
        <p:txBody>
          <a:bodyPr/>
          <a:lstStyle/>
          <a:p>
            <a:fld id="{06C0AAF8-E8D7-4237-9011-33999AB40D3B}" type="datetimeFigureOut">
              <a:rPr lang="en-GB" smtClean="0"/>
              <a:t>15/04/2021</a:t>
            </a:fld>
            <a:endParaRPr lang="en-GB"/>
          </a:p>
        </p:txBody>
      </p:sp>
      <p:sp>
        <p:nvSpPr>
          <p:cNvPr id="6" name="Footer Placeholder 5">
            <a:extLst>
              <a:ext uri="{FF2B5EF4-FFF2-40B4-BE49-F238E27FC236}">
                <a16:creationId xmlns:a16="http://schemas.microsoft.com/office/drawing/2014/main" id="{5F989F25-2CCF-4626-AD0B-ECA0E694B4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FF764E-6799-47A1-937D-566119261771}"/>
              </a:ext>
            </a:extLst>
          </p:cNvPr>
          <p:cNvSpPr>
            <a:spLocks noGrp="1"/>
          </p:cNvSpPr>
          <p:nvPr>
            <p:ph type="sldNum" sz="quarter" idx="12"/>
          </p:nvPr>
        </p:nvSpPr>
        <p:spPr/>
        <p:txBody>
          <a:bodyPr/>
          <a:lstStyle/>
          <a:p>
            <a:fld id="{D6D75E5F-BBA9-4504-B98E-ADFB9DA9B1E7}" type="slidenum">
              <a:rPr lang="en-GB" smtClean="0"/>
              <a:t>‹#›</a:t>
            </a:fld>
            <a:endParaRPr lang="en-GB"/>
          </a:p>
        </p:txBody>
      </p:sp>
    </p:spTree>
    <p:extLst>
      <p:ext uri="{BB962C8B-B14F-4D97-AF65-F5344CB8AC3E}">
        <p14:creationId xmlns:p14="http://schemas.microsoft.com/office/powerpoint/2010/main" val="4107683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57368-4E6A-4D47-A850-FF1229AE3FE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9A107E1-8D78-49FB-8737-BD0E1ABC93C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A276E-B63D-4F4E-B296-469E15BFA536}"/>
              </a:ext>
            </a:extLst>
          </p:cNvPr>
          <p:cNvSpPr>
            <a:spLocks noGrp="1"/>
          </p:cNvSpPr>
          <p:nvPr>
            <p:ph type="dt" sz="half" idx="10"/>
          </p:nvPr>
        </p:nvSpPr>
        <p:spPr/>
        <p:txBody>
          <a:bodyPr/>
          <a:lstStyle/>
          <a:p>
            <a:fld id="{06C0AAF8-E8D7-4237-9011-33999AB40D3B}" type="datetimeFigureOut">
              <a:rPr lang="en-GB" smtClean="0"/>
              <a:t>15/04/2021</a:t>
            </a:fld>
            <a:endParaRPr lang="en-GB"/>
          </a:p>
        </p:txBody>
      </p:sp>
      <p:sp>
        <p:nvSpPr>
          <p:cNvPr id="5" name="Footer Placeholder 4">
            <a:extLst>
              <a:ext uri="{FF2B5EF4-FFF2-40B4-BE49-F238E27FC236}">
                <a16:creationId xmlns:a16="http://schemas.microsoft.com/office/drawing/2014/main" id="{CA7177FF-24EE-404A-BFA3-15E3B3AD486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66CF98-5DB1-47DD-955D-8D66652E28E7}"/>
              </a:ext>
            </a:extLst>
          </p:cNvPr>
          <p:cNvSpPr>
            <a:spLocks noGrp="1"/>
          </p:cNvSpPr>
          <p:nvPr>
            <p:ph type="sldNum" sz="quarter" idx="12"/>
          </p:nvPr>
        </p:nvSpPr>
        <p:spPr/>
        <p:txBody>
          <a:bodyPr/>
          <a:lstStyle/>
          <a:p>
            <a:fld id="{D6D75E5F-BBA9-4504-B98E-ADFB9DA9B1E7}" type="slidenum">
              <a:rPr lang="en-GB" smtClean="0"/>
              <a:t>‹#›</a:t>
            </a:fld>
            <a:endParaRPr lang="en-GB"/>
          </a:p>
        </p:txBody>
      </p:sp>
    </p:spTree>
    <p:extLst>
      <p:ext uri="{BB962C8B-B14F-4D97-AF65-F5344CB8AC3E}">
        <p14:creationId xmlns:p14="http://schemas.microsoft.com/office/powerpoint/2010/main" val="27892758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BBC888-3847-4C37-96FC-9042B042C71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599E5DD-6420-4665-8241-EA2B2F9A061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AE1544-8744-44CD-80D4-05504C3A4896}"/>
              </a:ext>
            </a:extLst>
          </p:cNvPr>
          <p:cNvSpPr>
            <a:spLocks noGrp="1"/>
          </p:cNvSpPr>
          <p:nvPr>
            <p:ph type="dt" sz="half" idx="10"/>
          </p:nvPr>
        </p:nvSpPr>
        <p:spPr/>
        <p:txBody>
          <a:bodyPr/>
          <a:lstStyle/>
          <a:p>
            <a:fld id="{06C0AAF8-E8D7-4237-9011-33999AB40D3B}" type="datetimeFigureOut">
              <a:rPr lang="en-GB" smtClean="0"/>
              <a:t>15/04/2021</a:t>
            </a:fld>
            <a:endParaRPr lang="en-GB"/>
          </a:p>
        </p:txBody>
      </p:sp>
      <p:sp>
        <p:nvSpPr>
          <p:cNvPr id="5" name="Footer Placeholder 4">
            <a:extLst>
              <a:ext uri="{FF2B5EF4-FFF2-40B4-BE49-F238E27FC236}">
                <a16:creationId xmlns:a16="http://schemas.microsoft.com/office/drawing/2014/main" id="{D2619D5A-A14A-4FC1-BC9E-4722206E26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CE0A666-60A7-49E3-A86F-E8FC00B74646}"/>
              </a:ext>
            </a:extLst>
          </p:cNvPr>
          <p:cNvSpPr>
            <a:spLocks noGrp="1"/>
          </p:cNvSpPr>
          <p:nvPr>
            <p:ph type="sldNum" sz="quarter" idx="12"/>
          </p:nvPr>
        </p:nvSpPr>
        <p:spPr/>
        <p:txBody>
          <a:bodyPr/>
          <a:lstStyle/>
          <a:p>
            <a:fld id="{D6D75E5F-BBA9-4504-B98E-ADFB9DA9B1E7}" type="slidenum">
              <a:rPr lang="en-GB" smtClean="0"/>
              <a:t>‹#›</a:t>
            </a:fld>
            <a:endParaRPr lang="en-GB"/>
          </a:p>
        </p:txBody>
      </p:sp>
    </p:spTree>
    <p:extLst>
      <p:ext uri="{BB962C8B-B14F-4D97-AF65-F5344CB8AC3E}">
        <p14:creationId xmlns:p14="http://schemas.microsoft.com/office/powerpoint/2010/main" val="32964654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C58BC06-2A6F-45A6-8C2D-B3607C8D1A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8E4A65A-C96C-40E6-91A9-2202676392B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995B0E-BA5B-46F6-8B61-ABA72F549F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C0AAF8-E8D7-4237-9011-33999AB40D3B}" type="datetimeFigureOut">
              <a:rPr lang="en-GB" smtClean="0"/>
              <a:t>15/04/2021</a:t>
            </a:fld>
            <a:endParaRPr lang="en-GB"/>
          </a:p>
        </p:txBody>
      </p:sp>
      <p:sp>
        <p:nvSpPr>
          <p:cNvPr id="5" name="Footer Placeholder 4">
            <a:extLst>
              <a:ext uri="{FF2B5EF4-FFF2-40B4-BE49-F238E27FC236}">
                <a16:creationId xmlns:a16="http://schemas.microsoft.com/office/drawing/2014/main" id="{6B35BF8B-59F8-4929-8768-42E505C7D6F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ABAF5ED-69B3-46AE-9A65-8F3D781A0FE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D75E5F-BBA9-4504-B98E-ADFB9DA9B1E7}" type="slidenum">
              <a:rPr lang="en-GB" smtClean="0"/>
              <a:t>‹#›</a:t>
            </a:fld>
            <a:endParaRPr lang="en-GB"/>
          </a:p>
        </p:txBody>
      </p:sp>
    </p:spTree>
    <p:extLst>
      <p:ext uri="{BB962C8B-B14F-4D97-AF65-F5344CB8AC3E}">
        <p14:creationId xmlns:p14="http://schemas.microsoft.com/office/powerpoint/2010/main" val="35236382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WAV"/><Relationship Id="rId1" Type="http://schemas.microsoft.com/office/2007/relationships/media" Target="../media/media3.WAV"/><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tmp"/><Relationship Id="rId2" Type="http://schemas.openxmlformats.org/officeDocument/2006/relationships/image" Target="../media/image3.tmp"/><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B53AED4-1023-4B3C-A8F5-AB570DDAD18C}"/>
              </a:ext>
            </a:extLst>
          </p:cNvPr>
          <p:cNvSpPr/>
          <p:nvPr/>
        </p:nvSpPr>
        <p:spPr>
          <a:xfrm>
            <a:off x="2812984" y="843677"/>
            <a:ext cx="6395918" cy="2585323"/>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Remote learning work</a:t>
            </a:r>
          </a:p>
          <a:p>
            <a:pPr algn="ctr"/>
            <a:r>
              <a:rPr lang="en-US" sz="5400" dirty="0">
                <a:ln w="0"/>
                <a:effectLst>
                  <a:outerShdw blurRad="38100" dist="19050" dir="2700000" algn="tl" rotWithShape="0">
                    <a:schemeClr val="dk1">
                      <a:alpha val="40000"/>
                    </a:schemeClr>
                  </a:outerShdw>
                </a:effectLst>
              </a:rPr>
              <a:t>Year 8 French</a:t>
            </a:r>
          </a:p>
          <a:p>
            <a:pPr algn="ctr"/>
            <a:r>
              <a:rPr lang="en-US" sz="5400" b="0" cap="none" spc="0" dirty="0">
                <a:ln w="0"/>
                <a:solidFill>
                  <a:schemeClr val="tx1"/>
                </a:solidFill>
                <a:effectLst>
                  <a:outerShdw blurRad="38100" dist="19050" dir="2700000" algn="tl" rotWithShape="0">
                    <a:schemeClr val="dk1">
                      <a:alpha val="40000"/>
                    </a:schemeClr>
                  </a:outerShdw>
                </a:effectLst>
              </a:rPr>
              <a:t>Term 5</a:t>
            </a:r>
          </a:p>
        </p:txBody>
      </p:sp>
    </p:spTree>
    <p:extLst>
      <p:ext uri="{BB962C8B-B14F-4D97-AF65-F5344CB8AC3E}">
        <p14:creationId xmlns:p14="http://schemas.microsoft.com/office/powerpoint/2010/main" val="3766911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8C8D61-408C-4412-B53F-AE22CF1530DD}"/>
              </a:ext>
            </a:extLst>
          </p:cNvPr>
          <p:cNvSpPr txBox="1"/>
          <p:nvPr/>
        </p:nvSpPr>
        <p:spPr>
          <a:xfrm>
            <a:off x="630865" y="467832"/>
            <a:ext cx="10930270" cy="5383012"/>
          </a:xfrm>
          <a:prstGeom prst="rect">
            <a:avLst/>
          </a:prstGeom>
          <a:noFill/>
        </p:spPr>
        <p:txBody>
          <a:bodyPr wrap="square" rtlCol="0">
            <a:spAutoFit/>
          </a:bodyPr>
          <a:lstStyle/>
          <a:p>
            <a:pPr marL="342900" indent="-342900">
              <a:buAutoNum type="arabicPeriod"/>
            </a:pPr>
            <a:r>
              <a:rPr lang="en-GB" dirty="0"/>
              <a:t>Copy and translate the following film genres:</a:t>
            </a:r>
          </a:p>
          <a:p>
            <a:pPr eaLnBrk="1" hangingPunct="1">
              <a:lnSpc>
                <a:spcPct val="90000"/>
              </a:lnSpc>
              <a:buFontTx/>
              <a:buNone/>
            </a:pPr>
            <a:r>
              <a:rPr lang="en-GB" dirty="0"/>
              <a:t>un dessin </a:t>
            </a:r>
            <a:r>
              <a:rPr lang="en-GB" dirty="0" err="1"/>
              <a:t>animé</a:t>
            </a:r>
            <a:endParaRPr lang="en-GB" dirty="0"/>
          </a:p>
          <a:p>
            <a:pPr eaLnBrk="1" hangingPunct="1">
              <a:lnSpc>
                <a:spcPct val="90000"/>
              </a:lnSpc>
              <a:buFontTx/>
              <a:buNone/>
            </a:pPr>
            <a:r>
              <a:rPr lang="en-GB" dirty="0"/>
              <a:t>un film </a:t>
            </a:r>
            <a:r>
              <a:rPr lang="en-GB" dirty="0" err="1"/>
              <a:t>policier</a:t>
            </a:r>
            <a:endParaRPr lang="en-GB" dirty="0"/>
          </a:p>
          <a:p>
            <a:pPr eaLnBrk="1" hangingPunct="1">
              <a:lnSpc>
                <a:spcPct val="90000"/>
              </a:lnSpc>
              <a:buFontTx/>
              <a:buNone/>
            </a:pPr>
            <a:r>
              <a:rPr lang="en-GB" dirty="0"/>
              <a:t>un film de guerre</a:t>
            </a:r>
          </a:p>
          <a:p>
            <a:pPr eaLnBrk="1" hangingPunct="1">
              <a:lnSpc>
                <a:spcPct val="90000"/>
              </a:lnSpc>
            </a:pPr>
            <a:r>
              <a:rPr lang="en-GB" dirty="0"/>
              <a:t>un film d’amour</a:t>
            </a:r>
          </a:p>
          <a:p>
            <a:pPr eaLnBrk="1" hangingPunct="1">
              <a:lnSpc>
                <a:spcPct val="90000"/>
              </a:lnSpc>
              <a:buFontTx/>
              <a:buNone/>
            </a:pPr>
            <a:r>
              <a:rPr lang="en-GB" dirty="0"/>
              <a:t>un western</a:t>
            </a:r>
          </a:p>
          <a:p>
            <a:pPr eaLnBrk="1" hangingPunct="1">
              <a:lnSpc>
                <a:spcPct val="90000"/>
              </a:lnSpc>
              <a:buFontTx/>
              <a:buNone/>
            </a:pPr>
            <a:r>
              <a:rPr lang="en-GB" dirty="0"/>
              <a:t>un film </a:t>
            </a:r>
            <a:r>
              <a:rPr lang="en-GB" dirty="0" err="1"/>
              <a:t>d’arts</a:t>
            </a:r>
            <a:r>
              <a:rPr lang="en-GB" dirty="0"/>
              <a:t> </a:t>
            </a:r>
            <a:r>
              <a:rPr lang="en-GB" dirty="0" err="1"/>
              <a:t>martiaux</a:t>
            </a:r>
            <a:endParaRPr lang="en-GB" dirty="0"/>
          </a:p>
          <a:p>
            <a:pPr eaLnBrk="1" hangingPunct="1">
              <a:lnSpc>
                <a:spcPct val="90000"/>
              </a:lnSpc>
              <a:buFontTx/>
              <a:buNone/>
            </a:pPr>
            <a:r>
              <a:rPr lang="en-GB" dirty="0"/>
              <a:t>un film </a:t>
            </a:r>
            <a:r>
              <a:rPr lang="en-GB" dirty="0" err="1"/>
              <a:t>d’action</a:t>
            </a:r>
            <a:endParaRPr lang="en-GB" dirty="0"/>
          </a:p>
          <a:p>
            <a:pPr eaLnBrk="1" hangingPunct="1">
              <a:lnSpc>
                <a:spcPct val="90000"/>
              </a:lnSpc>
              <a:buFontTx/>
              <a:buNone/>
            </a:pPr>
            <a:r>
              <a:rPr lang="en-GB" dirty="0"/>
              <a:t>un film </a:t>
            </a:r>
            <a:r>
              <a:rPr lang="en-GB" dirty="0" err="1"/>
              <a:t>d’horreur</a:t>
            </a:r>
            <a:endParaRPr lang="en-GB" dirty="0"/>
          </a:p>
          <a:p>
            <a:pPr eaLnBrk="1" hangingPunct="1">
              <a:lnSpc>
                <a:spcPct val="90000"/>
              </a:lnSpc>
              <a:buFontTx/>
              <a:buNone/>
            </a:pPr>
            <a:r>
              <a:rPr lang="en-GB" dirty="0" err="1"/>
              <a:t>une</a:t>
            </a:r>
            <a:r>
              <a:rPr lang="en-GB" dirty="0"/>
              <a:t> </a:t>
            </a:r>
            <a:r>
              <a:rPr lang="en-GB" dirty="0" err="1"/>
              <a:t>comédie</a:t>
            </a:r>
            <a:endParaRPr lang="en-GB" dirty="0"/>
          </a:p>
          <a:p>
            <a:pPr eaLnBrk="1" hangingPunct="1">
              <a:lnSpc>
                <a:spcPct val="90000"/>
              </a:lnSpc>
              <a:buFontTx/>
              <a:buNone/>
            </a:pPr>
            <a:endParaRPr lang="en-GB" dirty="0"/>
          </a:p>
          <a:p>
            <a:pPr eaLnBrk="1" hangingPunct="1">
              <a:lnSpc>
                <a:spcPct val="90000"/>
              </a:lnSpc>
              <a:buFontTx/>
              <a:buNone/>
            </a:pPr>
            <a:endParaRPr lang="en-GB" dirty="0"/>
          </a:p>
          <a:p>
            <a:pPr eaLnBrk="1" hangingPunct="1">
              <a:lnSpc>
                <a:spcPct val="90000"/>
              </a:lnSpc>
              <a:buFontTx/>
              <a:buNone/>
            </a:pPr>
            <a:r>
              <a:rPr lang="en-GB" dirty="0"/>
              <a:t>2. When giving an opinion of a film genres, you need to make it plural, e.g. I like horror film</a:t>
            </a:r>
            <a:r>
              <a:rPr lang="en-GB" b="1" dirty="0"/>
              <a:t>s  = </a:t>
            </a:r>
            <a:r>
              <a:rPr lang="en-GB" b="1" dirty="0" err="1"/>
              <a:t>j’aime</a:t>
            </a:r>
            <a:r>
              <a:rPr lang="en-GB" b="1" dirty="0"/>
              <a:t> les films </a:t>
            </a:r>
            <a:r>
              <a:rPr lang="en-GB" b="1" dirty="0" err="1"/>
              <a:t>d’horreur</a:t>
            </a:r>
            <a:r>
              <a:rPr lang="en-GB" b="1" dirty="0"/>
              <a:t>. </a:t>
            </a:r>
            <a:r>
              <a:rPr lang="en-GB" dirty="0"/>
              <a:t>Translate:</a:t>
            </a:r>
          </a:p>
          <a:p>
            <a:pPr marL="342900" indent="-342900" eaLnBrk="1" hangingPunct="1">
              <a:lnSpc>
                <a:spcPct val="90000"/>
              </a:lnSpc>
              <a:buFontTx/>
              <a:buAutoNum type="alphaLcParenR"/>
            </a:pPr>
            <a:r>
              <a:rPr lang="en-GB" dirty="0"/>
              <a:t>I like war films</a:t>
            </a:r>
          </a:p>
          <a:p>
            <a:pPr marL="342900" indent="-342900" eaLnBrk="1" hangingPunct="1">
              <a:lnSpc>
                <a:spcPct val="90000"/>
              </a:lnSpc>
              <a:buFontTx/>
              <a:buAutoNum type="alphaLcParenR"/>
            </a:pPr>
            <a:r>
              <a:rPr lang="en-GB" dirty="0"/>
              <a:t>I hate cartoons</a:t>
            </a:r>
          </a:p>
          <a:p>
            <a:pPr marL="342900" indent="-342900" eaLnBrk="1" hangingPunct="1">
              <a:lnSpc>
                <a:spcPct val="90000"/>
              </a:lnSpc>
              <a:buFontTx/>
              <a:buAutoNum type="alphaLcParenR"/>
            </a:pPr>
            <a:r>
              <a:rPr lang="en-GB" dirty="0"/>
              <a:t>I love action films</a:t>
            </a:r>
          </a:p>
          <a:p>
            <a:pPr marL="342900" indent="-342900" eaLnBrk="1" hangingPunct="1">
              <a:lnSpc>
                <a:spcPct val="90000"/>
              </a:lnSpc>
              <a:buFontTx/>
              <a:buAutoNum type="alphaLcParenR"/>
            </a:pPr>
            <a:r>
              <a:rPr lang="en-GB" dirty="0"/>
              <a:t>I don’t like comedies</a:t>
            </a:r>
          </a:p>
          <a:p>
            <a:pPr eaLnBrk="1" hangingPunct="1">
              <a:lnSpc>
                <a:spcPct val="90000"/>
              </a:lnSpc>
            </a:pPr>
            <a:endParaRPr lang="en-GB" dirty="0"/>
          </a:p>
          <a:p>
            <a:pPr eaLnBrk="1" hangingPunct="1">
              <a:lnSpc>
                <a:spcPct val="90000"/>
              </a:lnSpc>
            </a:pPr>
            <a:r>
              <a:rPr lang="en-GB" dirty="0"/>
              <a:t>Challenge – can you change the pronoun?</a:t>
            </a:r>
          </a:p>
          <a:p>
            <a:endParaRPr lang="en-GB" dirty="0"/>
          </a:p>
        </p:txBody>
      </p:sp>
      <p:pic>
        <p:nvPicPr>
          <p:cNvPr id="3" name="Recorded Sound">
            <a:hlinkClick r:id="" action="ppaction://media"/>
            <a:extLst>
              <a:ext uri="{FF2B5EF4-FFF2-40B4-BE49-F238E27FC236}">
                <a16:creationId xmlns:a16="http://schemas.microsoft.com/office/drawing/2014/main" id="{2977BEA3-14CC-4D96-9AF6-28D99CD2F04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432022" y="565558"/>
            <a:ext cx="609600" cy="609600"/>
          </a:xfrm>
          <a:prstGeom prst="rect">
            <a:avLst/>
          </a:prstGeom>
        </p:spPr>
      </p:pic>
    </p:spTree>
    <p:extLst>
      <p:ext uri="{BB962C8B-B14F-4D97-AF65-F5344CB8AC3E}">
        <p14:creationId xmlns:p14="http://schemas.microsoft.com/office/powerpoint/2010/main" val="1132026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07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A1BD05-74D2-4BC9-B285-26A5B2920A73}"/>
              </a:ext>
            </a:extLst>
          </p:cNvPr>
          <p:cNvSpPr txBox="1"/>
          <p:nvPr/>
        </p:nvSpPr>
        <p:spPr>
          <a:xfrm>
            <a:off x="318977" y="340242"/>
            <a:ext cx="11249246" cy="4025717"/>
          </a:xfrm>
          <a:prstGeom prst="rect">
            <a:avLst/>
          </a:prstGeom>
          <a:noFill/>
        </p:spPr>
        <p:txBody>
          <a:bodyPr wrap="square" rtlCol="0">
            <a:spAutoFit/>
          </a:bodyPr>
          <a:lstStyle/>
          <a:p>
            <a:r>
              <a:rPr lang="en-GB" dirty="0"/>
              <a:t>3. Copy and translate:</a:t>
            </a:r>
          </a:p>
          <a:p>
            <a:endParaRPr lang="en-GB" dirty="0"/>
          </a:p>
          <a:p>
            <a:pPr eaLnBrk="1" hangingPunct="1">
              <a:lnSpc>
                <a:spcPct val="80000"/>
              </a:lnSpc>
            </a:pPr>
            <a:r>
              <a:rPr lang="en-GB" altLang="en-US" sz="1800" dirty="0" err="1">
                <a:latin typeface="Comic Sans MS" panose="030F0702030302020204" pitchFamily="66" charset="0"/>
              </a:rPr>
              <a:t>Parce</a:t>
            </a:r>
            <a:r>
              <a:rPr lang="en-GB" altLang="en-US" sz="1800" dirty="0">
                <a:latin typeface="Comic Sans MS" panose="030F0702030302020204" pitchFamily="66" charset="0"/>
              </a:rPr>
              <a:t> que</a:t>
            </a:r>
          </a:p>
          <a:p>
            <a:pPr eaLnBrk="1" hangingPunct="1">
              <a:lnSpc>
                <a:spcPct val="80000"/>
              </a:lnSpc>
            </a:pPr>
            <a:r>
              <a:rPr lang="en-GB" altLang="en-US" dirty="0" err="1">
                <a:latin typeface="Comic Sans MS" panose="030F0702030302020204" pitchFamily="66" charset="0"/>
              </a:rPr>
              <a:t>c</a:t>
            </a:r>
            <a:r>
              <a:rPr lang="en-GB" altLang="en-US" sz="1800" dirty="0" err="1">
                <a:latin typeface="Comic Sans MS" panose="030F0702030302020204" pitchFamily="66" charset="0"/>
              </a:rPr>
              <a:t>’est</a:t>
            </a:r>
            <a:r>
              <a:rPr lang="en-GB" altLang="en-US" sz="1800" dirty="0">
                <a:latin typeface="Comic Sans MS" panose="030F0702030302020204" pitchFamily="66" charset="0"/>
              </a:rPr>
              <a:t> / </a:t>
            </a:r>
            <a:r>
              <a:rPr lang="en-GB" altLang="en-US" sz="1800" dirty="0" err="1">
                <a:latin typeface="Comic Sans MS" panose="030F0702030302020204" pitchFamily="66" charset="0"/>
              </a:rPr>
              <a:t>ils</a:t>
            </a:r>
            <a:r>
              <a:rPr lang="en-GB" altLang="en-US" sz="1800" dirty="0">
                <a:latin typeface="Comic Sans MS" panose="030F0702030302020204" pitchFamily="66" charset="0"/>
              </a:rPr>
              <a:t> </a:t>
            </a:r>
            <a:r>
              <a:rPr lang="en-GB" altLang="en-US" sz="1800" dirty="0" err="1">
                <a:latin typeface="Comic Sans MS" panose="030F0702030302020204" pitchFamily="66" charset="0"/>
              </a:rPr>
              <a:t>sont</a:t>
            </a:r>
            <a:r>
              <a:rPr lang="en-GB" altLang="en-US" sz="1800" dirty="0">
                <a:latin typeface="Comic Sans MS" panose="030F0702030302020204" pitchFamily="66" charset="0"/>
              </a:rPr>
              <a:t>…</a:t>
            </a:r>
          </a:p>
          <a:p>
            <a:pPr eaLnBrk="1" hangingPunct="1">
              <a:lnSpc>
                <a:spcPct val="80000"/>
              </a:lnSpc>
            </a:pPr>
            <a:r>
              <a:rPr lang="en-GB" altLang="en-US" sz="1800" dirty="0" err="1">
                <a:latin typeface="Comic Sans MS" panose="030F0702030302020204" pitchFamily="66" charset="0"/>
              </a:rPr>
              <a:t>dr</a:t>
            </a:r>
            <a:r>
              <a:rPr lang="en-US" altLang="en-US" sz="1800" dirty="0" err="1">
                <a:latin typeface="Comic Sans MS" panose="030F0702030302020204" pitchFamily="66" charset="0"/>
              </a:rPr>
              <a:t>ôle</a:t>
            </a:r>
            <a:r>
              <a:rPr lang="en-US" altLang="en-US" sz="1800" dirty="0">
                <a:latin typeface="Comic Sans MS" panose="030F0702030302020204" pitchFamily="66" charset="0"/>
              </a:rPr>
              <a:t>(s)</a:t>
            </a:r>
          </a:p>
          <a:p>
            <a:pPr eaLnBrk="1" hangingPunct="1">
              <a:lnSpc>
                <a:spcPct val="80000"/>
              </a:lnSpc>
            </a:pPr>
            <a:r>
              <a:rPr lang="en-US" altLang="en-US" sz="1800" dirty="0" err="1">
                <a:latin typeface="Comic Sans MS" panose="030F0702030302020204" pitchFamily="66" charset="0"/>
              </a:rPr>
              <a:t>rigolo</a:t>
            </a:r>
            <a:r>
              <a:rPr lang="en-US" altLang="en-US" sz="1800" dirty="0">
                <a:latin typeface="Comic Sans MS" panose="030F0702030302020204" pitchFamily="66" charset="0"/>
              </a:rPr>
              <a:t>(s)</a:t>
            </a:r>
          </a:p>
          <a:p>
            <a:pPr eaLnBrk="1" hangingPunct="1">
              <a:lnSpc>
                <a:spcPct val="80000"/>
              </a:lnSpc>
            </a:pPr>
            <a:r>
              <a:rPr lang="en-US" altLang="en-US" sz="1800" dirty="0" err="1">
                <a:latin typeface="Comic Sans MS" panose="030F0702030302020204" pitchFamily="66" charset="0"/>
              </a:rPr>
              <a:t>passionnant</a:t>
            </a:r>
            <a:r>
              <a:rPr lang="en-US" altLang="en-US" sz="1800" dirty="0">
                <a:latin typeface="Comic Sans MS" panose="030F0702030302020204" pitchFamily="66" charset="0"/>
              </a:rPr>
              <a:t>(s)</a:t>
            </a:r>
          </a:p>
          <a:p>
            <a:pPr eaLnBrk="1" hangingPunct="1">
              <a:lnSpc>
                <a:spcPct val="80000"/>
              </a:lnSpc>
            </a:pPr>
            <a:r>
              <a:rPr lang="en-US" altLang="en-US" sz="1800" dirty="0">
                <a:latin typeface="Comic Sans MS" panose="030F0702030302020204" pitchFamily="66" charset="0"/>
              </a:rPr>
              <a:t>triste(s)</a:t>
            </a:r>
          </a:p>
          <a:p>
            <a:pPr eaLnBrk="1" hangingPunct="1">
              <a:lnSpc>
                <a:spcPct val="80000"/>
              </a:lnSpc>
            </a:pPr>
            <a:r>
              <a:rPr lang="en-US" altLang="en-US" sz="1800" dirty="0" err="1">
                <a:latin typeface="Comic Sans MS" panose="030F0702030302020204" pitchFamily="66" charset="0"/>
              </a:rPr>
              <a:t>émouvant</a:t>
            </a:r>
            <a:r>
              <a:rPr lang="en-US" altLang="en-US" sz="1800" dirty="0">
                <a:latin typeface="Comic Sans MS" panose="030F0702030302020204" pitchFamily="66" charset="0"/>
              </a:rPr>
              <a:t>(s)</a:t>
            </a:r>
          </a:p>
          <a:p>
            <a:pPr eaLnBrk="1" hangingPunct="1">
              <a:lnSpc>
                <a:spcPct val="80000"/>
              </a:lnSpc>
            </a:pPr>
            <a:r>
              <a:rPr lang="en-US" altLang="en-US" sz="1800" dirty="0" err="1">
                <a:latin typeface="Comic Sans MS" panose="030F0702030302020204" pitchFamily="66" charset="0"/>
              </a:rPr>
              <a:t>ennuyeux</a:t>
            </a:r>
            <a:r>
              <a:rPr lang="en-US" altLang="en-US" sz="1800" dirty="0">
                <a:latin typeface="Comic Sans MS" panose="030F0702030302020204" pitchFamily="66" charset="0"/>
              </a:rPr>
              <a:t> / </a:t>
            </a:r>
            <a:r>
              <a:rPr lang="en-US" altLang="en-US" sz="1800" dirty="0" err="1">
                <a:latin typeface="Comic Sans MS" panose="030F0702030302020204" pitchFamily="66" charset="0"/>
              </a:rPr>
              <a:t>barbant</a:t>
            </a:r>
            <a:r>
              <a:rPr lang="en-US" altLang="en-US" sz="1800" dirty="0">
                <a:latin typeface="Comic Sans MS" panose="030F0702030302020204" pitchFamily="66" charset="0"/>
              </a:rPr>
              <a:t>(s)</a:t>
            </a:r>
          </a:p>
          <a:p>
            <a:pPr eaLnBrk="1" hangingPunct="1">
              <a:lnSpc>
                <a:spcPct val="80000"/>
              </a:lnSpc>
            </a:pPr>
            <a:r>
              <a:rPr lang="en-US" altLang="en-US" sz="1800" dirty="0" err="1">
                <a:latin typeface="Comic Sans MS" panose="030F0702030302020204" pitchFamily="66" charset="0"/>
              </a:rPr>
              <a:t>effrayant</a:t>
            </a:r>
            <a:r>
              <a:rPr lang="en-US" altLang="en-US" sz="1800" dirty="0">
                <a:latin typeface="Comic Sans MS" panose="030F0702030302020204" pitchFamily="66" charset="0"/>
              </a:rPr>
              <a:t>(s)</a:t>
            </a:r>
          </a:p>
          <a:p>
            <a:pPr eaLnBrk="1" hangingPunct="1">
              <a:lnSpc>
                <a:spcPct val="80000"/>
              </a:lnSpc>
            </a:pPr>
            <a:r>
              <a:rPr lang="en-US" altLang="en-US" sz="1800" dirty="0" err="1">
                <a:latin typeface="Comic Sans MS" panose="030F0702030302020204" pitchFamily="66" charset="0"/>
              </a:rPr>
              <a:t>génial</a:t>
            </a:r>
            <a:r>
              <a:rPr lang="en-US" altLang="en-US" sz="1800" dirty="0">
                <a:latin typeface="Comic Sans MS" panose="030F0702030302020204" pitchFamily="66" charset="0"/>
              </a:rPr>
              <a:t>/</a:t>
            </a:r>
            <a:r>
              <a:rPr lang="en-US" altLang="en-US" sz="1800" dirty="0" err="1">
                <a:latin typeface="Comic Sans MS" panose="030F0702030302020204" pitchFamily="66" charset="0"/>
              </a:rPr>
              <a:t>géniaux</a:t>
            </a:r>
            <a:endParaRPr lang="en-US" altLang="en-US" sz="1800" dirty="0">
              <a:latin typeface="Comic Sans MS" panose="030F0702030302020204" pitchFamily="66" charset="0"/>
            </a:endParaRPr>
          </a:p>
          <a:p>
            <a:pPr eaLnBrk="1" hangingPunct="1">
              <a:lnSpc>
                <a:spcPct val="80000"/>
              </a:lnSpc>
            </a:pPr>
            <a:r>
              <a:rPr lang="en-US" altLang="en-US" sz="1800" dirty="0" err="1">
                <a:latin typeface="Comic Sans MS" panose="030F0702030302020204" pitchFamily="66" charset="0"/>
              </a:rPr>
              <a:t>romantique</a:t>
            </a:r>
            <a:r>
              <a:rPr lang="en-US" altLang="en-US" sz="1800" dirty="0">
                <a:latin typeface="Comic Sans MS" panose="030F0702030302020204" pitchFamily="66" charset="0"/>
              </a:rPr>
              <a:t>(s)</a:t>
            </a:r>
          </a:p>
          <a:p>
            <a:pPr eaLnBrk="1" hangingPunct="1">
              <a:lnSpc>
                <a:spcPct val="80000"/>
              </a:lnSpc>
            </a:pPr>
            <a:r>
              <a:rPr lang="en-US" altLang="en-US" sz="1800" dirty="0" err="1">
                <a:latin typeface="Comic Sans MS" panose="030F0702030302020204" pitchFamily="66" charset="0"/>
              </a:rPr>
              <a:t>captivant</a:t>
            </a:r>
            <a:r>
              <a:rPr lang="en-US" altLang="en-US" sz="1800" dirty="0">
                <a:latin typeface="Comic Sans MS" panose="030F0702030302020204" pitchFamily="66" charset="0"/>
              </a:rPr>
              <a:t>(s)</a:t>
            </a:r>
          </a:p>
          <a:p>
            <a:pPr eaLnBrk="1" hangingPunct="1">
              <a:lnSpc>
                <a:spcPct val="80000"/>
              </a:lnSpc>
            </a:pPr>
            <a:r>
              <a:rPr lang="en-US" altLang="en-US" sz="1800" dirty="0">
                <a:latin typeface="Comic Sans MS" panose="030F0702030302020204" pitchFamily="66" charset="0"/>
              </a:rPr>
              <a:t>lent(s)</a:t>
            </a:r>
          </a:p>
          <a:p>
            <a:pPr eaLnBrk="1" hangingPunct="1">
              <a:lnSpc>
                <a:spcPct val="80000"/>
              </a:lnSpc>
            </a:pPr>
            <a:r>
              <a:rPr lang="en-US" altLang="en-US" sz="1800" dirty="0">
                <a:latin typeface="Comic Sans MS" panose="030F0702030302020204" pitchFamily="66" charset="0"/>
              </a:rPr>
              <a:t>violent(s)</a:t>
            </a:r>
            <a:endParaRPr lang="en-US" altLang="en-US" sz="1600" dirty="0">
              <a:latin typeface="Comic Sans MS" panose="030F0702030302020204" pitchFamily="66" charset="0"/>
            </a:endParaRPr>
          </a:p>
          <a:p>
            <a:endParaRPr lang="en-GB" dirty="0"/>
          </a:p>
        </p:txBody>
      </p:sp>
      <p:sp>
        <p:nvSpPr>
          <p:cNvPr id="3" name="TextBox 2">
            <a:extLst>
              <a:ext uri="{FF2B5EF4-FFF2-40B4-BE49-F238E27FC236}">
                <a16:creationId xmlns:a16="http://schemas.microsoft.com/office/drawing/2014/main" id="{ED132FCF-D7FB-4AC0-A55B-3221F5908FAB}"/>
              </a:ext>
            </a:extLst>
          </p:cNvPr>
          <p:cNvSpPr txBox="1"/>
          <p:nvPr/>
        </p:nvSpPr>
        <p:spPr>
          <a:xfrm>
            <a:off x="4837813" y="1078906"/>
            <a:ext cx="6794205" cy="1477328"/>
          </a:xfrm>
          <a:prstGeom prst="rect">
            <a:avLst/>
          </a:prstGeom>
          <a:noFill/>
        </p:spPr>
        <p:txBody>
          <a:bodyPr wrap="square" rtlCol="0">
            <a:spAutoFit/>
          </a:bodyPr>
          <a:lstStyle/>
          <a:p>
            <a:r>
              <a:rPr lang="en-GB" dirty="0"/>
              <a:t>4. Copy and translate:</a:t>
            </a:r>
          </a:p>
          <a:p>
            <a:r>
              <a:rPr lang="en-GB" dirty="0"/>
              <a:t>a) </a:t>
            </a:r>
            <a:r>
              <a:rPr lang="en-GB" dirty="0" err="1"/>
              <a:t>J’adore</a:t>
            </a:r>
            <a:r>
              <a:rPr lang="en-GB" dirty="0"/>
              <a:t> les films d’amour </a:t>
            </a:r>
            <a:r>
              <a:rPr lang="en-GB" dirty="0" err="1"/>
              <a:t>parce</a:t>
            </a:r>
            <a:r>
              <a:rPr lang="en-GB" dirty="0"/>
              <a:t> </a:t>
            </a:r>
            <a:r>
              <a:rPr lang="en-GB" dirty="0" err="1"/>
              <a:t>qu’ils</a:t>
            </a:r>
            <a:r>
              <a:rPr lang="en-GB" dirty="0"/>
              <a:t> </a:t>
            </a:r>
            <a:r>
              <a:rPr lang="en-GB" dirty="0" err="1"/>
              <a:t>sont</a:t>
            </a:r>
            <a:r>
              <a:rPr lang="en-GB" dirty="0"/>
              <a:t> </a:t>
            </a:r>
            <a:r>
              <a:rPr lang="en-GB" dirty="0" err="1"/>
              <a:t>romantiques</a:t>
            </a:r>
            <a:r>
              <a:rPr lang="en-GB" dirty="0"/>
              <a:t>.</a:t>
            </a:r>
          </a:p>
          <a:p>
            <a:r>
              <a:rPr lang="en-GB" dirty="0"/>
              <a:t>b) Je </a:t>
            </a:r>
            <a:r>
              <a:rPr lang="en-GB" dirty="0" err="1"/>
              <a:t>déteste</a:t>
            </a:r>
            <a:r>
              <a:rPr lang="en-GB" dirty="0"/>
              <a:t> les films de guerre </a:t>
            </a:r>
            <a:r>
              <a:rPr lang="en-GB" dirty="0" err="1"/>
              <a:t>parce</a:t>
            </a:r>
            <a:r>
              <a:rPr lang="en-GB" dirty="0"/>
              <a:t> </a:t>
            </a:r>
            <a:r>
              <a:rPr lang="en-GB" dirty="0" err="1"/>
              <a:t>qu’ils</a:t>
            </a:r>
            <a:r>
              <a:rPr lang="en-GB" dirty="0"/>
              <a:t> </a:t>
            </a:r>
            <a:r>
              <a:rPr lang="en-GB" dirty="0" err="1"/>
              <a:t>sont</a:t>
            </a:r>
            <a:r>
              <a:rPr lang="en-GB" dirty="0"/>
              <a:t> </a:t>
            </a:r>
            <a:r>
              <a:rPr lang="en-GB" dirty="0" err="1"/>
              <a:t>violents</a:t>
            </a:r>
            <a:r>
              <a:rPr lang="en-GB" dirty="0"/>
              <a:t>.</a:t>
            </a:r>
          </a:p>
          <a:p>
            <a:r>
              <a:rPr lang="en-GB" dirty="0"/>
              <a:t>c) Mon </a:t>
            </a:r>
            <a:r>
              <a:rPr lang="en-GB" dirty="0" err="1"/>
              <a:t>ami</a:t>
            </a:r>
            <a:r>
              <a:rPr lang="en-GB" dirty="0"/>
              <a:t> </a:t>
            </a:r>
            <a:r>
              <a:rPr lang="en-GB" dirty="0" err="1"/>
              <a:t>aime</a:t>
            </a:r>
            <a:r>
              <a:rPr lang="en-GB" dirty="0"/>
              <a:t> les </a:t>
            </a:r>
            <a:r>
              <a:rPr lang="en-GB" dirty="0" err="1"/>
              <a:t>comédies</a:t>
            </a:r>
            <a:r>
              <a:rPr lang="en-GB" dirty="0"/>
              <a:t> </a:t>
            </a:r>
            <a:r>
              <a:rPr lang="en-GB" dirty="0" err="1"/>
              <a:t>parce</a:t>
            </a:r>
            <a:r>
              <a:rPr lang="en-GB" dirty="0"/>
              <a:t> </a:t>
            </a:r>
            <a:r>
              <a:rPr lang="en-GB" dirty="0" err="1"/>
              <a:t>qu’ils</a:t>
            </a:r>
            <a:r>
              <a:rPr lang="en-GB" dirty="0"/>
              <a:t> </a:t>
            </a:r>
            <a:r>
              <a:rPr lang="en-GB" dirty="0" err="1"/>
              <a:t>sont</a:t>
            </a:r>
            <a:r>
              <a:rPr lang="en-GB" dirty="0"/>
              <a:t> </a:t>
            </a:r>
            <a:r>
              <a:rPr lang="en-GB" dirty="0" err="1"/>
              <a:t>rigolos</a:t>
            </a:r>
            <a:r>
              <a:rPr lang="en-GB" dirty="0"/>
              <a:t>.</a:t>
            </a:r>
          </a:p>
          <a:p>
            <a:r>
              <a:rPr lang="en-GB" dirty="0"/>
              <a:t>d) Je </a:t>
            </a:r>
            <a:r>
              <a:rPr lang="en-GB" dirty="0" err="1"/>
              <a:t>pense</a:t>
            </a:r>
            <a:r>
              <a:rPr lang="en-GB" dirty="0"/>
              <a:t> que les films </a:t>
            </a:r>
            <a:r>
              <a:rPr lang="en-GB" dirty="0" err="1"/>
              <a:t>d’action</a:t>
            </a:r>
            <a:r>
              <a:rPr lang="en-GB" dirty="0"/>
              <a:t> </a:t>
            </a:r>
            <a:r>
              <a:rPr lang="en-GB" dirty="0" err="1"/>
              <a:t>sont</a:t>
            </a:r>
            <a:r>
              <a:rPr lang="en-GB" dirty="0"/>
              <a:t> </a:t>
            </a:r>
            <a:r>
              <a:rPr lang="en-GB" dirty="0" err="1"/>
              <a:t>passionnants</a:t>
            </a:r>
            <a:r>
              <a:rPr lang="en-GB" dirty="0"/>
              <a:t> et </a:t>
            </a:r>
            <a:r>
              <a:rPr lang="en-GB" dirty="0" err="1"/>
              <a:t>captivants</a:t>
            </a:r>
            <a:r>
              <a:rPr lang="en-GB" dirty="0"/>
              <a:t>. </a:t>
            </a:r>
          </a:p>
        </p:txBody>
      </p:sp>
      <p:sp>
        <p:nvSpPr>
          <p:cNvPr id="4" name="TextBox 3">
            <a:extLst>
              <a:ext uri="{FF2B5EF4-FFF2-40B4-BE49-F238E27FC236}">
                <a16:creationId xmlns:a16="http://schemas.microsoft.com/office/drawing/2014/main" id="{9DD1DE5E-1F13-4308-AE0B-C6B5CDA30C7F}"/>
              </a:ext>
            </a:extLst>
          </p:cNvPr>
          <p:cNvSpPr txBox="1"/>
          <p:nvPr/>
        </p:nvSpPr>
        <p:spPr>
          <a:xfrm>
            <a:off x="508591" y="4670657"/>
            <a:ext cx="11174818" cy="1200329"/>
          </a:xfrm>
          <a:prstGeom prst="rect">
            <a:avLst/>
          </a:prstGeom>
          <a:noFill/>
        </p:spPr>
        <p:txBody>
          <a:bodyPr wrap="square" rtlCol="0">
            <a:spAutoFit/>
          </a:bodyPr>
          <a:lstStyle/>
          <a:p>
            <a:r>
              <a:rPr lang="en-GB" dirty="0"/>
              <a:t>5. Write 10 sentences in French to give your opinion of different film genres.</a:t>
            </a:r>
          </a:p>
          <a:p>
            <a:r>
              <a:rPr lang="en-GB" dirty="0"/>
              <a:t>Challenge – change the pronoun</a:t>
            </a:r>
          </a:p>
          <a:p>
            <a:r>
              <a:rPr lang="en-GB" dirty="0"/>
              <a:t>Super challenge – can you include some connectives and intensifiers? (e.g. et = and, </a:t>
            </a:r>
            <a:r>
              <a:rPr lang="en-GB" dirty="0" err="1"/>
              <a:t>mais</a:t>
            </a:r>
            <a:r>
              <a:rPr lang="en-GB" dirty="0"/>
              <a:t> = but, </a:t>
            </a:r>
            <a:r>
              <a:rPr lang="en-GB" dirty="0" err="1"/>
              <a:t>très</a:t>
            </a:r>
            <a:r>
              <a:rPr lang="en-GB" dirty="0"/>
              <a:t> = very, </a:t>
            </a:r>
            <a:r>
              <a:rPr lang="en-GB" dirty="0" err="1"/>
              <a:t>assez</a:t>
            </a:r>
            <a:r>
              <a:rPr lang="en-GB" dirty="0"/>
              <a:t> = quite, </a:t>
            </a:r>
            <a:r>
              <a:rPr lang="en-GB" dirty="0" err="1"/>
              <a:t>vraiment</a:t>
            </a:r>
            <a:r>
              <a:rPr lang="en-GB" dirty="0"/>
              <a:t> = really, trop = too)</a:t>
            </a:r>
          </a:p>
        </p:txBody>
      </p:sp>
    </p:spTree>
    <p:extLst>
      <p:ext uri="{BB962C8B-B14F-4D97-AF65-F5344CB8AC3E}">
        <p14:creationId xmlns:p14="http://schemas.microsoft.com/office/powerpoint/2010/main" val="24319637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AB011-3958-448A-BC02-30D3A1533908}"/>
              </a:ext>
            </a:extLst>
          </p:cNvPr>
          <p:cNvSpPr>
            <a:spLocks noGrp="1"/>
          </p:cNvSpPr>
          <p:nvPr>
            <p:ph type="title"/>
          </p:nvPr>
        </p:nvSpPr>
        <p:spPr>
          <a:xfrm>
            <a:off x="413783" y="297863"/>
            <a:ext cx="4477193" cy="815089"/>
          </a:xfrm>
        </p:spPr>
        <p:txBody>
          <a:bodyPr>
            <a:normAutofit/>
          </a:bodyPr>
          <a:lstStyle/>
          <a:p>
            <a:r>
              <a:rPr lang="en-GB" sz="3200" b="1" dirty="0"/>
              <a:t>6. Les mots </a:t>
            </a:r>
            <a:r>
              <a:rPr lang="en-GB" sz="3200" b="1" dirty="0" err="1"/>
              <a:t>cachés</a:t>
            </a:r>
            <a:endParaRPr lang="en-GB" sz="3200" dirty="0"/>
          </a:p>
        </p:txBody>
      </p:sp>
      <p:sp>
        <p:nvSpPr>
          <p:cNvPr id="3" name="Content Placeholder 2">
            <a:extLst>
              <a:ext uri="{FF2B5EF4-FFF2-40B4-BE49-F238E27FC236}">
                <a16:creationId xmlns:a16="http://schemas.microsoft.com/office/drawing/2014/main" id="{AAD088BC-B6EF-4001-8DB5-214711A77351}"/>
              </a:ext>
            </a:extLst>
          </p:cNvPr>
          <p:cNvSpPr>
            <a:spLocks noGrp="1"/>
          </p:cNvSpPr>
          <p:nvPr>
            <p:ph idx="1"/>
          </p:nvPr>
        </p:nvSpPr>
        <p:spPr>
          <a:xfrm>
            <a:off x="413784" y="1199260"/>
            <a:ext cx="4349602" cy="5360877"/>
          </a:xfrm>
        </p:spPr>
        <p:txBody>
          <a:bodyPr>
            <a:noAutofit/>
          </a:bodyPr>
          <a:lstStyle/>
          <a:p>
            <a:pPr marL="0" indent="0">
              <a:buNone/>
            </a:pPr>
            <a:r>
              <a:rPr lang="en-GB" sz="2000" dirty="0"/>
              <a:t>a) Find the key adjectives in the word search:</a:t>
            </a:r>
          </a:p>
          <a:p>
            <a:pPr>
              <a:lnSpc>
                <a:spcPct val="100000"/>
              </a:lnSpc>
            </a:pPr>
            <a:r>
              <a:rPr lang="en-GB" sz="2000" dirty="0" err="1"/>
              <a:t>éducatif</a:t>
            </a:r>
            <a:endParaRPr lang="en-GB" sz="2000" dirty="0"/>
          </a:p>
          <a:p>
            <a:pPr>
              <a:lnSpc>
                <a:spcPct val="100000"/>
              </a:lnSpc>
            </a:pPr>
            <a:r>
              <a:rPr lang="en-GB" sz="2000" dirty="0" err="1"/>
              <a:t>intéressant</a:t>
            </a:r>
            <a:endParaRPr lang="en-GB" sz="2000" dirty="0"/>
          </a:p>
          <a:p>
            <a:pPr>
              <a:lnSpc>
                <a:spcPct val="100000"/>
              </a:lnSpc>
            </a:pPr>
            <a:r>
              <a:rPr lang="en-GB" sz="2000" dirty="0" err="1"/>
              <a:t>ennuyeux</a:t>
            </a:r>
            <a:endParaRPr lang="en-GB" sz="2000" dirty="0"/>
          </a:p>
          <a:p>
            <a:r>
              <a:rPr lang="en-GB" sz="2000" dirty="0" err="1"/>
              <a:t>génial</a:t>
            </a:r>
            <a:endParaRPr lang="en-GB" sz="2000" dirty="0"/>
          </a:p>
          <a:p>
            <a:r>
              <a:rPr lang="en-GB" sz="2000" dirty="0"/>
              <a:t>triste</a:t>
            </a:r>
          </a:p>
          <a:p>
            <a:r>
              <a:rPr lang="en-GB" sz="2000" dirty="0" err="1"/>
              <a:t>émouvant</a:t>
            </a:r>
            <a:endParaRPr lang="en-GB" sz="2000" dirty="0"/>
          </a:p>
          <a:p>
            <a:r>
              <a:rPr lang="en-GB" sz="2000" dirty="0" err="1"/>
              <a:t>amusant</a:t>
            </a:r>
            <a:endParaRPr lang="en-GB" sz="2000" dirty="0"/>
          </a:p>
          <a:p>
            <a:endParaRPr lang="en-GB" sz="1400" dirty="0"/>
          </a:p>
          <a:p>
            <a:pPr marL="0" indent="0">
              <a:buNone/>
            </a:pPr>
            <a:r>
              <a:rPr lang="en-GB" sz="2000" dirty="0"/>
              <a:t>b) Remind yourself of the English translation for each adjective.</a:t>
            </a:r>
          </a:p>
          <a:p>
            <a:pPr marL="0" indent="0">
              <a:buNone/>
            </a:pPr>
            <a:r>
              <a:rPr lang="en-GB" sz="2000" dirty="0"/>
              <a:t>c) Write a sentence in French using each of the adjectives.</a:t>
            </a:r>
          </a:p>
          <a:p>
            <a:pPr marL="0" indent="0">
              <a:buNone/>
            </a:pPr>
            <a:endParaRPr lang="en-GB" sz="2400" dirty="0"/>
          </a:p>
        </p:txBody>
      </p:sp>
      <p:pic>
        <p:nvPicPr>
          <p:cNvPr id="8" name="Picture 7" descr="A close up of a piece of paper&#10;&#10;Description automatically generated">
            <a:extLst>
              <a:ext uri="{FF2B5EF4-FFF2-40B4-BE49-F238E27FC236}">
                <a16:creationId xmlns:a16="http://schemas.microsoft.com/office/drawing/2014/main" id="{F9E6B90E-EE78-4365-9FCA-A015E9D750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90459" y="236287"/>
            <a:ext cx="6544324" cy="6536653"/>
          </a:xfrm>
          <a:prstGeom prst="rect">
            <a:avLst/>
          </a:prstGeom>
        </p:spPr>
      </p:pic>
      <p:sp>
        <p:nvSpPr>
          <p:cNvPr id="10" name="TextBox 9">
            <a:extLst>
              <a:ext uri="{FF2B5EF4-FFF2-40B4-BE49-F238E27FC236}">
                <a16:creationId xmlns:a16="http://schemas.microsoft.com/office/drawing/2014/main" id="{5C245E73-0A0E-45F3-8DE9-EC17847B47E0}"/>
              </a:ext>
            </a:extLst>
          </p:cNvPr>
          <p:cNvSpPr txBox="1"/>
          <p:nvPr/>
        </p:nvSpPr>
        <p:spPr>
          <a:xfrm>
            <a:off x="2788387" y="1981119"/>
            <a:ext cx="2392325" cy="2554545"/>
          </a:xfrm>
          <a:prstGeom prst="rect">
            <a:avLst/>
          </a:prstGeom>
          <a:noFill/>
        </p:spPr>
        <p:txBody>
          <a:bodyPr wrap="square" rtlCol="0">
            <a:spAutoFit/>
          </a:bodyPr>
          <a:lstStyle/>
          <a:p>
            <a:pPr marL="285750" indent="-285750">
              <a:buFont typeface="Arial" panose="020B0604020202020204" pitchFamily="34" charset="0"/>
              <a:buChar char="•"/>
            </a:pPr>
            <a:r>
              <a:rPr lang="en-GB" sz="2000" dirty="0" err="1"/>
              <a:t>rigolo</a:t>
            </a:r>
            <a:endParaRPr lang="en-GB" sz="2000" dirty="0"/>
          </a:p>
          <a:p>
            <a:pPr marL="285750" indent="-285750">
              <a:buFont typeface="Arial" panose="020B0604020202020204" pitchFamily="34" charset="0"/>
              <a:buChar char="•"/>
            </a:pPr>
            <a:r>
              <a:rPr lang="en-GB" sz="2000" dirty="0" err="1"/>
              <a:t>effrayant</a:t>
            </a:r>
            <a:endParaRPr lang="en-GB" sz="2000" dirty="0"/>
          </a:p>
          <a:p>
            <a:pPr marL="285750" indent="-285750">
              <a:buFont typeface="Arial" panose="020B0604020202020204" pitchFamily="34" charset="0"/>
              <a:buChar char="•"/>
            </a:pPr>
            <a:r>
              <a:rPr lang="en-GB" sz="2000" dirty="0" err="1"/>
              <a:t>passionnant</a:t>
            </a:r>
            <a:endParaRPr lang="en-GB" sz="2000" dirty="0"/>
          </a:p>
          <a:p>
            <a:pPr marL="285750" indent="-285750">
              <a:buFont typeface="Arial" panose="020B0604020202020204" pitchFamily="34" charset="0"/>
              <a:buChar char="•"/>
            </a:pPr>
            <a:r>
              <a:rPr lang="en-GB" sz="2000" dirty="0" err="1"/>
              <a:t>affreux</a:t>
            </a:r>
            <a:endParaRPr lang="en-GB" sz="2000" dirty="0"/>
          </a:p>
          <a:p>
            <a:pPr marL="285750" indent="-285750">
              <a:buFont typeface="Arial" panose="020B0604020202020204" pitchFamily="34" charset="0"/>
              <a:buChar char="•"/>
            </a:pPr>
            <a:r>
              <a:rPr lang="en-GB" sz="2000" dirty="0" err="1"/>
              <a:t>captivant</a:t>
            </a:r>
            <a:endParaRPr lang="en-GB" sz="2000" dirty="0"/>
          </a:p>
          <a:p>
            <a:pPr marL="285750" indent="-285750">
              <a:buFont typeface="Arial" panose="020B0604020202020204" pitchFamily="34" charset="0"/>
              <a:buChar char="•"/>
            </a:pPr>
            <a:r>
              <a:rPr lang="en-GB" sz="2000" dirty="0"/>
              <a:t>formidable</a:t>
            </a:r>
          </a:p>
          <a:p>
            <a:pPr marL="285750" indent="-285750">
              <a:buFont typeface="Arial" panose="020B0604020202020204" pitchFamily="34" charset="0"/>
              <a:buChar char="•"/>
            </a:pPr>
            <a:r>
              <a:rPr lang="en-GB" sz="2000" dirty="0"/>
              <a:t>lent</a:t>
            </a:r>
          </a:p>
          <a:p>
            <a:pPr marL="285750" indent="-285750">
              <a:buFont typeface="Arial" panose="020B0604020202020204" pitchFamily="34" charset="0"/>
              <a:buChar char="•"/>
            </a:pPr>
            <a:r>
              <a:rPr lang="en-GB" sz="2000" dirty="0" err="1"/>
              <a:t>romantique</a:t>
            </a:r>
            <a:endParaRPr lang="en-GB" sz="2000" dirty="0"/>
          </a:p>
        </p:txBody>
      </p:sp>
    </p:spTree>
    <p:extLst>
      <p:ext uri="{BB962C8B-B14F-4D97-AF65-F5344CB8AC3E}">
        <p14:creationId xmlns:p14="http://schemas.microsoft.com/office/powerpoint/2010/main" val="38911039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590B30A-922A-4C11-BDCF-E90B0D7DC5FF}"/>
              </a:ext>
            </a:extLst>
          </p:cNvPr>
          <p:cNvSpPr txBox="1"/>
          <p:nvPr/>
        </p:nvSpPr>
        <p:spPr>
          <a:xfrm>
            <a:off x="467833" y="435935"/>
            <a:ext cx="11249246" cy="923330"/>
          </a:xfrm>
          <a:prstGeom prst="rect">
            <a:avLst/>
          </a:prstGeom>
          <a:noFill/>
        </p:spPr>
        <p:txBody>
          <a:bodyPr wrap="square" rtlCol="0">
            <a:spAutoFit/>
          </a:bodyPr>
          <a:lstStyle/>
          <a:p>
            <a:r>
              <a:rPr lang="en-GB" dirty="0"/>
              <a:t>7. Match up the TV shows with the TV show genre:</a:t>
            </a:r>
          </a:p>
          <a:p>
            <a:r>
              <a:rPr lang="en-GB" dirty="0"/>
              <a:t> </a:t>
            </a:r>
          </a:p>
          <a:p>
            <a:r>
              <a:rPr lang="en-GB" dirty="0"/>
              <a:t> </a:t>
            </a:r>
          </a:p>
        </p:txBody>
      </p:sp>
      <p:sp>
        <p:nvSpPr>
          <p:cNvPr id="3" name="Rectangle 3">
            <a:extLst>
              <a:ext uri="{FF2B5EF4-FFF2-40B4-BE49-F238E27FC236}">
                <a16:creationId xmlns:a16="http://schemas.microsoft.com/office/drawing/2014/main" id="{0DCDA385-2298-406C-A9BD-245A68E97EE3}"/>
              </a:ext>
            </a:extLst>
          </p:cNvPr>
          <p:cNvSpPr txBox="1">
            <a:spLocks noChangeArrowheads="1"/>
          </p:cNvSpPr>
          <p:nvPr/>
        </p:nvSpPr>
        <p:spPr>
          <a:xfrm>
            <a:off x="467833" y="993517"/>
            <a:ext cx="3827462"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lnSpc>
                <a:spcPct val="80000"/>
              </a:lnSpc>
              <a:buFontTx/>
              <a:buAutoNum type="arabicParenR"/>
            </a:pPr>
            <a:r>
              <a:rPr lang="en-GB" altLang="en-US" sz="1600" dirty="0">
                <a:latin typeface="Arial Rounded MT Bold" panose="020F0704030504030204" pitchFamily="34" charset="0"/>
              </a:rPr>
              <a:t>Big Brother</a:t>
            </a:r>
          </a:p>
          <a:p>
            <a:pPr marL="533400" indent="-533400">
              <a:lnSpc>
                <a:spcPct val="80000"/>
              </a:lnSpc>
              <a:buFontTx/>
              <a:buAutoNum type="arabicParenR"/>
            </a:pPr>
            <a:r>
              <a:rPr lang="en-GB" altLang="en-US" sz="1600" dirty="0">
                <a:latin typeface="Arial Rounded MT Bold" panose="020F0704030504030204" pitchFamily="34" charset="0"/>
              </a:rPr>
              <a:t>Match of the Day</a:t>
            </a:r>
          </a:p>
          <a:p>
            <a:pPr marL="533400" indent="-533400">
              <a:lnSpc>
                <a:spcPct val="80000"/>
              </a:lnSpc>
              <a:buFontTx/>
              <a:buAutoNum type="arabicParenR"/>
            </a:pPr>
            <a:r>
              <a:rPr lang="en-GB" altLang="en-US" sz="1600" dirty="0">
                <a:latin typeface="Arial Rounded MT Bold" panose="020F0704030504030204" pitchFamily="34" charset="0"/>
              </a:rPr>
              <a:t>Who wants to be a millionaire?</a:t>
            </a:r>
          </a:p>
          <a:p>
            <a:pPr marL="533400" indent="-533400">
              <a:lnSpc>
                <a:spcPct val="80000"/>
              </a:lnSpc>
              <a:buFontTx/>
              <a:buAutoNum type="arabicParenR"/>
            </a:pPr>
            <a:r>
              <a:rPr lang="en-GB" altLang="en-US" sz="1600" dirty="0" err="1">
                <a:latin typeface="Arial Rounded MT Bold" panose="020F0704030504030204" pitchFamily="34" charset="0"/>
              </a:rPr>
              <a:t>Eastenders</a:t>
            </a:r>
            <a:endParaRPr lang="en-GB" altLang="en-US" sz="1600" dirty="0">
              <a:latin typeface="Arial Rounded MT Bold" panose="020F0704030504030204" pitchFamily="34" charset="0"/>
            </a:endParaRPr>
          </a:p>
          <a:p>
            <a:pPr marL="533400" indent="-533400">
              <a:lnSpc>
                <a:spcPct val="80000"/>
              </a:lnSpc>
              <a:buFontTx/>
              <a:buAutoNum type="arabicParenR"/>
            </a:pPr>
            <a:r>
              <a:rPr lang="en-GB" altLang="en-US" sz="1600" dirty="0">
                <a:latin typeface="Arial Rounded MT Bold" panose="020F0704030504030204" pitchFamily="34" charset="0"/>
              </a:rPr>
              <a:t>Midsomer murders</a:t>
            </a:r>
          </a:p>
          <a:p>
            <a:pPr marL="533400" indent="-533400">
              <a:lnSpc>
                <a:spcPct val="80000"/>
              </a:lnSpc>
              <a:buFontTx/>
              <a:buAutoNum type="arabicParenR"/>
            </a:pPr>
            <a:r>
              <a:rPr lang="en-GB" altLang="en-US" sz="1600" dirty="0">
                <a:latin typeface="Arial Rounded MT Bold" panose="020F0704030504030204" pitchFamily="34" charset="0"/>
              </a:rPr>
              <a:t>Doctor Who</a:t>
            </a:r>
          </a:p>
          <a:p>
            <a:pPr marL="533400" indent="-533400">
              <a:lnSpc>
                <a:spcPct val="80000"/>
              </a:lnSpc>
              <a:buFontTx/>
              <a:buAutoNum type="arabicParenR"/>
            </a:pPr>
            <a:r>
              <a:rPr lang="en-GB" altLang="en-US" sz="1600" dirty="0">
                <a:latin typeface="Arial Rounded MT Bold" panose="020F0704030504030204" pitchFamily="34" charset="0"/>
              </a:rPr>
              <a:t>Not Going Out</a:t>
            </a:r>
          </a:p>
          <a:p>
            <a:pPr marL="533400" indent="-533400">
              <a:lnSpc>
                <a:spcPct val="80000"/>
              </a:lnSpc>
              <a:buFontTx/>
              <a:buAutoNum type="arabicParenR"/>
            </a:pPr>
            <a:r>
              <a:rPr lang="en-GB" altLang="en-US" sz="1600" dirty="0">
                <a:latin typeface="Arial Rounded MT Bold" panose="020F0704030504030204" pitchFamily="34" charset="0"/>
              </a:rPr>
              <a:t>X factor</a:t>
            </a:r>
          </a:p>
          <a:p>
            <a:pPr marL="533400" indent="-533400">
              <a:lnSpc>
                <a:spcPct val="80000"/>
              </a:lnSpc>
              <a:buFontTx/>
              <a:buAutoNum type="arabicParenR"/>
            </a:pPr>
            <a:r>
              <a:rPr lang="en-GB" altLang="en-US" sz="1600" dirty="0">
                <a:latin typeface="Arial Rounded MT Bold" panose="020F0704030504030204" pitchFamily="34" charset="0"/>
              </a:rPr>
              <a:t>The Simpsons</a:t>
            </a:r>
          </a:p>
          <a:p>
            <a:pPr marL="533400" indent="-533400">
              <a:lnSpc>
                <a:spcPct val="80000"/>
              </a:lnSpc>
              <a:buFontTx/>
              <a:buAutoNum type="arabicParenR"/>
            </a:pPr>
            <a:r>
              <a:rPr lang="en-GB" altLang="en-US" sz="1600" dirty="0">
                <a:latin typeface="Arial Rounded MT Bold" panose="020F0704030504030204" pitchFamily="34" charset="0"/>
              </a:rPr>
              <a:t>News at Ten</a:t>
            </a:r>
          </a:p>
          <a:p>
            <a:pPr marL="533400" indent="-533400">
              <a:lnSpc>
                <a:spcPct val="80000"/>
              </a:lnSpc>
            </a:pPr>
            <a:endParaRPr lang="en-GB" altLang="en-US" sz="2400" dirty="0">
              <a:latin typeface="Arial Rounded MT Bold" panose="020F0704030504030204" pitchFamily="34" charset="0"/>
            </a:endParaRPr>
          </a:p>
        </p:txBody>
      </p:sp>
      <p:sp>
        <p:nvSpPr>
          <p:cNvPr id="4" name="Rectangle 4">
            <a:extLst>
              <a:ext uri="{FF2B5EF4-FFF2-40B4-BE49-F238E27FC236}">
                <a16:creationId xmlns:a16="http://schemas.microsoft.com/office/drawing/2014/main" id="{BDFBF79A-FFBF-40F4-9624-13324AD8B738}"/>
              </a:ext>
            </a:extLst>
          </p:cNvPr>
          <p:cNvSpPr txBox="1">
            <a:spLocks noChangeArrowheads="1"/>
          </p:cNvSpPr>
          <p:nvPr/>
        </p:nvSpPr>
        <p:spPr>
          <a:xfrm>
            <a:off x="4796170" y="902916"/>
            <a:ext cx="4967288"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lnSpc>
                <a:spcPct val="80000"/>
              </a:lnSpc>
              <a:buFontTx/>
              <a:buAutoNum type="alphaLcParenR"/>
            </a:pPr>
            <a:r>
              <a:rPr lang="en-GB" altLang="en-US" sz="1600" dirty="0" err="1">
                <a:latin typeface="Arial Rounded MT Bold" panose="020F0704030504030204" pitchFamily="34" charset="0"/>
              </a:rPr>
              <a:t>une</a:t>
            </a:r>
            <a:r>
              <a:rPr lang="en-GB" altLang="en-US" sz="1600" dirty="0">
                <a:latin typeface="Arial Rounded MT Bold" panose="020F0704030504030204" pitchFamily="34" charset="0"/>
              </a:rPr>
              <a:t> </a:t>
            </a:r>
            <a:r>
              <a:rPr lang="en-US" altLang="en-US" sz="1600" dirty="0" err="1">
                <a:latin typeface="Arial Rounded MT Bold" panose="020F0704030504030204" pitchFamily="34" charset="0"/>
              </a:rPr>
              <a:t>émission</a:t>
            </a:r>
            <a:r>
              <a:rPr lang="en-US" altLang="en-US" sz="1600" dirty="0">
                <a:latin typeface="Arial Rounded MT Bold" panose="020F0704030504030204" pitchFamily="34" charset="0"/>
              </a:rPr>
              <a:t> musicale</a:t>
            </a:r>
          </a:p>
          <a:p>
            <a:pPr marL="533400" indent="-533400">
              <a:lnSpc>
                <a:spcPct val="80000"/>
              </a:lnSpc>
              <a:buFontTx/>
              <a:buAutoNum type="alphaLcParenR"/>
            </a:pPr>
            <a:r>
              <a:rPr lang="en-US" altLang="en-US" sz="1600" dirty="0" err="1">
                <a:latin typeface="Arial Rounded MT Bold" panose="020F0704030504030204" pitchFamily="34" charset="0"/>
              </a:rPr>
              <a:t>une</a:t>
            </a:r>
            <a:r>
              <a:rPr lang="en-US" altLang="en-US" sz="1600" dirty="0">
                <a:latin typeface="Arial Rounded MT Bold" panose="020F0704030504030204" pitchFamily="34" charset="0"/>
              </a:rPr>
              <a:t> </a:t>
            </a:r>
            <a:r>
              <a:rPr lang="en-US" altLang="en-US" sz="1600" dirty="0" err="1">
                <a:latin typeface="Arial Rounded MT Bold" panose="020F0704030504030204" pitchFamily="34" charset="0"/>
              </a:rPr>
              <a:t>série</a:t>
            </a:r>
            <a:r>
              <a:rPr lang="en-US" altLang="en-US" sz="1600" dirty="0">
                <a:latin typeface="Arial Rounded MT Bold" panose="020F0704030504030204" pitchFamily="34" charset="0"/>
              </a:rPr>
              <a:t> </a:t>
            </a:r>
            <a:r>
              <a:rPr lang="en-US" altLang="en-US" sz="1600" dirty="0" err="1">
                <a:latin typeface="Arial Rounded MT Bold" panose="020F0704030504030204" pitchFamily="34" charset="0"/>
              </a:rPr>
              <a:t>policière</a:t>
            </a:r>
            <a:endParaRPr lang="en-US" altLang="en-US" sz="1600" dirty="0">
              <a:latin typeface="Arial Rounded MT Bold" panose="020F0704030504030204" pitchFamily="34" charset="0"/>
            </a:endParaRPr>
          </a:p>
          <a:p>
            <a:pPr marL="533400" indent="-533400">
              <a:lnSpc>
                <a:spcPct val="80000"/>
              </a:lnSpc>
              <a:buFontTx/>
              <a:buAutoNum type="alphaLcParenR"/>
            </a:pPr>
            <a:r>
              <a:rPr lang="en-US" altLang="en-US" sz="1600" dirty="0" err="1">
                <a:latin typeface="Arial Rounded MT Bold" panose="020F0704030504030204" pitchFamily="34" charset="0"/>
              </a:rPr>
              <a:t>une</a:t>
            </a:r>
            <a:r>
              <a:rPr lang="en-US" altLang="en-US" sz="1600" dirty="0">
                <a:latin typeface="Arial Rounded MT Bold" panose="020F0704030504030204" pitchFamily="34" charset="0"/>
              </a:rPr>
              <a:t> </a:t>
            </a:r>
            <a:r>
              <a:rPr lang="en-US" altLang="en-US" sz="1600" dirty="0" err="1">
                <a:latin typeface="Arial Rounded MT Bold" panose="020F0704030504030204" pitchFamily="34" charset="0"/>
              </a:rPr>
              <a:t>comédie</a:t>
            </a:r>
            <a:endParaRPr lang="en-US" altLang="en-US" sz="1600" dirty="0">
              <a:latin typeface="Arial Rounded MT Bold" panose="020F0704030504030204" pitchFamily="34" charset="0"/>
            </a:endParaRPr>
          </a:p>
          <a:p>
            <a:pPr marL="533400" indent="-533400">
              <a:lnSpc>
                <a:spcPct val="80000"/>
              </a:lnSpc>
              <a:buFontTx/>
              <a:buAutoNum type="alphaLcParenR"/>
            </a:pPr>
            <a:r>
              <a:rPr lang="en-US" altLang="en-US" sz="1600" dirty="0">
                <a:latin typeface="Arial Rounded MT Bold" panose="020F0704030504030204" pitchFamily="34" charset="0"/>
              </a:rPr>
              <a:t>les </a:t>
            </a:r>
            <a:r>
              <a:rPr lang="en-US" altLang="en-US" sz="1600" dirty="0" err="1">
                <a:latin typeface="Arial Rounded MT Bold" panose="020F0704030504030204" pitchFamily="34" charset="0"/>
              </a:rPr>
              <a:t>infos</a:t>
            </a:r>
            <a:endParaRPr lang="en-US" altLang="en-US" sz="1600" dirty="0">
              <a:latin typeface="Arial Rounded MT Bold" panose="020F0704030504030204" pitchFamily="34" charset="0"/>
            </a:endParaRPr>
          </a:p>
          <a:p>
            <a:pPr marL="533400" indent="-533400">
              <a:lnSpc>
                <a:spcPct val="80000"/>
              </a:lnSpc>
              <a:buFontTx/>
              <a:buAutoNum type="alphaLcParenR"/>
            </a:pPr>
            <a:r>
              <a:rPr lang="en-US" altLang="en-US" sz="1600" dirty="0">
                <a:latin typeface="Arial Rounded MT Bold" panose="020F0704030504030204" pitchFamily="34" charset="0"/>
              </a:rPr>
              <a:t>un dessin </a:t>
            </a:r>
            <a:r>
              <a:rPr lang="en-US" altLang="en-US" sz="1600" dirty="0" err="1">
                <a:latin typeface="Arial Rounded MT Bold" panose="020F0704030504030204" pitchFamily="34" charset="0"/>
              </a:rPr>
              <a:t>animé</a:t>
            </a:r>
            <a:endParaRPr lang="en-US" altLang="en-US" sz="1600" dirty="0">
              <a:latin typeface="Arial Rounded MT Bold" panose="020F0704030504030204" pitchFamily="34" charset="0"/>
            </a:endParaRPr>
          </a:p>
          <a:p>
            <a:pPr marL="533400" indent="-533400">
              <a:lnSpc>
                <a:spcPct val="80000"/>
              </a:lnSpc>
              <a:buFontTx/>
              <a:buAutoNum type="alphaLcParenR"/>
            </a:pPr>
            <a:r>
              <a:rPr lang="en-US" altLang="en-US" sz="1600" dirty="0" err="1">
                <a:latin typeface="Arial Rounded MT Bold" panose="020F0704030504030204" pitchFamily="34" charset="0"/>
              </a:rPr>
              <a:t>une</a:t>
            </a:r>
            <a:r>
              <a:rPr lang="en-US" altLang="en-US" sz="1600" dirty="0">
                <a:latin typeface="Arial Rounded MT Bold" panose="020F0704030504030204" pitchFamily="34" charset="0"/>
              </a:rPr>
              <a:t> </a:t>
            </a:r>
            <a:r>
              <a:rPr lang="en-US" altLang="en-US" sz="1600" dirty="0" err="1">
                <a:latin typeface="Arial Rounded MT Bold" panose="020F0704030504030204" pitchFamily="34" charset="0"/>
              </a:rPr>
              <a:t>émission</a:t>
            </a:r>
            <a:r>
              <a:rPr lang="en-US" altLang="en-US" sz="1600" dirty="0">
                <a:latin typeface="Arial Rounded MT Bold" panose="020F0704030504030204" pitchFamily="34" charset="0"/>
              </a:rPr>
              <a:t> de science-fiction</a:t>
            </a:r>
          </a:p>
          <a:p>
            <a:pPr marL="533400" indent="-533400">
              <a:lnSpc>
                <a:spcPct val="80000"/>
              </a:lnSpc>
              <a:buFontTx/>
              <a:buAutoNum type="alphaLcParenR"/>
            </a:pPr>
            <a:r>
              <a:rPr lang="en-US" altLang="en-US" sz="1600" dirty="0" err="1">
                <a:latin typeface="Arial Rounded MT Bold" panose="020F0704030504030204" pitchFamily="34" charset="0"/>
              </a:rPr>
              <a:t>une</a:t>
            </a:r>
            <a:r>
              <a:rPr lang="en-US" altLang="en-US" sz="1600" dirty="0">
                <a:latin typeface="Arial Rounded MT Bold" panose="020F0704030504030204" pitchFamily="34" charset="0"/>
              </a:rPr>
              <a:t> </a:t>
            </a:r>
            <a:r>
              <a:rPr lang="en-US" altLang="en-US" sz="1600" dirty="0" err="1">
                <a:latin typeface="Arial Rounded MT Bold" panose="020F0704030504030204" pitchFamily="34" charset="0"/>
              </a:rPr>
              <a:t>émission</a:t>
            </a:r>
            <a:r>
              <a:rPr lang="en-US" altLang="en-US" sz="1600" dirty="0">
                <a:latin typeface="Arial Rounded MT Bold" panose="020F0704030504030204" pitchFamily="34" charset="0"/>
              </a:rPr>
              <a:t> de sport</a:t>
            </a:r>
          </a:p>
          <a:p>
            <a:pPr marL="533400" indent="-533400">
              <a:lnSpc>
                <a:spcPct val="80000"/>
              </a:lnSpc>
              <a:buFontTx/>
              <a:buAutoNum type="alphaLcParenR"/>
            </a:pPr>
            <a:r>
              <a:rPr lang="en-US" altLang="en-US" sz="1600" dirty="0" err="1">
                <a:latin typeface="Arial Rounded MT Bold" panose="020F0704030504030204" pitchFamily="34" charset="0"/>
              </a:rPr>
              <a:t>une</a:t>
            </a:r>
            <a:r>
              <a:rPr lang="en-US" altLang="en-US" sz="1600" dirty="0">
                <a:latin typeface="Arial Rounded MT Bold" panose="020F0704030504030204" pitchFamily="34" charset="0"/>
              </a:rPr>
              <a:t> </a:t>
            </a:r>
            <a:r>
              <a:rPr lang="en-US" altLang="en-US" sz="1600" dirty="0" err="1">
                <a:latin typeface="Arial Rounded MT Bold" panose="020F0704030504030204" pitchFamily="34" charset="0"/>
              </a:rPr>
              <a:t>émission</a:t>
            </a:r>
            <a:r>
              <a:rPr lang="en-US" altLang="en-US" sz="1600" dirty="0">
                <a:latin typeface="Arial Rounded MT Bold" panose="020F0704030504030204" pitchFamily="34" charset="0"/>
              </a:rPr>
              <a:t> de </a:t>
            </a:r>
            <a:r>
              <a:rPr lang="en-US" altLang="en-US" sz="1600" dirty="0" err="1">
                <a:latin typeface="Arial Rounded MT Bold" panose="020F0704030504030204" pitchFamily="34" charset="0"/>
              </a:rPr>
              <a:t>télé</a:t>
            </a:r>
            <a:r>
              <a:rPr lang="en-US" altLang="en-US" sz="1600" dirty="0">
                <a:latin typeface="Arial Rounded MT Bold" panose="020F0704030504030204" pitchFamily="34" charset="0"/>
              </a:rPr>
              <a:t>- </a:t>
            </a:r>
            <a:r>
              <a:rPr lang="en-US" altLang="en-US" sz="1600" dirty="0" err="1">
                <a:latin typeface="Arial Rounded MT Bold" panose="020F0704030504030204" pitchFamily="34" charset="0"/>
              </a:rPr>
              <a:t>réalité</a:t>
            </a:r>
            <a:endParaRPr lang="en-US" altLang="en-US" sz="1600" dirty="0">
              <a:latin typeface="Arial Rounded MT Bold" panose="020F0704030504030204" pitchFamily="34" charset="0"/>
            </a:endParaRPr>
          </a:p>
          <a:p>
            <a:pPr marL="533400" indent="-533400">
              <a:lnSpc>
                <a:spcPct val="80000"/>
              </a:lnSpc>
              <a:buFontTx/>
              <a:buAutoNum type="alphaLcParenR"/>
            </a:pPr>
            <a:r>
              <a:rPr lang="en-US" altLang="en-US" sz="1600" dirty="0" err="1">
                <a:latin typeface="Arial Rounded MT Bold" panose="020F0704030504030204" pitchFamily="34" charset="0"/>
              </a:rPr>
              <a:t>une</a:t>
            </a:r>
            <a:r>
              <a:rPr lang="en-US" altLang="en-US" sz="1600" dirty="0">
                <a:latin typeface="Arial Rounded MT Bold" panose="020F0704030504030204" pitchFamily="34" charset="0"/>
              </a:rPr>
              <a:t> </a:t>
            </a:r>
            <a:r>
              <a:rPr lang="en-US" altLang="en-US" sz="1600" dirty="0" err="1">
                <a:latin typeface="Arial Rounded MT Bold" panose="020F0704030504030204" pitchFamily="34" charset="0"/>
              </a:rPr>
              <a:t>série</a:t>
            </a:r>
            <a:r>
              <a:rPr lang="en-US" altLang="en-US" sz="1600" dirty="0">
                <a:latin typeface="Arial Rounded MT Bold" panose="020F0704030504030204" pitchFamily="34" charset="0"/>
              </a:rPr>
              <a:t>/un feuilleton</a:t>
            </a:r>
          </a:p>
          <a:p>
            <a:pPr marL="533400" indent="-533400">
              <a:lnSpc>
                <a:spcPct val="80000"/>
              </a:lnSpc>
              <a:buFontTx/>
              <a:buAutoNum type="alphaLcParenR"/>
            </a:pPr>
            <a:r>
              <a:rPr lang="en-US" altLang="en-US" sz="1600" dirty="0">
                <a:latin typeface="Arial Rounded MT Bold" panose="020F0704030504030204" pitchFamily="34" charset="0"/>
              </a:rPr>
              <a:t>un jeu </a:t>
            </a:r>
            <a:r>
              <a:rPr lang="en-US" altLang="en-US" sz="1600" dirty="0" err="1">
                <a:latin typeface="Arial Rounded MT Bold" panose="020F0704030504030204" pitchFamily="34" charset="0"/>
              </a:rPr>
              <a:t>télévisé</a:t>
            </a:r>
            <a:endParaRPr lang="en-US" altLang="en-US" sz="1600" dirty="0">
              <a:latin typeface="Arial Rounded MT Bold" panose="020F0704030504030204" pitchFamily="34" charset="0"/>
            </a:endParaRPr>
          </a:p>
          <a:p>
            <a:pPr marL="533400" indent="-533400">
              <a:lnSpc>
                <a:spcPct val="80000"/>
              </a:lnSpc>
              <a:buFontTx/>
              <a:buAutoNum type="alphaLcParenR"/>
            </a:pPr>
            <a:endParaRPr lang="en-US" altLang="en-US" sz="2400" dirty="0">
              <a:latin typeface="Arial Rounded MT Bold" panose="020F0704030504030204" pitchFamily="34" charset="0"/>
            </a:endParaRPr>
          </a:p>
        </p:txBody>
      </p:sp>
      <p:sp>
        <p:nvSpPr>
          <p:cNvPr id="5" name="TextBox 4">
            <a:extLst>
              <a:ext uri="{FF2B5EF4-FFF2-40B4-BE49-F238E27FC236}">
                <a16:creationId xmlns:a16="http://schemas.microsoft.com/office/drawing/2014/main" id="{BBFAF0FF-DCDD-49A1-BDE1-CD85668D0311}"/>
              </a:ext>
            </a:extLst>
          </p:cNvPr>
          <p:cNvSpPr txBox="1"/>
          <p:nvPr/>
        </p:nvSpPr>
        <p:spPr>
          <a:xfrm>
            <a:off x="505047" y="4873148"/>
            <a:ext cx="11174818" cy="707886"/>
          </a:xfrm>
          <a:prstGeom prst="rect">
            <a:avLst/>
          </a:prstGeom>
          <a:noFill/>
        </p:spPr>
        <p:txBody>
          <a:bodyPr wrap="square" rtlCol="0">
            <a:spAutoFit/>
          </a:bodyPr>
          <a:lstStyle/>
          <a:p>
            <a:r>
              <a:rPr lang="en-GB" sz="2000" dirty="0"/>
              <a:t>8. Write 5 sentences in French to give your opinion of different TV genres (remember to put the sentence into plural e.g. </a:t>
            </a:r>
            <a:r>
              <a:rPr lang="en-GB" sz="2000" dirty="0" err="1"/>
              <a:t>J’adore</a:t>
            </a:r>
            <a:r>
              <a:rPr lang="en-GB" sz="2000" dirty="0"/>
              <a:t> les </a:t>
            </a:r>
            <a:r>
              <a:rPr lang="en-GB" sz="2000" dirty="0" err="1"/>
              <a:t>émissions</a:t>
            </a:r>
            <a:r>
              <a:rPr lang="en-GB" sz="2000" dirty="0"/>
              <a:t> de sport </a:t>
            </a:r>
            <a:r>
              <a:rPr lang="en-GB" sz="2000" dirty="0" err="1"/>
              <a:t>parce</a:t>
            </a:r>
            <a:r>
              <a:rPr lang="en-GB" sz="2000" dirty="0"/>
              <a:t> </a:t>
            </a:r>
            <a:r>
              <a:rPr lang="en-GB" sz="2000" dirty="0" err="1"/>
              <a:t>qu’elles</a:t>
            </a:r>
            <a:r>
              <a:rPr lang="en-GB" sz="2000" dirty="0"/>
              <a:t> </a:t>
            </a:r>
            <a:r>
              <a:rPr lang="en-GB" sz="2000" dirty="0" err="1"/>
              <a:t>sont</a:t>
            </a:r>
            <a:r>
              <a:rPr lang="en-GB" sz="2000" dirty="0"/>
              <a:t>…) </a:t>
            </a:r>
          </a:p>
        </p:txBody>
      </p:sp>
    </p:spTree>
    <p:extLst>
      <p:ext uri="{BB962C8B-B14F-4D97-AF65-F5344CB8AC3E}">
        <p14:creationId xmlns:p14="http://schemas.microsoft.com/office/powerpoint/2010/main" val="3073161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Callout 1"/>
          <p:cNvSpPr/>
          <p:nvPr/>
        </p:nvSpPr>
        <p:spPr>
          <a:xfrm>
            <a:off x="0" y="617191"/>
            <a:ext cx="3600400" cy="1296144"/>
          </a:xfrm>
          <a:prstGeom prst="wedgeEllipseCallout">
            <a:avLst>
              <a:gd name="adj1" fmla="val -45461"/>
              <a:gd name="adj2" fmla="val 84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Je </a:t>
            </a:r>
            <a:r>
              <a:rPr lang="en-GB" sz="2400" dirty="0" err="1">
                <a:solidFill>
                  <a:schemeClr val="tx1"/>
                </a:solidFill>
              </a:rPr>
              <a:t>préfère</a:t>
            </a:r>
            <a:r>
              <a:rPr lang="en-GB" sz="2400" dirty="0">
                <a:solidFill>
                  <a:schemeClr val="tx1"/>
                </a:solidFill>
              </a:rPr>
              <a:t> les </a:t>
            </a:r>
            <a:r>
              <a:rPr lang="en-GB" sz="2400" dirty="0" err="1">
                <a:solidFill>
                  <a:schemeClr val="tx1"/>
                </a:solidFill>
              </a:rPr>
              <a:t>documentaires</a:t>
            </a:r>
            <a:endParaRPr lang="en-GB" sz="2400" dirty="0">
              <a:solidFill>
                <a:schemeClr val="tx1"/>
              </a:solidFill>
            </a:endParaRPr>
          </a:p>
        </p:txBody>
      </p:sp>
      <p:sp>
        <p:nvSpPr>
          <p:cNvPr id="3" name="Oval Callout 2"/>
          <p:cNvSpPr/>
          <p:nvPr/>
        </p:nvSpPr>
        <p:spPr>
          <a:xfrm>
            <a:off x="1775520" y="3180339"/>
            <a:ext cx="3600400" cy="1296144"/>
          </a:xfrm>
          <a:prstGeom prst="wedgeEllipseCallout">
            <a:avLst>
              <a:gd name="adj1" fmla="val -45461"/>
              <a:gd name="adj2" fmla="val 84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err="1">
                <a:solidFill>
                  <a:schemeClr val="tx1"/>
                </a:solidFill>
              </a:rPr>
              <a:t>Moi</a:t>
            </a:r>
            <a:r>
              <a:rPr lang="en-GB" sz="2400" dirty="0">
                <a:solidFill>
                  <a:schemeClr val="tx1"/>
                </a:solidFill>
              </a:rPr>
              <a:t>, </a:t>
            </a:r>
            <a:r>
              <a:rPr lang="en-GB" sz="2400" dirty="0" err="1">
                <a:solidFill>
                  <a:schemeClr val="tx1"/>
                </a:solidFill>
              </a:rPr>
              <a:t>j’aime</a:t>
            </a:r>
            <a:r>
              <a:rPr lang="en-GB" sz="2400" dirty="0">
                <a:solidFill>
                  <a:schemeClr val="tx1"/>
                </a:solidFill>
              </a:rPr>
              <a:t> les </a:t>
            </a:r>
            <a:r>
              <a:rPr lang="en-GB" sz="2400" dirty="0" err="1">
                <a:solidFill>
                  <a:schemeClr val="tx1"/>
                </a:solidFill>
              </a:rPr>
              <a:t>émissions</a:t>
            </a:r>
            <a:r>
              <a:rPr lang="en-GB" sz="2400" dirty="0">
                <a:solidFill>
                  <a:schemeClr val="tx1"/>
                </a:solidFill>
              </a:rPr>
              <a:t> de </a:t>
            </a:r>
            <a:r>
              <a:rPr lang="en-GB" sz="2400" dirty="0" err="1">
                <a:solidFill>
                  <a:schemeClr val="tx1"/>
                </a:solidFill>
              </a:rPr>
              <a:t>télé-réalité</a:t>
            </a:r>
            <a:r>
              <a:rPr lang="en-GB" sz="2400" dirty="0">
                <a:solidFill>
                  <a:schemeClr val="tx1"/>
                </a:solidFill>
              </a:rPr>
              <a:t>.</a:t>
            </a:r>
          </a:p>
        </p:txBody>
      </p:sp>
      <p:sp>
        <p:nvSpPr>
          <p:cNvPr id="4" name="Oval Callout 3"/>
          <p:cNvSpPr/>
          <p:nvPr/>
        </p:nvSpPr>
        <p:spPr>
          <a:xfrm>
            <a:off x="6816080" y="2181161"/>
            <a:ext cx="3600400" cy="1296144"/>
          </a:xfrm>
          <a:prstGeom prst="wedgeEllipseCallout">
            <a:avLst>
              <a:gd name="adj1" fmla="val 48432"/>
              <a:gd name="adj2" fmla="val 8601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err="1">
                <a:solidFill>
                  <a:schemeClr val="tx1"/>
                </a:solidFill>
              </a:rPr>
              <a:t>J’aime</a:t>
            </a:r>
            <a:r>
              <a:rPr lang="en-GB" sz="2400" dirty="0">
                <a:solidFill>
                  <a:schemeClr val="tx1"/>
                </a:solidFill>
              </a:rPr>
              <a:t> </a:t>
            </a:r>
            <a:r>
              <a:rPr lang="en-GB" sz="2400" dirty="0" err="1">
                <a:solidFill>
                  <a:schemeClr val="tx1"/>
                </a:solidFill>
              </a:rPr>
              <a:t>regarder</a:t>
            </a:r>
            <a:r>
              <a:rPr lang="en-GB" sz="2400" dirty="0">
                <a:solidFill>
                  <a:schemeClr val="tx1"/>
                </a:solidFill>
              </a:rPr>
              <a:t> les </a:t>
            </a:r>
            <a:r>
              <a:rPr lang="en-GB" sz="2400" dirty="0" err="1">
                <a:solidFill>
                  <a:schemeClr val="tx1"/>
                </a:solidFill>
              </a:rPr>
              <a:t>jeux</a:t>
            </a:r>
            <a:r>
              <a:rPr lang="en-GB" sz="2400" dirty="0">
                <a:solidFill>
                  <a:schemeClr val="tx1"/>
                </a:solidFill>
              </a:rPr>
              <a:t> </a:t>
            </a:r>
            <a:r>
              <a:rPr lang="en-GB" sz="2400" dirty="0" err="1">
                <a:solidFill>
                  <a:schemeClr val="tx1"/>
                </a:solidFill>
              </a:rPr>
              <a:t>télévisés</a:t>
            </a:r>
            <a:endParaRPr lang="en-GB" sz="2400" dirty="0">
              <a:solidFill>
                <a:schemeClr val="tx1"/>
              </a:solidFill>
            </a:endParaRPr>
          </a:p>
        </p:txBody>
      </p:sp>
      <p:sp>
        <p:nvSpPr>
          <p:cNvPr id="5" name="Oval Callout 4"/>
          <p:cNvSpPr/>
          <p:nvPr/>
        </p:nvSpPr>
        <p:spPr>
          <a:xfrm>
            <a:off x="6557245" y="4831393"/>
            <a:ext cx="3600400" cy="1296144"/>
          </a:xfrm>
          <a:prstGeom prst="wedgeEllipseCallout">
            <a:avLst>
              <a:gd name="adj1" fmla="val 54203"/>
              <a:gd name="adj2" fmla="val 10525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Je </a:t>
            </a:r>
            <a:r>
              <a:rPr lang="en-GB" sz="2400" dirty="0" err="1">
                <a:solidFill>
                  <a:schemeClr val="tx1"/>
                </a:solidFill>
              </a:rPr>
              <a:t>regarde</a:t>
            </a:r>
            <a:r>
              <a:rPr lang="en-GB" sz="2400" dirty="0">
                <a:solidFill>
                  <a:schemeClr val="tx1"/>
                </a:solidFill>
              </a:rPr>
              <a:t> les dessins </a:t>
            </a:r>
            <a:r>
              <a:rPr lang="en-GB" sz="2400" dirty="0" err="1">
                <a:solidFill>
                  <a:schemeClr val="tx1"/>
                </a:solidFill>
              </a:rPr>
              <a:t>animés</a:t>
            </a:r>
            <a:r>
              <a:rPr lang="en-GB" sz="2400" dirty="0">
                <a:solidFill>
                  <a:schemeClr val="tx1"/>
                </a:solidFill>
              </a:rPr>
              <a:t>.</a:t>
            </a:r>
          </a:p>
        </p:txBody>
      </p:sp>
      <p:sp>
        <p:nvSpPr>
          <p:cNvPr id="6" name="Oval Callout 5"/>
          <p:cNvSpPr/>
          <p:nvPr/>
        </p:nvSpPr>
        <p:spPr>
          <a:xfrm>
            <a:off x="7865693" y="481806"/>
            <a:ext cx="3600400" cy="1296144"/>
          </a:xfrm>
          <a:prstGeom prst="wedgeEllipseCallout">
            <a:avLst>
              <a:gd name="adj1" fmla="val 50740"/>
              <a:gd name="adj2" fmla="val 10098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Je </a:t>
            </a:r>
            <a:r>
              <a:rPr lang="en-GB" sz="2400" dirty="0" err="1">
                <a:solidFill>
                  <a:schemeClr val="tx1"/>
                </a:solidFill>
              </a:rPr>
              <a:t>suis</a:t>
            </a:r>
            <a:r>
              <a:rPr lang="en-GB" sz="2400" dirty="0">
                <a:solidFill>
                  <a:schemeClr val="tx1"/>
                </a:solidFill>
              </a:rPr>
              <a:t> fan des </a:t>
            </a:r>
            <a:r>
              <a:rPr lang="en-GB" sz="2400" dirty="0" err="1">
                <a:solidFill>
                  <a:schemeClr val="tx1"/>
                </a:solidFill>
              </a:rPr>
              <a:t>séries</a:t>
            </a:r>
            <a:r>
              <a:rPr lang="en-GB" sz="2400" dirty="0">
                <a:solidFill>
                  <a:schemeClr val="tx1"/>
                </a:solidFill>
              </a:rPr>
              <a:t> </a:t>
            </a:r>
            <a:r>
              <a:rPr lang="en-GB" sz="2400" dirty="0" err="1">
                <a:solidFill>
                  <a:schemeClr val="tx1"/>
                </a:solidFill>
              </a:rPr>
              <a:t>américaines</a:t>
            </a:r>
            <a:r>
              <a:rPr lang="en-GB" sz="2400" dirty="0">
                <a:solidFill>
                  <a:schemeClr val="tx1"/>
                </a:solidFill>
              </a:rPr>
              <a:t>.</a:t>
            </a:r>
          </a:p>
        </p:txBody>
      </p:sp>
      <p:sp>
        <p:nvSpPr>
          <p:cNvPr id="7" name="Oval Callout 6"/>
          <p:cNvSpPr/>
          <p:nvPr/>
        </p:nvSpPr>
        <p:spPr>
          <a:xfrm>
            <a:off x="2266078" y="4851130"/>
            <a:ext cx="3600400" cy="1296144"/>
          </a:xfrm>
          <a:prstGeom prst="wedgeEllipseCallout">
            <a:avLst>
              <a:gd name="adj1" fmla="val -45461"/>
              <a:gd name="adj2" fmla="val 84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Je </a:t>
            </a:r>
            <a:r>
              <a:rPr lang="en-GB" sz="2000" dirty="0" err="1">
                <a:solidFill>
                  <a:schemeClr val="tx1"/>
                </a:solidFill>
              </a:rPr>
              <a:t>pense</a:t>
            </a:r>
            <a:r>
              <a:rPr lang="en-GB" sz="2000" dirty="0">
                <a:solidFill>
                  <a:schemeClr val="tx1"/>
                </a:solidFill>
              </a:rPr>
              <a:t> que les </a:t>
            </a:r>
            <a:r>
              <a:rPr lang="en-GB" sz="2000" dirty="0" err="1">
                <a:solidFill>
                  <a:schemeClr val="tx1"/>
                </a:solidFill>
              </a:rPr>
              <a:t>émissions</a:t>
            </a:r>
            <a:r>
              <a:rPr lang="en-GB" sz="2000" dirty="0">
                <a:solidFill>
                  <a:schemeClr val="tx1"/>
                </a:solidFill>
              </a:rPr>
              <a:t> de sport </a:t>
            </a:r>
            <a:r>
              <a:rPr lang="en-GB" sz="2000" dirty="0" err="1">
                <a:solidFill>
                  <a:schemeClr val="tx1"/>
                </a:solidFill>
              </a:rPr>
              <a:t>sont</a:t>
            </a:r>
            <a:r>
              <a:rPr lang="en-GB" sz="2000" dirty="0">
                <a:solidFill>
                  <a:schemeClr val="tx1"/>
                </a:solidFill>
              </a:rPr>
              <a:t> </a:t>
            </a:r>
            <a:r>
              <a:rPr lang="en-GB" sz="2000" dirty="0" err="1">
                <a:solidFill>
                  <a:schemeClr val="tx1"/>
                </a:solidFill>
              </a:rPr>
              <a:t>nulles</a:t>
            </a:r>
            <a:r>
              <a:rPr lang="en-GB" sz="2000" dirty="0">
                <a:solidFill>
                  <a:schemeClr val="tx1"/>
                </a:solidFill>
              </a:rPr>
              <a:t>.</a:t>
            </a:r>
          </a:p>
        </p:txBody>
      </p:sp>
      <p:sp>
        <p:nvSpPr>
          <p:cNvPr id="8" name="Oval Callout 7"/>
          <p:cNvSpPr/>
          <p:nvPr/>
        </p:nvSpPr>
        <p:spPr>
          <a:xfrm>
            <a:off x="5733047" y="3506277"/>
            <a:ext cx="3600400" cy="1296144"/>
          </a:xfrm>
          <a:prstGeom prst="wedgeEllipseCallout">
            <a:avLst>
              <a:gd name="adj1" fmla="val -45461"/>
              <a:gd name="adj2" fmla="val 84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Je </a:t>
            </a:r>
            <a:r>
              <a:rPr lang="en-GB" sz="2400" dirty="0" err="1">
                <a:solidFill>
                  <a:schemeClr val="tx1"/>
                </a:solidFill>
              </a:rPr>
              <a:t>trouve</a:t>
            </a:r>
            <a:r>
              <a:rPr lang="en-GB" sz="2400" dirty="0">
                <a:solidFill>
                  <a:schemeClr val="tx1"/>
                </a:solidFill>
              </a:rPr>
              <a:t> les </a:t>
            </a:r>
            <a:r>
              <a:rPr lang="en-GB" sz="2400" dirty="0" err="1">
                <a:solidFill>
                  <a:schemeClr val="tx1"/>
                </a:solidFill>
              </a:rPr>
              <a:t>actualités</a:t>
            </a:r>
            <a:r>
              <a:rPr lang="en-GB" sz="2400" dirty="0">
                <a:solidFill>
                  <a:schemeClr val="tx1"/>
                </a:solidFill>
              </a:rPr>
              <a:t> </a:t>
            </a:r>
            <a:r>
              <a:rPr lang="en-GB" sz="2400" dirty="0" err="1">
                <a:solidFill>
                  <a:schemeClr val="tx1"/>
                </a:solidFill>
              </a:rPr>
              <a:t>très</a:t>
            </a:r>
            <a:r>
              <a:rPr lang="en-GB" sz="2400" dirty="0">
                <a:solidFill>
                  <a:schemeClr val="tx1"/>
                </a:solidFill>
              </a:rPr>
              <a:t> </a:t>
            </a:r>
            <a:r>
              <a:rPr lang="en-GB" sz="2400" dirty="0" err="1">
                <a:solidFill>
                  <a:schemeClr val="tx1"/>
                </a:solidFill>
              </a:rPr>
              <a:t>effrayantes</a:t>
            </a:r>
            <a:r>
              <a:rPr lang="en-GB" sz="2400" dirty="0">
                <a:solidFill>
                  <a:schemeClr val="tx1"/>
                </a:solidFill>
              </a:rPr>
              <a:t>. </a:t>
            </a:r>
          </a:p>
        </p:txBody>
      </p:sp>
      <p:sp>
        <p:nvSpPr>
          <p:cNvPr id="9" name="Oval Callout 8"/>
          <p:cNvSpPr/>
          <p:nvPr/>
        </p:nvSpPr>
        <p:spPr>
          <a:xfrm>
            <a:off x="3727764" y="1374738"/>
            <a:ext cx="3600400" cy="1296144"/>
          </a:xfrm>
          <a:prstGeom prst="wedgeEllipseCallout">
            <a:avLst>
              <a:gd name="adj1" fmla="val -45461"/>
              <a:gd name="adj2" fmla="val 84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err="1">
                <a:solidFill>
                  <a:schemeClr val="tx1"/>
                </a:solidFill>
              </a:rPr>
              <a:t>J’aime</a:t>
            </a:r>
            <a:r>
              <a:rPr lang="en-GB" sz="2400" dirty="0">
                <a:solidFill>
                  <a:schemeClr val="tx1"/>
                </a:solidFill>
              </a:rPr>
              <a:t> </a:t>
            </a:r>
            <a:r>
              <a:rPr lang="en-GB" sz="2400" dirty="0" err="1">
                <a:solidFill>
                  <a:schemeClr val="tx1"/>
                </a:solidFill>
              </a:rPr>
              <a:t>bien</a:t>
            </a:r>
            <a:r>
              <a:rPr lang="en-GB" sz="2400" dirty="0">
                <a:solidFill>
                  <a:schemeClr val="tx1"/>
                </a:solidFill>
              </a:rPr>
              <a:t> les </a:t>
            </a:r>
            <a:r>
              <a:rPr lang="en-GB" sz="2400" dirty="0" err="1">
                <a:solidFill>
                  <a:schemeClr val="tx1"/>
                </a:solidFill>
              </a:rPr>
              <a:t>téléfilms</a:t>
            </a:r>
            <a:r>
              <a:rPr lang="en-GB" sz="2400" dirty="0">
                <a:solidFill>
                  <a:schemeClr val="tx1"/>
                </a:solidFill>
              </a:rPr>
              <a:t> </a:t>
            </a:r>
            <a:r>
              <a:rPr lang="en-GB" sz="2400" dirty="0" err="1">
                <a:solidFill>
                  <a:schemeClr val="tx1"/>
                </a:solidFill>
              </a:rPr>
              <a:t>policiers</a:t>
            </a:r>
            <a:r>
              <a:rPr lang="en-GB" sz="2400" dirty="0">
                <a:solidFill>
                  <a:schemeClr val="tx1"/>
                </a:solidFill>
              </a:rPr>
              <a:t>.</a:t>
            </a:r>
          </a:p>
        </p:txBody>
      </p:sp>
      <p:sp>
        <p:nvSpPr>
          <p:cNvPr id="10" name="TextBox 9"/>
          <p:cNvSpPr txBox="1"/>
          <p:nvPr/>
        </p:nvSpPr>
        <p:spPr>
          <a:xfrm>
            <a:off x="4367808" y="6237313"/>
            <a:ext cx="3600400" cy="646331"/>
          </a:xfrm>
          <a:prstGeom prst="rect">
            <a:avLst/>
          </a:prstGeom>
          <a:noFill/>
        </p:spPr>
        <p:txBody>
          <a:bodyPr wrap="square" rtlCol="0">
            <a:spAutoFit/>
          </a:bodyPr>
          <a:lstStyle/>
          <a:p>
            <a:pPr algn="ctr"/>
            <a:r>
              <a:rPr lang="en-GB" b="1" dirty="0"/>
              <a:t>Challenge: How could you extend the sentences?</a:t>
            </a:r>
          </a:p>
        </p:txBody>
      </p:sp>
      <p:sp>
        <p:nvSpPr>
          <p:cNvPr id="11" name="TextBox 10">
            <a:extLst>
              <a:ext uri="{FF2B5EF4-FFF2-40B4-BE49-F238E27FC236}">
                <a16:creationId xmlns:a16="http://schemas.microsoft.com/office/drawing/2014/main" id="{A129460A-ED67-4A5D-A4A8-EAD0698FBEFE}"/>
              </a:ext>
            </a:extLst>
          </p:cNvPr>
          <p:cNvSpPr txBox="1"/>
          <p:nvPr/>
        </p:nvSpPr>
        <p:spPr>
          <a:xfrm>
            <a:off x="3831098" y="294025"/>
            <a:ext cx="11004697" cy="646331"/>
          </a:xfrm>
          <a:prstGeom prst="rect">
            <a:avLst/>
          </a:prstGeom>
          <a:noFill/>
        </p:spPr>
        <p:txBody>
          <a:bodyPr wrap="square" rtlCol="0">
            <a:spAutoFit/>
          </a:bodyPr>
          <a:lstStyle/>
          <a:p>
            <a:r>
              <a:rPr lang="en-GB" dirty="0"/>
              <a:t>9. Copy and translate these opinions:</a:t>
            </a:r>
          </a:p>
          <a:p>
            <a:r>
              <a:rPr lang="en-GB" dirty="0"/>
              <a:t> </a:t>
            </a:r>
          </a:p>
        </p:txBody>
      </p:sp>
    </p:spTree>
    <p:extLst>
      <p:ext uri="{BB962C8B-B14F-4D97-AF65-F5344CB8AC3E}">
        <p14:creationId xmlns:p14="http://schemas.microsoft.com/office/powerpoint/2010/main" val="1875357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5E382-B594-47CF-8841-B9CE7BFBBCFD}"/>
              </a:ext>
            </a:extLst>
          </p:cNvPr>
          <p:cNvSpPr>
            <a:spLocks noGrp="1"/>
          </p:cNvSpPr>
          <p:nvPr>
            <p:ph type="title"/>
          </p:nvPr>
        </p:nvSpPr>
        <p:spPr>
          <a:xfrm>
            <a:off x="466059" y="228824"/>
            <a:ext cx="10515600" cy="840083"/>
          </a:xfrm>
        </p:spPr>
        <p:txBody>
          <a:bodyPr>
            <a:normAutofit/>
          </a:bodyPr>
          <a:lstStyle/>
          <a:p>
            <a:r>
              <a:rPr lang="en-GB" sz="2000" b="1" dirty="0"/>
              <a:t>10. Comparatives:</a:t>
            </a:r>
          </a:p>
        </p:txBody>
      </p:sp>
      <p:sp>
        <p:nvSpPr>
          <p:cNvPr id="3" name="Content Placeholder 2">
            <a:extLst>
              <a:ext uri="{FF2B5EF4-FFF2-40B4-BE49-F238E27FC236}">
                <a16:creationId xmlns:a16="http://schemas.microsoft.com/office/drawing/2014/main" id="{FCD4257F-38D8-4779-A8E7-528E57FAEA16}"/>
              </a:ext>
            </a:extLst>
          </p:cNvPr>
          <p:cNvSpPr>
            <a:spLocks noGrp="1"/>
          </p:cNvSpPr>
          <p:nvPr>
            <p:ph idx="1"/>
          </p:nvPr>
        </p:nvSpPr>
        <p:spPr>
          <a:xfrm>
            <a:off x="466059" y="1068907"/>
            <a:ext cx="11070265" cy="5660666"/>
          </a:xfrm>
        </p:spPr>
        <p:txBody>
          <a:bodyPr>
            <a:noAutofit/>
          </a:bodyPr>
          <a:lstStyle/>
          <a:p>
            <a:pPr marL="0" indent="0">
              <a:buNone/>
            </a:pPr>
            <a:r>
              <a:rPr lang="en-GB" sz="2000" dirty="0"/>
              <a:t>Write out the following explanation of </a:t>
            </a:r>
            <a:r>
              <a:rPr lang="en-GB" sz="2000" b="1" dirty="0"/>
              <a:t>comparatives</a:t>
            </a:r>
            <a:r>
              <a:rPr lang="en-GB" sz="2000" dirty="0"/>
              <a:t> in your book.</a:t>
            </a:r>
          </a:p>
          <a:p>
            <a:pPr marL="0" indent="0">
              <a:buNone/>
            </a:pPr>
            <a:endParaRPr lang="en-GB" sz="900" dirty="0"/>
          </a:p>
          <a:p>
            <a:pPr marL="0" indent="0">
              <a:buNone/>
            </a:pPr>
            <a:r>
              <a:rPr lang="en-GB" sz="2000" dirty="0"/>
              <a:t>To make comparisons, you use:</a:t>
            </a:r>
          </a:p>
          <a:p>
            <a:pPr>
              <a:buFont typeface="Wingdings" panose="05000000000000000000" pitchFamily="2" charset="2"/>
              <a:buChar char="§"/>
            </a:pPr>
            <a:r>
              <a:rPr lang="en-GB" sz="2000" dirty="0"/>
              <a:t>plus … que      </a:t>
            </a:r>
            <a:r>
              <a:rPr lang="en-GB" sz="2000" i="1" dirty="0"/>
              <a:t>more… than</a:t>
            </a:r>
          </a:p>
          <a:p>
            <a:pPr>
              <a:buFont typeface="Wingdings" panose="05000000000000000000" pitchFamily="2" charset="2"/>
              <a:buChar char="§"/>
            </a:pPr>
            <a:r>
              <a:rPr lang="en-GB" sz="2000" dirty="0" err="1"/>
              <a:t>moins</a:t>
            </a:r>
            <a:r>
              <a:rPr lang="en-GB" sz="2000" dirty="0"/>
              <a:t> … que      </a:t>
            </a:r>
            <a:r>
              <a:rPr lang="en-GB" sz="2000" i="1" dirty="0"/>
              <a:t>less… than</a:t>
            </a:r>
          </a:p>
          <a:p>
            <a:pPr>
              <a:buFont typeface="Wingdings" panose="05000000000000000000" pitchFamily="2" charset="2"/>
              <a:buChar char="§"/>
            </a:pPr>
            <a:r>
              <a:rPr lang="en-GB" sz="2000" dirty="0" err="1"/>
              <a:t>aussi</a:t>
            </a:r>
            <a:r>
              <a:rPr lang="en-GB" sz="2000" dirty="0"/>
              <a:t> … que     </a:t>
            </a:r>
            <a:r>
              <a:rPr lang="en-GB" sz="2000" i="1" dirty="0"/>
              <a:t>as … as</a:t>
            </a:r>
          </a:p>
          <a:p>
            <a:pPr marL="0" indent="0">
              <a:buNone/>
            </a:pPr>
            <a:endParaRPr lang="en-GB" sz="900" i="1" dirty="0"/>
          </a:p>
          <a:p>
            <a:pPr marL="0" indent="0">
              <a:buNone/>
            </a:pPr>
            <a:r>
              <a:rPr lang="en-GB" sz="2000" dirty="0"/>
              <a:t>You put an adjective between the 2 words to make your comparison </a:t>
            </a:r>
          </a:p>
          <a:p>
            <a:pPr marL="0" indent="0">
              <a:buNone/>
            </a:pPr>
            <a:r>
              <a:rPr lang="en-GB" sz="2000" dirty="0"/>
              <a:t>e.g.  Un film de science-fiction </a:t>
            </a:r>
            <a:r>
              <a:rPr lang="en-GB" sz="2000" dirty="0" err="1"/>
              <a:t>est</a:t>
            </a:r>
            <a:r>
              <a:rPr lang="en-GB" sz="2000" dirty="0"/>
              <a:t> </a:t>
            </a:r>
            <a:r>
              <a:rPr lang="en-GB" sz="2000" b="1" dirty="0" err="1"/>
              <a:t>moins</a:t>
            </a:r>
            <a:r>
              <a:rPr lang="en-GB" sz="2000" dirty="0"/>
              <a:t> </a:t>
            </a:r>
            <a:r>
              <a:rPr lang="en-GB" sz="2000" dirty="0" err="1"/>
              <a:t>amusant</a:t>
            </a:r>
            <a:r>
              <a:rPr lang="en-GB" sz="2000" dirty="0"/>
              <a:t> </a:t>
            </a:r>
            <a:r>
              <a:rPr lang="en-GB" sz="2000" b="1" dirty="0" err="1"/>
              <a:t>qu’</a:t>
            </a:r>
            <a:r>
              <a:rPr lang="en-GB" sz="2000" dirty="0" err="1"/>
              <a:t>une</a:t>
            </a:r>
            <a:r>
              <a:rPr lang="en-GB" sz="2000" dirty="0"/>
              <a:t> </a:t>
            </a:r>
            <a:r>
              <a:rPr lang="en-GB" sz="2000" dirty="0" err="1"/>
              <a:t>comédie</a:t>
            </a:r>
            <a:r>
              <a:rPr lang="en-GB" sz="2000" dirty="0"/>
              <a:t>.</a:t>
            </a:r>
          </a:p>
          <a:p>
            <a:pPr marL="0" indent="0">
              <a:buNone/>
            </a:pPr>
            <a:r>
              <a:rPr lang="en-GB" sz="2000" i="1" dirty="0"/>
              <a:t>(A science fiction film is </a:t>
            </a:r>
            <a:r>
              <a:rPr lang="en-GB" sz="2000" b="1" i="1" dirty="0"/>
              <a:t>less</a:t>
            </a:r>
            <a:r>
              <a:rPr lang="en-GB" sz="2000" i="1" dirty="0"/>
              <a:t> funny </a:t>
            </a:r>
            <a:r>
              <a:rPr lang="en-GB" sz="2000" b="1" i="1" dirty="0"/>
              <a:t>than</a:t>
            </a:r>
            <a:r>
              <a:rPr lang="en-GB" sz="2000" i="1" dirty="0"/>
              <a:t> a comedy.)</a:t>
            </a:r>
          </a:p>
          <a:p>
            <a:pPr marL="0" indent="0">
              <a:buNone/>
            </a:pPr>
            <a:endParaRPr lang="en-GB" sz="900" i="1" dirty="0"/>
          </a:p>
          <a:p>
            <a:pPr marL="0" indent="0">
              <a:buNone/>
            </a:pPr>
            <a:r>
              <a:rPr lang="en-GB" sz="2000" dirty="0"/>
              <a:t>Remember, you need to add </a:t>
            </a:r>
            <a:r>
              <a:rPr lang="en-GB" sz="2000" b="1" dirty="0"/>
              <a:t>‘e’ </a:t>
            </a:r>
            <a:r>
              <a:rPr lang="en-GB" sz="2000" dirty="0"/>
              <a:t>or </a:t>
            </a:r>
            <a:r>
              <a:rPr lang="en-GB" sz="2000" b="1" dirty="0"/>
              <a:t>‘s’ </a:t>
            </a:r>
            <a:r>
              <a:rPr lang="en-GB" sz="2000" dirty="0"/>
              <a:t>if what you are talking about is feminine or plural</a:t>
            </a:r>
            <a:endParaRPr lang="en-GB" sz="2000" b="1" dirty="0"/>
          </a:p>
          <a:p>
            <a:pPr marL="0" indent="0">
              <a:buNone/>
            </a:pPr>
            <a:r>
              <a:rPr lang="en-GB" sz="2000" dirty="0"/>
              <a:t>e.g. Les dessins-</a:t>
            </a:r>
            <a:r>
              <a:rPr lang="en-GB" sz="2000" dirty="0" err="1"/>
              <a:t>animés</a:t>
            </a:r>
            <a:r>
              <a:rPr lang="en-GB" sz="2000" dirty="0"/>
              <a:t> </a:t>
            </a:r>
            <a:r>
              <a:rPr lang="en-GB" sz="2000" dirty="0" err="1"/>
              <a:t>sont</a:t>
            </a:r>
            <a:r>
              <a:rPr lang="en-GB" sz="2000" dirty="0"/>
              <a:t> plus </a:t>
            </a:r>
            <a:r>
              <a:rPr lang="en-GB" sz="2000" dirty="0" err="1"/>
              <a:t>amusant</a:t>
            </a:r>
            <a:r>
              <a:rPr lang="en-GB" sz="2000" b="1" dirty="0" err="1"/>
              <a:t>s</a:t>
            </a:r>
            <a:r>
              <a:rPr lang="en-GB" sz="2000" dirty="0"/>
              <a:t> que les film </a:t>
            </a:r>
            <a:r>
              <a:rPr lang="en-GB" sz="2000" dirty="0" err="1"/>
              <a:t>romantiques</a:t>
            </a:r>
            <a:r>
              <a:rPr lang="en-GB" sz="2000" dirty="0"/>
              <a:t>. </a:t>
            </a:r>
            <a:r>
              <a:rPr lang="en-GB" sz="2000" i="1" dirty="0"/>
              <a:t>(Cartoons are funnier/ more fun than romantic films.)</a:t>
            </a:r>
          </a:p>
          <a:p>
            <a:pPr marL="0" indent="0">
              <a:buNone/>
            </a:pPr>
            <a:r>
              <a:rPr lang="en-GB" sz="2000" dirty="0"/>
              <a:t>(There is an ‘s’ on </a:t>
            </a:r>
            <a:r>
              <a:rPr lang="en-GB" sz="2000" dirty="0" err="1"/>
              <a:t>amusants</a:t>
            </a:r>
            <a:r>
              <a:rPr lang="en-GB" sz="2000" dirty="0"/>
              <a:t> because </a:t>
            </a:r>
            <a:r>
              <a:rPr lang="en-GB" sz="2000" i="1" dirty="0"/>
              <a:t>les dessins </a:t>
            </a:r>
            <a:r>
              <a:rPr lang="en-GB" sz="2000" i="1" dirty="0" err="1"/>
              <a:t>animés</a:t>
            </a:r>
            <a:r>
              <a:rPr lang="en-GB" sz="2000" i="1" dirty="0"/>
              <a:t> </a:t>
            </a:r>
            <a:r>
              <a:rPr lang="en-GB" sz="2000" dirty="0"/>
              <a:t>is </a:t>
            </a:r>
            <a:r>
              <a:rPr lang="en-GB" sz="2000" b="1" dirty="0"/>
              <a:t>plural</a:t>
            </a:r>
            <a:r>
              <a:rPr lang="en-GB" sz="2000" dirty="0"/>
              <a:t>.)</a:t>
            </a:r>
          </a:p>
        </p:txBody>
      </p:sp>
      <p:sp>
        <p:nvSpPr>
          <p:cNvPr id="4" name="TextBox 3">
            <a:extLst>
              <a:ext uri="{FF2B5EF4-FFF2-40B4-BE49-F238E27FC236}">
                <a16:creationId xmlns:a16="http://schemas.microsoft.com/office/drawing/2014/main" id="{ACB91CE7-6FB6-49C6-9C61-5D0105433417}"/>
              </a:ext>
            </a:extLst>
          </p:cNvPr>
          <p:cNvSpPr txBox="1"/>
          <p:nvPr/>
        </p:nvSpPr>
        <p:spPr>
          <a:xfrm>
            <a:off x="7963785" y="1913860"/>
            <a:ext cx="3976576" cy="2554545"/>
          </a:xfrm>
          <a:prstGeom prst="rect">
            <a:avLst/>
          </a:prstGeom>
          <a:solidFill>
            <a:srgbClr val="FFFF00"/>
          </a:solidFill>
        </p:spPr>
        <p:txBody>
          <a:bodyPr wrap="square" rtlCol="0">
            <a:spAutoFit/>
          </a:bodyPr>
          <a:lstStyle/>
          <a:p>
            <a:r>
              <a:rPr lang="en-GB" sz="2000" dirty="0"/>
              <a:t>You can also say things are ‘better than’ and ‘worse than’ something else.</a:t>
            </a:r>
          </a:p>
          <a:p>
            <a:pPr marL="342900" indent="-342900">
              <a:buFont typeface="Wingdings" panose="05000000000000000000" pitchFamily="2" charset="2"/>
              <a:buChar char="§"/>
            </a:pPr>
            <a:r>
              <a:rPr lang="en-GB" sz="2000" dirty="0" err="1"/>
              <a:t>meilleur</a:t>
            </a:r>
            <a:r>
              <a:rPr lang="en-GB" sz="2000" dirty="0"/>
              <a:t>(e)(s) que     </a:t>
            </a:r>
            <a:r>
              <a:rPr lang="en-GB" sz="2000" i="1" dirty="0"/>
              <a:t>better than</a:t>
            </a:r>
            <a:endParaRPr lang="en-GB" sz="2000" dirty="0"/>
          </a:p>
          <a:p>
            <a:pPr marL="342900" indent="-342900">
              <a:buFont typeface="Wingdings" panose="05000000000000000000" pitchFamily="2" charset="2"/>
              <a:buChar char="§"/>
            </a:pPr>
            <a:r>
              <a:rPr lang="en-GB" sz="2000" dirty="0" err="1"/>
              <a:t>pire</a:t>
            </a:r>
            <a:r>
              <a:rPr lang="en-GB" sz="2000" dirty="0"/>
              <a:t> que     </a:t>
            </a:r>
            <a:r>
              <a:rPr lang="en-GB" sz="2000" i="1" dirty="0"/>
              <a:t>worse than</a:t>
            </a:r>
            <a:endParaRPr lang="en-GB" sz="2000" dirty="0"/>
          </a:p>
          <a:p>
            <a:endParaRPr lang="en-GB" sz="2000" dirty="0"/>
          </a:p>
          <a:p>
            <a:r>
              <a:rPr lang="en-GB" sz="2000" dirty="0"/>
              <a:t>e.g. Un film de science-fiction </a:t>
            </a:r>
            <a:r>
              <a:rPr lang="en-GB" sz="2000" dirty="0" err="1"/>
              <a:t>est</a:t>
            </a:r>
            <a:r>
              <a:rPr lang="en-GB" sz="2000" dirty="0"/>
              <a:t> </a:t>
            </a:r>
            <a:r>
              <a:rPr lang="en-GB" sz="2000" b="1" dirty="0" err="1"/>
              <a:t>meilleur</a:t>
            </a:r>
            <a:r>
              <a:rPr lang="en-GB" sz="2000" b="1" dirty="0"/>
              <a:t> </a:t>
            </a:r>
            <a:r>
              <a:rPr lang="en-GB" sz="2000" b="1" dirty="0" err="1"/>
              <a:t>qu’</a:t>
            </a:r>
            <a:r>
              <a:rPr lang="en-GB" sz="2000" dirty="0" err="1"/>
              <a:t>un</a:t>
            </a:r>
            <a:r>
              <a:rPr lang="en-GB" sz="2000" dirty="0"/>
              <a:t> film de guerre.</a:t>
            </a:r>
          </a:p>
        </p:txBody>
      </p:sp>
      <p:pic>
        <p:nvPicPr>
          <p:cNvPr id="5" name="Recorded Sound">
            <a:hlinkClick r:id="" action="ppaction://media"/>
            <a:extLst>
              <a:ext uri="{FF2B5EF4-FFF2-40B4-BE49-F238E27FC236}">
                <a16:creationId xmlns:a16="http://schemas.microsoft.com/office/drawing/2014/main" id="{32281939-2D88-45E2-AED0-6F67034211B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001191" y="1681294"/>
            <a:ext cx="609600" cy="609600"/>
          </a:xfrm>
          <a:prstGeom prst="rect">
            <a:avLst/>
          </a:prstGeom>
        </p:spPr>
      </p:pic>
    </p:spTree>
    <p:extLst>
      <p:ext uri="{BB962C8B-B14F-4D97-AF65-F5344CB8AC3E}">
        <p14:creationId xmlns:p14="http://schemas.microsoft.com/office/powerpoint/2010/main" val="2001041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707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8C4B884-CECB-41AF-9738-CC64C3E40F45}"/>
              </a:ext>
            </a:extLst>
          </p:cNvPr>
          <p:cNvSpPr txBox="1"/>
          <p:nvPr/>
        </p:nvSpPr>
        <p:spPr>
          <a:xfrm>
            <a:off x="255181" y="467833"/>
            <a:ext cx="11536326" cy="2862322"/>
          </a:xfrm>
          <a:prstGeom prst="rect">
            <a:avLst/>
          </a:prstGeom>
          <a:noFill/>
        </p:spPr>
        <p:txBody>
          <a:bodyPr wrap="square" rtlCol="0">
            <a:spAutoFit/>
          </a:bodyPr>
          <a:lstStyle/>
          <a:p>
            <a:r>
              <a:rPr lang="en-GB" dirty="0"/>
              <a:t>11. Translate:</a:t>
            </a:r>
          </a:p>
          <a:p>
            <a:pPr marL="342900" indent="-342900">
              <a:buAutoNum type="alphaLcParenR"/>
            </a:pPr>
            <a:r>
              <a:rPr lang="en-GB" dirty="0"/>
              <a:t>Un film </a:t>
            </a:r>
            <a:r>
              <a:rPr lang="en-GB" dirty="0" err="1"/>
              <a:t>d’action</a:t>
            </a:r>
            <a:r>
              <a:rPr lang="en-GB" dirty="0"/>
              <a:t> </a:t>
            </a:r>
            <a:r>
              <a:rPr lang="en-GB" dirty="0" err="1"/>
              <a:t>est</a:t>
            </a:r>
            <a:r>
              <a:rPr lang="en-GB" dirty="0"/>
              <a:t> </a:t>
            </a:r>
            <a:r>
              <a:rPr lang="en-GB" dirty="0" err="1"/>
              <a:t>moins</a:t>
            </a:r>
            <a:r>
              <a:rPr lang="en-GB" dirty="0"/>
              <a:t> </a:t>
            </a:r>
            <a:r>
              <a:rPr lang="en-GB" dirty="0" err="1"/>
              <a:t>intéressant</a:t>
            </a:r>
            <a:r>
              <a:rPr lang="en-GB" dirty="0"/>
              <a:t> </a:t>
            </a:r>
            <a:r>
              <a:rPr lang="en-GB" dirty="0" err="1"/>
              <a:t>qu’une</a:t>
            </a:r>
            <a:r>
              <a:rPr lang="en-GB" dirty="0"/>
              <a:t> </a:t>
            </a:r>
            <a:r>
              <a:rPr lang="en-GB" dirty="0" err="1"/>
              <a:t>émission</a:t>
            </a:r>
            <a:r>
              <a:rPr lang="en-GB" dirty="0"/>
              <a:t> de sport.</a:t>
            </a:r>
          </a:p>
          <a:p>
            <a:pPr marL="342900" indent="-342900">
              <a:buAutoNum type="alphaLcParenR"/>
            </a:pPr>
            <a:r>
              <a:rPr lang="en-GB" dirty="0"/>
              <a:t>Une </a:t>
            </a:r>
            <a:r>
              <a:rPr lang="en-GB" dirty="0" err="1"/>
              <a:t>comédie</a:t>
            </a:r>
            <a:r>
              <a:rPr lang="en-GB" dirty="0"/>
              <a:t> </a:t>
            </a:r>
            <a:r>
              <a:rPr lang="en-GB" dirty="0" err="1"/>
              <a:t>est</a:t>
            </a:r>
            <a:r>
              <a:rPr lang="en-GB" dirty="0"/>
              <a:t> plus </a:t>
            </a:r>
            <a:r>
              <a:rPr lang="en-GB" dirty="0" err="1"/>
              <a:t>amusante</a:t>
            </a:r>
            <a:r>
              <a:rPr lang="en-GB" dirty="0"/>
              <a:t> </a:t>
            </a:r>
            <a:r>
              <a:rPr lang="en-GB" dirty="0" err="1"/>
              <a:t>qu’un</a:t>
            </a:r>
            <a:r>
              <a:rPr lang="en-GB" dirty="0"/>
              <a:t> film </a:t>
            </a:r>
            <a:r>
              <a:rPr lang="en-GB" dirty="0" err="1"/>
              <a:t>d’action</a:t>
            </a:r>
            <a:r>
              <a:rPr lang="en-GB" dirty="0"/>
              <a:t>.</a:t>
            </a:r>
          </a:p>
          <a:p>
            <a:pPr marL="342900" indent="-342900">
              <a:buAutoNum type="alphaLcParenR"/>
            </a:pPr>
            <a:r>
              <a:rPr lang="en-GB" dirty="0"/>
              <a:t>Les </a:t>
            </a:r>
            <a:r>
              <a:rPr lang="en-GB" dirty="0" err="1"/>
              <a:t>infos</a:t>
            </a:r>
            <a:r>
              <a:rPr lang="en-GB" dirty="0"/>
              <a:t> </a:t>
            </a:r>
            <a:r>
              <a:rPr lang="en-GB" dirty="0" err="1"/>
              <a:t>sont</a:t>
            </a:r>
            <a:r>
              <a:rPr lang="en-GB" dirty="0"/>
              <a:t> plus tristes </a:t>
            </a:r>
            <a:r>
              <a:rPr lang="en-GB" dirty="0" err="1"/>
              <a:t>qu’une</a:t>
            </a:r>
            <a:r>
              <a:rPr lang="en-GB" dirty="0"/>
              <a:t> </a:t>
            </a:r>
            <a:r>
              <a:rPr lang="en-GB" dirty="0" err="1"/>
              <a:t>émission</a:t>
            </a:r>
            <a:r>
              <a:rPr lang="en-GB" dirty="0"/>
              <a:t> de </a:t>
            </a:r>
            <a:r>
              <a:rPr lang="en-GB" dirty="0" err="1"/>
              <a:t>télé-réalité</a:t>
            </a:r>
            <a:r>
              <a:rPr lang="en-GB" dirty="0"/>
              <a:t>.</a:t>
            </a:r>
          </a:p>
          <a:p>
            <a:pPr marL="342900" indent="-342900">
              <a:buAutoNum type="alphaLcParenR"/>
            </a:pPr>
            <a:r>
              <a:rPr lang="en-GB" dirty="0"/>
              <a:t>Une </a:t>
            </a:r>
            <a:r>
              <a:rPr lang="en-GB" dirty="0" err="1"/>
              <a:t>émission</a:t>
            </a:r>
            <a:r>
              <a:rPr lang="en-GB" dirty="0"/>
              <a:t> musicale </a:t>
            </a:r>
            <a:r>
              <a:rPr lang="en-GB" dirty="0" err="1"/>
              <a:t>est</a:t>
            </a:r>
            <a:r>
              <a:rPr lang="en-GB" dirty="0"/>
              <a:t> </a:t>
            </a:r>
            <a:r>
              <a:rPr lang="en-GB" dirty="0" err="1"/>
              <a:t>moins</a:t>
            </a:r>
            <a:r>
              <a:rPr lang="en-GB" dirty="0"/>
              <a:t> formidable </a:t>
            </a:r>
            <a:r>
              <a:rPr lang="en-GB" dirty="0" err="1"/>
              <a:t>qu’un</a:t>
            </a:r>
            <a:r>
              <a:rPr lang="en-GB" dirty="0"/>
              <a:t> film </a:t>
            </a:r>
            <a:r>
              <a:rPr lang="en-GB" dirty="0" err="1"/>
              <a:t>d’arts</a:t>
            </a:r>
            <a:r>
              <a:rPr lang="en-GB" dirty="0"/>
              <a:t> </a:t>
            </a:r>
            <a:r>
              <a:rPr lang="en-GB" dirty="0" err="1"/>
              <a:t>martiaux</a:t>
            </a:r>
            <a:r>
              <a:rPr lang="en-GB" dirty="0"/>
              <a:t>.</a:t>
            </a:r>
          </a:p>
          <a:p>
            <a:pPr marL="342900" indent="-342900">
              <a:buAutoNum type="alphaLcParenR"/>
            </a:pPr>
            <a:r>
              <a:rPr lang="en-GB" dirty="0"/>
              <a:t>Un film d’amour </a:t>
            </a:r>
            <a:r>
              <a:rPr lang="en-GB" dirty="0" err="1"/>
              <a:t>est</a:t>
            </a:r>
            <a:r>
              <a:rPr lang="en-GB" dirty="0"/>
              <a:t> </a:t>
            </a:r>
            <a:r>
              <a:rPr lang="en-GB" dirty="0" err="1"/>
              <a:t>meilleur</a:t>
            </a:r>
            <a:r>
              <a:rPr lang="en-GB" dirty="0"/>
              <a:t> </a:t>
            </a:r>
            <a:r>
              <a:rPr lang="en-GB" dirty="0" err="1"/>
              <a:t>qu’un</a:t>
            </a:r>
            <a:r>
              <a:rPr lang="en-GB" dirty="0"/>
              <a:t> film </a:t>
            </a:r>
            <a:r>
              <a:rPr lang="en-GB" dirty="0" err="1"/>
              <a:t>policier</a:t>
            </a:r>
            <a:r>
              <a:rPr lang="en-GB" dirty="0"/>
              <a:t>.</a:t>
            </a:r>
          </a:p>
          <a:p>
            <a:pPr marL="342900" indent="-342900">
              <a:buAutoNum type="alphaLcParenR"/>
            </a:pPr>
            <a:r>
              <a:rPr lang="en-GB" dirty="0"/>
              <a:t>A horror film is more scary than a comedy.</a:t>
            </a:r>
          </a:p>
          <a:p>
            <a:pPr marL="342900" indent="-342900">
              <a:buAutoNum type="alphaLcParenR"/>
            </a:pPr>
            <a:r>
              <a:rPr lang="en-GB" dirty="0"/>
              <a:t>An action film is more exciting than a romantic film.</a:t>
            </a:r>
          </a:p>
          <a:p>
            <a:pPr marL="342900" indent="-342900">
              <a:buAutoNum type="alphaLcParenR"/>
            </a:pPr>
            <a:r>
              <a:rPr lang="en-GB" dirty="0"/>
              <a:t>Cartoons are less sad than a war film.</a:t>
            </a:r>
          </a:p>
          <a:p>
            <a:endParaRPr lang="en-GB" dirty="0"/>
          </a:p>
        </p:txBody>
      </p:sp>
      <p:sp>
        <p:nvSpPr>
          <p:cNvPr id="5" name="TextBox 4">
            <a:extLst>
              <a:ext uri="{FF2B5EF4-FFF2-40B4-BE49-F238E27FC236}">
                <a16:creationId xmlns:a16="http://schemas.microsoft.com/office/drawing/2014/main" id="{6DA1816C-CB48-497D-91E7-B718125A6E8B}"/>
              </a:ext>
            </a:extLst>
          </p:cNvPr>
          <p:cNvSpPr txBox="1"/>
          <p:nvPr/>
        </p:nvSpPr>
        <p:spPr>
          <a:xfrm>
            <a:off x="361507" y="3928730"/>
            <a:ext cx="10324214" cy="646331"/>
          </a:xfrm>
          <a:prstGeom prst="rect">
            <a:avLst/>
          </a:prstGeom>
          <a:noFill/>
        </p:spPr>
        <p:txBody>
          <a:bodyPr wrap="square" rtlCol="0">
            <a:spAutoFit/>
          </a:bodyPr>
          <a:lstStyle/>
          <a:p>
            <a:r>
              <a:rPr lang="en-GB" dirty="0"/>
              <a:t>12. Now write 5 of your own comparative sentences using a range of vocabulary.</a:t>
            </a:r>
          </a:p>
          <a:p>
            <a:r>
              <a:rPr lang="en-GB" dirty="0"/>
              <a:t>Challenge – can you form a superlative?</a:t>
            </a:r>
          </a:p>
        </p:txBody>
      </p:sp>
    </p:spTree>
    <p:extLst>
      <p:ext uri="{BB962C8B-B14F-4D97-AF65-F5344CB8AC3E}">
        <p14:creationId xmlns:p14="http://schemas.microsoft.com/office/powerpoint/2010/main" val="13891251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9">
            <a:extLst>
              <a:ext uri="{FF2B5EF4-FFF2-40B4-BE49-F238E27FC236}">
                <a16:creationId xmlns:a16="http://schemas.microsoft.com/office/drawing/2014/main" id="{C906E7FC-A27D-4202-A945-3E597DB3C8DC}"/>
              </a:ext>
            </a:extLst>
          </p:cNvPr>
          <p:cNvSpPr txBox="1">
            <a:spLocks noChangeArrowheads="1"/>
          </p:cNvSpPr>
          <p:nvPr/>
        </p:nvSpPr>
        <p:spPr bwMode="auto">
          <a:xfrm>
            <a:off x="1631951" y="827089"/>
            <a:ext cx="9002713" cy="369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1" hangingPunct="1">
              <a:spcBef>
                <a:spcPct val="0"/>
              </a:spcBef>
              <a:buFontTx/>
              <a:buNone/>
            </a:pPr>
            <a:r>
              <a:rPr lang="es-ES_tradnl" altLang="en-US" sz="1800" b="1">
                <a:solidFill>
                  <a:srgbClr val="FF0000"/>
                </a:solidFill>
                <a:latin typeface="Comic Sans MS" panose="030F0702030302020204" pitchFamily="66" charset="0"/>
              </a:rPr>
              <a:t>1) </a:t>
            </a:r>
            <a:r>
              <a:rPr lang="en-GB" altLang="en-US" sz="1800">
                <a:latin typeface="Comic Sans MS" panose="030F0702030302020204" pitchFamily="66" charset="0"/>
              </a:rPr>
              <a:t>Horror films are more exciting than romantic films.</a:t>
            </a:r>
            <a:endParaRPr lang="en-GB" altLang="en-US" sz="1800">
              <a:solidFill>
                <a:srgbClr val="00B050"/>
              </a:solidFill>
              <a:latin typeface="Comic Sans MS" panose="030F0702030302020204" pitchFamily="66" charset="0"/>
            </a:endParaRPr>
          </a:p>
          <a:p>
            <a:pPr algn="just" eaLnBrk="1" hangingPunct="1">
              <a:spcBef>
                <a:spcPct val="0"/>
              </a:spcBef>
              <a:buFontTx/>
              <a:buNone/>
            </a:pPr>
            <a:endParaRPr lang="en-GB" altLang="en-US" sz="900">
              <a:solidFill>
                <a:srgbClr val="00B050"/>
              </a:solidFill>
              <a:latin typeface="Comic Sans MS" panose="030F0702030302020204" pitchFamily="66" charset="0"/>
            </a:endParaRPr>
          </a:p>
          <a:p>
            <a:pPr algn="just" eaLnBrk="1" hangingPunct="1">
              <a:spcBef>
                <a:spcPct val="0"/>
              </a:spcBef>
              <a:buFontTx/>
              <a:buNone/>
            </a:pPr>
            <a:endParaRPr lang="es-ES_tradnl" altLang="en-US" sz="900">
              <a:solidFill>
                <a:srgbClr val="00B050"/>
              </a:solidFill>
              <a:latin typeface="Comic Sans MS" panose="030F0702030302020204" pitchFamily="66" charset="0"/>
            </a:endParaRPr>
          </a:p>
          <a:p>
            <a:pPr algn="just" eaLnBrk="1" hangingPunct="1">
              <a:spcBef>
                <a:spcPct val="0"/>
              </a:spcBef>
              <a:buFontTx/>
              <a:buNone/>
            </a:pPr>
            <a:r>
              <a:rPr lang="es-ES_tradnl" altLang="en-US" sz="1800" b="1">
                <a:solidFill>
                  <a:srgbClr val="FF0000"/>
                </a:solidFill>
                <a:latin typeface="Comic Sans MS" panose="030F0702030302020204" pitchFamily="66" charset="0"/>
              </a:rPr>
              <a:t>2) </a:t>
            </a:r>
            <a:r>
              <a:rPr lang="en-GB" altLang="en-US" sz="1800">
                <a:latin typeface="Comic Sans MS" panose="030F0702030302020204" pitchFamily="66" charset="0"/>
              </a:rPr>
              <a:t>Cartoons are less interesting than sci-fi films.</a:t>
            </a:r>
            <a:endParaRPr lang="es-ES_tradnl" altLang="en-US" sz="1800">
              <a:solidFill>
                <a:srgbClr val="00B050"/>
              </a:solidFill>
              <a:latin typeface="Comic Sans MS" panose="030F0702030302020204" pitchFamily="66" charset="0"/>
            </a:endParaRPr>
          </a:p>
          <a:p>
            <a:pPr algn="just" eaLnBrk="1" hangingPunct="1">
              <a:spcBef>
                <a:spcPct val="0"/>
              </a:spcBef>
              <a:buFontTx/>
              <a:buNone/>
            </a:pPr>
            <a:endParaRPr lang="en-GB" altLang="en-US" sz="900">
              <a:solidFill>
                <a:srgbClr val="00B050"/>
              </a:solidFill>
              <a:latin typeface="Comic Sans MS" panose="030F0702030302020204" pitchFamily="66" charset="0"/>
            </a:endParaRPr>
          </a:p>
          <a:p>
            <a:pPr algn="just" eaLnBrk="1" hangingPunct="1">
              <a:spcBef>
                <a:spcPct val="0"/>
              </a:spcBef>
              <a:buFontTx/>
              <a:buNone/>
            </a:pPr>
            <a:endParaRPr lang="es-ES_tradnl" altLang="en-US" sz="900">
              <a:solidFill>
                <a:srgbClr val="00B050"/>
              </a:solidFill>
              <a:latin typeface="Comic Sans MS" panose="030F0702030302020204" pitchFamily="66" charset="0"/>
            </a:endParaRPr>
          </a:p>
          <a:p>
            <a:pPr algn="just" eaLnBrk="1" hangingPunct="1">
              <a:spcBef>
                <a:spcPct val="0"/>
              </a:spcBef>
              <a:buFontTx/>
              <a:buNone/>
            </a:pPr>
            <a:r>
              <a:rPr lang="es-ES_tradnl" altLang="en-US" sz="1800" b="1">
                <a:solidFill>
                  <a:srgbClr val="FF0000"/>
                </a:solidFill>
                <a:latin typeface="Comic Sans MS" panose="030F0702030302020204" pitchFamily="66" charset="0"/>
              </a:rPr>
              <a:t>3) </a:t>
            </a:r>
            <a:r>
              <a:rPr lang="en-GB" altLang="en-US" sz="1800">
                <a:latin typeface="Comic Sans MS" panose="030F0702030302020204" pitchFamily="66" charset="0"/>
              </a:rPr>
              <a:t>War films are more educational than martial arts films.</a:t>
            </a:r>
            <a:endParaRPr lang="es-ES_tradnl" altLang="en-US" sz="1800">
              <a:solidFill>
                <a:srgbClr val="00B050"/>
              </a:solidFill>
              <a:latin typeface="Comic Sans MS" panose="030F0702030302020204" pitchFamily="66" charset="0"/>
            </a:endParaRPr>
          </a:p>
          <a:p>
            <a:pPr algn="just" eaLnBrk="1" hangingPunct="1">
              <a:spcBef>
                <a:spcPct val="0"/>
              </a:spcBef>
              <a:buFontTx/>
              <a:buNone/>
            </a:pPr>
            <a:endParaRPr lang="en-GB" altLang="en-US" sz="900">
              <a:solidFill>
                <a:srgbClr val="00B050"/>
              </a:solidFill>
              <a:latin typeface="Comic Sans MS" panose="030F0702030302020204" pitchFamily="66" charset="0"/>
            </a:endParaRPr>
          </a:p>
          <a:p>
            <a:pPr algn="just" eaLnBrk="1" hangingPunct="1">
              <a:spcBef>
                <a:spcPct val="0"/>
              </a:spcBef>
              <a:buFontTx/>
              <a:buNone/>
            </a:pPr>
            <a:endParaRPr lang="es-ES_tradnl" altLang="en-US" sz="900">
              <a:solidFill>
                <a:srgbClr val="00B050"/>
              </a:solidFill>
              <a:latin typeface="Comic Sans MS" panose="030F0702030302020204" pitchFamily="66" charset="0"/>
            </a:endParaRPr>
          </a:p>
          <a:p>
            <a:pPr algn="just" eaLnBrk="1" hangingPunct="1">
              <a:spcBef>
                <a:spcPct val="0"/>
              </a:spcBef>
              <a:buFontTx/>
              <a:buNone/>
            </a:pPr>
            <a:r>
              <a:rPr lang="es-ES_tradnl" altLang="en-US" sz="1800" b="1">
                <a:solidFill>
                  <a:srgbClr val="FF0000"/>
                </a:solidFill>
                <a:latin typeface="Comic Sans MS" panose="030F0702030302020204" pitchFamily="66" charset="0"/>
              </a:rPr>
              <a:t>4) </a:t>
            </a:r>
            <a:r>
              <a:rPr lang="en-GB" altLang="en-US" sz="1800">
                <a:latin typeface="Comic Sans MS" panose="030F0702030302020204" pitchFamily="66" charset="0"/>
              </a:rPr>
              <a:t>I don’t like romantic films. I prefer horror films because they are more </a:t>
            </a:r>
          </a:p>
          <a:p>
            <a:pPr algn="just" eaLnBrk="1" hangingPunct="1">
              <a:spcBef>
                <a:spcPct val="0"/>
              </a:spcBef>
              <a:buFontTx/>
              <a:buNone/>
            </a:pPr>
            <a:r>
              <a:rPr lang="en-GB" altLang="en-US" sz="1800">
                <a:latin typeface="Comic Sans MS" panose="030F0702030302020204" pitchFamily="66" charset="0"/>
              </a:rPr>
              <a:t>    entertaining (funnier).</a:t>
            </a:r>
          </a:p>
          <a:p>
            <a:pPr algn="just" eaLnBrk="1" hangingPunct="1">
              <a:spcBef>
                <a:spcPct val="0"/>
              </a:spcBef>
              <a:buFontTx/>
              <a:buNone/>
            </a:pPr>
            <a:endParaRPr lang="en-GB" altLang="en-US" sz="900" b="1">
              <a:solidFill>
                <a:srgbClr val="FF0000"/>
              </a:solidFill>
              <a:latin typeface="Comic Sans MS" panose="030F0702030302020204" pitchFamily="66" charset="0"/>
            </a:endParaRPr>
          </a:p>
          <a:p>
            <a:pPr algn="just" eaLnBrk="1" hangingPunct="1">
              <a:spcBef>
                <a:spcPct val="0"/>
              </a:spcBef>
              <a:buFontTx/>
              <a:buNone/>
            </a:pPr>
            <a:endParaRPr lang="es-ES_tradnl" altLang="en-US" sz="900" b="1">
              <a:solidFill>
                <a:srgbClr val="FF0000"/>
              </a:solidFill>
              <a:latin typeface="Comic Sans MS" panose="030F0702030302020204" pitchFamily="66" charset="0"/>
            </a:endParaRPr>
          </a:p>
          <a:p>
            <a:pPr algn="just" eaLnBrk="1" hangingPunct="1">
              <a:spcBef>
                <a:spcPct val="0"/>
              </a:spcBef>
              <a:buFontTx/>
              <a:buNone/>
            </a:pPr>
            <a:r>
              <a:rPr lang="es-ES_tradnl" altLang="en-US" sz="1800" b="1">
                <a:solidFill>
                  <a:srgbClr val="FF0000"/>
                </a:solidFill>
                <a:latin typeface="Comic Sans MS" panose="030F0702030302020204" pitchFamily="66" charset="0"/>
              </a:rPr>
              <a:t>5) </a:t>
            </a:r>
            <a:r>
              <a:rPr lang="en-GB" altLang="en-US" sz="1800">
                <a:latin typeface="Comic Sans MS" panose="030F0702030302020204" pitchFamily="66" charset="0"/>
              </a:rPr>
              <a:t>I don’t like cartoons. They are silly. Comedies are better.</a:t>
            </a:r>
            <a:endParaRPr lang="es-ES_tradnl" altLang="en-US" sz="1800">
              <a:latin typeface="Comic Sans MS" panose="030F0702030302020204" pitchFamily="66" charset="0"/>
            </a:endParaRPr>
          </a:p>
          <a:p>
            <a:pPr algn="just" eaLnBrk="1" hangingPunct="1">
              <a:spcBef>
                <a:spcPct val="0"/>
              </a:spcBef>
              <a:buFontTx/>
              <a:buNone/>
            </a:pPr>
            <a:endParaRPr lang="en-GB" altLang="en-US" sz="1800">
              <a:latin typeface="Comic Sans MS" panose="030F0702030302020204" pitchFamily="66" charset="0"/>
            </a:endParaRPr>
          </a:p>
          <a:p>
            <a:pPr algn="just" eaLnBrk="1" hangingPunct="1">
              <a:spcBef>
                <a:spcPct val="0"/>
              </a:spcBef>
              <a:buFontTx/>
              <a:buNone/>
            </a:pPr>
            <a:r>
              <a:rPr lang="es-ES_tradnl" altLang="en-US" sz="1800" b="1">
                <a:solidFill>
                  <a:srgbClr val="FF0000"/>
                </a:solidFill>
                <a:latin typeface="Comic Sans MS" panose="030F0702030302020204" pitchFamily="66" charset="0"/>
              </a:rPr>
              <a:t>6) </a:t>
            </a:r>
            <a:r>
              <a:rPr lang="en-GB" altLang="en-US" sz="1800">
                <a:latin typeface="Comic Sans MS" panose="030F0702030302020204" pitchFamily="66" charset="0"/>
              </a:rPr>
              <a:t>I hate action films because they are boring. They are worse than war films.</a:t>
            </a:r>
            <a:endParaRPr lang="es-ES_tradnl" altLang="en-US" sz="1800">
              <a:latin typeface="Comic Sans MS" panose="030F0702030302020204" pitchFamily="66" charset="0"/>
            </a:endParaRPr>
          </a:p>
          <a:p>
            <a:pPr algn="just" eaLnBrk="1" hangingPunct="1">
              <a:spcBef>
                <a:spcPct val="0"/>
              </a:spcBef>
              <a:buFontTx/>
              <a:buNone/>
            </a:pPr>
            <a:endParaRPr lang="es-ES_tradnl" altLang="en-US" sz="1800">
              <a:latin typeface="Comic Sans MS" panose="030F0702030302020204" pitchFamily="66" charset="0"/>
            </a:endParaRPr>
          </a:p>
        </p:txBody>
      </p:sp>
      <p:sp>
        <p:nvSpPr>
          <p:cNvPr id="12291" name="TextBox 3">
            <a:extLst>
              <a:ext uri="{FF2B5EF4-FFF2-40B4-BE49-F238E27FC236}">
                <a16:creationId xmlns:a16="http://schemas.microsoft.com/office/drawing/2014/main" id="{53889D3F-53BA-45E0-AC47-0DAAC6263274}"/>
              </a:ext>
            </a:extLst>
          </p:cNvPr>
          <p:cNvSpPr txBox="1">
            <a:spLocks noChangeArrowheads="1"/>
          </p:cNvSpPr>
          <p:nvPr/>
        </p:nvSpPr>
        <p:spPr bwMode="auto">
          <a:xfrm>
            <a:off x="1524000" y="44450"/>
            <a:ext cx="91440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s-ES_tradnl" altLang="en-US" sz="2200" dirty="0">
                <a:solidFill>
                  <a:schemeClr val="accent2"/>
                </a:solidFill>
                <a:latin typeface="Comic Sans MS" panose="030F0702030302020204" pitchFamily="66" charset="0"/>
              </a:rPr>
              <a:t>13. Listen </a:t>
            </a:r>
            <a:r>
              <a:rPr lang="es-ES_tradnl" altLang="en-US" sz="2200" dirty="0" err="1">
                <a:solidFill>
                  <a:schemeClr val="accent2"/>
                </a:solidFill>
                <a:latin typeface="Comic Sans MS" panose="030F0702030302020204" pitchFamily="66" charset="0"/>
              </a:rPr>
              <a:t>to</a:t>
            </a:r>
            <a:r>
              <a:rPr lang="es-ES_tradnl" altLang="en-US" sz="2200" dirty="0">
                <a:solidFill>
                  <a:schemeClr val="accent2"/>
                </a:solidFill>
                <a:latin typeface="Comic Sans MS" panose="030F0702030302020204" pitchFamily="66" charset="0"/>
              </a:rPr>
              <a:t> </a:t>
            </a:r>
            <a:r>
              <a:rPr lang="es-ES_tradnl" altLang="en-US" sz="2200" dirty="0" err="1">
                <a:solidFill>
                  <a:schemeClr val="accent2"/>
                </a:solidFill>
                <a:latin typeface="Comic Sans MS" panose="030F0702030302020204" pitchFamily="66" charset="0"/>
              </a:rPr>
              <a:t>the</a:t>
            </a:r>
            <a:r>
              <a:rPr lang="es-ES_tradnl" altLang="en-US" sz="2200" dirty="0">
                <a:solidFill>
                  <a:schemeClr val="accent2"/>
                </a:solidFill>
                <a:latin typeface="Comic Sans MS" panose="030F0702030302020204" pitchFamily="66" charset="0"/>
              </a:rPr>
              <a:t> 6 </a:t>
            </a:r>
            <a:r>
              <a:rPr lang="es-ES_tradnl" altLang="en-US" sz="2200" dirty="0" err="1">
                <a:solidFill>
                  <a:schemeClr val="accent2"/>
                </a:solidFill>
                <a:latin typeface="Comic Sans MS" panose="030F0702030302020204" pitchFamily="66" charset="0"/>
              </a:rPr>
              <a:t>sentences</a:t>
            </a:r>
            <a:r>
              <a:rPr lang="es-ES_tradnl" altLang="en-US" sz="2200" dirty="0">
                <a:solidFill>
                  <a:schemeClr val="accent2"/>
                </a:solidFill>
                <a:latin typeface="Comic Sans MS" panose="030F0702030302020204" pitchFamily="66" charset="0"/>
              </a:rPr>
              <a:t> </a:t>
            </a:r>
            <a:r>
              <a:rPr lang="es-ES_tradnl" altLang="en-US" sz="2200" dirty="0" err="1">
                <a:solidFill>
                  <a:schemeClr val="accent2"/>
                </a:solidFill>
                <a:latin typeface="Comic Sans MS" panose="030F0702030302020204" pitchFamily="66" charset="0"/>
              </a:rPr>
              <a:t>comparing</a:t>
            </a:r>
            <a:r>
              <a:rPr lang="es-ES_tradnl" altLang="en-US" sz="2200" dirty="0">
                <a:solidFill>
                  <a:schemeClr val="accent2"/>
                </a:solidFill>
                <a:latin typeface="Comic Sans MS" panose="030F0702030302020204" pitchFamily="66" charset="0"/>
              </a:rPr>
              <a:t> </a:t>
            </a:r>
            <a:r>
              <a:rPr lang="es-ES_tradnl" altLang="en-US" sz="2200" dirty="0" err="1">
                <a:solidFill>
                  <a:schemeClr val="accent2"/>
                </a:solidFill>
                <a:latin typeface="Comic Sans MS" panose="030F0702030302020204" pitchFamily="66" charset="0"/>
              </a:rPr>
              <a:t>types</a:t>
            </a:r>
            <a:r>
              <a:rPr lang="es-ES_tradnl" altLang="en-US" sz="2200" dirty="0">
                <a:solidFill>
                  <a:schemeClr val="accent2"/>
                </a:solidFill>
                <a:latin typeface="Comic Sans MS" panose="030F0702030302020204" pitchFamily="66" charset="0"/>
              </a:rPr>
              <a:t> </a:t>
            </a:r>
            <a:r>
              <a:rPr lang="es-ES_tradnl" altLang="en-US" sz="2200" dirty="0" err="1">
                <a:solidFill>
                  <a:schemeClr val="accent2"/>
                </a:solidFill>
                <a:latin typeface="Comic Sans MS" panose="030F0702030302020204" pitchFamily="66" charset="0"/>
              </a:rPr>
              <a:t>of</a:t>
            </a:r>
            <a:r>
              <a:rPr lang="es-ES_tradnl" altLang="en-US" sz="2200" dirty="0">
                <a:solidFill>
                  <a:schemeClr val="accent2"/>
                </a:solidFill>
                <a:latin typeface="Comic Sans MS" panose="030F0702030302020204" pitchFamily="66" charset="0"/>
              </a:rPr>
              <a:t> films. </a:t>
            </a:r>
            <a:r>
              <a:rPr lang="es-ES_tradnl" altLang="en-US" sz="2200" dirty="0" err="1">
                <a:solidFill>
                  <a:schemeClr val="accent2"/>
                </a:solidFill>
                <a:latin typeface="Comic Sans MS" panose="030F0702030302020204" pitchFamily="66" charset="0"/>
              </a:rPr>
              <a:t>Write</a:t>
            </a:r>
            <a:r>
              <a:rPr lang="es-ES_tradnl" altLang="en-US" sz="2200" dirty="0">
                <a:solidFill>
                  <a:schemeClr val="accent2"/>
                </a:solidFill>
                <a:latin typeface="Comic Sans MS" panose="030F0702030302020204" pitchFamily="66" charset="0"/>
              </a:rPr>
              <a:t> </a:t>
            </a:r>
            <a:r>
              <a:rPr lang="es-ES_tradnl" altLang="en-US" sz="2200" dirty="0" err="1">
                <a:solidFill>
                  <a:schemeClr val="accent2"/>
                </a:solidFill>
                <a:latin typeface="Comic Sans MS" panose="030F0702030302020204" pitchFamily="66" charset="0"/>
              </a:rPr>
              <a:t>down</a:t>
            </a:r>
            <a:r>
              <a:rPr lang="es-ES_tradnl" altLang="en-US" sz="2200" dirty="0">
                <a:solidFill>
                  <a:schemeClr val="accent2"/>
                </a:solidFill>
                <a:latin typeface="Comic Sans MS" panose="030F0702030302020204" pitchFamily="66" charset="0"/>
              </a:rPr>
              <a:t> </a:t>
            </a:r>
            <a:r>
              <a:rPr lang="es-ES_tradnl" altLang="en-US" sz="2200" dirty="0" err="1">
                <a:solidFill>
                  <a:schemeClr val="accent2"/>
                </a:solidFill>
                <a:latin typeface="Comic Sans MS" panose="030F0702030302020204" pitchFamily="66" charset="0"/>
              </a:rPr>
              <a:t>what</a:t>
            </a:r>
            <a:r>
              <a:rPr lang="es-ES_tradnl" altLang="en-US" sz="2200" dirty="0">
                <a:solidFill>
                  <a:schemeClr val="accent2"/>
                </a:solidFill>
                <a:latin typeface="Comic Sans MS" panose="030F0702030302020204" pitchFamily="66" charset="0"/>
              </a:rPr>
              <a:t> </a:t>
            </a:r>
            <a:r>
              <a:rPr lang="es-ES_tradnl" altLang="en-US" sz="2200" dirty="0" err="1">
                <a:solidFill>
                  <a:schemeClr val="accent2"/>
                </a:solidFill>
                <a:latin typeface="Comic Sans MS" panose="030F0702030302020204" pitchFamily="66" charset="0"/>
              </a:rPr>
              <a:t>is</a:t>
            </a:r>
            <a:r>
              <a:rPr lang="es-ES_tradnl" altLang="en-US" sz="2200" dirty="0">
                <a:solidFill>
                  <a:schemeClr val="accent2"/>
                </a:solidFill>
                <a:latin typeface="Comic Sans MS" panose="030F0702030302020204" pitchFamily="66" charset="0"/>
              </a:rPr>
              <a:t> </a:t>
            </a:r>
            <a:r>
              <a:rPr lang="es-ES_tradnl" altLang="en-US" sz="2200" dirty="0" err="1">
                <a:solidFill>
                  <a:schemeClr val="accent2"/>
                </a:solidFill>
                <a:latin typeface="Comic Sans MS" panose="030F0702030302020204" pitchFamily="66" charset="0"/>
              </a:rPr>
              <a:t>said</a:t>
            </a:r>
            <a:r>
              <a:rPr lang="es-ES_tradnl" altLang="en-US" sz="2200" dirty="0">
                <a:solidFill>
                  <a:schemeClr val="accent2"/>
                </a:solidFill>
                <a:latin typeface="Comic Sans MS" panose="030F0702030302020204" pitchFamily="66" charset="0"/>
              </a:rPr>
              <a:t> </a:t>
            </a:r>
            <a:r>
              <a:rPr lang="es-ES_tradnl" altLang="en-US" sz="2200" b="1" u="sng" dirty="0">
                <a:solidFill>
                  <a:schemeClr val="accent2"/>
                </a:solidFill>
                <a:latin typeface="Comic Sans MS" panose="030F0702030302020204" pitchFamily="66" charset="0"/>
              </a:rPr>
              <a:t>in English</a:t>
            </a:r>
            <a:r>
              <a:rPr lang="es-ES_tradnl" altLang="en-US" sz="2200" dirty="0">
                <a:solidFill>
                  <a:schemeClr val="accent2"/>
                </a:solidFill>
                <a:latin typeface="Comic Sans MS" panose="030F0702030302020204" pitchFamily="66" charset="0"/>
              </a:rPr>
              <a:t>.</a:t>
            </a:r>
          </a:p>
        </p:txBody>
      </p:sp>
      <p:sp>
        <p:nvSpPr>
          <p:cNvPr id="30" name="Rectangle 29">
            <a:extLst>
              <a:ext uri="{FF2B5EF4-FFF2-40B4-BE49-F238E27FC236}">
                <a16:creationId xmlns:a16="http://schemas.microsoft.com/office/drawing/2014/main" id="{1EBA12F4-46BA-4C78-BD06-554E9AB2671E}"/>
              </a:ext>
            </a:extLst>
          </p:cNvPr>
          <p:cNvSpPr/>
          <p:nvPr/>
        </p:nvSpPr>
        <p:spPr>
          <a:xfrm>
            <a:off x="3379789" y="4500564"/>
            <a:ext cx="2428875" cy="3571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endParaRPr lang="es-ES_tradnl" altLang="en-US">
              <a:solidFill>
                <a:srgbClr val="FFFFFF"/>
              </a:solidFill>
            </a:endParaRPr>
          </a:p>
        </p:txBody>
      </p:sp>
      <p:sp>
        <p:nvSpPr>
          <p:cNvPr id="5" name="Rectangle 4">
            <a:extLst>
              <a:ext uri="{FF2B5EF4-FFF2-40B4-BE49-F238E27FC236}">
                <a16:creationId xmlns:a16="http://schemas.microsoft.com/office/drawing/2014/main" id="{BEE1FC2A-6AFA-4194-8CD8-33A7C3EEE9DB}"/>
              </a:ext>
            </a:extLst>
          </p:cNvPr>
          <p:cNvSpPr/>
          <p:nvPr/>
        </p:nvSpPr>
        <p:spPr>
          <a:xfrm>
            <a:off x="2063751" y="836613"/>
            <a:ext cx="6048375" cy="3603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endParaRPr lang="es-ES_tradnl" altLang="en-US">
              <a:solidFill>
                <a:srgbClr val="FFFFFF"/>
              </a:solidFill>
            </a:endParaRPr>
          </a:p>
        </p:txBody>
      </p:sp>
      <p:sp>
        <p:nvSpPr>
          <p:cNvPr id="6" name="Rectangle 5">
            <a:extLst>
              <a:ext uri="{FF2B5EF4-FFF2-40B4-BE49-F238E27FC236}">
                <a16:creationId xmlns:a16="http://schemas.microsoft.com/office/drawing/2014/main" id="{0C6A1632-89F8-42A4-9842-D467CCDFAD38}"/>
              </a:ext>
            </a:extLst>
          </p:cNvPr>
          <p:cNvSpPr/>
          <p:nvPr/>
        </p:nvSpPr>
        <p:spPr>
          <a:xfrm>
            <a:off x="1992314" y="1412876"/>
            <a:ext cx="6048375" cy="3603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endParaRPr lang="es-ES_tradnl" altLang="en-US">
              <a:solidFill>
                <a:srgbClr val="FFFFFF"/>
              </a:solidFill>
            </a:endParaRPr>
          </a:p>
        </p:txBody>
      </p:sp>
      <p:sp>
        <p:nvSpPr>
          <p:cNvPr id="7" name="Rectangle 6">
            <a:extLst>
              <a:ext uri="{FF2B5EF4-FFF2-40B4-BE49-F238E27FC236}">
                <a16:creationId xmlns:a16="http://schemas.microsoft.com/office/drawing/2014/main" id="{9A174F84-62C9-40A7-9119-10CE738FD3E2}"/>
              </a:ext>
            </a:extLst>
          </p:cNvPr>
          <p:cNvSpPr/>
          <p:nvPr/>
        </p:nvSpPr>
        <p:spPr>
          <a:xfrm>
            <a:off x="1992314" y="1916113"/>
            <a:ext cx="6048375" cy="3603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endParaRPr lang="es-ES_tradnl" altLang="en-US">
              <a:solidFill>
                <a:srgbClr val="FFFFFF"/>
              </a:solidFill>
            </a:endParaRPr>
          </a:p>
        </p:txBody>
      </p:sp>
      <p:sp>
        <p:nvSpPr>
          <p:cNvPr id="8" name="Rectangle 7">
            <a:extLst>
              <a:ext uri="{FF2B5EF4-FFF2-40B4-BE49-F238E27FC236}">
                <a16:creationId xmlns:a16="http://schemas.microsoft.com/office/drawing/2014/main" id="{020C49BE-F771-4950-8EB4-60E8A8EE21D5}"/>
              </a:ext>
            </a:extLst>
          </p:cNvPr>
          <p:cNvSpPr/>
          <p:nvPr/>
        </p:nvSpPr>
        <p:spPr>
          <a:xfrm>
            <a:off x="1992314" y="2492376"/>
            <a:ext cx="7991475" cy="5762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endParaRPr lang="es-ES_tradnl" altLang="en-US">
              <a:solidFill>
                <a:srgbClr val="FFFFFF"/>
              </a:solidFill>
            </a:endParaRPr>
          </a:p>
        </p:txBody>
      </p:sp>
      <p:sp>
        <p:nvSpPr>
          <p:cNvPr id="9" name="Rectangle 8">
            <a:extLst>
              <a:ext uri="{FF2B5EF4-FFF2-40B4-BE49-F238E27FC236}">
                <a16:creationId xmlns:a16="http://schemas.microsoft.com/office/drawing/2014/main" id="{B2180394-A633-4433-BD5B-838F6105FD93}"/>
              </a:ext>
            </a:extLst>
          </p:cNvPr>
          <p:cNvSpPr/>
          <p:nvPr/>
        </p:nvSpPr>
        <p:spPr>
          <a:xfrm>
            <a:off x="1992313" y="3284538"/>
            <a:ext cx="6551612" cy="431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endParaRPr lang="es-ES_tradnl" altLang="en-US">
              <a:solidFill>
                <a:srgbClr val="FFFFFF"/>
              </a:solidFill>
            </a:endParaRPr>
          </a:p>
        </p:txBody>
      </p:sp>
      <p:sp>
        <p:nvSpPr>
          <p:cNvPr id="10" name="Rectangle 9">
            <a:extLst>
              <a:ext uri="{FF2B5EF4-FFF2-40B4-BE49-F238E27FC236}">
                <a16:creationId xmlns:a16="http://schemas.microsoft.com/office/drawing/2014/main" id="{716972E1-31B5-4633-88C3-1645EA09829E}"/>
              </a:ext>
            </a:extLst>
          </p:cNvPr>
          <p:cNvSpPr/>
          <p:nvPr/>
        </p:nvSpPr>
        <p:spPr>
          <a:xfrm>
            <a:off x="1992314" y="3860800"/>
            <a:ext cx="8207375" cy="431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endParaRPr lang="es-ES_tradnl" altLang="en-US">
              <a:solidFill>
                <a:srgbClr val="FFFFFF"/>
              </a:solidFill>
            </a:endParaRPr>
          </a:p>
        </p:txBody>
      </p:sp>
      <p:sp>
        <p:nvSpPr>
          <p:cNvPr id="3" name="TextBox 2">
            <a:extLst>
              <a:ext uri="{FF2B5EF4-FFF2-40B4-BE49-F238E27FC236}">
                <a16:creationId xmlns:a16="http://schemas.microsoft.com/office/drawing/2014/main" id="{BCC29983-1585-4FB2-978C-3786E79C423C}"/>
              </a:ext>
            </a:extLst>
          </p:cNvPr>
          <p:cNvSpPr txBox="1"/>
          <p:nvPr/>
        </p:nvSpPr>
        <p:spPr>
          <a:xfrm>
            <a:off x="6261100" y="5032375"/>
            <a:ext cx="4565650" cy="923330"/>
          </a:xfrm>
          <a:prstGeom prst="rect">
            <a:avLst/>
          </a:prstGeom>
          <a:solidFill>
            <a:schemeClr val="accent1">
              <a:lumMod val="40000"/>
              <a:lumOff val="60000"/>
            </a:schemeClr>
          </a:solidFill>
        </p:spPr>
        <p:txBody>
          <a:bodyPr>
            <a:spAutoFit/>
          </a:bodyPr>
          <a:lstStyle/>
          <a:p>
            <a:pPr eaLnBrk="1" hangingPunct="1">
              <a:defRPr/>
            </a:pPr>
            <a:r>
              <a:rPr lang="en-GB" u="sng" dirty="0">
                <a:latin typeface="Comic Sans MS" panose="030F0702030302020204" pitchFamily="66" charset="0"/>
              </a:rPr>
              <a:t>CHALLENGE</a:t>
            </a:r>
          </a:p>
          <a:p>
            <a:pPr eaLnBrk="1" hangingPunct="1">
              <a:defRPr/>
            </a:pPr>
            <a:r>
              <a:rPr lang="en-GB" dirty="0">
                <a:latin typeface="Comic Sans MS" panose="030F0702030302020204" pitchFamily="66" charset="0"/>
              </a:rPr>
              <a:t>Note down any extra information you may hear.</a:t>
            </a:r>
          </a:p>
        </p:txBody>
      </p:sp>
      <p:pic>
        <p:nvPicPr>
          <p:cNvPr id="4" name="Mon film prefere - comparatives">
            <a:hlinkClick r:id="" action="ppaction://media"/>
            <a:extLst>
              <a:ext uri="{FF2B5EF4-FFF2-40B4-BE49-F238E27FC236}">
                <a16:creationId xmlns:a16="http://schemas.microsoft.com/office/drawing/2014/main" id="{09F3A571-F937-4E87-B2FA-942CC9716F0E}"/>
              </a:ext>
            </a:extLst>
          </p:cNvPr>
          <p:cNvPicPr>
            <a:picLocks noChangeAspect="1"/>
          </p:cNvPicPr>
          <p:nvPr>
            <a:audioFile r:link="rId2"/>
            <p:extLst>
              <p:ext uri="{DAA4B4D4-6D71-4841-9C94-3DE7FCFB9230}">
                <p14:media xmlns:p14="http://schemas.microsoft.com/office/powerpoint/2010/main" r:embed="rId1"/>
              </p:ext>
            </p:extLst>
          </p:nvPr>
        </p:nvPicPr>
        <p:blipFill>
          <a:blip r:embed="rId5">
            <a:extLst>
              <a:ext uri="{28A0092B-C50C-407E-A947-70E740481C1C}">
                <a14:useLocalDpi xmlns:a14="http://schemas.microsoft.com/office/drawing/2010/main" val="0"/>
              </a:ext>
            </a:extLst>
          </a:blip>
          <a:srcRect/>
          <a:stretch>
            <a:fillRect/>
          </a:stretch>
        </p:blipFill>
        <p:spPr bwMode="auto">
          <a:xfrm>
            <a:off x="2424113" y="5260975"/>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7"/>
                                        </p:tgtEl>
                                      </p:cBhvr>
                                    </p:animEffect>
                                    <p:set>
                                      <p:cBhvr>
                                        <p:cTn id="17" dur="1" fill="hold">
                                          <p:stCondLst>
                                            <p:cond delay="499"/>
                                          </p:stCondLst>
                                        </p:cTn>
                                        <p:tgtEl>
                                          <p:spTgt spid="7"/>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8"/>
                                        </p:tgtEl>
                                      </p:cBhvr>
                                    </p:animEffect>
                                    <p:set>
                                      <p:cBhvr>
                                        <p:cTn id="22" dur="1" fill="hold">
                                          <p:stCondLst>
                                            <p:cond delay="499"/>
                                          </p:stCondLst>
                                        </p:cTn>
                                        <p:tgtEl>
                                          <p:spTgt spid="8"/>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9"/>
                                        </p:tgtEl>
                                      </p:cBhvr>
                                    </p:animEffect>
                                    <p:set>
                                      <p:cBhvr>
                                        <p:cTn id="27" dur="1" fill="hold">
                                          <p:stCondLst>
                                            <p:cond delay="499"/>
                                          </p:stCondLst>
                                        </p:cTn>
                                        <p:tgtEl>
                                          <p:spTgt spid="9"/>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0" nodeType="clickEffect">
                                  <p:stCondLst>
                                    <p:cond delay="0"/>
                                  </p:stCondLst>
                                  <p:childTnLst>
                                    <p:animEffect transition="out" filter="wipe(left)">
                                      <p:cBhvr>
                                        <p:cTn id="31" dur="500"/>
                                        <p:tgtEl>
                                          <p:spTgt spid="10"/>
                                        </p:tgtEl>
                                      </p:cBhvr>
                                    </p:animEffect>
                                    <p:set>
                                      <p:cBhvr>
                                        <p:cTn id="32"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3" restart="whenNotActive" fill="hold" evtFilter="cancelBubble" nodeType="interactiveSeq">
                <p:stCondLst>
                  <p:cond evt="onClick" delay="0">
                    <p:tgtEl>
                      <p:spTgt spid="4"/>
                    </p:tgtEl>
                  </p:cond>
                </p:stCondLst>
                <p:endSync evt="end" delay="0">
                  <p:rtn val="all"/>
                </p:endSync>
                <p:childTnLst>
                  <p:par>
                    <p:cTn id="34" fill="hold" nodeType="clickPar">
                      <p:stCondLst>
                        <p:cond delay="0"/>
                      </p:stCondLst>
                      <p:childTnLst>
                        <p:par>
                          <p:cTn id="35" fill="hold" nodeType="withGroup">
                            <p:stCondLst>
                              <p:cond delay="0"/>
                            </p:stCondLst>
                            <p:childTnLst>
                              <p:par>
                                <p:cTn id="36" presetID="1" presetClass="mediacall" presetSubtype="0" fill="hold" nodeType="clickEffect">
                                  <p:stCondLst>
                                    <p:cond delay="0"/>
                                  </p:stCondLst>
                                  <p:childTnLst>
                                    <p:cmd type="call" cmd="playFrom(0.0)">
                                      <p:cBhvr>
                                        <p:cTn id="37" dur="73978" fill="hold"/>
                                        <p:tgtEl>
                                          <p:spTgt spid="4"/>
                                        </p:tgtEl>
                                      </p:cBhvr>
                                    </p:cmd>
                                  </p:childTnLst>
                                </p:cTn>
                              </p:par>
                            </p:childTnLst>
                          </p:cTn>
                        </p:par>
                      </p:childTnLst>
                    </p:cTn>
                  </p:par>
                </p:childTnLst>
              </p:cTn>
              <p:nextCondLst>
                <p:cond evt="onClick" delay="0">
                  <p:tgtEl>
                    <p:spTgt spid="4"/>
                  </p:tgtEl>
                </p:cond>
              </p:nextCondLst>
            </p:seq>
            <p:audio>
              <p:cMediaNode vol="80000">
                <p:cTn id="38" fill="hold" display="0">
                  <p:stCondLst>
                    <p:cond delay="indefinite"/>
                  </p:stCondLst>
                  <p:endCondLst>
                    <p:cond evt="onStopAudio" delay="0">
                      <p:tgtEl>
                        <p:sldTgt/>
                      </p:tgtEl>
                    </p:cond>
                  </p:endCondLst>
                </p:cTn>
                <p:tgtEl>
                  <p:spTgt spid="4"/>
                </p:tgtEl>
              </p:cMediaNode>
            </p:audio>
          </p:childTnLst>
        </p:cTn>
      </p:par>
    </p:tnLst>
    <p:bldLst>
      <p:bldP spid="5" grpId="0" animBg="1"/>
      <p:bldP spid="6" grpId="0" animBg="1"/>
      <p:bldP spid="7" grpId="0" animBg="1"/>
      <p:bldP spid="8" grpId="0" animBg="1"/>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F52E525-881C-441B-9F5B-FD6F9E9F2D03}"/>
              </a:ext>
            </a:extLst>
          </p:cNvPr>
          <p:cNvSpPr txBox="1"/>
          <p:nvPr/>
        </p:nvSpPr>
        <p:spPr>
          <a:xfrm>
            <a:off x="2073350" y="566678"/>
            <a:ext cx="7474688" cy="2862322"/>
          </a:xfrm>
          <a:prstGeom prst="rect">
            <a:avLst/>
          </a:prstGeom>
          <a:noFill/>
        </p:spPr>
        <p:txBody>
          <a:bodyPr wrap="square" rtlCol="0">
            <a:spAutoFit/>
          </a:bodyPr>
          <a:lstStyle/>
          <a:p>
            <a:pPr algn="ctr"/>
            <a:r>
              <a:rPr lang="en-GB" dirty="0"/>
              <a:t>14. Copy the present tense verb into your book:</a:t>
            </a:r>
          </a:p>
          <a:p>
            <a:pPr algn="ctr"/>
            <a:endParaRPr lang="en-GB" dirty="0"/>
          </a:p>
          <a:p>
            <a:pPr algn="ctr"/>
            <a:r>
              <a:rPr lang="en-GB" dirty="0" err="1"/>
              <a:t>Regarder</a:t>
            </a:r>
            <a:r>
              <a:rPr lang="en-GB" dirty="0"/>
              <a:t> = to watch</a:t>
            </a:r>
          </a:p>
          <a:p>
            <a:pPr algn="ctr"/>
            <a:endParaRPr lang="en-GB" dirty="0"/>
          </a:p>
          <a:p>
            <a:pPr algn="ctr"/>
            <a:r>
              <a:rPr lang="en-GB" dirty="0"/>
              <a:t>Je </a:t>
            </a:r>
            <a:r>
              <a:rPr lang="en-GB" dirty="0" err="1"/>
              <a:t>regarde</a:t>
            </a:r>
            <a:r>
              <a:rPr lang="en-GB" dirty="0"/>
              <a:t> = I watch</a:t>
            </a:r>
          </a:p>
          <a:p>
            <a:pPr algn="ctr"/>
            <a:r>
              <a:rPr lang="en-GB" dirty="0"/>
              <a:t>Tu </a:t>
            </a:r>
            <a:r>
              <a:rPr lang="en-GB" dirty="0" err="1"/>
              <a:t>regardes</a:t>
            </a:r>
            <a:r>
              <a:rPr lang="en-GB" dirty="0"/>
              <a:t> = you watch</a:t>
            </a:r>
          </a:p>
          <a:p>
            <a:pPr algn="ctr"/>
            <a:r>
              <a:rPr lang="en-GB" dirty="0"/>
              <a:t>Il/</a:t>
            </a:r>
            <a:r>
              <a:rPr lang="en-GB" dirty="0" err="1"/>
              <a:t>elle</a:t>
            </a:r>
            <a:r>
              <a:rPr lang="en-GB" dirty="0"/>
              <a:t> </a:t>
            </a:r>
            <a:r>
              <a:rPr lang="en-GB" dirty="0" err="1"/>
              <a:t>regarde</a:t>
            </a:r>
            <a:r>
              <a:rPr lang="en-GB" dirty="0"/>
              <a:t> = he/she watches</a:t>
            </a:r>
          </a:p>
          <a:p>
            <a:pPr algn="ctr"/>
            <a:r>
              <a:rPr lang="en-GB" dirty="0"/>
              <a:t>Nous </a:t>
            </a:r>
            <a:r>
              <a:rPr lang="en-GB" dirty="0" err="1"/>
              <a:t>regardons</a:t>
            </a:r>
            <a:r>
              <a:rPr lang="en-GB" dirty="0"/>
              <a:t> = we watch</a:t>
            </a:r>
          </a:p>
          <a:p>
            <a:pPr algn="ctr"/>
            <a:r>
              <a:rPr lang="en-GB" dirty="0" err="1"/>
              <a:t>Vous</a:t>
            </a:r>
            <a:r>
              <a:rPr lang="en-GB" dirty="0"/>
              <a:t> </a:t>
            </a:r>
            <a:r>
              <a:rPr lang="en-GB" dirty="0" err="1"/>
              <a:t>regardez</a:t>
            </a:r>
            <a:r>
              <a:rPr lang="en-GB" dirty="0"/>
              <a:t> = you (plural) watch</a:t>
            </a:r>
          </a:p>
          <a:p>
            <a:pPr algn="ctr"/>
            <a:r>
              <a:rPr lang="en-GB" dirty="0" err="1"/>
              <a:t>Ils</a:t>
            </a:r>
            <a:r>
              <a:rPr lang="en-GB" dirty="0"/>
              <a:t>/</a:t>
            </a:r>
            <a:r>
              <a:rPr lang="en-GB" dirty="0" err="1"/>
              <a:t>elles</a:t>
            </a:r>
            <a:r>
              <a:rPr lang="en-GB" dirty="0"/>
              <a:t> </a:t>
            </a:r>
            <a:r>
              <a:rPr lang="en-GB" dirty="0" err="1"/>
              <a:t>regardent</a:t>
            </a:r>
            <a:r>
              <a:rPr lang="en-GB" dirty="0"/>
              <a:t> = they watch</a:t>
            </a:r>
          </a:p>
        </p:txBody>
      </p:sp>
      <p:sp>
        <p:nvSpPr>
          <p:cNvPr id="3" name="TextBox 2">
            <a:extLst>
              <a:ext uri="{FF2B5EF4-FFF2-40B4-BE49-F238E27FC236}">
                <a16:creationId xmlns:a16="http://schemas.microsoft.com/office/drawing/2014/main" id="{EA9561AB-308F-4E54-A357-9B2A0C72F08D}"/>
              </a:ext>
            </a:extLst>
          </p:cNvPr>
          <p:cNvSpPr txBox="1"/>
          <p:nvPr/>
        </p:nvSpPr>
        <p:spPr>
          <a:xfrm>
            <a:off x="1616149" y="4633632"/>
            <a:ext cx="8591107" cy="923330"/>
          </a:xfrm>
          <a:prstGeom prst="rect">
            <a:avLst/>
          </a:prstGeom>
          <a:noFill/>
        </p:spPr>
        <p:txBody>
          <a:bodyPr wrap="square" rtlCol="0">
            <a:spAutoFit/>
          </a:bodyPr>
          <a:lstStyle/>
          <a:p>
            <a:pPr algn="ctr"/>
            <a:r>
              <a:rPr lang="en-GB" dirty="0"/>
              <a:t>15. Write 10 sentences in French using this present tense verb to describe what you and other people watch and why. E.g. Je </a:t>
            </a:r>
            <a:r>
              <a:rPr lang="en-GB" dirty="0" err="1"/>
              <a:t>regarde</a:t>
            </a:r>
            <a:r>
              <a:rPr lang="en-GB" dirty="0"/>
              <a:t> un dessin </a:t>
            </a:r>
            <a:r>
              <a:rPr lang="en-GB" dirty="0" err="1"/>
              <a:t>animé</a:t>
            </a:r>
            <a:r>
              <a:rPr lang="en-GB" dirty="0"/>
              <a:t> </a:t>
            </a:r>
            <a:r>
              <a:rPr lang="en-GB" dirty="0" err="1"/>
              <a:t>parce</a:t>
            </a:r>
            <a:r>
              <a:rPr lang="en-GB" dirty="0"/>
              <a:t> que </a:t>
            </a:r>
            <a:r>
              <a:rPr lang="en-GB" dirty="0" err="1"/>
              <a:t>c’est</a:t>
            </a:r>
            <a:r>
              <a:rPr lang="en-GB" dirty="0"/>
              <a:t> </a:t>
            </a:r>
            <a:r>
              <a:rPr lang="en-GB" dirty="0" err="1"/>
              <a:t>rigolo</a:t>
            </a:r>
            <a:r>
              <a:rPr lang="en-GB" dirty="0"/>
              <a:t> </a:t>
            </a:r>
            <a:r>
              <a:rPr lang="en-GB" dirty="0" err="1"/>
              <a:t>mais</a:t>
            </a:r>
            <a:r>
              <a:rPr lang="en-GB" dirty="0"/>
              <a:t> </a:t>
            </a:r>
            <a:r>
              <a:rPr lang="en-GB" dirty="0" err="1"/>
              <a:t>c’est</a:t>
            </a:r>
            <a:r>
              <a:rPr lang="en-GB" dirty="0"/>
              <a:t> </a:t>
            </a:r>
            <a:r>
              <a:rPr lang="en-GB" dirty="0" err="1"/>
              <a:t>aussi</a:t>
            </a:r>
            <a:r>
              <a:rPr lang="en-GB" dirty="0"/>
              <a:t> un </a:t>
            </a:r>
            <a:r>
              <a:rPr lang="en-GB" dirty="0" err="1"/>
              <a:t>peu</a:t>
            </a:r>
            <a:r>
              <a:rPr lang="en-GB" dirty="0"/>
              <a:t> </a:t>
            </a:r>
            <a:r>
              <a:rPr lang="en-GB" dirty="0" err="1"/>
              <a:t>ennuyeux</a:t>
            </a:r>
            <a:r>
              <a:rPr lang="en-GB" dirty="0"/>
              <a:t>.</a:t>
            </a:r>
          </a:p>
        </p:txBody>
      </p:sp>
      <p:pic>
        <p:nvPicPr>
          <p:cNvPr id="4" name="Recorded Sound">
            <a:hlinkClick r:id="" action="ppaction://media"/>
            <a:extLst>
              <a:ext uri="{FF2B5EF4-FFF2-40B4-BE49-F238E27FC236}">
                <a16:creationId xmlns:a16="http://schemas.microsoft.com/office/drawing/2014/main" id="{981FEBD3-DF3B-44BD-A7BD-1BB9E8E32E9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813850" y="456501"/>
            <a:ext cx="609600" cy="609600"/>
          </a:xfrm>
          <a:prstGeom prst="rect">
            <a:avLst/>
          </a:prstGeom>
        </p:spPr>
      </p:pic>
    </p:spTree>
    <p:extLst>
      <p:ext uri="{BB962C8B-B14F-4D97-AF65-F5344CB8AC3E}">
        <p14:creationId xmlns:p14="http://schemas.microsoft.com/office/powerpoint/2010/main" val="132813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64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3">
            <a:extLst>
              <a:ext uri="{FF2B5EF4-FFF2-40B4-BE49-F238E27FC236}">
                <a16:creationId xmlns:a16="http://schemas.microsoft.com/office/drawing/2014/main" id="{44888533-06A2-4983-A4EE-99CAD94B6780}"/>
              </a:ext>
            </a:extLst>
          </p:cNvPr>
          <p:cNvSpPr txBox="1">
            <a:spLocks noChangeArrowheads="1"/>
          </p:cNvSpPr>
          <p:nvPr/>
        </p:nvSpPr>
        <p:spPr bwMode="auto">
          <a:xfrm>
            <a:off x="1524000" y="44451"/>
            <a:ext cx="91440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r>
              <a:rPr lang="es-ES_tradnl" altLang="en-US" sz="2200" dirty="0">
                <a:latin typeface="Comic Sans MS" panose="030F0702030302020204" pitchFamily="66" charset="0"/>
              </a:rPr>
              <a:t>16. In </a:t>
            </a:r>
            <a:r>
              <a:rPr lang="es-ES_tradnl" altLang="en-US" sz="2200" dirty="0" err="1">
                <a:latin typeface="Comic Sans MS" panose="030F0702030302020204" pitchFamily="66" charset="0"/>
              </a:rPr>
              <a:t>the</a:t>
            </a:r>
            <a:r>
              <a:rPr lang="es-ES_tradnl" altLang="en-US" sz="2200" dirty="0">
                <a:latin typeface="Comic Sans MS" panose="030F0702030302020204" pitchFamily="66" charset="0"/>
              </a:rPr>
              <a:t> </a:t>
            </a:r>
            <a:r>
              <a:rPr lang="es-ES_tradnl" altLang="en-US" sz="2200" dirty="0" err="1">
                <a:latin typeface="Comic Sans MS" panose="030F0702030302020204" pitchFamily="66" charset="0"/>
              </a:rPr>
              <a:t>text</a:t>
            </a:r>
            <a:r>
              <a:rPr lang="es-ES_tradnl" altLang="en-US" sz="2200" dirty="0">
                <a:latin typeface="Comic Sans MS" panose="030F0702030302020204" pitchFamily="66" charset="0"/>
              </a:rPr>
              <a:t>, </a:t>
            </a:r>
            <a:r>
              <a:rPr lang="es-ES_tradnl" altLang="en-US" sz="2200" dirty="0" err="1">
                <a:latin typeface="Comic Sans MS" panose="030F0702030302020204" pitchFamily="66" charset="0"/>
              </a:rPr>
              <a:t>find</a:t>
            </a:r>
            <a:r>
              <a:rPr lang="es-ES_tradnl" altLang="en-US" sz="2200" dirty="0">
                <a:latin typeface="Comic Sans MS" panose="030F0702030302020204" pitchFamily="66" charset="0"/>
              </a:rPr>
              <a:t> </a:t>
            </a:r>
            <a:r>
              <a:rPr lang="es-ES_tradnl" altLang="en-US" sz="2200" dirty="0" err="1">
                <a:latin typeface="Comic Sans MS" panose="030F0702030302020204" pitchFamily="66" charset="0"/>
              </a:rPr>
              <a:t>all</a:t>
            </a:r>
            <a:r>
              <a:rPr lang="es-ES_tradnl" altLang="en-US" sz="2200" dirty="0">
                <a:latin typeface="Comic Sans MS" panose="030F0702030302020204" pitchFamily="66" charset="0"/>
              </a:rPr>
              <a:t> </a:t>
            </a:r>
            <a:r>
              <a:rPr lang="es-ES_tradnl" altLang="en-US" sz="2200" dirty="0" err="1">
                <a:latin typeface="Comic Sans MS" panose="030F0702030302020204" pitchFamily="66" charset="0"/>
              </a:rPr>
              <a:t>of</a:t>
            </a:r>
            <a:r>
              <a:rPr lang="es-ES_tradnl" altLang="en-US" sz="2200" dirty="0">
                <a:latin typeface="Comic Sans MS" panose="030F0702030302020204" pitchFamily="66" charset="0"/>
              </a:rPr>
              <a:t> </a:t>
            </a:r>
            <a:r>
              <a:rPr lang="es-ES_tradnl" altLang="en-US" sz="2200" dirty="0" err="1">
                <a:latin typeface="Comic Sans MS" panose="030F0702030302020204" pitchFamily="66" charset="0"/>
              </a:rPr>
              <a:t>the</a:t>
            </a:r>
            <a:r>
              <a:rPr lang="es-ES_tradnl" altLang="en-US" sz="2200" dirty="0">
                <a:latin typeface="Comic Sans MS" panose="030F0702030302020204" pitchFamily="66" charset="0"/>
              </a:rPr>
              <a:t> </a:t>
            </a:r>
            <a:r>
              <a:rPr lang="es-ES_tradnl" altLang="en-US" sz="2200" dirty="0" err="1">
                <a:latin typeface="Comic Sans MS" panose="030F0702030302020204" pitchFamily="66" charset="0"/>
              </a:rPr>
              <a:t>present</a:t>
            </a:r>
            <a:r>
              <a:rPr lang="es-ES_tradnl" altLang="en-US" sz="2200" dirty="0">
                <a:latin typeface="Comic Sans MS" panose="030F0702030302020204" pitchFamily="66" charset="0"/>
              </a:rPr>
              <a:t>, </a:t>
            </a:r>
            <a:r>
              <a:rPr lang="es-ES_tradnl" altLang="en-US" sz="2200" dirty="0" err="1">
                <a:latin typeface="Comic Sans MS" panose="030F0702030302020204" pitchFamily="66" charset="0"/>
              </a:rPr>
              <a:t>past</a:t>
            </a:r>
            <a:r>
              <a:rPr lang="es-ES_tradnl" altLang="en-US" sz="2200" dirty="0">
                <a:latin typeface="Comic Sans MS" panose="030F0702030302020204" pitchFamily="66" charset="0"/>
              </a:rPr>
              <a:t> and </a:t>
            </a:r>
            <a:r>
              <a:rPr lang="es-ES_tradnl" altLang="en-US" sz="2200" dirty="0" err="1">
                <a:latin typeface="Comic Sans MS" panose="030F0702030302020204" pitchFamily="66" charset="0"/>
              </a:rPr>
              <a:t>future</a:t>
            </a:r>
            <a:r>
              <a:rPr lang="es-ES_tradnl" altLang="en-US" sz="2200" dirty="0">
                <a:latin typeface="Comic Sans MS" panose="030F0702030302020204" pitchFamily="66" charset="0"/>
              </a:rPr>
              <a:t> tense </a:t>
            </a:r>
            <a:r>
              <a:rPr lang="es-ES_tradnl" altLang="en-US" sz="2200" dirty="0" err="1">
                <a:latin typeface="Comic Sans MS" panose="030F0702030302020204" pitchFamily="66" charset="0"/>
              </a:rPr>
              <a:t>verbs</a:t>
            </a:r>
            <a:r>
              <a:rPr lang="es-ES_tradnl" altLang="en-US" sz="2200" dirty="0">
                <a:latin typeface="Comic Sans MS" panose="030F0702030302020204" pitchFamily="66" charset="0"/>
              </a:rPr>
              <a:t> and </a:t>
            </a:r>
            <a:r>
              <a:rPr lang="es-ES_tradnl" altLang="en-US" sz="2200" dirty="0" err="1">
                <a:latin typeface="Comic Sans MS" panose="030F0702030302020204" pitchFamily="66" charset="0"/>
              </a:rPr>
              <a:t>list</a:t>
            </a:r>
            <a:r>
              <a:rPr lang="es-ES_tradnl" altLang="en-US" sz="2200" dirty="0">
                <a:latin typeface="Comic Sans MS" panose="030F0702030302020204" pitchFamily="66" charset="0"/>
              </a:rPr>
              <a:t> </a:t>
            </a:r>
            <a:r>
              <a:rPr lang="es-ES_tradnl" altLang="en-US" sz="2200" dirty="0" err="1">
                <a:latin typeface="Comic Sans MS" panose="030F0702030302020204" pitchFamily="66" charset="0"/>
              </a:rPr>
              <a:t>these</a:t>
            </a:r>
            <a:r>
              <a:rPr lang="es-ES_tradnl" altLang="en-US" sz="2200" dirty="0">
                <a:latin typeface="Comic Sans MS" panose="030F0702030302020204" pitchFamily="66" charset="0"/>
              </a:rPr>
              <a:t> in </a:t>
            </a:r>
            <a:r>
              <a:rPr lang="es-ES_tradnl" altLang="en-US" sz="2200" dirty="0" err="1">
                <a:latin typeface="Comic Sans MS" panose="030F0702030302020204" pitchFamily="66" charset="0"/>
              </a:rPr>
              <a:t>three</a:t>
            </a:r>
            <a:r>
              <a:rPr lang="es-ES_tradnl" altLang="en-US" sz="2200" dirty="0">
                <a:latin typeface="Comic Sans MS" panose="030F0702030302020204" pitchFamily="66" charset="0"/>
              </a:rPr>
              <a:t> </a:t>
            </a:r>
            <a:r>
              <a:rPr lang="es-ES_tradnl" altLang="en-US" sz="2200" dirty="0" err="1">
                <a:latin typeface="Comic Sans MS" panose="030F0702030302020204" pitchFamily="66" charset="0"/>
              </a:rPr>
              <a:t>collumns</a:t>
            </a:r>
            <a:r>
              <a:rPr lang="es-ES_tradnl" altLang="en-US" sz="2200" dirty="0">
                <a:latin typeface="Comic Sans MS" panose="030F0702030302020204" pitchFamily="66" charset="0"/>
              </a:rPr>
              <a:t> in </a:t>
            </a:r>
            <a:r>
              <a:rPr lang="es-ES_tradnl" altLang="en-US" sz="2200" dirty="0" err="1">
                <a:latin typeface="Comic Sans MS" panose="030F0702030302020204" pitchFamily="66" charset="0"/>
              </a:rPr>
              <a:t>your</a:t>
            </a:r>
            <a:r>
              <a:rPr lang="es-ES_tradnl" altLang="en-US" sz="2200" dirty="0">
                <a:latin typeface="Comic Sans MS" panose="030F0702030302020204" pitchFamily="66" charset="0"/>
              </a:rPr>
              <a:t> </a:t>
            </a:r>
            <a:r>
              <a:rPr lang="es-ES_tradnl" altLang="en-US" sz="2200" dirty="0" err="1">
                <a:latin typeface="Comic Sans MS" panose="030F0702030302020204" pitchFamily="66" charset="0"/>
              </a:rPr>
              <a:t>book</a:t>
            </a:r>
            <a:endParaRPr lang="es-ES_tradnl" altLang="en-US" sz="2200" dirty="0">
              <a:latin typeface="Comic Sans MS" panose="030F0702030302020204" pitchFamily="66" charset="0"/>
            </a:endParaRPr>
          </a:p>
        </p:txBody>
      </p:sp>
      <p:sp>
        <p:nvSpPr>
          <p:cNvPr id="17411" name="TextBox 3">
            <a:extLst>
              <a:ext uri="{FF2B5EF4-FFF2-40B4-BE49-F238E27FC236}">
                <a16:creationId xmlns:a16="http://schemas.microsoft.com/office/drawing/2014/main" id="{BA82AEFD-4124-4F5C-AFDA-6EFD6A388DD6}"/>
              </a:ext>
            </a:extLst>
          </p:cNvPr>
          <p:cNvSpPr txBox="1">
            <a:spLocks noChangeArrowheads="1"/>
          </p:cNvSpPr>
          <p:nvPr/>
        </p:nvSpPr>
        <p:spPr bwMode="auto">
          <a:xfrm>
            <a:off x="1679132" y="944082"/>
            <a:ext cx="8642350" cy="549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1" hangingPunct="1">
              <a:lnSpc>
                <a:spcPct val="150000"/>
              </a:lnSpc>
              <a:spcBef>
                <a:spcPct val="0"/>
              </a:spcBef>
              <a:buFontTx/>
              <a:buNone/>
            </a:pPr>
            <a:r>
              <a:rPr lang="fr-FR" altLang="en-US" sz="1800" dirty="0">
                <a:latin typeface="Comic Sans MS" panose="030F0702030302020204" pitchFamily="66" charset="0"/>
              </a:rPr>
              <a:t>Je vais souvent au cinéma, deux ou trois fois par mois.  Le genre de films que j’aime bien, c’est les films d’action ou les films de science-fiction, mais j’aime surtout les films d’arts martiaux.  Un de mes films préférés est </a:t>
            </a:r>
            <a:r>
              <a:rPr lang="fr-FR" altLang="en-US" sz="1800" i="1" dirty="0">
                <a:latin typeface="Comic Sans MS" panose="030F0702030302020204" pitchFamily="66" charset="0"/>
              </a:rPr>
              <a:t>Tigre et dragon </a:t>
            </a:r>
            <a:r>
              <a:rPr lang="fr-FR" altLang="en-US" sz="1800" dirty="0">
                <a:latin typeface="Comic Sans MS" panose="030F0702030302020204" pitchFamily="66" charset="0"/>
              </a:rPr>
              <a:t>parce que les effets spéciaux sont fantastiques.</a:t>
            </a:r>
          </a:p>
          <a:p>
            <a:pPr algn="just" eaLnBrk="1" hangingPunct="1">
              <a:lnSpc>
                <a:spcPct val="150000"/>
              </a:lnSpc>
              <a:spcBef>
                <a:spcPct val="0"/>
              </a:spcBef>
              <a:buFontTx/>
              <a:buNone/>
            </a:pPr>
            <a:endParaRPr lang="fr-FR" altLang="en-US" sz="1800" dirty="0">
              <a:latin typeface="Comic Sans MS" panose="030F0702030302020204" pitchFamily="66" charset="0"/>
            </a:endParaRPr>
          </a:p>
          <a:p>
            <a:pPr algn="just" eaLnBrk="1" hangingPunct="1">
              <a:lnSpc>
                <a:spcPct val="150000"/>
              </a:lnSpc>
              <a:spcBef>
                <a:spcPct val="0"/>
              </a:spcBef>
              <a:buFontTx/>
              <a:buNone/>
            </a:pPr>
            <a:r>
              <a:rPr lang="fr-FR" altLang="en-US" sz="1800" dirty="0">
                <a:latin typeface="Comic Sans MS" panose="030F0702030302020204" pitchFamily="66" charset="0"/>
              </a:rPr>
              <a:t>Il y a deux semaines, j’ai regardé le film </a:t>
            </a:r>
            <a:r>
              <a:rPr lang="fr-FR" altLang="en-US" sz="1800" i="1" dirty="0">
                <a:latin typeface="Comic Sans MS" panose="030F0702030302020204" pitchFamily="66" charset="0"/>
              </a:rPr>
              <a:t>Le dernier samouraï </a:t>
            </a:r>
            <a:r>
              <a:rPr lang="fr-FR" altLang="en-US" sz="1800" dirty="0">
                <a:latin typeface="Comic Sans MS" panose="030F0702030302020204" pitchFamily="66" charset="0"/>
              </a:rPr>
              <a:t>à la télévision.  La vedette du film, c’est Tom Cruise, qui est un de mes acteurs préférés.  C’est l’histoire d’un soldat américain qui devient samouraï et doit combattre ses ennemis.  J’ai beaucoup aimé ce film parce que c’était plein d’action.</a:t>
            </a:r>
          </a:p>
          <a:p>
            <a:pPr algn="just" eaLnBrk="1" hangingPunct="1">
              <a:lnSpc>
                <a:spcPct val="150000"/>
              </a:lnSpc>
              <a:spcBef>
                <a:spcPct val="0"/>
              </a:spcBef>
              <a:buFontTx/>
              <a:buNone/>
            </a:pPr>
            <a:endParaRPr lang="fr-FR" altLang="en-US" sz="1800" dirty="0">
              <a:latin typeface="Comic Sans MS" panose="030F0702030302020204" pitchFamily="66" charset="0"/>
            </a:endParaRPr>
          </a:p>
          <a:p>
            <a:pPr algn="just" eaLnBrk="1" hangingPunct="1">
              <a:lnSpc>
                <a:spcPct val="150000"/>
              </a:lnSpc>
              <a:spcBef>
                <a:spcPct val="0"/>
              </a:spcBef>
              <a:buFontTx/>
              <a:buNone/>
            </a:pPr>
            <a:r>
              <a:rPr lang="fr-FR" altLang="en-US" sz="1800" dirty="0">
                <a:latin typeface="Comic Sans MS" panose="030F0702030302020204" pitchFamily="66" charset="0"/>
              </a:rPr>
              <a:t>Le week-end prochain, je vais aller en ville et je vais acheter </a:t>
            </a:r>
            <a:r>
              <a:rPr lang="fr-FR" altLang="en-US" sz="1800" i="1" dirty="0">
                <a:latin typeface="Comic Sans MS" panose="030F0702030302020204" pitchFamily="66" charset="0"/>
              </a:rPr>
              <a:t>Le dernier samouraï</a:t>
            </a:r>
            <a:r>
              <a:rPr lang="fr-FR" altLang="en-US" sz="1800" dirty="0">
                <a:latin typeface="Comic Sans MS" panose="030F0702030302020204" pitchFamily="66" charset="0"/>
              </a:rPr>
              <a:t> en DVD! Et samedi soir, je vais regarder un autre film de Tom Cruise.  C’est un film de science-fiction qui s’appelle </a:t>
            </a:r>
            <a:r>
              <a:rPr lang="fr-FR" altLang="en-US" sz="1800" i="1" dirty="0" err="1">
                <a:latin typeface="Comic Sans MS" panose="030F0702030302020204" pitchFamily="66" charset="0"/>
              </a:rPr>
              <a:t>Minority</a:t>
            </a:r>
            <a:r>
              <a:rPr lang="fr-FR" altLang="en-US" sz="1800" i="1" dirty="0">
                <a:latin typeface="Comic Sans MS" panose="030F0702030302020204" pitchFamily="66" charset="0"/>
              </a:rPr>
              <a:t> Report. Ce sera génial!</a:t>
            </a:r>
          </a:p>
        </p:txBody>
      </p:sp>
      <p:pic>
        <p:nvPicPr>
          <p:cNvPr id="2" name="Recorded Sound">
            <a:hlinkClick r:id="" action="ppaction://media"/>
            <a:extLst>
              <a:ext uri="{FF2B5EF4-FFF2-40B4-BE49-F238E27FC236}">
                <a16:creationId xmlns:a16="http://schemas.microsoft.com/office/drawing/2014/main" id="{8DC62A73-D629-432A-A3CC-F630F50AA0F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81637" y="334482"/>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438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3">
            <a:extLst>
              <a:ext uri="{FF2B5EF4-FFF2-40B4-BE49-F238E27FC236}">
                <a16:creationId xmlns:a16="http://schemas.microsoft.com/office/drawing/2014/main" id="{2675F1EE-A291-44E5-B6BB-35387BB816AB}"/>
              </a:ext>
            </a:extLst>
          </p:cNvPr>
          <p:cNvSpPr txBox="1">
            <a:spLocks noChangeArrowheads="1"/>
          </p:cNvSpPr>
          <p:nvPr/>
        </p:nvSpPr>
        <p:spPr bwMode="auto">
          <a:xfrm>
            <a:off x="1524000" y="44451"/>
            <a:ext cx="9144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r>
              <a:rPr lang="es-ES_tradnl" altLang="en-US" sz="2200" dirty="0">
                <a:latin typeface="Comic Sans MS" panose="030F0702030302020204" pitchFamily="66" charset="0"/>
              </a:rPr>
              <a:t>17. </a:t>
            </a:r>
            <a:r>
              <a:rPr lang="es-ES_tradnl" altLang="en-US" sz="2200" dirty="0" err="1">
                <a:latin typeface="Comic Sans MS" panose="030F0702030302020204" pitchFamily="66" charset="0"/>
              </a:rPr>
              <a:t>Read</a:t>
            </a:r>
            <a:r>
              <a:rPr lang="es-ES_tradnl" altLang="en-US" sz="2200" dirty="0">
                <a:latin typeface="Comic Sans MS" panose="030F0702030302020204" pitchFamily="66" charset="0"/>
              </a:rPr>
              <a:t> </a:t>
            </a:r>
            <a:r>
              <a:rPr lang="es-ES_tradnl" altLang="en-US" sz="2200" dirty="0" err="1">
                <a:latin typeface="Comic Sans MS" panose="030F0702030302020204" pitchFamily="66" charset="0"/>
              </a:rPr>
              <a:t>the</a:t>
            </a:r>
            <a:r>
              <a:rPr lang="es-ES_tradnl" altLang="en-US" sz="2200" dirty="0">
                <a:latin typeface="Comic Sans MS" panose="030F0702030302020204" pitchFamily="66" charset="0"/>
              </a:rPr>
              <a:t> </a:t>
            </a:r>
            <a:r>
              <a:rPr lang="es-ES_tradnl" altLang="en-US" sz="2200" dirty="0" err="1">
                <a:latin typeface="Comic Sans MS" panose="030F0702030302020204" pitchFamily="66" charset="0"/>
              </a:rPr>
              <a:t>text</a:t>
            </a:r>
            <a:r>
              <a:rPr lang="es-ES_tradnl" altLang="en-US" sz="2200" dirty="0">
                <a:latin typeface="Comic Sans MS" panose="030F0702030302020204" pitchFamily="66" charset="0"/>
              </a:rPr>
              <a:t> and </a:t>
            </a:r>
            <a:r>
              <a:rPr lang="es-ES_tradnl" altLang="en-US" sz="2200" dirty="0" err="1">
                <a:latin typeface="Comic Sans MS" panose="030F0702030302020204" pitchFamily="66" charset="0"/>
              </a:rPr>
              <a:t>answer</a:t>
            </a:r>
            <a:r>
              <a:rPr lang="es-ES_tradnl" altLang="en-US" sz="2200" dirty="0">
                <a:latin typeface="Comic Sans MS" panose="030F0702030302020204" pitchFamily="66" charset="0"/>
              </a:rPr>
              <a:t> </a:t>
            </a:r>
            <a:r>
              <a:rPr lang="es-ES_tradnl" altLang="en-US" sz="2200" dirty="0" err="1">
                <a:latin typeface="Comic Sans MS" panose="030F0702030302020204" pitchFamily="66" charset="0"/>
              </a:rPr>
              <a:t>the</a:t>
            </a:r>
            <a:r>
              <a:rPr lang="es-ES_tradnl" altLang="en-US" sz="2200" dirty="0">
                <a:latin typeface="Comic Sans MS" panose="030F0702030302020204" pitchFamily="66" charset="0"/>
              </a:rPr>
              <a:t> </a:t>
            </a:r>
            <a:r>
              <a:rPr lang="es-ES_tradnl" altLang="en-US" sz="2200" dirty="0" err="1">
                <a:latin typeface="Comic Sans MS" panose="030F0702030302020204" pitchFamily="66" charset="0"/>
              </a:rPr>
              <a:t>questions</a:t>
            </a:r>
            <a:r>
              <a:rPr lang="es-ES_tradnl" altLang="en-US" sz="2200" dirty="0">
                <a:latin typeface="Comic Sans MS" panose="030F0702030302020204" pitchFamily="66" charset="0"/>
              </a:rPr>
              <a:t> in English:</a:t>
            </a:r>
          </a:p>
        </p:txBody>
      </p:sp>
      <p:sp>
        <p:nvSpPr>
          <p:cNvPr id="8195" name="TextBox 3">
            <a:extLst>
              <a:ext uri="{FF2B5EF4-FFF2-40B4-BE49-F238E27FC236}">
                <a16:creationId xmlns:a16="http://schemas.microsoft.com/office/drawing/2014/main" id="{24F35BD2-0C28-41B8-97C6-75C29878D8B3}"/>
              </a:ext>
            </a:extLst>
          </p:cNvPr>
          <p:cNvSpPr txBox="1">
            <a:spLocks noChangeArrowheads="1"/>
          </p:cNvSpPr>
          <p:nvPr/>
        </p:nvSpPr>
        <p:spPr bwMode="auto">
          <a:xfrm>
            <a:off x="1774825" y="476251"/>
            <a:ext cx="8642350" cy="591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just" eaLnBrk="1" hangingPunct="1">
              <a:lnSpc>
                <a:spcPct val="150000"/>
              </a:lnSpc>
              <a:defRPr/>
            </a:pPr>
            <a:r>
              <a:rPr lang="fr-FR" altLang="en-US" sz="1800" dirty="0">
                <a:latin typeface="Comic Sans MS" panose="030F0702030302020204" pitchFamily="66" charset="0"/>
              </a:rPr>
              <a:t>Samedi matin, je suis allé en ville et j’ai acheté </a:t>
            </a:r>
            <a:r>
              <a:rPr lang="fr-FR" altLang="en-US" sz="1800" i="1" dirty="0" err="1">
                <a:latin typeface="Comic Sans MS" panose="030F0702030302020204" pitchFamily="66" charset="0"/>
              </a:rPr>
              <a:t>Jeepers</a:t>
            </a:r>
            <a:r>
              <a:rPr lang="fr-FR" altLang="en-US" sz="1800" i="1" dirty="0">
                <a:latin typeface="Comic Sans MS" panose="030F0702030302020204" pitchFamily="66" charset="0"/>
              </a:rPr>
              <a:t> </a:t>
            </a:r>
            <a:r>
              <a:rPr lang="fr-FR" altLang="en-US" sz="1800" i="1" dirty="0" err="1">
                <a:latin typeface="Comic Sans MS" panose="030F0702030302020204" pitchFamily="66" charset="0"/>
              </a:rPr>
              <a:t>Creepers</a:t>
            </a:r>
            <a:r>
              <a:rPr lang="fr-FR" altLang="en-US" sz="1800" i="1" dirty="0">
                <a:latin typeface="Comic Sans MS" panose="030F0702030302020204" pitchFamily="66" charset="0"/>
              </a:rPr>
              <a:t> </a:t>
            </a:r>
            <a:r>
              <a:rPr lang="fr-FR" altLang="en-US" sz="1800" dirty="0">
                <a:latin typeface="Comic Sans MS" panose="030F0702030302020204" pitchFamily="66" charset="0"/>
              </a:rPr>
              <a:t>en DVD.  Je suis fan de films d’horreur et c’est un de mes films préférés.  Samedi soir, je suis resté à la maison avec mon frère et on a regardé le DVD.  C’était extra!</a:t>
            </a:r>
          </a:p>
          <a:p>
            <a:pPr algn="just" eaLnBrk="1" hangingPunct="1">
              <a:lnSpc>
                <a:spcPct val="150000"/>
              </a:lnSpc>
              <a:defRPr/>
            </a:pPr>
            <a:r>
              <a:rPr lang="fr-FR" altLang="en-US" sz="1800" dirty="0">
                <a:latin typeface="Comic Sans MS" panose="030F0702030302020204" pitchFamily="66" charset="0"/>
              </a:rPr>
              <a:t>Dimanche après-midi, je suis allé au cinéma avec ma copine Mathilde.  On a vu </a:t>
            </a:r>
            <a:r>
              <a:rPr lang="fr-FR" altLang="en-US" sz="1800" i="1" dirty="0">
                <a:latin typeface="Comic Sans MS" panose="030F0702030302020204" pitchFamily="66" charset="0"/>
              </a:rPr>
              <a:t>King Kong</a:t>
            </a:r>
            <a:r>
              <a:rPr lang="fr-FR" altLang="en-US" sz="1800" dirty="0">
                <a:latin typeface="Comic Sans MS" panose="030F0702030302020204" pitchFamily="66" charset="0"/>
              </a:rPr>
              <a:t>.  Les effets spéciaux sont incroyables, mais à mon avis, le film était un peu trop long.</a:t>
            </a:r>
          </a:p>
          <a:p>
            <a:pPr algn="just" eaLnBrk="1" hangingPunct="1">
              <a:lnSpc>
                <a:spcPct val="150000"/>
              </a:lnSpc>
              <a:defRPr/>
            </a:pPr>
            <a:r>
              <a:rPr lang="fr-FR" altLang="en-US" sz="1800" dirty="0">
                <a:latin typeface="Comic Sans MS" panose="030F0702030302020204" pitchFamily="66" charset="0"/>
              </a:rPr>
              <a:t>Et toi, qu’est-ce que tu as fait le week-end dernier?  C’était comment?</a:t>
            </a:r>
          </a:p>
          <a:p>
            <a:pPr algn="just" eaLnBrk="1" hangingPunct="1">
              <a:lnSpc>
                <a:spcPct val="150000"/>
              </a:lnSpc>
              <a:defRPr/>
            </a:pPr>
            <a:r>
              <a:rPr lang="fr-FR" altLang="en-US" sz="1800" dirty="0">
                <a:latin typeface="Comic Sans MS" panose="030F0702030302020204" pitchFamily="66" charset="0"/>
              </a:rPr>
              <a:t>Thomas</a:t>
            </a:r>
          </a:p>
          <a:p>
            <a:pPr algn="just" eaLnBrk="1" hangingPunct="1">
              <a:lnSpc>
                <a:spcPct val="150000"/>
              </a:lnSpc>
              <a:defRPr/>
            </a:pPr>
            <a:endParaRPr lang="es-ES_tradnl" altLang="en-US" sz="1800" dirty="0">
              <a:latin typeface="Comic Sans MS" panose="030F0702030302020204" pitchFamily="66" charset="0"/>
            </a:endParaRPr>
          </a:p>
          <a:p>
            <a:pPr marL="342900" indent="-342900" algn="just" eaLnBrk="1" hangingPunct="1">
              <a:lnSpc>
                <a:spcPct val="150000"/>
              </a:lnSpc>
              <a:buFontTx/>
              <a:buAutoNum type="arabicPeriod"/>
              <a:defRPr/>
            </a:pPr>
            <a:r>
              <a:rPr lang="es-ES_tradnl" altLang="en-US" sz="1800" dirty="0" err="1">
                <a:latin typeface="Comic Sans MS" panose="030F0702030302020204" pitchFamily="66" charset="0"/>
              </a:rPr>
              <a:t>What</a:t>
            </a:r>
            <a:r>
              <a:rPr lang="es-ES_tradnl" altLang="en-US" sz="1800" dirty="0">
                <a:latin typeface="Comic Sans MS" panose="030F0702030302020204" pitchFamily="66" charset="0"/>
              </a:rPr>
              <a:t> </a:t>
            </a:r>
            <a:r>
              <a:rPr lang="es-ES_tradnl" altLang="en-US" sz="1800" dirty="0" err="1">
                <a:latin typeface="Comic Sans MS" panose="030F0702030302020204" pitchFamily="66" charset="0"/>
              </a:rPr>
              <a:t>did</a:t>
            </a:r>
            <a:r>
              <a:rPr lang="es-ES_tradnl" altLang="en-US" sz="1800" dirty="0">
                <a:latin typeface="Comic Sans MS" panose="030F0702030302020204" pitchFamily="66" charset="0"/>
              </a:rPr>
              <a:t> Thomas do </a:t>
            </a:r>
            <a:r>
              <a:rPr lang="es-ES_tradnl" altLang="en-US" sz="1800" dirty="0" err="1">
                <a:latin typeface="Comic Sans MS" panose="030F0702030302020204" pitchFamily="66" charset="0"/>
              </a:rPr>
              <a:t>on</a:t>
            </a:r>
            <a:r>
              <a:rPr lang="es-ES_tradnl" altLang="en-US" sz="1800" dirty="0">
                <a:latin typeface="Comic Sans MS" panose="030F0702030302020204" pitchFamily="66" charset="0"/>
              </a:rPr>
              <a:t> </a:t>
            </a:r>
            <a:r>
              <a:rPr lang="es-ES_tradnl" altLang="en-US" sz="1800" dirty="0" err="1">
                <a:latin typeface="Comic Sans MS" panose="030F0702030302020204" pitchFamily="66" charset="0"/>
              </a:rPr>
              <a:t>Saturday</a:t>
            </a:r>
            <a:r>
              <a:rPr lang="es-ES_tradnl" altLang="en-US" sz="1800" dirty="0">
                <a:latin typeface="Comic Sans MS" panose="030F0702030302020204" pitchFamily="66" charset="0"/>
              </a:rPr>
              <a:t> </a:t>
            </a:r>
            <a:r>
              <a:rPr lang="es-ES_tradnl" altLang="en-US" sz="1800" dirty="0" err="1">
                <a:latin typeface="Comic Sans MS" panose="030F0702030302020204" pitchFamily="66" charset="0"/>
              </a:rPr>
              <a:t>morning</a:t>
            </a:r>
            <a:r>
              <a:rPr lang="es-ES_tradnl" altLang="en-US" sz="1800" dirty="0">
                <a:latin typeface="Comic Sans MS" panose="030F0702030302020204" pitchFamily="66" charset="0"/>
              </a:rPr>
              <a:t>?</a:t>
            </a:r>
          </a:p>
          <a:p>
            <a:pPr marL="342900" indent="-342900" algn="just" eaLnBrk="1" hangingPunct="1">
              <a:lnSpc>
                <a:spcPct val="150000"/>
              </a:lnSpc>
              <a:buFontTx/>
              <a:buAutoNum type="arabicPeriod"/>
              <a:defRPr/>
            </a:pPr>
            <a:r>
              <a:rPr lang="es-ES_tradnl" altLang="en-US" sz="1800" dirty="0" err="1">
                <a:latin typeface="Comic Sans MS" panose="030F0702030302020204" pitchFamily="66" charset="0"/>
              </a:rPr>
              <a:t>What</a:t>
            </a:r>
            <a:r>
              <a:rPr lang="es-ES_tradnl" altLang="en-US" sz="1800" dirty="0">
                <a:latin typeface="Comic Sans MS" panose="030F0702030302020204" pitchFamily="66" charset="0"/>
              </a:rPr>
              <a:t> </a:t>
            </a:r>
            <a:r>
              <a:rPr lang="es-ES_tradnl" altLang="en-US" sz="1800" dirty="0" err="1">
                <a:latin typeface="Comic Sans MS" panose="030F0702030302020204" pitchFamily="66" charset="0"/>
              </a:rPr>
              <a:t>sort</a:t>
            </a:r>
            <a:r>
              <a:rPr lang="es-ES_tradnl" altLang="en-US" sz="1800" dirty="0">
                <a:latin typeface="Comic Sans MS" panose="030F0702030302020204" pitchFamily="66" charset="0"/>
              </a:rPr>
              <a:t> of films </a:t>
            </a:r>
            <a:r>
              <a:rPr lang="es-ES_tradnl" altLang="en-US" sz="1800" dirty="0" err="1">
                <a:latin typeface="Comic Sans MS" panose="030F0702030302020204" pitchFamily="66" charset="0"/>
              </a:rPr>
              <a:t>does</a:t>
            </a:r>
            <a:r>
              <a:rPr lang="es-ES_tradnl" altLang="en-US" sz="1800" dirty="0">
                <a:latin typeface="Comic Sans MS" panose="030F0702030302020204" pitchFamily="66" charset="0"/>
              </a:rPr>
              <a:t> he </a:t>
            </a:r>
            <a:r>
              <a:rPr lang="es-ES_tradnl" altLang="en-US" sz="1800" dirty="0" err="1">
                <a:latin typeface="Comic Sans MS" panose="030F0702030302020204" pitchFamily="66" charset="0"/>
              </a:rPr>
              <a:t>like</a:t>
            </a:r>
            <a:r>
              <a:rPr lang="es-ES_tradnl" altLang="en-US" sz="1800" dirty="0">
                <a:latin typeface="Comic Sans MS" panose="030F0702030302020204" pitchFamily="66" charset="0"/>
              </a:rPr>
              <a:t>?</a:t>
            </a:r>
          </a:p>
          <a:p>
            <a:pPr marL="342900" indent="-342900" algn="just" eaLnBrk="1" hangingPunct="1">
              <a:lnSpc>
                <a:spcPct val="150000"/>
              </a:lnSpc>
              <a:buFontTx/>
              <a:buAutoNum type="arabicPeriod"/>
              <a:defRPr/>
            </a:pPr>
            <a:r>
              <a:rPr lang="es-ES_tradnl" altLang="en-US" sz="1800" dirty="0" err="1">
                <a:latin typeface="Comic Sans MS" panose="030F0702030302020204" pitchFamily="66" charset="0"/>
              </a:rPr>
              <a:t>What</a:t>
            </a:r>
            <a:r>
              <a:rPr lang="es-ES_tradnl" altLang="en-US" sz="1800" dirty="0">
                <a:latin typeface="Comic Sans MS" panose="030F0702030302020204" pitchFamily="66" charset="0"/>
              </a:rPr>
              <a:t> </a:t>
            </a:r>
            <a:r>
              <a:rPr lang="es-ES_tradnl" altLang="en-US" sz="1800" dirty="0" err="1">
                <a:latin typeface="Comic Sans MS" panose="030F0702030302020204" pitchFamily="66" charset="0"/>
              </a:rPr>
              <a:t>did</a:t>
            </a:r>
            <a:r>
              <a:rPr lang="es-ES_tradnl" altLang="en-US" sz="1800" dirty="0">
                <a:latin typeface="Comic Sans MS" panose="030F0702030302020204" pitchFamily="66" charset="0"/>
              </a:rPr>
              <a:t> he do </a:t>
            </a:r>
            <a:r>
              <a:rPr lang="es-ES_tradnl" altLang="en-US" sz="1800" dirty="0" err="1">
                <a:latin typeface="Comic Sans MS" panose="030F0702030302020204" pitchFamily="66" charset="0"/>
              </a:rPr>
              <a:t>on</a:t>
            </a:r>
            <a:r>
              <a:rPr lang="es-ES_tradnl" altLang="en-US" sz="1800" dirty="0">
                <a:latin typeface="Comic Sans MS" panose="030F0702030302020204" pitchFamily="66" charset="0"/>
              </a:rPr>
              <a:t> </a:t>
            </a:r>
            <a:r>
              <a:rPr lang="es-ES_tradnl" altLang="en-US" sz="1800" dirty="0" err="1">
                <a:latin typeface="Comic Sans MS" panose="030F0702030302020204" pitchFamily="66" charset="0"/>
              </a:rPr>
              <a:t>Saturday</a:t>
            </a:r>
            <a:r>
              <a:rPr lang="es-ES_tradnl" altLang="en-US" sz="1800" dirty="0">
                <a:latin typeface="Comic Sans MS" panose="030F0702030302020204" pitchFamily="66" charset="0"/>
              </a:rPr>
              <a:t> </a:t>
            </a:r>
            <a:r>
              <a:rPr lang="es-ES_tradnl" altLang="en-US" sz="1800" dirty="0" err="1">
                <a:latin typeface="Comic Sans MS" panose="030F0702030302020204" pitchFamily="66" charset="0"/>
              </a:rPr>
              <a:t>evening</a:t>
            </a:r>
            <a:r>
              <a:rPr lang="es-ES_tradnl" altLang="en-US" sz="1800" dirty="0">
                <a:latin typeface="Comic Sans MS" panose="030F0702030302020204" pitchFamily="66" charset="0"/>
              </a:rPr>
              <a:t>?</a:t>
            </a:r>
          </a:p>
          <a:p>
            <a:pPr marL="342900" indent="-342900" algn="just" eaLnBrk="1" hangingPunct="1">
              <a:lnSpc>
                <a:spcPct val="150000"/>
              </a:lnSpc>
              <a:buFontTx/>
              <a:buAutoNum type="arabicPeriod"/>
              <a:defRPr/>
            </a:pPr>
            <a:r>
              <a:rPr lang="es-ES_tradnl" altLang="en-US" sz="1800" dirty="0" err="1">
                <a:latin typeface="Comic Sans MS" panose="030F0702030302020204" pitchFamily="66" charset="0"/>
              </a:rPr>
              <a:t>When</a:t>
            </a:r>
            <a:r>
              <a:rPr lang="es-ES_tradnl" altLang="en-US" sz="1800" dirty="0">
                <a:latin typeface="Comic Sans MS" panose="030F0702030302020204" pitchFamily="66" charset="0"/>
              </a:rPr>
              <a:t> </a:t>
            </a:r>
            <a:r>
              <a:rPr lang="es-ES_tradnl" altLang="en-US" sz="1800" dirty="0" err="1">
                <a:latin typeface="Comic Sans MS" panose="030F0702030302020204" pitchFamily="66" charset="0"/>
              </a:rPr>
              <a:t>did</a:t>
            </a:r>
            <a:r>
              <a:rPr lang="es-ES_tradnl" altLang="en-US" sz="1800" dirty="0">
                <a:latin typeface="Comic Sans MS" panose="030F0702030302020204" pitchFamily="66" charset="0"/>
              </a:rPr>
              <a:t> Thomas </a:t>
            </a:r>
            <a:r>
              <a:rPr lang="es-ES_tradnl" altLang="en-US" sz="1800" dirty="0" err="1">
                <a:latin typeface="Comic Sans MS" panose="030F0702030302020204" pitchFamily="66" charset="0"/>
              </a:rPr>
              <a:t>go</a:t>
            </a:r>
            <a:r>
              <a:rPr lang="es-ES_tradnl" altLang="en-US" sz="1800" dirty="0">
                <a:latin typeface="Comic Sans MS" panose="030F0702030302020204" pitchFamily="66" charset="0"/>
              </a:rPr>
              <a:t> to </a:t>
            </a:r>
            <a:r>
              <a:rPr lang="es-ES_tradnl" altLang="en-US" sz="1800" dirty="0" err="1">
                <a:latin typeface="Comic Sans MS" panose="030F0702030302020204" pitchFamily="66" charset="0"/>
              </a:rPr>
              <a:t>the</a:t>
            </a:r>
            <a:r>
              <a:rPr lang="es-ES_tradnl" altLang="en-US" sz="1800" dirty="0">
                <a:latin typeface="Comic Sans MS" panose="030F0702030302020204" pitchFamily="66" charset="0"/>
              </a:rPr>
              <a:t> cinema and </a:t>
            </a:r>
            <a:r>
              <a:rPr lang="es-ES_tradnl" altLang="en-US" sz="1800" dirty="0" err="1">
                <a:latin typeface="Comic Sans MS" panose="030F0702030302020204" pitchFamily="66" charset="0"/>
              </a:rPr>
              <a:t>who</a:t>
            </a:r>
            <a:r>
              <a:rPr lang="es-ES_tradnl" altLang="en-US" sz="1800" dirty="0">
                <a:latin typeface="Comic Sans MS" panose="030F0702030302020204" pitchFamily="66" charset="0"/>
              </a:rPr>
              <a:t> </a:t>
            </a:r>
            <a:r>
              <a:rPr lang="es-ES_tradnl" altLang="en-US" sz="1800" dirty="0" err="1">
                <a:latin typeface="Comic Sans MS" panose="030F0702030302020204" pitchFamily="66" charset="0"/>
              </a:rPr>
              <a:t>did</a:t>
            </a:r>
            <a:r>
              <a:rPr lang="es-ES_tradnl" altLang="en-US" sz="1800" dirty="0">
                <a:latin typeface="Comic Sans MS" panose="030F0702030302020204" pitchFamily="66" charset="0"/>
              </a:rPr>
              <a:t> he </a:t>
            </a:r>
            <a:r>
              <a:rPr lang="es-ES_tradnl" altLang="en-US" sz="1800" dirty="0" err="1">
                <a:latin typeface="Comic Sans MS" panose="030F0702030302020204" pitchFamily="66" charset="0"/>
              </a:rPr>
              <a:t>go</a:t>
            </a:r>
            <a:r>
              <a:rPr lang="es-ES_tradnl" altLang="en-US" sz="1800" dirty="0">
                <a:latin typeface="Comic Sans MS" panose="030F0702030302020204" pitchFamily="66" charset="0"/>
              </a:rPr>
              <a:t> </a:t>
            </a:r>
            <a:r>
              <a:rPr lang="es-ES_tradnl" altLang="en-US" sz="1800" dirty="0" err="1">
                <a:latin typeface="Comic Sans MS" panose="030F0702030302020204" pitchFamily="66" charset="0"/>
              </a:rPr>
              <a:t>with</a:t>
            </a:r>
            <a:r>
              <a:rPr lang="es-ES_tradnl" altLang="en-US" sz="1800" dirty="0">
                <a:latin typeface="Comic Sans MS" panose="030F0702030302020204" pitchFamily="66" charset="0"/>
              </a:rPr>
              <a:t>?</a:t>
            </a:r>
          </a:p>
          <a:p>
            <a:pPr marL="342900" indent="-342900" algn="just" eaLnBrk="1" hangingPunct="1">
              <a:lnSpc>
                <a:spcPct val="150000"/>
              </a:lnSpc>
              <a:buFontTx/>
              <a:buAutoNum type="arabicPeriod"/>
              <a:defRPr/>
            </a:pPr>
            <a:r>
              <a:rPr lang="es-ES_tradnl" altLang="en-US" sz="1800" dirty="0" err="1">
                <a:latin typeface="Comic Sans MS" panose="030F0702030302020204" pitchFamily="66" charset="0"/>
              </a:rPr>
              <a:t>Name</a:t>
            </a:r>
            <a:r>
              <a:rPr lang="es-ES_tradnl" altLang="en-US" sz="1800" dirty="0">
                <a:latin typeface="Comic Sans MS" panose="030F0702030302020204" pitchFamily="66" charset="0"/>
              </a:rPr>
              <a:t> </a:t>
            </a:r>
            <a:r>
              <a:rPr lang="es-ES_tradnl" altLang="en-US" sz="1800" dirty="0" err="1">
                <a:latin typeface="Comic Sans MS" panose="030F0702030302020204" pitchFamily="66" charset="0"/>
              </a:rPr>
              <a:t>one</a:t>
            </a:r>
            <a:r>
              <a:rPr lang="es-ES_tradnl" altLang="en-US" sz="1800" dirty="0">
                <a:latin typeface="Comic Sans MS" panose="030F0702030302020204" pitchFamily="66" charset="0"/>
              </a:rPr>
              <a:t> </a:t>
            </a:r>
            <a:r>
              <a:rPr lang="es-ES_tradnl" altLang="en-US" sz="1800" dirty="0" err="1">
                <a:latin typeface="Comic Sans MS" panose="030F0702030302020204" pitchFamily="66" charset="0"/>
              </a:rPr>
              <a:t>good</a:t>
            </a:r>
            <a:r>
              <a:rPr lang="es-ES_tradnl" altLang="en-US" sz="1800" dirty="0">
                <a:latin typeface="Comic Sans MS" panose="030F0702030302020204" pitchFamily="66" charset="0"/>
              </a:rPr>
              <a:t> </a:t>
            </a:r>
            <a:r>
              <a:rPr lang="es-ES_tradnl" altLang="en-US" sz="1800" dirty="0" err="1">
                <a:latin typeface="Comic Sans MS" panose="030F0702030302020204" pitchFamily="66" charset="0"/>
              </a:rPr>
              <a:t>point</a:t>
            </a:r>
            <a:r>
              <a:rPr lang="es-ES_tradnl" altLang="en-US" sz="1800" dirty="0">
                <a:latin typeface="Comic Sans MS" panose="030F0702030302020204" pitchFamily="66" charset="0"/>
              </a:rPr>
              <a:t> and </a:t>
            </a:r>
            <a:r>
              <a:rPr lang="es-ES_tradnl" altLang="en-US" sz="1800" dirty="0" err="1">
                <a:latin typeface="Comic Sans MS" panose="030F0702030302020204" pitchFamily="66" charset="0"/>
              </a:rPr>
              <a:t>one</a:t>
            </a:r>
            <a:r>
              <a:rPr lang="es-ES_tradnl" altLang="en-US" sz="1800" dirty="0">
                <a:latin typeface="Comic Sans MS" panose="030F0702030302020204" pitchFamily="66" charset="0"/>
              </a:rPr>
              <a:t> </a:t>
            </a:r>
            <a:r>
              <a:rPr lang="es-ES_tradnl" altLang="en-US" sz="1800" dirty="0" err="1">
                <a:latin typeface="Comic Sans MS" panose="030F0702030302020204" pitchFamily="66" charset="0"/>
              </a:rPr>
              <a:t>bad</a:t>
            </a:r>
            <a:r>
              <a:rPr lang="es-ES_tradnl" altLang="en-US" sz="1800" dirty="0">
                <a:latin typeface="Comic Sans MS" panose="030F0702030302020204" pitchFamily="66" charset="0"/>
              </a:rPr>
              <a:t> </a:t>
            </a:r>
            <a:r>
              <a:rPr lang="es-ES_tradnl" altLang="en-US" sz="1800" dirty="0" err="1">
                <a:latin typeface="Comic Sans MS" panose="030F0702030302020204" pitchFamily="66" charset="0"/>
              </a:rPr>
              <a:t>point</a:t>
            </a:r>
            <a:r>
              <a:rPr lang="es-ES_tradnl" altLang="en-US" sz="1800" dirty="0">
                <a:latin typeface="Comic Sans MS" panose="030F0702030302020204" pitchFamily="66" charset="0"/>
              </a:rPr>
              <a:t> of </a:t>
            </a:r>
            <a:r>
              <a:rPr lang="es-ES_tradnl" altLang="en-US" sz="1800" i="1" dirty="0">
                <a:latin typeface="Comic Sans MS" panose="030F0702030302020204" pitchFamily="66" charset="0"/>
              </a:rPr>
              <a:t>King Kong</a:t>
            </a:r>
            <a:r>
              <a:rPr lang="es-ES_tradnl" altLang="en-US" sz="1800" dirty="0">
                <a:latin typeface="Comic Sans MS" panose="030F0702030302020204" pitchFamily="66" charset="0"/>
              </a:rPr>
              <a:t>, </a:t>
            </a:r>
            <a:r>
              <a:rPr lang="es-ES_tradnl" altLang="en-US" sz="1800" dirty="0" err="1">
                <a:latin typeface="Comic Sans MS" panose="030F0702030302020204" pitchFamily="66" charset="0"/>
              </a:rPr>
              <a:t>according</a:t>
            </a:r>
            <a:r>
              <a:rPr lang="es-ES_tradnl" altLang="en-US" sz="1800" dirty="0">
                <a:latin typeface="Comic Sans MS" panose="030F0702030302020204" pitchFamily="66" charset="0"/>
              </a:rPr>
              <a:t> to Thomas.</a:t>
            </a:r>
          </a:p>
        </p:txBody>
      </p:sp>
      <p:sp>
        <p:nvSpPr>
          <p:cNvPr id="2" name="TextBox 1">
            <a:extLst>
              <a:ext uri="{FF2B5EF4-FFF2-40B4-BE49-F238E27FC236}">
                <a16:creationId xmlns:a16="http://schemas.microsoft.com/office/drawing/2014/main" id="{A2142154-6407-437E-95BF-DFF440258E18}"/>
              </a:ext>
            </a:extLst>
          </p:cNvPr>
          <p:cNvSpPr txBox="1"/>
          <p:nvPr/>
        </p:nvSpPr>
        <p:spPr>
          <a:xfrm>
            <a:off x="10553351" y="3429000"/>
            <a:ext cx="1322664" cy="2308324"/>
          </a:xfrm>
          <a:prstGeom prst="rect">
            <a:avLst/>
          </a:prstGeom>
          <a:noFill/>
        </p:spPr>
        <p:txBody>
          <a:bodyPr wrap="square" rtlCol="0">
            <a:spAutoFit/>
          </a:bodyPr>
          <a:lstStyle/>
          <a:p>
            <a:pPr algn="ctr"/>
            <a:r>
              <a:rPr lang="en-GB" dirty="0"/>
              <a:t>Challenge – look up any unknown words and make a vocabulary list in your book.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791895446"/>
              </p:ext>
            </p:extLst>
          </p:nvPr>
        </p:nvGraphicFramePr>
        <p:xfrm>
          <a:off x="1991545" y="980728"/>
          <a:ext cx="8136905" cy="4937760"/>
        </p:xfrm>
        <a:graphic>
          <a:graphicData uri="http://schemas.openxmlformats.org/drawingml/2006/table">
            <a:tbl>
              <a:tblPr firstRow="1" bandRow="1">
                <a:tableStyleId>{5940675A-B579-460E-94D1-54222C63F5DA}</a:tableStyleId>
              </a:tblPr>
              <a:tblGrid>
                <a:gridCol w="1627381">
                  <a:extLst>
                    <a:ext uri="{9D8B030D-6E8A-4147-A177-3AD203B41FA5}">
                      <a16:colId xmlns:a16="http://schemas.microsoft.com/office/drawing/2014/main" val="20000"/>
                    </a:ext>
                  </a:extLst>
                </a:gridCol>
                <a:gridCol w="1627381">
                  <a:extLst>
                    <a:ext uri="{9D8B030D-6E8A-4147-A177-3AD203B41FA5}">
                      <a16:colId xmlns:a16="http://schemas.microsoft.com/office/drawing/2014/main" val="20001"/>
                    </a:ext>
                  </a:extLst>
                </a:gridCol>
                <a:gridCol w="1805376">
                  <a:extLst>
                    <a:ext uri="{9D8B030D-6E8A-4147-A177-3AD203B41FA5}">
                      <a16:colId xmlns:a16="http://schemas.microsoft.com/office/drawing/2014/main" val="20002"/>
                    </a:ext>
                  </a:extLst>
                </a:gridCol>
                <a:gridCol w="1449386">
                  <a:extLst>
                    <a:ext uri="{9D8B030D-6E8A-4147-A177-3AD203B41FA5}">
                      <a16:colId xmlns:a16="http://schemas.microsoft.com/office/drawing/2014/main" val="20003"/>
                    </a:ext>
                  </a:extLst>
                </a:gridCol>
                <a:gridCol w="1627381">
                  <a:extLst>
                    <a:ext uri="{9D8B030D-6E8A-4147-A177-3AD203B41FA5}">
                      <a16:colId xmlns:a16="http://schemas.microsoft.com/office/drawing/2014/main" val="20004"/>
                    </a:ext>
                  </a:extLst>
                </a:gridCol>
              </a:tblGrid>
              <a:tr h="525780">
                <a:tc>
                  <a:txBody>
                    <a:bodyPr/>
                    <a:lstStyle/>
                    <a:p>
                      <a:pPr algn="ctr"/>
                      <a:endParaRPr lang="en-GB" sz="1800" b="1" dirty="0"/>
                    </a:p>
                    <a:p>
                      <a:pPr algn="ctr"/>
                      <a:r>
                        <a:rPr lang="en-GB" sz="1800" b="1" dirty="0"/>
                        <a:t>1. </a:t>
                      </a:r>
                      <a:r>
                        <a:rPr lang="en-GB" sz="1800" b="1" dirty="0" err="1"/>
                        <a:t>Hier</a:t>
                      </a:r>
                      <a:r>
                        <a:rPr lang="en-GB" sz="1800" b="1" dirty="0"/>
                        <a:t> </a:t>
                      </a:r>
                    </a:p>
                  </a:txBody>
                  <a:tcPr marL="68580" marR="68580" marT="34290" marB="34290"/>
                </a:tc>
                <a:tc>
                  <a:txBody>
                    <a:bodyPr/>
                    <a:lstStyle/>
                    <a:p>
                      <a:pPr algn="ctr"/>
                      <a:r>
                        <a:rPr lang="en-GB" sz="1800" b="1" dirty="0" err="1"/>
                        <a:t>j’ai</a:t>
                      </a:r>
                      <a:r>
                        <a:rPr lang="en-GB" sz="1800" b="1" dirty="0"/>
                        <a:t> </a:t>
                      </a:r>
                      <a:r>
                        <a:rPr lang="en-GB" sz="1800" b="1" dirty="0" err="1"/>
                        <a:t>regardé</a:t>
                      </a:r>
                      <a:endParaRPr lang="en-GB" sz="1800" b="1" dirty="0"/>
                    </a:p>
                  </a:txBody>
                  <a:tcPr marL="68580" marR="68580" marT="34290" marB="34290"/>
                </a:tc>
                <a:tc>
                  <a:txBody>
                    <a:bodyPr/>
                    <a:lstStyle/>
                    <a:p>
                      <a:pPr algn="ctr"/>
                      <a:r>
                        <a:rPr lang="en-GB" sz="1800" b="1" dirty="0"/>
                        <a:t>un film </a:t>
                      </a:r>
                      <a:r>
                        <a:rPr lang="en-GB" sz="1800" b="1" dirty="0" err="1"/>
                        <a:t>d’action</a:t>
                      </a:r>
                      <a:endParaRPr lang="en-GB" sz="1800" b="1" dirty="0"/>
                    </a:p>
                  </a:txBody>
                  <a:tcPr marL="68580" marR="68580" marT="34290" marB="34290"/>
                </a:tc>
                <a:tc>
                  <a:txBody>
                    <a:bodyPr/>
                    <a:lstStyle/>
                    <a:p>
                      <a:pPr algn="ctr"/>
                      <a:r>
                        <a:rPr lang="en-GB" sz="1800" b="1" dirty="0"/>
                        <a:t>c’était </a:t>
                      </a:r>
                      <a:r>
                        <a:rPr lang="en-GB" sz="1800" b="1" dirty="0" err="1"/>
                        <a:t>vraiment</a:t>
                      </a:r>
                      <a:endParaRPr lang="en-GB" sz="1800" b="1" dirty="0"/>
                    </a:p>
                  </a:txBody>
                  <a:tcPr marL="68580" marR="68580" marT="34290" marB="34290"/>
                </a:tc>
                <a:tc>
                  <a:txBody>
                    <a:bodyPr/>
                    <a:lstStyle/>
                    <a:p>
                      <a:pPr algn="ctr"/>
                      <a:r>
                        <a:rPr lang="en-GB" sz="1800" b="1" dirty="0" err="1"/>
                        <a:t>drôle</a:t>
                      </a:r>
                      <a:endParaRPr lang="en-GB" sz="1800" b="1" dirty="0"/>
                    </a:p>
                  </a:txBody>
                  <a:tcPr marL="68580" marR="68580" marT="34290" marB="34290"/>
                </a:tc>
                <a:extLst>
                  <a:ext uri="{0D108BD9-81ED-4DB2-BD59-A6C34878D82A}">
                    <a16:rowId xmlns:a16="http://schemas.microsoft.com/office/drawing/2014/main" val="10000"/>
                  </a:ext>
                </a:extLst>
              </a:tr>
              <a:tr h="754380">
                <a:tc>
                  <a:txBody>
                    <a:bodyPr/>
                    <a:lstStyle/>
                    <a:p>
                      <a:pPr algn="ctr"/>
                      <a:r>
                        <a:rPr lang="en-GB" sz="1800" b="1" dirty="0"/>
                        <a:t>2. </a:t>
                      </a:r>
                      <a:r>
                        <a:rPr lang="en-GB" sz="1800" b="1" dirty="0" err="1"/>
                        <a:t>Hier</a:t>
                      </a:r>
                      <a:r>
                        <a:rPr lang="en-GB" sz="1800" b="1" dirty="0"/>
                        <a:t> </a:t>
                      </a:r>
                      <a:r>
                        <a:rPr lang="en-GB" sz="1800" b="1" dirty="0" err="1"/>
                        <a:t>soir</a:t>
                      </a:r>
                      <a:endParaRPr lang="en-GB" sz="1800" b="1" dirty="0"/>
                    </a:p>
                    <a:p>
                      <a:pPr algn="ctr"/>
                      <a:endParaRPr lang="en-GB" sz="1800" b="1" dirty="0"/>
                    </a:p>
                  </a:txBody>
                  <a:tcPr marL="68580" marR="68580" marT="34290" marB="34290"/>
                </a:tc>
                <a:tc>
                  <a:txBody>
                    <a:bodyPr/>
                    <a:lstStyle/>
                    <a:p>
                      <a:pPr algn="ctr"/>
                      <a:r>
                        <a:rPr lang="en-GB" sz="1800" b="1" dirty="0" err="1"/>
                        <a:t>elle</a:t>
                      </a:r>
                      <a:r>
                        <a:rPr lang="en-GB" sz="1800" b="1" baseline="0" dirty="0"/>
                        <a:t> a </a:t>
                      </a:r>
                      <a:r>
                        <a:rPr lang="en-GB" sz="1800" b="1" baseline="0" dirty="0" err="1"/>
                        <a:t>regardé</a:t>
                      </a:r>
                      <a:endParaRPr lang="en-GB" sz="1800" b="1" dirty="0"/>
                    </a:p>
                  </a:txBody>
                  <a:tcPr marL="68580" marR="68580" marT="34290" marB="34290"/>
                </a:tc>
                <a:tc>
                  <a:txBody>
                    <a:bodyPr/>
                    <a:lstStyle/>
                    <a:p>
                      <a:pPr algn="ctr"/>
                      <a:r>
                        <a:rPr lang="en-GB" sz="1800" b="1" dirty="0" err="1"/>
                        <a:t>une</a:t>
                      </a:r>
                      <a:r>
                        <a:rPr lang="en-GB" sz="1800" b="1" baseline="0" dirty="0"/>
                        <a:t> </a:t>
                      </a:r>
                      <a:r>
                        <a:rPr lang="en-GB" sz="1800" b="1" baseline="0" dirty="0" err="1"/>
                        <a:t>comédie</a:t>
                      </a:r>
                      <a:endParaRPr lang="en-GB" sz="1800" b="1" dirty="0"/>
                    </a:p>
                  </a:txBody>
                  <a:tcPr marL="68580" marR="68580" marT="34290" marB="3429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a:t>c’était </a:t>
                      </a:r>
                      <a:r>
                        <a:rPr lang="en-GB" sz="1800" b="1" dirty="0" err="1"/>
                        <a:t>très</a:t>
                      </a:r>
                      <a:endParaRPr lang="en-GB" sz="1800" b="1" dirty="0"/>
                    </a:p>
                    <a:p>
                      <a:pPr algn="ctr"/>
                      <a:endParaRPr lang="en-GB" sz="1800" b="1" dirty="0"/>
                    </a:p>
                  </a:txBody>
                  <a:tcPr marL="68580" marR="68580" marT="34290" marB="34290"/>
                </a:tc>
                <a:tc>
                  <a:txBody>
                    <a:bodyPr/>
                    <a:lstStyle/>
                    <a:p>
                      <a:pPr algn="ctr"/>
                      <a:r>
                        <a:rPr lang="en-GB" sz="1800" b="1" dirty="0" err="1"/>
                        <a:t>ennuyeux</a:t>
                      </a:r>
                      <a:endParaRPr lang="en-GB" sz="1800" b="1" dirty="0"/>
                    </a:p>
                  </a:txBody>
                  <a:tcPr marL="68580" marR="68580" marT="34290" marB="34290"/>
                </a:tc>
                <a:extLst>
                  <a:ext uri="{0D108BD9-81ED-4DB2-BD59-A6C34878D82A}">
                    <a16:rowId xmlns:a16="http://schemas.microsoft.com/office/drawing/2014/main" val="10001"/>
                  </a:ext>
                </a:extLst>
              </a:tr>
              <a:tr h="754380">
                <a:tc>
                  <a:txBody>
                    <a:bodyPr/>
                    <a:lstStyle/>
                    <a:p>
                      <a:pPr algn="ctr"/>
                      <a:endParaRPr lang="en-GB" sz="1800" b="1" dirty="0"/>
                    </a:p>
                    <a:p>
                      <a:pPr algn="ctr"/>
                      <a:r>
                        <a:rPr lang="en-GB" sz="1800" b="1" dirty="0"/>
                        <a:t>3. Le weekend dernier</a:t>
                      </a:r>
                    </a:p>
                  </a:txBody>
                  <a:tcPr marL="68580" marR="68580" marT="34290" marB="34290"/>
                </a:tc>
                <a:tc>
                  <a:txBody>
                    <a:bodyPr/>
                    <a:lstStyle/>
                    <a:p>
                      <a:pPr algn="ctr"/>
                      <a:r>
                        <a:rPr lang="en-GB" sz="1800" b="1" dirty="0"/>
                        <a:t>nous </a:t>
                      </a:r>
                      <a:r>
                        <a:rPr lang="en-GB" sz="1800" b="1" dirty="0" err="1"/>
                        <a:t>avons</a:t>
                      </a:r>
                      <a:r>
                        <a:rPr lang="en-GB" sz="1800" b="1" dirty="0"/>
                        <a:t> </a:t>
                      </a:r>
                      <a:r>
                        <a:rPr lang="en-GB" sz="1800" b="1" dirty="0" err="1"/>
                        <a:t>regardé</a:t>
                      </a:r>
                      <a:endParaRPr lang="en-GB" sz="1800" b="1" dirty="0"/>
                    </a:p>
                  </a:txBody>
                  <a:tcPr marL="68580" marR="68580" marT="34290" marB="34290"/>
                </a:tc>
                <a:tc>
                  <a:txBody>
                    <a:bodyPr/>
                    <a:lstStyle/>
                    <a:p>
                      <a:pPr algn="ctr"/>
                      <a:r>
                        <a:rPr lang="en-GB" sz="1800" b="1" dirty="0"/>
                        <a:t>un</a:t>
                      </a:r>
                      <a:r>
                        <a:rPr lang="en-GB" sz="1800" b="1" baseline="0" dirty="0"/>
                        <a:t> </a:t>
                      </a:r>
                      <a:r>
                        <a:rPr lang="en-GB" sz="1800" b="1" baseline="0" dirty="0" err="1"/>
                        <a:t>documentaire</a:t>
                      </a:r>
                      <a:endParaRPr lang="en-GB" sz="1800" b="1" dirty="0"/>
                    </a:p>
                  </a:txBody>
                  <a:tcPr marL="68580" marR="68580" marT="34290" marB="3429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a:t>c’était trop</a:t>
                      </a:r>
                    </a:p>
                    <a:p>
                      <a:pPr algn="ctr"/>
                      <a:endParaRPr lang="en-GB" sz="1800" b="1" dirty="0"/>
                    </a:p>
                  </a:txBody>
                  <a:tcPr marL="68580" marR="68580" marT="34290" marB="34290"/>
                </a:tc>
                <a:tc>
                  <a:txBody>
                    <a:bodyPr/>
                    <a:lstStyle/>
                    <a:p>
                      <a:pPr algn="ctr"/>
                      <a:r>
                        <a:rPr lang="en-GB" sz="1800" b="1" dirty="0" err="1"/>
                        <a:t>intéressant</a:t>
                      </a:r>
                      <a:endParaRPr lang="en-GB" sz="1800" b="1" dirty="0"/>
                    </a:p>
                  </a:txBody>
                  <a:tcPr marL="68580" marR="68580" marT="34290" marB="34290"/>
                </a:tc>
                <a:extLst>
                  <a:ext uri="{0D108BD9-81ED-4DB2-BD59-A6C34878D82A}">
                    <a16:rowId xmlns:a16="http://schemas.microsoft.com/office/drawing/2014/main" val="10002"/>
                  </a:ext>
                </a:extLst>
              </a:tr>
              <a:tr h="754380">
                <a:tc>
                  <a:txBody>
                    <a:bodyPr/>
                    <a:lstStyle/>
                    <a:p>
                      <a:pPr algn="ctr"/>
                      <a:r>
                        <a:rPr lang="en-GB" sz="1800" b="1" dirty="0"/>
                        <a:t>4. </a:t>
                      </a:r>
                      <a:r>
                        <a:rPr lang="en-GB" sz="1800" b="1" dirty="0" err="1"/>
                        <a:t>Récemment</a:t>
                      </a:r>
                      <a:endParaRPr lang="en-GB" sz="1800" b="1" dirty="0"/>
                    </a:p>
                    <a:p>
                      <a:pPr algn="ctr"/>
                      <a:endParaRPr lang="en-GB" sz="1800" b="1" dirty="0"/>
                    </a:p>
                  </a:txBody>
                  <a:tcPr marL="68580" marR="68580" marT="34290" marB="34290"/>
                </a:tc>
                <a:tc>
                  <a:txBody>
                    <a:bodyPr/>
                    <a:lstStyle/>
                    <a:p>
                      <a:pPr algn="ctr"/>
                      <a:r>
                        <a:rPr lang="en-GB" sz="1800" b="1" dirty="0" err="1"/>
                        <a:t>mon</a:t>
                      </a:r>
                      <a:r>
                        <a:rPr lang="en-GB" sz="1800" b="1" baseline="0" dirty="0"/>
                        <a:t> </a:t>
                      </a:r>
                      <a:r>
                        <a:rPr lang="en-GB" sz="1800" b="1" baseline="0" dirty="0" err="1"/>
                        <a:t>père</a:t>
                      </a:r>
                      <a:r>
                        <a:rPr lang="en-GB" sz="1800" b="1" baseline="0" dirty="0"/>
                        <a:t> et ma mere </a:t>
                      </a:r>
                      <a:r>
                        <a:rPr lang="en-GB" sz="1800" b="1" baseline="0" dirty="0" err="1"/>
                        <a:t>ont</a:t>
                      </a:r>
                      <a:r>
                        <a:rPr lang="en-GB" sz="1800" b="1" baseline="0" dirty="0"/>
                        <a:t> </a:t>
                      </a:r>
                      <a:r>
                        <a:rPr lang="en-GB" sz="1800" b="1" baseline="0" dirty="0" err="1"/>
                        <a:t>regardé</a:t>
                      </a:r>
                      <a:endParaRPr lang="en-GB" sz="1800" b="1" dirty="0"/>
                    </a:p>
                  </a:txBody>
                  <a:tcPr marL="68580" marR="68580" marT="34290" marB="34290"/>
                </a:tc>
                <a:tc>
                  <a:txBody>
                    <a:bodyPr/>
                    <a:lstStyle/>
                    <a:p>
                      <a:pPr algn="ctr"/>
                      <a:r>
                        <a:rPr lang="en-GB" sz="1800" b="1" dirty="0"/>
                        <a:t>un </a:t>
                      </a:r>
                      <a:r>
                        <a:rPr lang="en-GB" sz="1800" b="1" dirty="0" err="1"/>
                        <a:t>dessin</a:t>
                      </a:r>
                      <a:r>
                        <a:rPr lang="en-GB" sz="1800" b="1" dirty="0"/>
                        <a:t> </a:t>
                      </a:r>
                      <a:r>
                        <a:rPr lang="en-GB" sz="1800" b="1" dirty="0" err="1"/>
                        <a:t>animé</a:t>
                      </a:r>
                      <a:endParaRPr lang="en-GB" sz="1800" b="1" dirty="0"/>
                    </a:p>
                  </a:txBody>
                  <a:tcPr marL="68580" marR="68580" marT="34290" marB="3429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a:t>c’était </a:t>
                      </a:r>
                      <a:r>
                        <a:rPr lang="en-GB" sz="1800" b="1" dirty="0" err="1"/>
                        <a:t>assez</a:t>
                      </a:r>
                      <a:endParaRPr lang="en-GB" sz="1800" b="1" dirty="0"/>
                    </a:p>
                    <a:p>
                      <a:pPr algn="ctr"/>
                      <a:endParaRPr lang="en-GB" sz="1800" b="1" dirty="0"/>
                    </a:p>
                  </a:txBody>
                  <a:tcPr marL="68580" marR="68580" marT="34290" marB="34290"/>
                </a:tc>
                <a:tc>
                  <a:txBody>
                    <a:bodyPr/>
                    <a:lstStyle/>
                    <a:p>
                      <a:pPr algn="ctr"/>
                      <a:r>
                        <a:rPr lang="en-GB" sz="1800" b="1" dirty="0" err="1"/>
                        <a:t>passionnant</a:t>
                      </a:r>
                      <a:endParaRPr lang="en-GB" sz="1800" b="1" dirty="0"/>
                    </a:p>
                  </a:txBody>
                  <a:tcPr marL="68580" marR="68580" marT="34290" marB="34290"/>
                </a:tc>
                <a:extLst>
                  <a:ext uri="{0D108BD9-81ED-4DB2-BD59-A6C34878D82A}">
                    <a16:rowId xmlns:a16="http://schemas.microsoft.com/office/drawing/2014/main" val="10003"/>
                  </a:ext>
                </a:extLst>
              </a:tr>
              <a:tr h="754380">
                <a:tc>
                  <a:txBody>
                    <a:bodyPr/>
                    <a:lstStyle/>
                    <a:p>
                      <a:pPr algn="ctr"/>
                      <a:r>
                        <a:rPr lang="en-GB" sz="1800" b="1" dirty="0"/>
                        <a:t>5. La </a:t>
                      </a:r>
                      <a:r>
                        <a:rPr lang="en-GB" sz="1800" b="1" dirty="0" err="1"/>
                        <a:t>semaine</a:t>
                      </a:r>
                      <a:r>
                        <a:rPr lang="en-GB" sz="1800" b="1" baseline="0" dirty="0"/>
                        <a:t> </a:t>
                      </a:r>
                      <a:r>
                        <a:rPr lang="en-GB" sz="1800" b="1" baseline="0" dirty="0" err="1"/>
                        <a:t>dernière</a:t>
                      </a:r>
                      <a:endParaRPr lang="en-GB" sz="1800" b="1" dirty="0"/>
                    </a:p>
                    <a:p>
                      <a:pPr algn="ctr"/>
                      <a:endParaRPr lang="en-GB" sz="1800" b="1" dirty="0"/>
                    </a:p>
                  </a:txBody>
                  <a:tcPr marL="68580" marR="68580" marT="34290" marB="34290"/>
                </a:tc>
                <a:tc>
                  <a:txBody>
                    <a:bodyPr/>
                    <a:lstStyle/>
                    <a:p>
                      <a:pPr algn="ctr"/>
                      <a:r>
                        <a:rPr lang="en-GB" sz="1800" b="1" dirty="0" err="1"/>
                        <a:t>mon</a:t>
                      </a:r>
                      <a:r>
                        <a:rPr lang="en-GB" sz="1800" b="1" dirty="0"/>
                        <a:t> frère a </a:t>
                      </a:r>
                      <a:r>
                        <a:rPr lang="en-GB" sz="1800" b="1" dirty="0" err="1"/>
                        <a:t>regardé</a:t>
                      </a:r>
                      <a:endParaRPr lang="en-GB" sz="1800" b="1" dirty="0"/>
                    </a:p>
                  </a:txBody>
                  <a:tcPr marL="68580" marR="68580" marT="34290" marB="34290"/>
                </a:tc>
                <a:tc>
                  <a:txBody>
                    <a:bodyPr/>
                    <a:lstStyle/>
                    <a:p>
                      <a:pPr algn="ctr"/>
                      <a:r>
                        <a:rPr lang="en-GB" sz="1800" b="1" dirty="0" err="1"/>
                        <a:t>une</a:t>
                      </a:r>
                      <a:r>
                        <a:rPr lang="en-GB" sz="1800" b="1" dirty="0"/>
                        <a:t> </a:t>
                      </a:r>
                      <a:r>
                        <a:rPr lang="en-GB" sz="1800" b="1" dirty="0" err="1"/>
                        <a:t>émission</a:t>
                      </a:r>
                      <a:r>
                        <a:rPr lang="en-GB" sz="1800" b="1" baseline="0" dirty="0"/>
                        <a:t> de sport</a:t>
                      </a:r>
                      <a:endParaRPr lang="en-GB" sz="1800" b="1" dirty="0"/>
                    </a:p>
                  </a:txBody>
                  <a:tcPr marL="68580" marR="68580" marT="34290" marB="3429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a:t>c’était </a:t>
                      </a:r>
                      <a:r>
                        <a:rPr lang="en-GB" sz="1800" b="1" dirty="0" err="1"/>
                        <a:t>tellement</a:t>
                      </a:r>
                      <a:endParaRPr lang="en-GB" sz="1800" b="1" dirty="0"/>
                    </a:p>
                    <a:p>
                      <a:pPr algn="ctr"/>
                      <a:endParaRPr lang="en-GB" sz="1800" b="1" dirty="0"/>
                    </a:p>
                  </a:txBody>
                  <a:tcPr marL="68580" marR="68580" marT="34290" marB="34290"/>
                </a:tc>
                <a:tc>
                  <a:txBody>
                    <a:bodyPr/>
                    <a:lstStyle/>
                    <a:p>
                      <a:pPr algn="ctr"/>
                      <a:r>
                        <a:rPr lang="en-GB" sz="1800" b="1" dirty="0" err="1"/>
                        <a:t>effrayant</a:t>
                      </a:r>
                      <a:endParaRPr lang="en-GB" sz="1800" b="1" dirty="0"/>
                    </a:p>
                  </a:txBody>
                  <a:tcPr marL="68580" marR="68580" marT="34290" marB="34290"/>
                </a:tc>
                <a:extLst>
                  <a:ext uri="{0D108BD9-81ED-4DB2-BD59-A6C34878D82A}">
                    <a16:rowId xmlns:a16="http://schemas.microsoft.com/office/drawing/2014/main" val="10004"/>
                  </a:ext>
                </a:extLst>
              </a:tr>
              <a:tr h="754380">
                <a:tc>
                  <a:txBody>
                    <a:bodyPr/>
                    <a:lstStyle/>
                    <a:p>
                      <a:pPr algn="ctr"/>
                      <a:r>
                        <a:rPr lang="en-GB" sz="1800" b="1" dirty="0"/>
                        <a:t>6. Il y a trois </a:t>
                      </a:r>
                      <a:r>
                        <a:rPr lang="en-GB" sz="1800" b="1" dirty="0" err="1"/>
                        <a:t>jours</a:t>
                      </a:r>
                      <a:endParaRPr lang="en-GB" sz="1800" b="1" dirty="0"/>
                    </a:p>
                    <a:p>
                      <a:pPr algn="ctr"/>
                      <a:endParaRPr lang="en-GB" sz="1800" b="1" dirty="0"/>
                    </a:p>
                  </a:txBody>
                  <a:tcPr marL="68580" marR="68580" marT="34290" marB="34290"/>
                </a:tc>
                <a:tc>
                  <a:txBody>
                    <a:bodyPr/>
                    <a:lstStyle/>
                    <a:p>
                      <a:pPr algn="ctr"/>
                      <a:r>
                        <a:rPr lang="en-GB" sz="1800" b="1" dirty="0" err="1"/>
                        <a:t>tu</a:t>
                      </a:r>
                      <a:r>
                        <a:rPr lang="en-GB" sz="1800" b="1" baseline="0" dirty="0"/>
                        <a:t> as </a:t>
                      </a:r>
                      <a:r>
                        <a:rPr lang="en-GB" sz="1800" b="1" baseline="0" dirty="0" err="1"/>
                        <a:t>regardé</a:t>
                      </a:r>
                      <a:endParaRPr lang="en-GB" sz="1800" b="1" dirty="0"/>
                    </a:p>
                  </a:txBody>
                  <a:tcPr marL="68580" marR="68580" marT="34290" marB="34290"/>
                </a:tc>
                <a:tc>
                  <a:txBody>
                    <a:bodyPr/>
                    <a:lstStyle/>
                    <a:p>
                      <a:pPr algn="ctr"/>
                      <a:r>
                        <a:rPr lang="en-GB" sz="1800" b="1" dirty="0"/>
                        <a:t>un </a:t>
                      </a:r>
                      <a:r>
                        <a:rPr lang="en-GB" sz="1800" b="1" dirty="0" err="1"/>
                        <a:t>jeu</a:t>
                      </a:r>
                      <a:r>
                        <a:rPr lang="en-GB" sz="1800" b="1" dirty="0"/>
                        <a:t> </a:t>
                      </a:r>
                      <a:r>
                        <a:rPr lang="en-GB" sz="1800" b="1" dirty="0" err="1"/>
                        <a:t>télévisé</a:t>
                      </a:r>
                      <a:endParaRPr lang="en-GB" sz="1800" b="1" dirty="0"/>
                    </a:p>
                  </a:txBody>
                  <a:tcPr marL="68580" marR="68580" marT="34290" marB="3429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a:t>c’était un </a:t>
                      </a:r>
                      <a:r>
                        <a:rPr lang="en-GB" sz="1800" b="1" dirty="0" err="1"/>
                        <a:t>peu</a:t>
                      </a:r>
                      <a:endParaRPr lang="en-GB" sz="1800" b="1" dirty="0"/>
                    </a:p>
                    <a:p>
                      <a:pPr algn="ctr"/>
                      <a:endParaRPr lang="en-GB" sz="1800" b="1" dirty="0"/>
                    </a:p>
                  </a:txBody>
                  <a:tcPr marL="68580" marR="68580" marT="34290" marB="34290"/>
                </a:tc>
                <a:tc>
                  <a:txBody>
                    <a:bodyPr/>
                    <a:lstStyle/>
                    <a:p>
                      <a:pPr algn="ctr"/>
                      <a:r>
                        <a:rPr lang="en-GB" sz="1800" b="1" dirty="0" err="1"/>
                        <a:t>nul</a:t>
                      </a:r>
                      <a:endParaRPr lang="en-GB" sz="1800" b="1" dirty="0"/>
                    </a:p>
                  </a:txBody>
                  <a:tcPr marL="68580" marR="68580" marT="34290" marB="34290"/>
                </a:tc>
                <a:extLst>
                  <a:ext uri="{0D108BD9-81ED-4DB2-BD59-A6C34878D82A}">
                    <a16:rowId xmlns:a16="http://schemas.microsoft.com/office/drawing/2014/main" val="10005"/>
                  </a:ext>
                </a:extLst>
              </a:tr>
            </a:tbl>
          </a:graphicData>
        </a:graphic>
      </p:graphicFrame>
      <p:sp>
        <p:nvSpPr>
          <p:cNvPr id="3" name="TextBox 2">
            <a:extLst>
              <a:ext uri="{FF2B5EF4-FFF2-40B4-BE49-F238E27FC236}">
                <a16:creationId xmlns:a16="http://schemas.microsoft.com/office/drawing/2014/main" id="{91964D6E-45F8-4362-BFB7-B8E63E80FACE}"/>
              </a:ext>
            </a:extLst>
          </p:cNvPr>
          <p:cNvSpPr txBox="1"/>
          <p:nvPr/>
        </p:nvSpPr>
        <p:spPr>
          <a:xfrm>
            <a:off x="265814" y="265814"/>
            <a:ext cx="8793126" cy="369332"/>
          </a:xfrm>
          <a:prstGeom prst="rect">
            <a:avLst/>
          </a:prstGeom>
          <a:noFill/>
        </p:spPr>
        <p:txBody>
          <a:bodyPr wrap="square" rtlCol="0">
            <a:spAutoFit/>
          </a:bodyPr>
          <a:lstStyle/>
          <a:p>
            <a:r>
              <a:rPr lang="en-GB" dirty="0"/>
              <a:t>18. Past tense re-cap. Copy and translate the following past tense sentences into English:</a:t>
            </a:r>
          </a:p>
        </p:txBody>
      </p:sp>
    </p:spTree>
    <p:extLst>
      <p:ext uri="{BB962C8B-B14F-4D97-AF65-F5344CB8AC3E}">
        <p14:creationId xmlns:p14="http://schemas.microsoft.com/office/powerpoint/2010/main" val="33975325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43418" y="671691"/>
            <a:ext cx="8136904" cy="6186309"/>
          </a:xfrm>
          <a:prstGeom prst="rect">
            <a:avLst/>
          </a:prstGeom>
          <a:noFill/>
        </p:spPr>
        <p:txBody>
          <a:bodyPr wrap="square" rtlCol="0">
            <a:spAutoFit/>
          </a:bodyPr>
          <a:lstStyle/>
          <a:p>
            <a:endParaRPr lang="en-GB" sz="2400" dirty="0"/>
          </a:p>
          <a:p>
            <a:pPr marL="514350" indent="-514350">
              <a:buAutoNum type="arabicPeriod"/>
            </a:pPr>
            <a:r>
              <a:rPr lang="en-GB" sz="2400" dirty="0"/>
              <a:t>Last weekend I watched a horror film. It was scary.</a:t>
            </a:r>
          </a:p>
          <a:p>
            <a:pPr marL="514350" indent="-514350">
              <a:buAutoNum type="arabicPeriod"/>
            </a:pPr>
            <a:r>
              <a:rPr lang="en-GB" sz="2400" dirty="0"/>
              <a:t>Last night my brother watched a documentary but my mum and I watched a comedy.</a:t>
            </a:r>
          </a:p>
          <a:p>
            <a:pPr marL="514350" indent="-514350">
              <a:buAutoNum type="arabicPeriod"/>
            </a:pPr>
            <a:r>
              <a:rPr lang="en-GB" sz="2400" dirty="0"/>
              <a:t>Yesterday my parents went to the cinema and they saw a film. They ate popcorn and sweets. </a:t>
            </a:r>
          </a:p>
          <a:p>
            <a:pPr marL="514350" indent="-514350">
              <a:buAutoNum type="arabicPeriod"/>
            </a:pPr>
            <a:r>
              <a:rPr lang="en-GB" sz="2400" dirty="0">
                <a:solidFill>
                  <a:srgbClr val="000000"/>
                </a:solidFill>
                <a:latin typeface="open sans"/>
              </a:rPr>
              <a:t>We watched a reality TV show because I think they are funny but my sister thought that it was boring.</a:t>
            </a:r>
          </a:p>
          <a:p>
            <a:pPr marL="514350" indent="-514350">
              <a:buAutoNum type="arabicPeriod"/>
            </a:pPr>
            <a:r>
              <a:rPr lang="en-GB" sz="2400" dirty="0"/>
              <a:t>Last night I saw a war film but it was boring so I played video games with my brother.</a:t>
            </a:r>
          </a:p>
          <a:p>
            <a:pPr marL="514350" indent="-514350">
              <a:buAutoNum type="arabicPeriod"/>
            </a:pPr>
            <a:r>
              <a:rPr lang="en-GB" sz="2400" dirty="0"/>
              <a:t>I watched TV because it is more interesting than doing homework.</a:t>
            </a:r>
          </a:p>
          <a:p>
            <a:pPr marL="514350" indent="-514350">
              <a:buAutoNum type="arabicPeriod"/>
            </a:pPr>
            <a:endParaRPr lang="en-GB" sz="2400" dirty="0"/>
          </a:p>
          <a:p>
            <a:r>
              <a:rPr lang="en-GB" sz="2400" b="1" dirty="0"/>
              <a:t>Challenge</a:t>
            </a:r>
            <a:r>
              <a:rPr lang="en-GB" sz="2400" dirty="0"/>
              <a:t>: Choose two sentences to make more complex.</a:t>
            </a:r>
          </a:p>
          <a:p>
            <a:pPr marL="457200" indent="-457200">
              <a:buAutoNum type="arabicPeriod"/>
            </a:pPr>
            <a:endParaRPr lang="en-GB" sz="2400" dirty="0"/>
          </a:p>
          <a:p>
            <a:endParaRPr lang="en-GB" dirty="0"/>
          </a:p>
          <a:p>
            <a:endParaRPr lang="en-GB" dirty="0"/>
          </a:p>
        </p:txBody>
      </p:sp>
      <p:sp>
        <p:nvSpPr>
          <p:cNvPr id="3" name="TextBox 2">
            <a:extLst>
              <a:ext uri="{FF2B5EF4-FFF2-40B4-BE49-F238E27FC236}">
                <a16:creationId xmlns:a16="http://schemas.microsoft.com/office/drawing/2014/main" id="{0D5895B8-2D2D-4A22-8948-CFC15454B99F}"/>
              </a:ext>
            </a:extLst>
          </p:cNvPr>
          <p:cNvSpPr txBox="1"/>
          <p:nvPr/>
        </p:nvSpPr>
        <p:spPr>
          <a:xfrm>
            <a:off x="223284" y="180753"/>
            <a:ext cx="9977172" cy="369332"/>
          </a:xfrm>
          <a:prstGeom prst="rect">
            <a:avLst/>
          </a:prstGeom>
          <a:noFill/>
        </p:spPr>
        <p:txBody>
          <a:bodyPr wrap="square" rtlCol="0">
            <a:spAutoFit/>
          </a:bodyPr>
          <a:lstStyle/>
          <a:p>
            <a:r>
              <a:rPr lang="en-GB" dirty="0"/>
              <a:t>19. Translate the following past tense sentences into French:</a:t>
            </a:r>
          </a:p>
        </p:txBody>
      </p:sp>
      <p:sp>
        <p:nvSpPr>
          <p:cNvPr id="4" name="TextBox 3">
            <a:extLst>
              <a:ext uri="{FF2B5EF4-FFF2-40B4-BE49-F238E27FC236}">
                <a16:creationId xmlns:a16="http://schemas.microsoft.com/office/drawing/2014/main" id="{E7C609FF-7B22-4B31-B2FD-D42005167A48}"/>
              </a:ext>
            </a:extLst>
          </p:cNvPr>
          <p:cNvSpPr txBox="1"/>
          <p:nvPr/>
        </p:nvSpPr>
        <p:spPr>
          <a:xfrm>
            <a:off x="9877647" y="365419"/>
            <a:ext cx="2091069" cy="2031325"/>
          </a:xfrm>
          <a:prstGeom prst="rect">
            <a:avLst/>
          </a:prstGeom>
          <a:noFill/>
        </p:spPr>
        <p:txBody>
          <a:bodyPr wrap="square" rtlCol="0">
            <a:spAutoFit/>
          </a:bodyPr>
          <a:lstStyle/>
          <a:p>
            <a:r>
              <a:rPr lang="en-GB" dirty="0"/>
              <a:t>Key verbs:</a:t>
            </a:r>
          </a:p>
          <a:p>
            <a:r>
              <a:rPr lang="en-GB" dirty="0" err="1"/>
              <a:t>Voir</a:t>
            </a:r>
            <a:r>
              <a:rPr lang="en-GB" dirty="0"/>
              <a:t> = to see (vu in past tense)</a:t>
            </a:r>
          </a:p>
          <a:p>
            <a:r>
              <a:rPr lang="en-GB" dirty="0" err="1"/>
              <a:t>Regarder</a:t>
            </a:r>
            <a:r>
              <a:rPr lang="en-GB" dirty="0"/>
              <a:t> = to watch</a:t>
            </a:r>
          </a:p>
          <a:p>
            <a:r>
              <a:rPr lang="en-GB" dirty="0" err="1"/>
              <a:t>C’était</a:t>
            </a:r>
            <a:r>
              <a:rPr lang="en-GB" dirty="0"/>
              <a:t> = it was</a:t>
            </a:r>
          </a:p>
          <a:p>
            <a:r>
              <a:rPr lang="en-GB" dirty="0" err="1"/>
              <a:t>Penser</a:t>
            </a:r>
            <a:r>
              <a:rPr lang="en-GB" dirty="0"/>
              <a:t> = to think</a:t>
            </a:r>
          </a:p>
          <a:p>
            <a:r>
              <a:rPr lang="en-GB" dirty="0" err="1"/>
              <a:t>Jouer</a:t>
            </a:r>
            <a:r>
              <a:rPr lang="en-GB" dirty="0"/>
              <a:t> = to play</a:t>
            </a:r>
          </a:p>
        </p:txBody>
      </p:sp>
    </p:spTree>
    <p:extLst>
      <p:ext uri="{BB962C8B-B14F-4D97-AF65-F5344CB8AC3E}">
        <p14:creationId xmlns:p14="http://schemas.microsoft.com/office/powerpoint/2010/main" val="12375257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D590C-CA98-484F-9ABB-0736299DAA33}"/>
              </a:ext>
            </a:extLst>
          </p:cNvPr>
          <p:cNvSpPr>
            <a:spLocks noGrp="1"/>
          </p:cNvSpPr>
          <p:nvPr>
            <p:ph type="title"/>
          </p:nvPr>
        </p:nvSpPr>
        <p:spPr>
          <a:xfrm>
            <a:off x="838200" y="283181"/>
            <a:ext cx="10515600" cy="1023000"/>
          </a:xfrm>
          <a:ln w="38100">
            <a:solidFill>
              <a:schemeClr val="accent2"/>
            </a:solidFill>
          </a:ln>
        </p:spPr>
        <p:txBody>
          <a:bodyPr>
            <a:normAutofit/>
          </a:bodyPr>
          <a:lstStyle/>
          <a:p>
            <a:r>
              <a:rPr lang="en-GB" sz="2400" b="1" dirty="0">
                <a:solidFill>
                  <a:srgbClr val="002060"/>
                </a:solidFill>
              </a:rPr>
              <a:t>20. Read the two texts about what </a:t>
            </a:r>
            <a:r>
              <a:rPr lang="en-GB" sz="2400" b="1" dirty="0" err="1">
                <a:solidFill>
                  <a:srgbClr val="002060"/>
                </a:solidFill>
              </a:rPr>
              <a:t>Stéphanie</a:t>
            </a:r>
            <a:r>
              <a:rPr lang="en-GB" sz="2400" b="1" dirty="0">
                <a:solidFill>
                  <a:srgbClr val="002060"/>
                </a:solidFill>
              </a:rPr>
              <a:t> and Chloé do in their free time. </a:t>
            </a:r>
          </a:p>
        </p:txBody>
      </p:sp>
      <p:pic>
        <p:nvPicPr>
          <p:cNvPr id="5" name="Picture 4" descr="A screenshot of a cell phone on a table&#10;&#10;Description automatically generated">
            <a:extLst>
              <a:ext uri="{FF2B5EF4-FFF2-40B4-BE49-F238E27FC236}">
                <a16:creationId xmlns:a16="http://schemas.microsoft.com/office/drawing/2014/main" id="{F4613F5E-F195-4A6B-B81A-384A63B8CC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406" y="1565866"/>
            <a:ext cx="6829998" cy="2118229"/>
          </a:xfrm>
          <a:prstGeom prst="rect">
            <a:avLst/>
          </a:prstGeom>
          <a:ln w="19050">
            <a:solidFill>
              <a:srgbClr val="00B0F0"/>
            </a:solidFill>
          </a:ln>
        </p:spPr>
      </p:pic>
      <p:pic>
        <p:nvPicPr>
          <p:cNvPr id="7" name="Picture 6" descr="A picture containing table&#10;&#10;Description automatically generated">
            <a:extLst>
              <a:ext uri="{FF2B5EF4-FFF2-40B4-BE49-F238E27FC236}">
                <a16:creationId xmlns:a16="http://schemas.microsoft.com/office/drawing/2014/main" id="{D9FD27EF-F0FE-4EC9-8FE7-8A37A5A7E0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778" y="3820280"/>
            <a:ext cx="6829999" cy="2097564"/>
          </a:xfrm>
          <a:prstGeom prst="rect">
            <a:avLst/>
          </a:prstGeom>
          <a:ln w="19050">
            <a:solidFill>
              <a:schemeClr val="accent6"/>
            </a:solidFill>
          </a:ln>
        </p:spPr>
      </p:pic>
      <p:sp>
        <p:nvSpPr>
          <p:cNvPr id="8" name="Rectangle 7">
            <a:extLst>
              <a:ext uri="{FF2B5EF4-FFF2-40B4-BE49-F238E27FC236}">
                <a16:creationId xmlns:a16="http://schemas.microsoft.com/office/drawing/2014/main" id="{ACF8C563-AE2E-4CD3-9C13-A44874FE1DE5}"/>
              </a:ext>
            </a:extLst>
          </p:cNvPr>
          <p:cNvSpPr/>
          <p:nvPr/>
        </p:nvSpPr>
        <p:spPr>
          <a:xfrm>
            <a:off x="7227063" y="1447256"/>
            <a:ext cx="4964937" cy="4703852"/>
          </a:xfrm>
          <a:prstGeom prst="rect">
            <a:avLst/>
          </a:prstGeom>
        </p:spPr>
        <p:txBody>
          <a:bodyPr wrap="square">
            <a:spAutoFit/>
          </a:bodyPr>
          <a:lstStyle/>
          <a:p>
            <a:pPr>
              <a:spcBef>
                <a:spcPts val="1200"/>
              </a:spcBef>
              <a:spcAft>
                <a:spcPts val="300"/>
              </a:spcAft>
              <a:tabLst>
                <a:tab pos="288290" algn="l"/>
                <a:tab pos="585470" algn="l"/>
                <a:tab pos="877570" algn="l"/>
              </a:tabLst>
            </a:pPr>
            <a:r>
              <a:rPr lang="en-US" sz="2000" b="1" dirty="0">
                <a:solidFill>
                  <a:srgbClr val="002060"/>
                </a:solidFill>
                <a:ea typeface="Times New Roman" panose="02020603050405020304" pitchFamily="18" charset="0"/>
              </a:rPr>
              <a:t>Write down which person each of the sentences (1-6) is about.</a:t>
            </a:r>
          </a:p>
          <a:p>
            <a:pPr>
              <a:spcBef>
                <a:spcPts val="1200"/>
              </a:spcBef>
              <a:spcAft>
                <a:spcPts val="300"/>
              </a:spcAft>
              <a:tabLst>
                <a:tab pos="288290" algn="l"/>
                <a:tab pos="585470" algn="l"/>
                <a:tab pos="877570" algn="l"/>
              </a:tabLst>
            </a:pPr>
            <a:r>
              <a:rPr lang="en-US" b="1" dirty="0">
                <a:solidFill>
                  <a:srgbClr val="002060"/>
                </a:solidFill>
                <a:ea typeface="Times New Roman" panose="02020603050405020304" pitchFamily="18" charset="0"/>
              </a:rPr>
              <a:t>Example: </a:t>
            </a:r>
            <a:r>
              <a:rPr lang="en-US" dirty="0">
                <a:solidFill>
                  <a:srgbClr val="002060"/>
                </a:solidFill>
                <a:ea typeface="Times New Roman" panose="02020603050405020304" pitchFamily="18" charset="0"/>
              </a:rPr>
              <a:t>She watches films with her sister – </a:t>
            </a:r>
            <a:r>
              <a:rPr lang="en-US" u="sng" dirty="0" err="1">
                <a:solidFill>
                  <a:srgbClr val="002060"/>
                </a:solidFill>
                <a:ea typeface="Times New Roman" panose="02020603050405020304" pitchFamily="18" charset="0"/>
              </a:rPr>
              <a:t>Chloé</a:t>
            </a:r>
            <a:endParaRPr lang="en-GB" dirty="0">
              <a:solidFill>
                <a:srgbClr val="002060"/>
              </a:solidFill>
              <a:ea typeface="Times New Roman" panose="02020603050405020304" pitchFamily="18" charset="0"/>
            </a:endParaRPr>
          </a:p>
          <a:p>
            <a:pPr>
              <a:lnSpc>
                <a:spcPts val="2000"/>
              </a:lnSpc>
              <a:spcBef>
                <a:spcPts val="1200"/>
              </a:spcBef>
              <a:spcAft>
                <a:spcPts val="1200"/>
              </a:spcAft>
              <a:tabLst>
                <a:tab pos="288290" algn="l"/>
                <a:tab pos="585470" algn="l"/>
                <a:tab pos="877570" algn="l"/>
                <a:tab pos="6675120" algn="r"/>
                <a:tab pos="288290" algn="l"/>
                <a:tab pos="585470" algn="l"/>
                <a:tab pos="877570" algn="l"/>
                <a:tab pos="3931920" algn="l"/>
                <a:tab pos="6675120" algn="r"/>
              </a:tabLst>
            </a:pPr>
            <a:r>
              <a:rPr lang="en-US" b="1" dirty="0">
                <a:ea typeface="Times New Roman" panose="02020603050405020304" pitchFamily="18" charset="0"/>
              </a:rPr>
              <a:t>1</a:t>
            </a:r>
            <a:r>
              <a:rPr lang="en-US" dirty="0">
                <a:ea typeface="Times New Roman" panose="02020603050405020304" pitchFamily="18" charset="0"/>
              </a:rPr>
              <a:t>	She prefers to watch films on her computer.	</a:t>
            </a:r>
            <a:endParaRPr lang="en-GB" dirty="0">
              <a:ea typeface="Times New Roman" panose="02020603050405020304" pitchFamily="18" charset="0"/>
            </a:endParaRPr>
          </a:p>
          <a:p>
            <a:pPr>
              <a:lnSpc>
                <a:spcPts val="2000"/>
              </a:lnSpc>
              <a:spcBef>
                <a:spcPts val="1200"/>
              </a:spcBef>
              <a:spcAft>
                <a:spcPts val="1200"/>
              </a:spcAft>
              <a:tabLst>
                <a:tab pos="288290" algn="l"/>
                <a:tab pos="585470" algn="l"/>
                <a:tab pos="877570" algn="l"/>
                <a:tab pos="6675120" algn="r"/>
                <a:tab pos="288290" algn="l"/>
                <a:tab pos="585470" algn="l"/>
                <a:tab pos="877570" algn="l"/>
                <a:tab pos="3931920" algn="l"/>
                <a:tab pos="6675120" algn="r"/>
              </a:tabLst>
            </a:pPr>
            <a:r>
              <a:rPr lang="en-US" b="1" dirty="0">
                <a:ea typeface="Times New Roman" panose="02020603050405020304" pitchFamily="18" charset="0"/>
              </a:rPr>
              <a:t>2</a:t>
            </a:r>
            <a:r>
              <a:rPr lang="en-US" dirty="0">
                <a:ea typeface="Times New Roman" panose="02020603050405020304" pitchFamily="18" charset="0"/>
              </a:rPr>
              <a:t>	She usually watches films at the cinema.	</a:t>
            </a:r>
            <a:endParaRPr lang="en-GB" dirty="0">
              <a:ea typeface="Times New Roman" panose="02020603050405020304" pitchFamily="18" charset="0"/>
            </a:endParaRPr>
          </a:p>
          <a:p>
            <a:pPr>
              <a:lnSpc>
                <a:spcPts val="2000"/>
              </a:lnSpc>
              <a:spcBef>
                <a:spcPts val="1200"/>
              </a:spcBef>
              <a:spcAft>
                <a:spcPts val="1200"/>
              </a:spcAft>
              <a:tabLst>
                <a:tab pos="288290" algn="l"/>
                <a:tab pos="585470" algn="l"/>
                <a:tab pos="877570" algn="l"/>
                <a:tab pos="6675120" algn="r"/>
                <a:tab pos="288290" algn="l"/>
                <a:tab pos="585470" algn="l"/>
                <a:tab pos="877570" algn="l"/>
                <a:tab pos="3931920" algn="l"/>
                <a:tab pos="6675120" algn="r"/>
              </a:tabLst>
            </a:pPr>
            <a:r>
              <a:rPr lang="en-US" b="1" dirty="0">
                <a:ea typeface="Times New Roman" panose="02020603050405020304" pitchFamily="18" charset="0"/>
              </a:rPr>
              <a:t>3</a:t>
            </a:r>
            <a:r>
              <a:rPr lang="en-US" dirty="0">
                <a:ea typeface="Times New Roman" panose="02020603050405020304" pitchFamily="18" charset="0"/>
              </a:rPr>
              <a:t>	She has a lot of DVDs at home.	</a:t>
            </a:r>
            <a:endParaRPr lang="en-GB" dirty="0">
              <a:ea typeface="Times New Roman" panose="02020603050405020304" pitchFamily="18" charset="0"/>
            </a:endParaRPr>
          </a:p>
          <a:p>
            <a:pPr>
              <a:lnSpc>
                <a:spcPts val="2000"/>
              </a:lnSpc>
              <a:spcBef>
                <a:spcPts val="1200"/>
              </a:spcBef>
              <a:spcAft>
                <a:spcPts val="1200"/>
              </a:spcAft>
              <a:tabLst>
                <a:tab pos="288290" algn="l"/>
                <a:tab pos="585470" algn="l"/>
                <a:tab pos="877570" algn="l"/>
                <a:tab pos="6675120" algn="r"/>
                <a:tab pos="288290" algn="l"/>
                <a:tab pos="585470" algn="l"/>
                <a:tab pos="877570" algn="l"/>
                <a:tab pos="3931920" algn="l"/>
                <a:tab pos="6675120" algn="r"/>
              </a:tabLst>
            </a:pPr>
            <a:r>
              <a:rPr lang="en-US" b="1" dirty="0">
                <a:ea typeface="Times New Roman" panose="02020603050405020304" pitchFamily="18" charset="0"/>
              </a:rPr>
              <a:t>4</a:t>
            </a:r>
            <a:r>
              <a:rPr lang="en-US" dirty="0">
                <a:ea typeface="Times New Roman" panose="02020603050405020304" pitchFamily="18" charset="0"/>
              </a:rPr>
              <a:t>	She doesn’t go to the cinema very often.	</a:t>
            </a:r>
            <a:endParaRPr lang="en-GB" dirty="0">
              <a:ea typeface="Times New Roman" panose="02020603050405020304" pitchFamily="18" charset="0"/>
            </a:endParaRPr>
          </a:p>
          <a:p>
            <a:pPr marL="292735" indent="-292735">
              <a:lnSpc>
                <a:spcPts val="2000"/>
              </a:lnSpc>
              <a:spcBef>
                <a:spcPts val="1200"/>
              </a:spcBef>
              <a:spcAft>
                <a:spcPts val="1200"/>
              </a:spcAft>
              <a:tabLst>
                <a:tab pos="288290" algn="l"/>
                <a:tab pos="585470" algn="l"/>
                <a:tab pos="877570" algn="l"/>
                <a:tab pos="6675120" algn="r"/>
                <a:tab pos="288290" algn="l"/>
                <a:tab pos="585470" algn="l"/>
                <a:tab pos="877570" algn="l"/>
                <a:tab pos="3931920" algn="l"/>
                <a:tab pos="6675120" algn="r"/>
              </a:tabLst>
            </a:pPr>
            <a:r>
              <a:rPr lang="en-US" b="1" dirty="0">
                <a:ea typeface="Times New Roman" panose="02020603050405020304" pitchFamily="18" charset="0"/>
              </a:rPr>
              <a:t>5</a:t>
            </a:r>
            <a:r>
              <a:rPr lang="en-US" dirty="0">
                <a:ea typeface="Times New Roman" panose="02020603050405020304" pitchFamily="18" charset="0"/>
              </a:rPr>
              <a:t>	She doesn’t stream films because she doesn’t have the Internet.	</a:t>
            </a:r>
            <a:endParaRPr lang="en-GB" dirty="0">
              <a:ea typeface="Times New Roman" panose="02020603050405020304" pitchFamily="18" charset="0"/>
            </a:endParaRPr>
          </a:p>
          <a:p>
            <a:pPr>
              <a:lnSpc>
                <a:spcPts val="2000"/>
              </a:lnSpc>
              <a:spcBef>
                <a:spcPts val="1200"/>
              </a:spcBef>
              <a:spcAft>
                <a:spcPts val="1200"/>
              </a:spcAft>
              <a:tabLst>
                <a:tab pos="288290" algn="l"/>
                <a:tab pos="585470" algn="l"/>
                <a:tab pos="877570" algn="l"/>
                <a:tab pos="6675120" algn="r"/>
                <a:tab pos="288290" algn="l"/>
                <a:tab pos="585470" algn="l"/>
                <a:tab pos="877570" algn="l"/>
                <a:tab pos="3931920" algn="l"/>
                <a:tab pos="6675120" algn="r"/>
              </a:tabLst>
            </a:pPr>
            <a:r>
              <a:rPr lang="en-US" b="1" dirty="0">
                <a:ea typeface="Times New Roman" panose="02020603050405020304" pitchFamily="18" charset="0"/>
              </a:rPr>
              <a:t>6</a:t>
            </a:r>
            <a:r>
              <a:rPr lang="en-US" dirty="0">
                <a:ea typeface="Times New Roman" panose="02020603050405020304" pitchFamily="18" charset="0"/>
              </a:rPr>
              <a:t>	She didn’t like the last film she saw.</a:t>
            </a:r>
            <a:r>
              <a:rPr lang="en-US" dirty="0">
                <a:latin typeface="Arial" panose="020B0604020202020204" pitchFamily="34" charset="0"/>
                <a:ea typeface="Times New Roman" panose="02020603050405020304" pitchFamily="18" charset="0"/>
              </a:rPr>
              <a:t>	</a:t>
            </a:r>
            <a:endParaRPr lang="en-GB" dirty="0">
              <a:latin typeface="Arial" panose="020B0604020202020204" pitchFamily="34" charset="0"/>
              <a:ea typeface="Times New Roman" panose="02020603050405020304" pitchFamily="18" charset="0"/>
            </a:endParaRPr>
          </a:p>
        </p:txBody>
      </p:sp>
      <p:sp>
        <p:nvSpPr>
          <p:cNvPr id="9" name="TextBox 8">
            <a:extLst>
              <a:ext uri="{FF2B5EF4-FFF2-40B4-BE49-F238E27FC236}">
                <a16:creationId xmlns:a16="http://schemas.microsoft.com/office/drawing/2014/main" id="{9A9200C6-16EE-4ADC-9288-4BB5A504CD73}"/>
              </a:ext>
            </a:extLst>
          </p:cNvPr>
          <p:cNvSpPr txBox="1"/>
          <p:nvPr/>
        </p:nvSpPr>
        <p:spPr>
          <a:xfrm>
            <a:off x="209778" y="6054029"/>
            <a:ext cx="6829998" cy="400110"/>
          </a:xfrm>
          <a:prstGeom prst="rect">
            <a:avLst/>
          </a:prstGeom>
          <a:solidFill>
            <a:srgbClr val="FFFF00"/>
          </a:solidFill>
        </p:spPr>
        <p:txBody>
          <a:bodyPr wrap="square" rtlCol="0">
            <a:spAutoFit/>
          </a:bodyPr>
          <a:lstStyle/>
          <a:p>
            <a:r>
              <a:rPr lang="en-GB" sz="2000" b="1" dirty="0"/>
              <a:t>Challenge:  </a:t>
            </a:r>
            <a:r>
              <a:rPr lang="en-GB" sz="2000" dirty="0"/>
              <a:t>translate the texts into English. </a:t>
            </a:r>
          </a:p>
        </p:txBody>
      </p:sp>
    </p:spTree>
    <p:extLst>
      <p:ext uri="{BB962C8B-B14F-4D97-AF65-F5344CB8AC3E}">
        <p14:creationId xmlns:p14="http://schemas.microsoft.com/office/powerpoint/2010/main" val="14503936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4F5E33B-634D-46B6-B0CC-6B4EC01F92ED}"/>
              </a:ext>
            </a:extLst>
          </p:cNvPr>
          <p:cNvSpPr txBox="1"/>
          <p:nvPr/>
        </p:nvSpPr>
        <p:spPr>
          <a:xfrm>
            <a:off x="595423" y="457200"/>
            <a:ext cx="11057861" cy="4401205"/>
          </a:xfrm>
          <a:prstGeom prst="rect">
            <a:avLst/>
          </a:prstGeom>
          <a:noFill/>
        </p:spPr>
        <p:txBody>
          <a:bodyPr wrap="square" rtlCol="0">
            <a:spAutoFit/>
          </a:bodyPr>
          <a:lstStyle/>
          <a:p>
            <a:pPr algn="ctr"/>
            <a:r>
              <a:rPr lang="en-GB" sz="2000" dirty="0"/>
              <a:t>21. Write a paragraph about films/ TV shows.</a:t>
            </a:r>
          </a:p>
          <a:p>
            <a:pPr algn="ctr"/>
            <a:r>
              <a:rPr lang="en-GB" sz="2000" dirty="0"/>
              <a:t>You must include:</a:t>
            </a:r>
          </a:p>
          <a:p>
            <a:pPr marL="285750" indent="-285750" algn="ctr">
              <a:buFontTx/>
              <a:buChar char="-"/>
            </a:pPr>
            <a:r>
              <a:rPr lang="en-GB" sz="2000" dirty="0"/>
              <a:t>Opinions</a:t>
            </a:r>
          </a:p>
          <a:p>
            <a:pPr marL="285750" indent="-285750" algn="ctr">
              <a:buFontTx/>
              <a:buChar char="-"/>
            </a:pPr>
            <a:r>
              <a:rPr lang="en-GB" sz="2000" dirty="0"/>
              <a:t>Justifications</a:t>
            </a:r>
          </a:p>
          <a:p>
            <a:pPr marL="285750" indent="-285750" algn="ctr">
              <a:buFontTx/>
              <a:buChar char="-"/>
            </a:pPr>
            <a:r>
              <a:rPr lang="en-GB" sz="2000" dirty="0"/>
              <a:t>A range of vocabulary</a:t>
            </a:r>
          </a:p>
          <a:p>
            <a:pPr marL="285750" indent="-285750" algn="ctr">
              <a:buFontTx/>
              <a:buChar char="-"/>
            </a:pPr>
            <a:r>
              <a:rPr lang="en-GB" sz="2000" dirty="0"/>
              <a:t>Different pronouns</a:t>
            </a:r>
          </a:p>
          <a:p>
            <a:pPr marL="285750" indent="-285750" algn="ctr">
              <a:buFontTx/>
              <a:buChar char="-"/>
            </a:pPr>
            <a:r>
              <a:rPr lang="en-GB" sz="2000" dirty="0"/>
              <a:t>Connectives</a:t>
            </a:r>
          </a:p>
          <a:p>
            <a:pPr marL="285750" indent="-285750" algn="ctr">
              <a:buFontTx/>
              <a:buChar char="-"/>
            </a:pPr>
            <a:r>
              <a:rPr lang="en-GB" sz="2000" dirty="0"/>
              <a:t>Intensifiers</a:t>
            </a:r>
          </a:p>
          <a:p>
            <a:pPr marL="285750" indent="-285750" algn="ctr">
              <a:buFontTx/>
              <a:buChar char="-"/>
            </a:pPr>
            <a:r>
              <a:rPr lang="en-GB" sz="2000" dirty="0"/>
              <a:t>Two comparatives </a:t>
            </a:r>
          </a:p>
          <a:p>
            <a:pPr marL="285750" indent="-285750" algn="ctr">
              <a:buFontTx/>
              <a:buChar char="-"/>
            </a:pPr>
            <a:r>
              <a:rPr lang="en-GB" sz="2000" dirty="0"/>
              <a:t>Past tense to describe what you watched last weekend</a:t>
            </a:r>
          </a:p>
          <a:p>
            <a:pPr marL="285750" indent="-285750" algn="ctr">
              <a:buFontTx/>
              <a:buChar char="-"/>
            </a:pPr>
            <a:r>
              <a:rPr lang="en-GB" sz="2000" dirty="0"/>
              <a:t>A negative </a:t>
            </a:r>
          </a:p>
          <a:p>
            <a:pPr marL="285750" indent="-285750" algn="ctr">
              <a:buFontTx/>
              <a:buChar char="-"/>
            </a:pPr>
            <a:endParaRPr lang="en-GB" sz="2000" dirty="0"/>
          </a:p>
          <a:p>
            <a:pPr marL="285750" indent="-285750" algn="ctr">
              <a:buFontTx/>
              <a:buChar char="-"/>
            </a:pPr>
            <a:endParaRPr lang="en-GB" sz="2000" dirty="0"/>
          </a:p>
          <a:p>
            <a:pPr algn="ctr"/>
            <a:r>
              <a:rPr lang="en-GB" sz="2000" dirty="0"/>
              <a:t>Challenge: can you also include the future tense to say what you are going to watch next weekend?</a:t>
            </a:r>
          </a:p>
        </p:txBody>
      </p:sp>
    </p:spTree>
    <p:extLst>
      <p:ext uri="{BB962C8B-B14F-4D97-AF65-F5344CB8AC3E}">
        <p14:creationId xmlns:p14="http://schemas.microsoft.com/office/powerpoint/2010/main" val="40980903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0" ma:contentTypeDescription="Create a new document." ma:contentTypeScope="" ma:versionID="2e27d6a251cfd26c11fb719c597c03bc">
  <xsd:schema xmlns:xsd="http://www.w3.org/2001/XMLSchema" xmlns:xs="http://www.w3.org/2001/XMLSchema" xmlns:p="http://schemas.microsoft.com/office/2006/metadata/properties" xmlns:ns2="f513355b-a9cf-41c1-ad84-cdbe52169224" targetNamespace="http://schemas.microsoft.com/office/2006/metadata/properties" ma:root="true" ma:fieldsID="12ca933570d4978c894272445aa3928f" ns2:_="">
    <xsd:import namespace="f513355b-a9cf-41c1-ad84-cdbe5216922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3D46A46-4CA0-4A5A-8115-637CF6E7F2EC}"/>
</file>

<file path=customXml/itemProps2.xml><?xml version="1.0" encoding="utf-8"?>
<ds:datastoreItem xmlns:ds="http://schemas.openxmlformats.org/officeDocument/2006/customXml" ds:itemID="{6AF22A53-9F4D-4512-8106-32621D09FC2E}"/>
</file>

<file path=customXml/itemProps3.xml><?xml version="1.0" encoding="utf-8"?>
<ds:datastoreItem xmlns:ds="http://schemas.openxmlformats.org/officeDocument/2006/customXml" ds:itemID="{243EEB3C-0DAD-4272-B0B0-122DEB933AEB}"/>
</file>

<file path=docProps/app.xml><?xml version="1.0" encoding="utf-8"?>
<Properties xmlns="http://schemas.openxmlformats.org/officeDocument/2006/extended-properties" xmlns:vt="http://schemas.openxmlformats.org/officeDocument/2006/docPropsVTypes">
  <TotalTime>59</TotalTime>
  <Words>1867</Words>
  <Application>Microsoft Office PowerPoint</Application>
  <PresentationFormat>Widescreen</PresentationFormat>
  <Paragraphs>259</Paragraphs>
  <Slides>16</Slides>
  <Notes>3</Notes>
  <HiddenSlides>0</HiddenSlides>
  <MMClips>5</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Arial</vt:lpstr>
      <vt:lpstr>Arial Rounded MT Bold</vt:lpstr>
      <vt:lpstr>Calibri</vt:lpstr>
      <vt:lpstr>Calibri Light</vt:lpstr>
      <vt:lpstr>Comic Sans MS</vt:lpstr>
      <vt:lpstr>open sans</vt:lpstr>
      <vt:lpstr>Times New Roman</vt:lpstr>
      <vt:lpstr>Wingdings</vt:lpstr>
      <vt:lpstr>Office Theme</vt:lpstr>
      <vt:lpstr>PowerPoint Presentation</vt:lpstr>
      <vt:lpstr>PowerPoint Presentation</vt:lpstr>
      <vt:lpstr>PowerPoint Presentation</vt:lpstr>
      <vt:lpstr>6. Les mots cachés</vt:lpstr>
      <vt:lpstr>PowerPoint Presentation</vt:lpstr>
      <vt:lpstr>PowerPoint Presentation</vt:lpstr>
      <vt:lpstr>10. Comparatives: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20. Read the two texts about what Stéphanie and Chloé do in their free time.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Hurst</dc:creator>
  <cp:lastModifiedBy>L Hurst</cp:lastModifiedBy>
  <cp:revision>9</cp:revision>
  <dcterms:created xsi:type="dcterms:W3CDTF">2021-04-14T12:01:34Z</dcterms:created>
  <dcterms:modified xsi:type="dcterms:W3CDTF">2021-04-15T15:05:45Z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