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4" r:id="rId6"/>
    <p:sldId id="303" r:id="rId7"/>
    <p:sldId id="258"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44" d="100"/>
          <a:sy n="44" d="100"/>
        </p:scale>
        <p:origin x="1254"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Lobo" userId="63982647-136f-4c85-ba18-7407aa63bd77" providerId="ADAL" clId="{66498FCA-64F6-49F1-98BD-6CF5627AF84A}"/>
    <pc:docChg chg="custSel addSld modSld">
      <pc:chgData name="C Lobo" userId="63982647-136f-4c85-ba18-7407aa63bd77" providerId="ADAL" clId="{66498FCA-64F6-49F1-98BD-6CF5627AF84A}" dt="2020-11-26T12:38:12.534" v="198" actId="20577"/>
      <pc:docMkLst>
        <pc:docMk/>
      </pc:docMkLst>
      <pc:sldChg chg="modSp new mod">
        <pc:chgData name="C Lobo" userId="63982647-136f-4c85-ba18-7407aa63bd77" providerId="ADAL" clId="{66498FCA-64F6-49F1-98BD-6CF5627AF84A}" dt="2020-11-26T12:38:12.534" v="198" actId="20577"/>
        <pc:sldMkLst>
          <pc:docMk/>
          <pc:sldMk cId="949059997" sldId="304"/>
        </pc:sldMkLst>
        <pc:spChg chg="mod">
          <ac:chgData name="C Lobo" userId="63982647-136f-4c85-ba18-7407aa63bd77" providerId="ADAL" clId="{66498FCA-64F6-49F1-98BD-6CF5627AF84A}" dt="2020-11-26T12:37:18.661" v="7" actId="20577"/>
          <ac:spMkLst>
            <pc:docMk/>
            <pc:sldMk cId="949059997" sldId="304"/>
            <ac:spMk id="2" creationId="{168D8B27-C2FB-48C9-8C22-FAE1AE8CA8DE}"/>
          </ac:spMkLst>
        </pc:spChg>
        <pc:spChg chg="mod">
          <ac:chgData name="C Lobo" userId="63982647-136f-4c85-ba18-7407aa63bd77" providerId="ADAL" clId="{66498FCA-64F6-49F1-98BD-6CF5627AF84A}" dt="2020-11-26T12:38:12.534" v="198" actId="20577"/>
          <ac:spMkLst>
            <pc:docMk/>
            <pc:sldMk cId="949059997" sldId="304"/>
            <ac:spMk id="3" creationId="{2B50E0ED-4877-4FC9-8F3A-663FA082B2D8}"/>
          </ac:spMkLst>
        </pc:spChg>
      </pc:sldChg>
    </pc:docChg>
  </pc:docChgLst>
  <pc:docChgLst>
    <pc:chgData name="C Lobo" userId="63982647-136f-4c85-ba18-7407aa63bd77" providerId="ADAL" clId="{6229AE8F-2285-433E-A02B-D8C6A85A65F7}"/>
    <pc:docChg chg="modSld">
      <pc:chgData name="C Lobo" userId="63982647-136f-4c85-ba18-7407aa63bd77" providerId="ADAL" clId="{6229AE8F-2285-433E-A02B-D8C6A85A65F7}" dt="2021-03-11T13:21:13.676" v="0" actId="6549"/>
      <pc:docMkLst>
        <pc:docMk/>
      </pc:docMkLst>
      <pc:sldChg chg="modSp mod">
        <pc:chgData name="C Lobo" userId="63982647-136f-4c85-ba18-7407aa63bd77" providerId="ADAL" clId="{6229AE8F-2285-433E-A02B-D8C6A85A65F7}" dt="2021-03-11T13:21:13.676" v="0" actId="6549"/>
        <pc:sldMkLst>
          <pc:docMk/>
          <pc:sldMk cId="1283059864" sldId="256"/>
        </pc:sldMkLst>
        <pc:spChg chg="mod">
          <ac:chgData name="C Lobo" userId="63982647-136f-4c85-ba18-7407aa63bd77" providerId="ADAL" clId="{6229AE8F-2285-433E-A02B-D8C6A85A65F7}" dt="2021-03-11T13:21:13.676" v="0" actId="6549"/>
          <ac:spMkLst>
            <pc:docMk/>
            <pc:sldMk cId="1283059864" sldId="256"/>
            <ac:spMk id="2" creationId="{A61FF643-533A-452B-8151-A6D2AAF9F91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A31D6CB-D075-4365-B672-56CAC411F12E}" type="datetimeFigureOut">
              <a:rPr lang="en-GB" smtClean="0"/>
              <a:t>11/03/2021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3973374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31D6CB-D075-4365-B672-56CAC411F12E}" type="datetimeFigureOut">
              <a:rPr lang="en-GB" smtClean="0"/>
              <a:t>11/03/2021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1086098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31D6CB-D075-4365-B672-56CAC411F12E}" type="datetimeFigureOut">
              <a:rPr lang="en-GB" smtClean="0"/>
              <a:t>11/03/2021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3961754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A31D6CB-D075-4365-B672-56CAC411F12E}" type="datetimeFigureOut">
              <a:rPr lang="en-GB" smtClean="0"/>
              <a:t>11/03/2021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3004013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A31D6CB-D075-4365-B672-56CAC411F12E}" type="datetimeFigureOut">
              <a:rPr lang="en-GB" smtClean="0"/>
              <a:t>11/03/2021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700776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A31D6CB-D075-4365-B672-56CAC411F12E}" type="datetimeFigureOut">
              <a:rPr lang="en-GB" smtClean="0"/>
              <a:t>11/03/2021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3894941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31D6CB-D075-4365-B672-56CAC411F12E}" type="datetimeFigureOut">
              <a:rPr lang="en-GB" smtClean="0"/>
              <a:t>11/03/2021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3637251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31D6CB-D075-4365-B672-56CAC411F12E}" type="datetimeFigureOut">
              <a:rPr lang="en-GB" smtClean="0"/>
              <a:t>11/03/2021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1871944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31D6CB-D075-4365-B672-56CAC411F12E}" type="datetimeFigureOut">
              <a:rPr lang="en-GB" smtClean="0"/>
              <a:t>11/03/2021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219416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31D6CB-D075-4365-B672-56CAC411F12E}" type="datetimeFigureOut">
              <a:rPr lang="en-GB" smtClean="0"/>
              <a:t>11/03/2021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233061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31D6CB-D075-4365-B672-56CAC411F12E}" type="datetimeFigureOut">
              <a:rPr lang="en-GB" smtClean="0"/>
              <a:t>11/03/2021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46625C-5E2A-40A5-BE55-040A95293161}" type="slidenum">
              <a:rPr lang="en-GB" smtClean="0"/>
              <a:t>‹#›</a:t>
            </a:fld>
            <a:endParaRPr lang="en-GB"/>
          </a:p>
        </p:txBody>
      </p:sp>
    </p:spTree>
    <p:extLst>
      <p:ext uri="{BB962C8B-B14F-4D97-AF65-F5344CB8AC3E}">
        <p14:creationId xmlns:p14="http://schemas.microsoft.com/office/powerpoint/2010/main" val="991862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31D6CB-D075-4365-B672-56CAC411F12E}" type="datetimeFigureOut">
              <a:rPr lang="en-GB" smtClean="0"/>
              <a:t>11/03/2021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46625C-5E2A-40A5-BE55-040A95293161}" type="slidenum">
              <a:rPr lang="en-GB" smtClean="0"/>
              <a:t>‹#›</a:t>
            </a:fld>
            <a:endParaRPr lang="en-GB"/>
          </a:p>
        </p:txBody>
      </p:sp>
    </p:spTree>
    <p:extLst>
      <p:ext uri="{BB962C8B-B14F-4D97-AF65-F5344CB8AC3E}">
        <p14:creationId xmlns:p14="http://schemas.microsoft.com/office/powerpoint/2010/main" val="34456823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FF643-533A-452B-8151-A6D2AAF9F917}"/>
              </a:ext>
            </a:extLst>
          </p:cNvPr>
          <p:cNvSpPr>
            <a:spLocks noGrp="1"/>
          </p:cNvSpPr>
          <p:nvPr>
            <p:ph type="ctrTitle"/>
          </p:nvPr>
        </p:nvSpPr>
        <p:spPr/>
        <p:txBody>
          <a:bodyPr/>
          <a:lstStyle/>
          <a:p>
            <a:r>
              <a:rPr lang="en-GB" dirty="0"/>
              <a:t>Food and Nutrition</a:t>
            </a:r>
          </a:p>
        </p:txBody>
      </p:sp>
      <p:sp>
        <p:nvSpPr>
          <p:cNvPr id="3" name="Subtitle 2">
            <a:extLst>
              <a:ext uri="{FF2B5EF4-FFF2-40B4-BE49-F238E27FC236}">
                <a16:creationId xmlns:a16="http://schemas.microsoft.com/office/drawing/2014/main" id="{443C8CED-3AD1-453D-A82E-9A6396C0A759}"/>
              </a:ext>
            </a:extLst>
          </p:cNvPr>
          <p:cNvSpPr>
            <a:spLocks noGrp="1"/>
          </p:cNvSpPr>
          <p:nvPr>
            <p:ph type="subTitle" idx="1"/>
          </p:nvPr>
        </p:nvSpPr>
        <p:spPr/>
        <p:txBody>
          <a:bodyPr/>
          <a:lstStyle/>
          <a:p>
            <a:r>
              <a:rPr lang="en-GB" dirty="0"/>
              <a:t>Food Around The World</a:t>
            </a:r>
          </a:p>
          <a:p>
            <a:endParaRPr lang="en-GB" dirty="0"/>
          </a:p>
          <a:p>
            <a:r>
              <a:rPr lang="en-GB" dirty="0"/>
              <a:t>Week 1</a:t>
            </a:r>
          </a:p>
        </p:txBody>
      </p:sp>
    </p:spTree>
    <p:extLst>
      <p:ext uri="{BB962C8B-B14F-4D97-AF65-F5344CB8AC3E}">
        <p14:creationId xmlns:p14="http://schemas.microsoft.com/office/powerpoint/2010/main" val="1283059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D8B27-C2FB-48C9-8C22-FAE1AE8CA8DE}"/>
              </a:ext>
            </a:extLst>
          </p:cNvPr>
          <p:cNvSpPr>
            <a:spLocks noGrp="1"/>
          </p:cNvSpPr>
          <p:nvPr>
            <p:ph type="title"/>
          </p:nvPr>
        </p:nvSpPr>
        <p:spPr/>
        <p:txBody>
          <a:bodyPr/>
          <a:lstStyle/>
          <a:p>
            <a:r>
              <a:rPr lang="en-GB" dirty="0"/>
              <a:t>Task:</a:t>
            </a:r>
          </a:p>
        </p:txBody>
      </p:sp>
      <p:sp>
        <p:nvSpPr>
          <p:cNvPr id="3" name="Content Placeholder 2">
            <a:extLst>
              <a:ext uri="{FF2B5EF4-FFF2-40B4-BE49-F238E27FC236}">
                <a16:creationId xmlns:a16="http://schemas.microsoft.com/office/drawing/2014/main" id="{2B50E0ED-4877-4FC9-8F3A-663FA082B2D8}"/>
              </a:ext>
            </a:extLst>
          </p:cNvPr>
          <p:cNvSpPr>
            <a:spLocks noGrp="1"/>
          </p:cNvSpPr>
          <p:nvPr>
            <p:ph idx="1"/>
          </p:nvPr>
        </p:nvSpPr>
        <p:spPr/>
        <p:txBody>
          <a:bodyPr/>
          <a:lstStyle/>
          <a:p>
            <a:r>
              <a:rPr lang="en-GB" dirty="0"/>
              <a:t>Pick at least 5 countries to look at their traditional and cultural food</a:t>
            </a:r>
          </a:p>
          <a:p>
            <a:endParaRPr lang="en-GB" dirty="0"/>
          </a:p>
          <a:p>
            <a:r>
              <a:rPr lang="en-GB" dirty="0"/>
              <a:t>For each one:</a:t>
            </a:r>
          </a:p>
          <a:p>
            <a:pPr lvl="1"/>
            <a:r>
              <a:rPr lang="en-GB" dirty="0"/>
              <a:t>Label on the map</a:t>
            </a:r>
          </a:p>
          <a:p>
            <a:pPr lvl="1"/>
            <a:r>
              <a:rPr lang="en-GB" dirty="0"/>
              <a:t>List their signature ingredients</a:t>
            </a:r>
          </a:p>
          <a:p>
            <a:pPr lvl="1"/>
            <a:r>
              <a:rPr lang="en-GB" dirty="0"/>
              <a:t>List their traditional dishes</a:t>
            </a:r>
          </a:p>
        </p:txBody>
      </p:sp>
    </p:spTree>
    <p:extLst>
      <p:ext uri="{BB962C8B-B14F-4D97-AF65-F5344CB8AC3E}">
        <p14:creationId xmlns:p14="http://schemas.microsoft.com/office/powerpoint/2010/main" val="949059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2BEBB5C-1620-44E1-9EAA-97C5CFA6B95C}"/>
              </a:ext>
            </a:extLst>
          </p:cNvPr>
          <p:cNvGrpSpPr/>
          <p:nvPr/>
        </p:nvGrpSpPr>
        <p:grpSpPr>
          <a:xfrm>
            <a:off x="814498" y="1926956"/>
            <a:ext cx="7706649" cy="3789318"/>
            <a:chOff x="907773" y="1496986"/>
            <a:chExt cx="8348870" cy="4105094"/>
          </a:xfrm>
        </p:grpSpPr>
        <p:pic>
          <p:nvPicPr>
            <p:cNvPr id="5" name="Picture 2" descr="Blank world map image with white areas and thick borders - b3c">
              <a:extLst>
                <a:ext uri="{FF2B5EF4-FFF2-40B4-BE49-F238E27FC236}">
                  <a16:creationId xmlns:a16="http://schemas.microsoft.com/office/drawing/2014/main" id="{563D411D-EA3B-4E4E-9710-ACA3EB4861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773" y="1496986"/>
              <a:ext cx="8348870" cy="386402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111008DE-9619-4F6F-B425-22303CE4732B}"/>
                </a:ext>
              </a:extLst>
            </p:cNvPr>
            <p:cNvSpPr/>
            <p:nvPr/>
          </p:nvSpPr>
          <p:spPr>
            <a:xfrm>
              <a:off x="3468756" y="4823791"/>
              <a:ext cx="2968487" cy="77828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grpSp>
      <p:sp>
        <p:nvSpPr>
          <p:cNvPr id="7" name="Rectangle 6">
            <a:extLst>
              <a:ext uri="{FF2B5EF4-FFF2-40B4-BE49-F238E27FC236}">
                <a16:creationId xmlns:a16="http://schemas.microsoft.com/office/drawing/2014/main" id="{C051EB64-EE61-4BDF-994F-E1B3D9C077C7}"/>
              </a:ext>
            </a:extLst>
          </p:cNvPr>
          <p:cNvSpPr/>
          <p:nvPr/>
        </p:nvSpPr>
        <p:spPr>
          <a:xfrm>
            <a:off x="54409" y="318958"/>
            <a:ext cx="9035182" cy="6220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sp>
        <p:nvSpPr>
          <p:cNvPr id="2" name="TextBox 1">
            <a:extLst>
              <a:ext uri="{FF2B5EF4-FFF2-40B4-BE49-F238E27FC236}">
                <a16:creationId xmlns:a16="http://schemas.microsoft.com/office/drawing/2014/main" id="{6BA70868-3B1B-449D-BE5C-5AF584467420}"/>
              </a:ext>
            </a:extLst>
          </p:cNvPr>
          <p:cNvSpPr txBox="1"/>
          <p:nvPr/>
        </p:nvSpPr>
        <p:spPr>
          <a:xfrm>
            <a:off x="7362010" y="339011"/>
            <a:ext cx="570468" cy="291170"/>
          </a:xfrm>
          <a:prstGeom prst="rect">
            <a:avLst/>
          </a:prstGeom>
          <a:noFill/>
        </p:spPr>
        <p:txBody>
          <a:bodyPr wrap="square" rtlCol="0">
            <a:spAutoFit/>
          </a:bodyPr>
          <a:lstStyle/>
          <a:p>
            <a:r>
              <a:rPr lang="en-GB" sz="1292">
                <a:latin typeface="Berlin Sans FB" panose="020E0602020502020306" pitchFamily="34" charset="0"/>
              </a:rPr>
              <a:t>Date:</a:t>
            </a:r>
          </a:p>
        </p:txBody>
      </p:sp>
      <p:sp>
        <p:nvSpPr>
          <p:cNvPr id="3" name="Title 1">
            <a:extLst>
              <a:ext uri="{FF2B5EF4-FFF2-40B4-BE49-F238E27FC236}">
                <a16:creationId xmlns:a16="http://schemas.microsoft.com/office/drawing/2014/main" id="{21E1D204-36EA-47AF-A6DA-F8B10AE877D9}"/>
              </a:ext>
            </a:extLst>
          </p:cNvPr>
          <p:cNvSpPr txBox="1">
            <a:spLocks/>
          </p:cNvSpPr>
          <p:nvPr/>
        </p:nvSpPr>
        <p:spPr>
          <a:xfrm>
            <a:off x="56803" y="385645"/>
            <a:ext cx="4322851" cy="395851"/>
          </a:xfrm>
          <a:prstGeom prst="rect">
            <a:avLst/>
          </a:prstGeom>
        </p:spPr>
        <p:txBody>
          <a:bodyPr vert="horz" lIns="84406" tIns="42203" rIns="84406" bIns="42203"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477" u="sng" dirty="0">
                <a:latin typeface="Berlin Sans FB"/>
              </a:rPr>
              <a:t>Food and Nutrition: Food Around The World</a:t>
            </a:r>
            <a:endParaRPr lang="en-US" sz="4062" dirty="0">
              <a:latin typeface="Calibri Light" panose="020F0302020204030204"/>
              <a:cs typeface="Calibri Light" panose="020F0302020204030204"/>
            </a:endParaRPr>
          </a:p>
          <a:p>
            <a:r>
              <a:rPr lang="en-GB" sz="1477" u="sng" dirty="0">
                <a:latin typeface="Berlin Sans FB"/>
              </a:rPr>
              <a:t>Traditional and Cultural Foods</a:t>
            </a:r>
          </a:p>
        </p:txBody>
      </p:sp>
    </p:spTree>
    <p:extLst>
      <p:ext uri="{BB962C8B-B14F-4D97-AF65-F5344CB8AC3E}">
        <p14:creationId xmlns:p14="http://schemas.microsoft.com/office/powerpoint/2010/main" val="4278332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25DA1-C58C-4A4B-8EE6-669C25EED5C9}"/>
              </a:ext>
            </a:extLst>
          </p:cNvPr>
          <p:cNvSpPr>
            <a:spLocks noGrp="1"/>
          </p:cNvSpPr>
          <p:nvPr>
            <p:ph type="title"/>
          </p:nvPr>
        </p:nvSpPr>
        <p:spPr>
          <a:xfrm>
            <a:off x="0" y="-176214"/>
            <a:ext cx="7886700" cy="1325563"/>
          </a:xfrm>
        </p:spPr>
        <p:txBody>
          <a:bodyPr/>
          <a:lstStyle/>
          <a:p>
            <a:r>
              <a:rPr lang="en-US" dirty="0">
                <a:cs typeface="Calibri Light"/>
              </a:rPr>
              <a:t>Did you get any of these?</a:t>
            </a:r>
            <a:endParaRPr lang="en-US" dirty="0"/>
          </a:p>
        </p:txBody>
      </p:sp>
      <p:graphicFrame>
        <p:nvGraphicFramePr>
          <p:cNvPr id="3" name="Table 2">
            <a:extLst>
              <a:ext uri="{FF2B5EF4-FFF2-40B4-BE49-F238E27FC236}">
                <a16:creationId xmlns:a16="http://schemas.microsoft.com/office/drawing/2014/main" id="{DAE85653-FCB0-4C15-9609-2B0000C17666}"/>
              </a:ext>
            </a:extLst>
          </p:cNvPr>
          <p:cNvGraphicFramePr>
            <a:graphicFrameLocks noGrp="1"/>
          </p:cNvGraphicFramePr>
          <p:nvPr/>
        </p:nvGraphicFramePr>
        <p:xfrm>
          <a:off x="209550" y="844549"/>
          <a:ext cx="8791576" cy="5932680"/>
        </p:xfrm>
        <a:graphic>
          <a:graphicData uri="http://schemas.openxmlformats.org/drawingml/2006/table">
            <a:tbl>
              <a:tblPr>
                <a:tableStyleId>{616DA210-FB5B-4158-B5E0-FEB733F419BA}</a:tableStyleId>
              </a:tblPr>
              <a:tblGrid>
                <a:gridCol w="1184414">
                  <a:extLst>
                    <a:ext uri="{9D8B030D-6E8A-4147-A177-3AD203B41FA5}">
                      <a16:colId xmlns:a16="http://schemas.microsoft.com/office/drawing/2014/main" val="3438020101"/>
                    </a:ext>
                  </a:extLst>
                </a:gridCol>
                <a:gridCol w="3641342">
                  <a:extLst>
                    <a:ext uri="{9D8B030D-6E8A-4147-A177-3AD203B41FA5}">
                      <a16:colId xmlns:a16="http://schemas.microsoft.com/office/drawing/2014/main" val="2321764135"/>
                    </a:ext>
                  </a:extLst>
                </a:gridCol>
                <a:gridCol w="3965820">
                  <a:extLst>
                    <a:ext uri="{9D8B030D-6E8A-4147-A177-3AD203B41FA5}">
                      <a16:colId xmlns:a16="http://schemas.microsoft.com/office/drawing/2014/main" val="3054106298"/>
                    </a:ext>
                  </a:extLst>
                </a:gridCol>
              </a:tblGrid>
              <a:tr h="317828">
                <a:tc>
                  <a:txBody>
                    <a:bodyPr/>
                    <a:lstStyle/>
                    <a:p>
                      <a:pPr algn="ctr"/>
                      <a:r>
                        <a:rPr lang="en-US" sz="1000" kern="0">
                          <a:effectLst/>
                        </a:rPr>
                        <a:t>Type of cuisine</a:t>
                      </a:r>
                      <a:endParaRPr lang="en-GB" sz="1000" b="1" kern="0">
                        <a:effectLst/>
                        <a:latin typeface="Times New Roman" panose="02020603050405020304" pitchFamily="18" charset="0"/>
                      </a:endParaRPr>
                    </a:p>
                  </a:txBody>
                  <a:tcPr marL="46325" marR="46325" marT="29004" marB="29004"/>
                </a:tc>
                <a:tc>
                  <a:txBody>
                    <a:bodyPr/>
                    <a:lstStyle/>
                    <a:p>
                      <a:pPr algn="ctr"/>
                      <a:r>
                        <a:rPr lang="en-US" sz="1000" kern="0">
                          <a:effectLst/>
                        </a:rPr>
                        <a:t>Example dishes</a:t>
                      </a:r>
                      <a:endParaRPr lang="en-GB" sz="1000" b="1" kern="0">
                        <a:effectLst/>
                        <a:latin typeface="Times New Roman" panose="02020603050405020304" pitchFamily="18" charset="0"/>
                      </a:endParaRPr>
                    </a:p>
                  </a:txBody>
                  <a:tcPr marL="46325" marR="46325" marT="29004" marB="29004"/>
                </a:tc>
                <a:tc>
                  <a:txBody>
                    <a:bodyPr/>
                    <a:lstStyle/>
                    <a:p>
                      <a:pPr algn="ctr"/>
                      <a:r>
                        <a:rPr lang="en-US" sz="1000" kern="0">
                          <a:effectLst/>
                        </a:rPr>
                        <a:t>Key ingredients</a:t>
                      </a:r>
                      <a:endParaRPr lang="en-GB" sz="1000" b="1" kern="0">
                        <a:effectLst/>
                        <a:latin typeface="Times New Roman" panose="02020603050405020304" pitchFamily="18" charset="0"/>
                      </a:endParaRPr>
                    </a:p>
                  </a:txBody>
                  <a:tcPr marL="46325" marR="46325" marT="29004" marB="29004"/>
                </a:tc>
                <a:extLst>
                  <a:ext uri="{0D108BD9-81ED-4DB2-BD59-A6C34878D82A}">
                    <a16:rowId xmlns:a16="http://schemas.microsoft.com/office/drawing/2014/main" val="1050456745"/>
                  </a:ext>
                </a:extLst>
              </a:tr>
              <a:tr h="771170">
                <a:tc>
                  <a:txBody>
                    <a:bodyPr/>
                    <a:lstStyle/>
                    <a:p>
                      <a:pPr algn="ctr"/>
                      <a:r>
                        <a:rPr lang="en-US" sz="1000">
                          <a:effectLst/>
                        </a:rPr>
                        <a:t>American</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a:effectLst/>
                        </a:rPr>
                        <a:t>Burgers, barbequed ribs, fries, potato salad, corn on the cob, hot dogs, fried chicken, clam chowder, meat loaf</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a:effectLst/>
                        </a:rPr>
                        <a:t>Beef pork ribs, potatoes, sour cream, baked beans, potatoes, herbs e.g. rosemary, pickles</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extLst>
                  <a:ext uri="{0D108BD9-81ED-4DB2-BD59-A6C34878D82A}">
                    <a16:rowId xmlns:a16="http://schemas.microsoft.com/office/drawing/2014/main" val="355213042"/>
                  </a:ext>
                </a:extLst>
              </a:tr>
              <a:tr h="771170">
                <a:tc>
                  <a:txBody>
                    <a:bodyPr/>
                    <a:lstStyle/>
                    <a:p>
                      <a:pPr algn="ctr"/>
                      <a:r>
                        <a:rPr lang="en-US" sz="1000">
                          <a:effectLst/>
                        </a:rPr>
                        <a:t>Chinese</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dirty="0">
                          <a:effectLst/>
                        </a:rPr>
                        <a:t>Chicken chow main, sweet and sour pork, spring rolls, </a:t>
                      </a:r>
                      <a:r>
                        <a:rPr lang="en-US" sz="1200" dirty="0" err="1">
                          <a:effectLst/>
                        </a:rPr>
                        <a:t>peking</a:t>
                      </a:r>
                      <a:r>
                        <a:rPr lang="en-US" sz="1200" dirty="0">
                          <a:effectLst/>
                        </a:rPr>
                        <a:t> roasted duck, wontons, dumplings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dirty="0">
                          <a:effectLst/>
                        </a:rPr>
                        <a:t>Rice, noodles, vegetables, eggs, fish, tofu, meat (pork is the most common), soy sauce, scallions, bean sprouts, cabbage, ginger root, aniseed, cinnamon</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extLst>
                  <a:ext uri="{0D108BD9-81ED-4DB2-BD59-A6C34878D82A}">
                    <a16:rowId xmlns:a16="http://schemas.microsoft.com/office/drawing/2014/main" val="4130182611"/>
                  </a:ext>
                </a:extLst>
              </a:tr>
              <a:tr h="771170">
                <a:tc>
                  <a:txBody>
                    <a:bodyPr/>
                    <a:lstStyle/>
                    <a:p>
                      <a:pPr algn="ctr"/>
                      <a:r>
                        <a:rPr lang="en-US" sz="1000">
                          <a:effectLst/>
                        </a:rPr>
                        <a:t>Italian</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a:effectLst/>
                        </a:rPr>
                        <a:t>Minestrone soup, pizza, lasagna, antipasto (small bites before the meal), olives, meats, breads, wild mushrooms risotto, ravioli, penna cotta, biscotti</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a:effectLst/>
                        </a:rPr>
                        <a:t>Olive oil, pasta, tomatoes, garlic, rice, corn(for polenta), cheeses for example; ricotta, parmesan, mascarpone and mozzarella, seafood, meats e.g. salami, prosciutto, pepperoni, herbs including basil, pine nuts </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extLst>
                  <a:ext uri="{0D108BD9-81ED-4DB2-BD59-A6C34878D82A}">
                    <a16:rowId xmlns:a16="http://schemas.microsoft.com/office/drawing/2014/main" val="3140415321"/>
                  </a:ext>
                </a:extLst>
              </a:tr>
              <a:tr h="873248">
                <a:tc>
                  <a:txBody>
                    <a:bodyPr/>
                    <a:lstStyle/>
                    <a:p>
                      <a:pPr algn="ctr"/>
                      <a:r>
                        <a:rPr lang="en-US" sz="1000" dirty="0">
                          <a:effectLst/>
                        </a:rPr>
                        <a:t>French</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dirty="0">
                          <a:effectLst/>
                        </a:rPr>
                        <a:t>Moules mariniere (mussels in a white wine broth with shallots and parsley)</a:t>
                      </a:r>
                      <a:endParaRPr lang="en-GB" sz="1200" dirty="0">
                        <a:effectLst/>
                      </a:endParaRPr>
                    </a:p>
                    <a:p>
                      <a:pPr algn="ctr"/>
                      <a:r>
                        <a:rPr lang="en-US" sz="1200" dirty="0">
                          <a:effectLst/>
                        </a:rPr>
                        <a:t>Sole meuniere ( sole fried in butter with added lemon juice)</a:t>
                      </a:r>
                      <a:endParaRPr lang="en-GB" sz="1200" dirty="0">
                        <a:effectLst/>
                      </a:endParaRPr>
                    </a:p>
                    <a:p>
                      <a:pPr algn="ctr"/>
                      <a:r>
                        <a:rPr lang="en-US" sz="1200" dirty="0">
                          <a:effectLst/>
                        </a:rPr>
                        <a:t>Cheese soufflé, steak tartare, </a:t>
                      </a:r>
                      <a:r>
                        <a:rPr lang="en-US" sz="1200" dirty="0" err="1">
                          <a:effectLst/>
                        </a:rPr>
                        <a:t>soupe</a:t>
                      </a:r>
                      <a:r>
                        <a:rPr lang="en-US" sz="1200" dirty="0">
                          <a:effectLst/>
                        </a:rPr>
                        <a:t> a </a:t>
                      </a:r>
                      <a:r>
                        <a:rPr lang="en-US" sz="1200" dirty="0" err="1">
                          <a:effectLst/>
                        </a:rPr>
                        <a:t>l’oignon</a:t>
                      </a:r>
                      <a:r>
                        <a:rPr lang="en-US" sz="1200" dirty="0">
                          <a:effectLst/>
                        </a:rPr>
                        <a:t>, boeuf bourguignon, tarte </a:t>
                      </a:r>
                      <a:r>
                        <a:rPr lang="en-US" sz="1200" dirty="0" err="1">
                          <a:effectLst/>
                        </a:rPr>
                        <a:t>tatin</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a:effectLst/>
                        </a:rPr>
                        <a:t>Seafood, meat, different cheeses, vegetables including onions, bread (baguette), herb mixture to include thyme, sage, rosemary, basil, savory, fennel, marjoram, tarragon, oregano and bay leaf</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extLst>
                  <a:ext uri="{0D108BD9-81ED-4DB2-BD59-A6C34878D82A}">
                    <a16:rowId xmlns:a16="http://schemas.microsoft.com/office/drawing/2014/main" val="1981502676"/>
                  </a:ext>
                </a:extLst>
              </a:tr>
              <a:tr h="873248">
                <a:tc>
                  <a:txBody>
                    <a:bodyPr/>
                    <a:lstStyle/>
                    <a:p>
                      <a:pPr algn="ctr"/>
                      <a:r>
                        <a:rPr lang="en-US" sz="1000">
                          <a:effectLst/>
                        </a:rPr>
                        <a:t>Indian</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a:effectLst/>
                        </a:rPr>
                        <a:t>Biryani (mixed rice dishes), chapathi, naan bread, dal (potatoes cooked in curry), samosa, poppadoms</a:t>
                      </a:r>
                      <a:endParaRPr lang="en-GB" sz="1200">
                        <a:effectLst/>
                      </a:endParaRPr>
                    </a:p>
                    <a:p>
                      <a:pPr algn="ctr"/>
                      <a:r>
                        <a:rPr lang="en-US" sz="1200">
                          <a:effectLst/>
                        </a:rPr>
                        <a:t>Different types of curries and dishes named after methods used to make them: kormas, jalfrezi, biryani</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a:effectLst/>
                        </a:rPr>
                        <a:t>Herbs and spices e.g. coriander, whole or powdered chilli pepper, cumin, turmeric, ginger, black mustard seeds, garam masala, also almonds, coconut, mung beans, lentils, chickpeas, rice, ghee, as well as other main ingredients like meat, for example mutton, lamb, chicken, beef</a:t>
                      </a:r>
                      <a:endParaRPr lang="en-GB"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extLst>
                  <a:ext uri="{0D108BD9-81ED-4DB2-BD59-A6C34878D82A}">
                    <a16:rowId xmlns:a16="http://schemas.microsoft.com/office/drawing/2014/main" val="1230149675"/>
                  </a:ext>
                </a:extLst>
              </a:tr>
              <a:tr h="1035542">
                <a:tc>
                  <a:txBody>
                    <a:bodyPr/>
                    <a:lstStyle/>
                    <a:p>
                      <a:pPr algn="ctr"/>
                      <a:r>
                        <a:rPr lang="en-US" sz="1000">
                          <a:effectLst/>
                        </a:rPr>
                        <a:t>Mexican</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dirty="0">
                          <a:effectLst/>
                        </a:rPr>
                        <a:t>Chill con carne, tacos, guacamole, enchiladas, </a:t>
                      </a:r>
                      <a:r>
                        <a:rPr lang="en-US" sz="1200" dirty="0" err="1">
                          <a:effectLst/>
                        </a:rPr>
                        <a:t>elote</a:t>
                      </a:r>
                      <a:r>
                        <a:rPr lang="en-US" sz="1200" dirty="0">
                          <a:effectLst/>
                        </a:rPr>
                        <a:t> (Mexican corn on the cob served in cups with salt, </a:t>
                      </a:r>
                      <a:r>
                        <a:rPr lang="en-US" sz="1200" dirty="0" err="1">
                          <a:effectLst/>
                        </a:rPr>
                        <a:t>chilli</a:t>
                      </a:r>
                      <a:r>
                        <a:rPr lang="en-US" sz="1200" dirty="0">
                          <a:effectLst/>
                        </a:rPr>
                        <a:t> powder, lime, butter, cheese, mayonnaise and sour cream), chilaquiles (a breakfast dish; fried corn tortillas cut into quarters and topped with green or red salsa, scrambled eggs can also be added on top), churros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tc>
                  <a:txBody>
                    <a:bodyPr/>
                    <a:lstStyle/>
                    <a:p>
                      <a:pPr algn="ctr"/>
                      <a:r>
                        <a:rPr lang="en-US" sz="1200" dirty="0">
                          <a:effectLst/>
                        </a:rPr>
                        <a:t>Spices such as oregano, cumin, </a:t>
                      </a:r>
                      <a:r>
                        <a:rPr lang="en-US" sz="1200" dirty="0" err="1">
                          <a:effectLst/>
                        </a:rPr>
                        <a:t>chilli</a:t>
                      </a:r>
                      <a:r>
                        <a:rPr lang="en-US" sz="1200" dirty="0">
                          <a:effectLst/>
                        </a:rPr>
                        <a:t> powder, cocoa, avocado, beans (e.g. pinto), rice, herbs such as coriander, tortillas (corn and white flour) and chipotles (smoked, dried jalapenos), traditional meats (e.g. beef and pork), seafood, seasonal vegetables</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46325" marR="46325" marT="29004" marB="29004"/>
                </a:tc>
                <a:extLst>
                  <a:ext uri="{0D108BD9-81ED-4DB2-BD59-A6C34878D82A}">
                    <a16:rowId xmlns:a16="http://schemas.microsoft.com/office/drawing/2014/main" val="9897580"/>
                  </a:ext>
                </a:extLst>
              </a:tr>
            </a:tbl>
          </a:graphicData>
        </a:graphic>
      </p:graphicFrame>
    </p:spTree>
    <p:extLst>
      <p:ext uri="{BB962C8B-B14F-4D97-AF65-F5344CB8AC3E}">
        <p14:creationId xmlns:p14="http://schemas.microsoft.com/office/powerpoint/2010/main" val="21460422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9" ma:contentTypeDescription="Create a new document." ma:contentTypeScope="" ma:versionID="586f9885d1b8a02b209ae4d3e81d8742">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73756433fab6b1f5bff3e7d01cf1878"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14BE424-B7F8-4D79-9CC9-A68F8DB5D0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6345E0E-4DC2-4B45-80C0-7D30E4339F67}">
  <ds:schemaRefs>
    <ds:schemaRef ds:uri="http://schemas.microsoft.com/sharepoint/v3/contenttype/forms"/>
  </ds:schemaRefs>
</ds:datastoreItem>
</file>

<file path=customXml/itemProps3.xml><?xml version="1.0" encoding="utf-8"?>
<ds:datastoreItem xmlns:ds="http://schemas.openxmlformats.org/officeDocument/2006/customXml" ds:itemID="{8BF7FDE4-4008-436D-8518-A78EA8640485}">
  <ds:schemaRef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b547754c-74b2-4d91-982e-55751234f08d"/>
    <ds:schemaRef ds:uri="http://schemas.microsoft.com/office/infopath/2007/PartnerControls"/>
    <ds:schemaRef ds:uri="f513355b-a9cf-41c1-ad84-cdbe52169224"/>
    <ds:schemaRef ds:uri="http://www.w3.org/XML/1998/namespace"/>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120</TotalTime>
  <Words>563</Words>
  <Application>Microsoft Office PowerPoint</Application>
  <PresentationFormat>On-screen Show (4:3)</PresentationFormat>
  <Paragraphs>39</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Berlin Sans FB</vt:lpstr>
      <vt:lpstr>Calibri</vt:lpstr>
      <vt:lpstr>Calibri Light</vt:lpstr>
      <vt:lpstr>Times New Roman</vt:lpstr>
      <vt:lpstr>Office Theme</vt:lpstr>
      <vt:lpstr>Food and Nutrition</vt:lpstr>
      <vt:lpstr>Task:</vt:lpstr>
      <vt:lpstr>PowerPoint Presentation</vt:lpstr>
      <vt:lpstr>Did you get any of these?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8 Food and Nutrition</dc:title>
  <dc:creator>C Lobo</dc:creator>
  <cp:lastModifiedBy>C Lobo</cp:lastModifiedBy>
  <cp:revision>1</cp:revision>
  <dcterms:created xsi:type="dcterms:W3CDTF">2020-11-26T12:27:39Z</dcterms:created>
  <dcterms:modified xsi:type="dcterms:W3CDTF">2021-03-11T13:21:40Z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