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2" r:id="rId5"/>
    <p:sldId id="26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0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2347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775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1242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8330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1089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8744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5498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5212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45537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697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2449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8B57C3-0243-4FCC-A9C6-C6807F35D322}" type="datetimeFigureOut">
              <a:rPr lang="en-GB" smtClean="0"/>
              <a:pPr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4016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05876" y="5445224"/>
            <a:ext cx="176212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881158" y="1142984"/>
            <a:ext cx="850109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>
                <a:solidFill>
                  <a:srgbClr val="00B0F0"/>
                </a:solidFill>
                <a:latin typeface="Calibri"/>
              </a:rPr>
              <a:t>Learning Objectives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latin typeface="Calibri"/>
              </a:rPr>
              <a:t>  To understand the mechanics of the centre fold pop up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latin typeface="Calibri"/>
              </a:rPr>
              <a:t>  To have an understanding of typography, and font choice</a:t>
            </a:r>
          </a:p>
          <a:p>
            <a:endParaRPr lang="en-GB" sz="2400" b="1" i="1" dirty="0">
              <a:solidFill>
                <a:srgbClr val="00B0F0"/>
              </a:solidFill>
              <a:latin typeface="Calibri"/>
            </a:endParaRPr>
          </a:p>
          <a:p>
            <a:r>
              <a:rPr lang="en-GB" sz="2400" b="1" i="1" dirty="0">
                <a:solidFill>
                  <a:srgbClr val="00B0F0"/>
                </a:solidFill>
                <a:latin typeface="Calibri"/>
              </a:rPr>
              <a:t>Success Criteria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latin typeface="Calibri"/>
              </a:rPr>
              <a:t>   To have created a page for your book, using this method 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latin typeface="Calibri"/>
              </a:rPr>
              <a:t>   To have started to add text to your pages, to enhance your story</a:t>
            </a:r>
          </a:p>
          <a:p>
            <a:endParaRPr lang="en-GB" sz="2400" dirty="0">
              <a:solidFill>
                <a:prstClr val="black"/>
              </a:solidFill>
              <a:latin typeface="Calibri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1881158" y="4214818"/>
            <a:ext cx="8286808" cy="1588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2"/>
          <p:cNvSpPr txBox="1">
            <a:spLocks/>
          </p:cNvSpPr>
          <p:nvPr/>
        </p:nvSpPr>
        <p:spPr>
          <a:xfrm>
            <a:off x="1524000" y="214290"/>
            <a:ext cx="8229600" cy="1143000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ct val="0"/>
              </a:spcBef>
              <a:defRPr/>
            </a:pPr>
            <a:r>
              <a:rPr lang="en-GB" sz="4400" dirty="0">
                <a:solidFill>
                  <a:srgbClr val="92D050"/>
                </a:solidFill>
                <a:latin typeface="Calibri"/>
              </a:rPr>
              <a:t>Surprise!</a:t>
            </a:r>
          </a:p>
        </p:txBody>
      </p:sp>
      <p:pic>
        <p:nvPicPr>
          <p:cNvPr id="6" name="Picture 2" descr="http://critical-thinkers.com/wp-content/uploads/2010/06/thinking-cap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9536" y="4293096"/>
            <a:ext cx="1346498" cy="156239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999656" y="4509121"/>
            <a:ext cx="6696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>
                <a:ln>
                  <a:solidFill>
                    <a:srgbClr val="FFC000"/>
                  </a:solidFill>
                </a:ln>
                <a:solidFill>
                  <a:srgbClr val="F5EF03"/>
                </a:solidFill>
                <a:latin typeface="Calibri"/>
              </a:rPr>
              <a:t>Extension work</a:t>
            </a:r>
          </a:p>
          <a:p>
            <a:endParaRPr lang="en-GB" sz="2400" b="1" i="1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7170" name="Picture 2" descr="http://t1.gstatic.com/images?q=tbn:ANd9GcS-4YOlLhs7vbhW2plbk3Xx-glJjTZGRvTmxU_KbPZP8X3neBZMaQ"/>
          <p:cNvPicPr>
            <a:picLocks noChangeAspect="1" noChangeArrowheads="1"/>
          </p:cNvPicPr>
          <p:nvPr/>
        </p:nvPicPr>
        <p:blipFill>
          <a:blip r:embed="rId4" cstate="print"/>
          <a:srcRect t="13614"/>
          <a:stretch>
            <a:fillRect/>
          </a:stretch>
        </p:blipFill>
        <p:spPr bwMode="auto">
          <a:xfrm>
            <a:off x="8277226" y="-25077"/>
            <a:ext cx="2390775" cy="1653877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3431704" y="4941169"/>
            <a:ext cx="58326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prstClr val="black"/>
                </a:solidFill>
                <a:latin typeface="Calibri"/>
              </a:rPr>
              <a:t>Create a page of lettering – use the word “fish”, and write it using as many different styles of letters as you can think of. Annotate each one to explain what it makes you think of.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2711625" y="6012578"/>
            <a:ext cx="16433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92D050"/>
                </a:solidFill>
                <a:latin typeface="Calibri"/>
              </a:rPr>
              <a:t>Drawing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394434" y="6012578"/>
            <a:ext cx="10534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00B0F0"/>
                </a:solidFill>
                <a:latin typeface="Calibri"/>
              </a:rPr>
              <a:t>Tools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009127" y="269360"/>
            <a:ext cx="21563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92D050"/>
                </a:solidFill>
                <a:latin typeface="Calibri"/>
              </a:rPr>
              <a:t>Mechanism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28049" y="260649"/>
            <a:ext cx="8627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00B0F0"/>
                </a:solidFill>
                <a:latin typeface="Calibri"/>
              </a:rPr>
              <a:t>Plot</a:t>
            </a:r>
          </a:p>
        </p:txBody>
      </p:sp>
      <p:sp>
        <p:nvSpPr>
          <p:cNvPr id="20" name="TextBox 19"/>
          <p:cNvSpPr txBox="1"/>
          <p:nvPr/>
        </p:nvSpPr>
        <p:spPr>
          <a:xfrm rot="16200000">
            <a:off x="417939" y="4078930"/>
            <a:ext cx="32999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00B0F0"/>
                </a:solidFill>
                <a:latin typeface="Calibri"/>
              </a:rPr>
              <a:t>Paper Engineering</a:t>
            </a:r>
          </a:p>
        </p:txBody>
      </p:sp>
      <p:sp>
        <p:nvSpPr>
          <p:cNvPr id="21" name="TextBox 20"/>
          <p:cNvSpPr txBox="1"/>
          <p:nvPr/>
        </p:nvSpPr>
        <p:spPr>
          <a:xfrm rot="5400000">
            <a:off x="8900903" y="4649726"/>
            <a:ext cx="20143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92D050"/>
                </a:solidFill>
                <a:latin typeface="Calibri"/>
              </a:rPr>
              <a:t>Interactive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447928" y="6012578"/>
            <a:ext cx="21289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92D050"/>
                </a:solidFill>
                <a:latin typeface="Calibri"/>
              </a:rPr>
              <a:t>Perspective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423592" y="251938"/>
            <a:ext cx="13184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00B0F0"/>
                </a:solidFill>
                <a:latin typeface="Calibri"/>
              </a:rPr>
              <a:t>Rotary</a:t>
            </a:r>
          </a:p>
        </p:txBody>
      </p:sp>
      <p:sp>
        <p:nvSpPr>
          <p:cNvPr id="26" name="TextBox 25"/>
          <p:cNvSpPr txBox="1"/>
          <p:nvPr/>
        </p:nvSpPr>
        <p:spPr>
          <a:xfrm rot="16200000">
            <a:off x="1448990" y="1523285"/>
            <a:ext cx="12378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92D050"/>
                </a:solidFill>
                <a:latin typeface="Calibri"/>
              </a:rPr>
              <a:t>Linear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612049" y="260649"/>
            <a:ext cx="19848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92D050"/>
                </a:solidFill>
                <a:latin typeface="Calibri"/>
              </a:rPr>
              <a:t>Oscillating</a:t>
            </a:r>
          </a:p>
        </p:txBody>
      </p:sp>
      <p:sp>
        <p:nvSpPr>
          <p:cNvPr id="28" name="TextBox 27"/>
          <p:cNvSpPr txBox="1"/>
          <p:nvPr/>
        </p:nvSpPr>
        <p:spPr>
          <a:xfrm rot="5400000">
            <a:off x="8650166" y="2022721"/>
            <a:ext cx="25158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00B0F0"/>
                </a:solidFill>
                <a:latin typeface="Calibri"/>
              </a:rPr>
              <a:t>Reciprocating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562786" y="6012578"/>
            <a:ext cx="21982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00B0F0"/>
                </a:solidFill>
                <a:latin typeface="Calibri"/>
              </a:rPr>
              <a:t>Typography</a:t>
            </a:r>
          </a:p>
        </p:txBody>
      </p:sp>
      <p:pic>
        <p:nvPicPr>
          <p:cNvPr id="5124" name="Picture 4" descr="http://t1.gstatic.com/images?q=tbn:ANd9GcTZ1mlfiprXR0UmmvM02sqCZi1Cswbx-mxFZObWUskIm8-8kEc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39616" y="1999919"/>
            <a:ext cx="3096344" cy="2858165"/>
          </a:xfrm>
          <a:prstGeom prst="rect">
            <a:avLst/>
          </a:prstGeom>
          <a:noFill/>
        </p:spPr>
      </p:pic>
      <p:sp>
        <p:nvSpPr>
          <p:cNvPr id="23" name="TextBox 22"/>
          <p:cNvSpPr txBox="1"/>
          <p:nvPr/>
        </p:nvSpPr>
        <p:spPr>
          <a:xfrm>
            <a:off x="5951984" y="2397949"/>
            <a:ext cx="34563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Calibri"/>
              </a:rPr>
              <a:t>Use the mechanism to create a mouth or feature of a central character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423592" y="764705"/>
            <a:ext cx="720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prstClr val="black"/>
                </a:solidFill>
                <a:latin typeface="Calibri"/>
              </a:rPr>
              <a:t>Mouth Mechanism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9" ma:contentTypeDescription="Create a new document." ma:contentTypeScope="" ma:versionID="586f9885d1b8a02b209ae4d3e81d8742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73756433fab6b1f5bff3e7d01cf1878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C239DE9-8A1B-4E79-97E1-0FC7B98D628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b547754c-74b2-4d91-982e-55751234f0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DC32315-E658-40BD-AA11-8E8BB44F979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EA4CA79-2E34-4ABF-9172-B003EE46765C}">
  <ds:schemaRefs>
    <ds:schemaRef ds:uri="b547754c-74b2-4d91-982e-55751234f08d"/>
    <ds:schemaRef ds:uri="f513355b-a9cf-41c1-ad84-cdbe5216922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126</Words>
  <Application>Microsoft Office PowerPoint</Application>
  <PresentationFormat>Widescreen</PresentationFormat>
  <Paragraphs>24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1_Office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Noctor</dc:creator>
  <cp:lastModifiedBy>J Noctor</cp:lastModifiedBy>
  <cp:revision>1</cp:revision>
  <dcterms:created xsi:type="dcterms:W3CDTF">2021-03-11T11:01:21Z</dcterms:created>
  <dcterms:modified xsi:type="dcterms:W3CDTF">2021-03-11T11:01:48Z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