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8" r:id="rId5"/>
    <p:sldMasterId id="2147483672" r:id="rId6"/>
  </p:sldMasterIdLst>
  <p:notesMasterIdLst>
    <p:notesMasterId r:id="rId18"/>
  </p:notesMasterIdLst>
  <p:sldIdLst>
    <p:sldId id="457" r:id="rId7"/>
    <p:sldId id="258" r:id="rId8"/>
    <p:sldId id="263" r:id="rId9"/>
    <p:sldId id="450" r:id="rId10"/>
    <p:sldId id="459" r:id="rId11"/>
    <p:sldId id="460" r:id="rId12"/>
    <p:sldId id="461" r:id="rId13"/>
    <p:sldId id="447" r:id="rId14"/>
    <p:sldId id="445" r:id="rId15"/>
    <p:sldId id="462" r:id="rId16"/>
    <p:sldId id="46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3959"/>
    <a:srgbClr val="6B355A"/>
    <a:srgbClr val="FCB8C5"/>
    <a:srgbClr val="E93752"/>
    <a:srgbClr val="8A5873"/>
    <a:srgbClr val="9C5FB5"/>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5314" autoAdjust="0"/>
  </p:normalViewPr>
  <p:slideViewPr>
    <p:cSldViewPr snapToGrid="0">
      <p:cViewPr varScale="1">
        <p:scale>
          <a:sx n="41" d="100"/>
          <a:sy n="41" d="100"/>
        </p:scale>
        <p:origin x="159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70967D-F207-4652-9448-5BB8DAE81DAF}" type="datetimeFigureOut">
              <a:rPr lang="en-GB" smtClean="0"/>
              <a:t>18/09/2025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37C9D1-CDB2-4F96-A64D-1F58BFE53F84}" type="slidenum">
              <a:rPr lang="en-GB" smtClean="0"/>
              <a:t>‹#›</a:t>
            </a:fld>
            <a:endParaRPr lang="en-GB"/>
          </a:p>
        </p:txBody>
      </p:sp>
    </p:spTree>
    <p:extLst>
      <p:ext uri="{BB962C8B-B14F-4D97-AF65-F5344CB8AC3E}">
        <p14:creationId xmlns:p14="http://schemas.microsoft.com/office/powerpoint/2010/main" val="2666279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is an Apprenticeship?</a:t>
            </a:r>
          </a:p>
          <a:p>
            <a:endParaRPr lang="en-GB" dirty="0"/>
          </a:p>
          <a:p>
            <a:pPr marL="285750" indent="-285750">
              <a:buFont typeface="Arial" panose="020B0604020202020204" pitchFamily="34" charset="0"/>
              <a:buChar char="•"/>
            </a:pPr>
            <a:r>
              <a:rPr lang="en-GB" sz="1200" dirty="0">
                <a:solidFill>
                  <a:srgbClr val="9C5FB5"/>
                </a:solidFill>
              </a:rPr>
              <a:t>Combine on-the-job training with classroom learning.</a:t>
            </a:r>
          </a:p>
          <a:p>
            <a:endParaRPr lang="en-GB" sz="1200" dirty="0">
              <a:solidFill>
                <a:srgbClr val="9C5FB5"/>
              </a:solidFill>
            </a:endParaRPr>
          </a:p>
          <a:p>
            <a:pPr marL="285750" indent="-285750">
              <a:buFont typeface="Arial" panose="020B0604020202020204" pitchFamily="34" charset="0"/>
              <a:buChar char="•"/>
            </a:pPr>
            <a:r>
              <a:rPr lang="en-GB" sz="1200" dirty="0">
                <a:solidFill>
                  <a:srgbClr val="9C5FB5"/>
                </a:solidFill>
              </a:rPr>
              <a:t>Study at an accredited University</a:t>
            </a:r>
          </a:p>
          <a:p>
            <a:pPr marL="285750" indent="-285750">
              <a:buFont typeface="Arial" panose="020B0604020202020204" pitchFamily="34" charset="0"/>
              <a:buChar char="•"/>
            </a:pPr>
            <a:endParaRPr lang="en-GB" sz="1200" dirty="0">
              <a:solidFill>
                <a:srgbClr val="9C5FB5"/>
              </a:solidFill>
            </a:endParaRPr>
          </a:p>
          <a:p>
            <a:pPr marL="285750" indent="-285750">
              <a:buFont typeface="Arial" panose="020B0604020202020204" pitchFamily="34" charset="0"/>
              <a:buChar char="•"/>
            </a:pPr>
            <a:r>
              <a:rPr lang="en-GB" sz="1200" dirty="0">
                <a:solidFill>
                  <a:srgbClr val="9C5FB5"/>
                </a:solidFill>
              </a:rPr>
              <a:t>Higher Apprenticeships take between three and six years to complete.</a:t>
            </a:r>
          </a:p>
          <a:p>
            <a:endParaRPr lang="en-GB" sz="1200" dirty="0">
              <a:solidFill>
                <a:srgbClr val="9C5FB5"/>
              </a:solidFill>
            </a:endParaRPr>
          </a:p>
          <a:p>
            <a:pPr marL="285750" indent="-285750">
              <a:buFont typeface="Arial" panose="020B0604020202020204" pitchFamily="34" charset="0"/>
              <a:buChar char="•"/>
            </a:pPr>
            <a:r>
              <a:rPr lang="en-GB" sz="1200" dirty="0">
                <a:solidFill>
                  <a:srgbClr val="9C5FB5"/>
                </a:solidFill>
              </a:rPr>
              <a:t>Earn at least the National Minimum Wage while you train.</a:t>
            </a:r>
          </a:p>
          <a:p>
            <a:endParaRPr lang="en-GB" dirty="0"/>
          </a:p>
          <a:p>
            <a:r>
              <a:rPr lang="en-GB" dirty="0"/>
              <a:t>You are earning whilst you are learning. </a:t>
            </a:r>
          </a:p>
          <a:p>
            <a:endParaRPr lang="en-GB" dirty="0"/>
          </a:p>
        </p:txBody>
      </p:sp>
      <p:sp>
        <p:nvSpPr>
          <p:cNvPr id="4" name="Slide Number Placeholder 3"/>
          <p:cNvSpPr>
            <a:spLocks noGrp="1"/>
          </p:cNvSpPr>
          <p:nvPr>
            <p:ph type="sldNum" sz="quarter" idx="10"/>
          </p:nvPr>
        </p:nvSpPr>
        <p:spPr/>
        <p:txBody>
          <a:bodyPr/>
          <a:lstStyle/>
          <a:p>
            <a:fld id="{7537C9D1-CDB2-4F96-A64D-1F58BFE53F84}" type="slidenum">
              <a:rPr lang="en-GB" smtClean="0"/>
              <a:t>2</a:t>
            </a:fld>
            <a:endParaRPr lang="en-GB"/>
          </a:p>
        </p:txBody>
      </p:sp>
    </p:spTree>
    <p:extLst>
      <p:ext uri="{BB962C8B-B14F-4D97-AF65-F5344CB8AC3E}">
        <p14:creationId xmlns:p14="http://schemas.microsoft.com/office/powerpoint/2010/main" val="9533270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What levels of apprenticeship are they? Its knowing your levels.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Advanced Apprenticeships – Level 3 qualification &amp; are equivalent to 2 A-levels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Higher Apprenticeships – Between Level 4 (Foundations degree)  to Level 6 Bachelors degree or of even Level 7- Maters Degree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You can start at Apprenticeship Level 2 with the aim to progress up to 3-4-5-6-7</a:t>
            </a:r>
          </a:p>
          <a:p>
            <a:pPr marL="171450" indent="-171450">
              <a:buFont typeface="Arial" panose="020B0604020202020204" pitchFamily="34" charset="0"/>
              <a:buChar char="•"/>
            </a:pPr>
            <a:endParaRPr lang="en-GB" dirty="0"/>
          </a:p>
          <a:p>
            <a:pPr marL="0" indent="0">
              <a:buFont typeface="Arial" panose="020B0604020202020204" pitchFamily="34" charset="0"/>
              <a:buNone/>
            </a:pPr>
            <a:endParaRPr lang="en-GB" dirty="0"/>
          </a:p>
          <a:p>
            <a:endParaRPr lang="en-GB" dirty="0"/>
          </a:p>
        </p:txBody>
      </p:sp>
      <p:sp>
        <p:nvSpPr>
          <p:cNvPr id="4" name="Slide Number Placeholder 3"/>
          <p:cNvSpPr>
            <a:spLocks noGrp="1"/>
          </p:cNvSpPr>
          <p:nvPr>
            <p:ph type="sldNum" sz="quarter" idx="10"/>
          </p:nvPr>
        </p:nvSpPr>
        <p:spPr/>
        <p:txBody>
          <a:bodyPr/>
          <a:lstStyle/>
          <a:p>
            <a:fld id="{7537C9D1-CDB2-4F96-A64D-1F58BFE53F84}" type="slidenum">
              <a:rPr lang="en-GB" smtClean="0"/>
              <a:t>3</a:t>
            </a:fld>
            <a:endParaRPr lang="en-GB"/>
          </a:p>
        </p:txBody>
      </p:sp>
    </p:spTree>
    <p:extLst>
      <p:ext uri="{BB962C8B-B14F-4D97-AF65-F5344CB8AC3E}">
        <p14:creationId xmlns:p14="http://schemas.microsoft.com/office/powerpoint/2010/main" val="3517810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solidFill>
                  <a:srgbClr val="7030A0"/>
                </a:solidFill>
                <a:latin typeface="Abadi Extra Light" panose="020B0204020104020204" pitchFamily="34" charset="0"/>
              </a:rPr>
              <a:t>Legally, an employer must pay an apprentice the National Minimum Wage for apprentices, which is £4.15/hr. </a:t>
            </a:r>
          </a:p>
          <a:p>
            <a:pPr marL="0" indent="0">
              <a:buFont typeface="Arial" panose="020B0604020202020204" pitchFamily="34" charset="0"/>
              <a:buNone/>
            </a:pPr>
            <a:endParaRPr lang="en-GB" dirty="0"/>
          </a:p>
          <a:p>
            <a:r>
              <a:rPr lang="en-GB" b="1" dirty="0"/>
              <a:t>Financial support for apprentices :</a:t>
            </a:r>
          </a:p>
          <a:p>
            <a:endParaRPr lang="en-GB" dirty="0"/>
          </a:p>
          <a:p>
            <a:r>
              <a:rPr lang="en-GB" dirty="0"/>
              <a:t>There is additional support of £1000 available for Care Leavers who are starting an apprenticeship.</a:t>
            </a:r>
          </a:p>
          <a:p>
            <a:endParaRPr lang="en-GB" dirty="0"/>
          </a:p>
        </p:txBody>
      </p:sp>
      <p:sp>
        <p:nvSpPr>
          <p:cNvPr id="4" name="Slide Number Placeholder 3"/>
          <p:cNvSpPr>
            <a:spLocks noGrp="1"/>
          </p:cNvSpPr>
          <p:nvPr>
            <p:ph type="sldNum" sz="quarter" idx="10"/>
          </p:nvPr>
        </p:nvSpPr>
        <p:spPr/>
        <p:txBody>
          <a:bodyPr/>
          <a:lstStyle/>
          <a:p>
            <a:fld id="{7537C9D1-CDB2-4F96-A64D-1F58BFE53F84}" type="slidenum">
              <a:rPr lang="en-GB" smtClean="0"/>
              <a:t>4</a:t>
            </a:fld>
            <a:endParaRPr lang="en-GB"/>
          </a:p>
        </p:txBody>
      </p:sp>
    </p:spTree>
    <p:extLst>
      <p:ext uri="{BB962C8B-B14F-4D97-AF65-F5344CB8AC3E}">
        <p14:creationId xmlns:p14="http://schemas.microsoft.com/office/powerpoint/2010/main" val="344029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Balancing work and study</a:t>
            </a:r>
          </a:p>
          <a:p>
            <a:endParaRPr lang="en-GB" dirty="0"/>
          </a:p>
          <a:p>
            <a:r>
              <a:rPr lang="en-GB" dirty="0"/>
              <a:t>Prioritising work or study</a:t>
            </a:r>
          </a:p>
          <a:p>
            <a:endParaRPr lang="en-GB" dirty="0"/>
          </a:p>
          <a:p>
            <a:r>
              <a:rPr lang="en-GB" dirty="0"/>
              <a:t>A student needs to be organised – co-ordinated – and able to communicate any difficulties which arise</a:t>
            </a:r>
          </a:p>
          <a:p>
            <a:endParaRPr lang="en-GB" dirty="0"/>
          </a:p>
          <a:p>
            <a:r>
              <a:rPr lang="en-GB" dirty="0"/>
              <a:t>The student will be mixing on campus with other who are in full time study and this bring its own challenges when other seem to have the time to enjoy the STUDENT EXPERIENCE</a:t>
            </a:r>
          </a:p>
          <a:p>
            <a:endParaRPr lang="en-GB" dirty="0"/>
          </a:p>
          <a:p>
            <a:r>
              <a:rPr lang="en-GB" dirty="0"/>
              <a:t>An apprentice will be studying and have a full time job to commit too – is the student ready for this commitment??</a:t>
            </a:r>
          </a:p>
        </p:txBody>
      </p:sp>
      <p:sp>
        <p:nvSpPr>
          <p:cNvPr id="4" name="Slide Number Placeholder 3"/>
          <p:cNvSpPr>
            <a:spLocks noGrp="1"/>
          </p:cNvSpPr>
          <p:nvPr>
            <p:ph type="sldNum" sz="quarter" idx="5"/>
          </p:nvPr>
        </p:nvSpPr>
        <p:spPr/>
        <p:txBody>
          <a:bodyPr/>
          <a:lstStyle/>
          <a:p>
            <a:fld id="{7537C9D1-CDB2-4F96-A64D-1F58BFE53F84}" type="slidenum">
              <a:rPr lang="en-GB" smtClean="0"/>
              <a:t>5</a:t>
            </a:fld>
            <a:endParaRPr lang="en-GB"/>
          </a:p>
        </p:txBody>
      </p:sp>
    </p:spTree>
    <p:extLst>
      <p:ext uri="{BB962C8B-B14F-4D97-AF65-F5344CB8AC3E}">
        <p14:creationId xmlns:p14="http://schemas.microsoft.com/office/powerpoint/2010/main" val="2953694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37C9D1-CDB2-4F96-A64D-1F58BFE53F84}" type="slidenum">
              <a:rPr lang="en-GB" smtClean="0"/>
              <a:t>6</a:t>
            </a:fld>
            <a:endParaRPr lang="en-GB"/>
          </a:p>
        </p:txBody>
      </p:sp>
    </p:spTree>
    <p:extLst>
      <p:ext uri="{BB962C8B-B14F-4D97-AF65-F5344CB8AC3E}">
        <p14:creationId xmlns:p14="http://schemas.microsoft.com/office/powerpoint/2010/main" val="1926564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There are benefits for the employer also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Reduced recruitment costs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Skilled workforce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Improved retention and Engagement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EMPLOYEES WHO ARE LEARNING AND DEVELOPING IN INDUSTRY WITH INDUSTRY SPECIFIC SKILLS</a:t>
            </a:r>
          </a:p>
          <a:p>
            <a:endParaRPr lang="en-GB" dirty="0"/>
          </a:p>
        </p:txBody>
      </p:sp>
      <p:sp>
        <p:nvSpPr>
          <p:cNvPr id="4" name="Slide Number Placeholder 3"/>
          <p:cNvSpPr>
            <a:spLocks noGrp="1"/>
          </p:cNvSpPr>
          <p:nvPr>
            <p:ph type="sldNum" sz="quarter" idx="5"/>
          </p:nvPr>
        </p:nvSpPr>
        <p:spPr/>
        <p:txBody>
          <a:bodyPr/>
          <a:lstStyle/>
          <a:p>
            <a:fld id="{7537C9D1-CDB2-4F96-A64D-1F58BFE53F84}" type="slidenum">
              <a:rPr lang="en-GB" smtClean="0"/>
              <a:t>7</a:t>
            </a:fld>
            <a:endParaRPr lang="en-GB"/>
          </a:p>
        </p:txBody>
      </p:sp>
    </p:spTree>
    <p:extLst>
      <p:ext uri="{BB962C8B-B14F-4D97-AF65-F5344CB8AC3E}">
        <p14:creationId xmlns:p14="http://schemas.microsoft.com/office/powerpoint/2010/main" val="3347270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 think that sounds great? So how do you apply for these?</a:t>
            </a:r>
          </a:p>
          <a:p>
            <a:endParaRPr lang="en-GB" dirty="0"/>
          </a:p>
        </p:txBody>
      </p:sp>
      <p:sp>
        <p:nvSpPr>
          <p:cNvPr id="4" name="Slide Number Placeholder 3"/>
          <p:cNvSpPr>
            <a:spLocks noGrp="1"/>
          </p:cNvSpPr>
          <p:nvPr>
            <p:ph type="sldNum" sz="quarter" idx="10"/>
          </p:nvPr>
        </p:nvSpPr>
        <p:spPr/>
        <p:txBody>
          <a:bodyPr/>
          <a:lstStyle/>
          <a:p>
            <a:fld id="{7537C9D1-CDB2-4F96-A64D-1F58BFE53F84}" type="slidenum">
              <a:rPr lang="en-GB" smtClean="0"/>
              <a:t>8</a:t>
            </a:fld>
            <a:endParaRPr lang="en-GB"/>
          </a:p>
        </p:txBody>
      </p:sp>
    </p:spTree>
    <p:extLst>
      <p:ext uri="{BB962C8B-B14F-4D97-AF65-F5344CB8AC3E}">
        <p14:creationId xmlns:p14="http://schemas.microsoft.com/office/powerpoint/2010/main" val="2892491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 variety of websites you will be able to find vacancies; The Student room, Job and Company websites such as Indeed and Monster as well as the Government website. </a:t>
            </a:r>
          </a:p>
          <a:p>
            <a:endParaRPr lang="en-GB" dirty="0"/>
          </a:p>
          <a:p>
            <a:r>
              <a:rPr lang="en-GB" dirty="0"/>
              <a:t>Some employers will ask you to apply directly to them. If this is the case, you’ll be directed to the right place on the “</a:t>
            </a:r>
            <a:r>
              <a:rPr lang="en-GB" b="1" dirty="0"/>
              <a:t>Find an apprenticeship”</a:t>
            </a:r>
            <a:r>
              <a:rPr lang="en-GB" dirty="0"/>
              <a:t> website.</a:t>
            </a:r>
          </a:p>
          <a:p>
            <a:endParaRPr lang="en-GB" dirty="0"/>
          </a:p>
          <a:p>
            <a:r>
              <a:rPr lang="en-GB" dirty="0"/>
              <a:t>If you want to work for a particular employer, look on their </a:t>
            </a:r>
            <a:r>
              <a:rPr lang="en-GB" b="1" dirty="0"/>
              <a:t>website</a:t>
            </a:r>
            <a:r>
              <a:rPr lang="en-GB" dirty="0"/>
              <a:t> - most businesses have a jobs page for apprenticeships or vacancies. </a:t>
            </a:r>
          </a:p>
          <a:p>
            <a:endParaRPr lang="en-GB" dirty="0"/>
          </a:p>
          <a:p>
            <a:r>
              <a:rPr lang="en-GB" dirty="0" err="1"/>
              <a:t>Linkedin</a:t>
            </a:r>
            <a:r>
              <a:rPr lang="en-GB" dirty="0"/>
              <a:t> – is also a developing resource</a:t>
            </a:r>
          </a:p>
          <a:p>
            <a:endParaRPr lang="en-GB" dirty="0"/>
          </a:p>
          <a:p>
            <a:r>
              <a:rPr lang="en-GB" dirty="0"/>
              <a:t>6</a:t>
            </a:r>
            <a:r>
              <a:rPr lang="en-GB" baseline="30000" dirty="0"/>
              <a:t>th</a:t>
            </a:r>
            <a:r>
              <a:rPr lang="en-GB" dirty="0"/>
              <a:t> Form mentors will also share any information with 6</a:t>
            </a:r>
            <a:r>
              <a:rPr lang="en-GB" baseline="30000" dirty="0"/>
              <a:t>th</a:t>
            </a:r>
            <a:r>
              <a:rPr lang="en-GB" dirty="0"/>
              <a:t> form students – including careers fairs in school and local recruitment events.</a:t>
            </a:r>
          </a:p>
          <a:p>
            <a:pPr marL="228600" indent="-228600">
              <a:buFont typeface="+mj-lt"/>
              <a:buAutoNum type="arabicPeriod"/>
            </a:pPr>
            <a:endParaRPr lang="en-GB" dirty="0"/>
          </a:p>
          <a:p>
            <a:endParaRPr lang="en-GB" dirty="0"/>
          </a:p>
        </p:txBody>
      </p:sp>
      <p:sp>
        <p:nvSpPr>
          <p:cNvPr id="4" name="Slide Number Placeholder 3"/>
          <p:cNvSpPr>
            <a:spLocks noGrp="1"/>
          </p:cNvSpPr>
          <p:nvPr>
            <p:ph type="sldNum" sz="quarter" idx="10"/>
          </p:nvPr>
        </p:nvSpPr>
        <p:spPr/>
        <p:txBody>
          <a:bodyPr/>
          <a:lstStyle/>
          <a:p>
            <a:fld id="{7537C9D1-CDB2-4F96-A64D-1F58BFE53F84}" type="slidenum">
              <a:rPr lang="en-GB" smtClean="0"/>
              <a:t>9</a:t>
            </a:fld>
            <a:endParaRPr lang="en-GB"/>
          </a:p>
        </p:txBody>
      </p:sp>
    </p:spTree>
    <p:extLst>
      <p:ext uri="{BB962C8B-B14F-4D97-AF65-F5344CB8AC3E}">
        <p14:creationId xmlns:p14="http://schemas.microsoft.com/office/powerpoint/2010/main" val="1237785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37C9D1-CDB2-4F96-A64D-1F58BFE53F84}" type="slidenum">
              <a:rPr lang="en-GB" smtClean="0"/>
              <a:t>10</a:t>
            </a:fld>
            <a:endParaRPr lang="en-GB"/>
          </a:p>
        </p:txBody>
      </p:sp>
    </p:spTree>
    <p:extLst>
      <p:ext uri="{BB962C8B-B14F-4D97-AF65-F5344CB8AC3E}">
        <p14:creationId xmlns:p14="http://schemas.microsoft.com/office/powerpoint/2010/main" val="10321531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37C9D1-CDB2-4F96-A64D-1F58BFE53F84}" type="slidenum">
              <a:rPr lang="en-GB" smtClean="0"/>
              <a:t>11</a:t>
            </a:fld>
            <a:endParaRPr lang="en-GB"/>
          </a:p>
        </p:txBody>
      </p:sp>
    </p:spTree>
    <p:extLst>
      <p:ext uri="{BB962C8B-B14F-4D97-AF65-F5344CB8AC3E}">
        <p14:creationId xmlns:p14="http://schemas.microsoft.com/office/powerpoint/2010/main" val="2349335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29C4ADA-FDBB-4660-A068-990C45311629}"/>
              </a:ext>
            </a:extLst>
          </p:cNvPr>
          <p:cNvSpPr>
            <a:spLocks noGrp="1"/>
          </p:cNvSpPr>
          <p:nvPr>
            <p:ph type="title"/>
          </p:nvPr>
        </p:nvSpPr>
        <p:spPr>
          <a:xfrm>
            <a:off x="838200" y="365125"/>
            <a:ext cx="10515600" cy="1325563"/>
          </a:xfrm>
          <a:prstGeom prst="rect">
            <a:avLst/>
          </a:prstGeom>
        </p:spPr>
        <p:txBody>
          <a:bodyPr/>
          <a:lstStyle>
            <a:lvl1pPr>
              <a:defRPr sz="5000" b="1"/>
            </a:lvl1pPr>
          </a:lstStyle>
          <a:p>
            <a:r>
              <a:rPr lang="en-US"/>
              <a:t>Click to edit Master title style</a:t>
            </a:r>
            <a:endParaRPr lang="en-GB"/>
          </a:p>
        </p:txBody>
      </p:sp>
      <p:sp>
        <p:nvSpPr>
          <p:cNvPr id="9" name="Text Placeholder 8">
            <a:extLst>
              <a:ext uri="{FF2B5EF4-FFF2-40B4-BE49-F238E27FC236}">
                <a16:creationId xmlns:a16="http://schemas.microsoft.com/office/drawing/2014/main" id="{B4010133-EE09-4484-83F8-599A6C332357}"/>
              </a:ext>
            </a:extLst>
          </p:cNvPr>
          <p:cNvSpPr>
            <a:spLocks noGrp="1"/>
          </p:cNvSpPr>
          <p:nvPr>
            <p:ph type="body" sz="quarter" idx="10"/>
          </p:nvPr>
        </p:nvSpPr>
        <p:spPr>
          <a:xfrm>
            <a:off x="838200" y="1857375"/>
            <a:ext cx="10515600" cy="4002088"/>
          </a:xfrm>
          <a:prstGeom prst="rect">
            <a:avLst/>
          </a:prstGeom>
        </p:spPr>
        <p:txBody>
          <a:bodyPr/>
          <a:lstStyle>
            <a:lvl1pPr>
              <a:defRPr sz="2400" b="1">
                <a:solidFill>
                  <a:srgbClr val="8A5873"/>
                </a:solidFill>
              </a:defRPr>
            </a:lvl1pPr>
            <a:lvl2pPr>
              <a:defRPr sz="2400" b="1">
                <a:solidFill>
                  <a:srgbClr val="8A5873"/>
                </a:solidFill>
              </a:defRPr>
            </a:lvl2pPr>
            <a:lvl3pPr>
              <a:defRPr sz="2400" b="1">
                <a:solidFill>
                  <a:srgbClr val="8A5873"/>
                </a:solidFill>
              </a:defRPr>
            </a:lvl3pPr>
            <a:lvl4pPr>
              <a:defRPr sz="2400" b="1">
                <a:solidFill>
                  <a:srgbClr val="8A5873"/>
                </a:solidFill>
              </a:defRPr>
            </a:lvl4pPr>
            <a:lvl5pPr>
              <a:defRPr sz="2400" b="1">
                <a:solidFill>
                  <a:srgbClr val="8A5873"/>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102813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7531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8A5873"/>
        </a:solidFill>
        <a:effectLst/>
      </p:bgPr>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926F3361-9F1F-40D9-BA07-D9F16844BA27}"/>
              </a:ext>
            </a:extLst>
          </p:cNvPr>
          <p:cNvSpPr>
            <a:spLocks noGrp="1"/>
          </p:cNvSpPr>
          <p:nvPr>
            <p:ph type="body" sz="quarter" idx="10"/>
          </p:nvPr>
        </p:nvSpPr>
        <p:spPr>
          <a:xfrm>
            <a:off x="784225" y="1790700"/>
            <a:ext cx="10636250" cy="4124908"/>
          </a:xfrm>
          <a:prstGeom prst="rect">
            <a:avLst/>
          </a:prstGeom>
        </p:spPr>
        <p:txBody>
          <a:bodyPr/>
          <a:lstStyle>
            <a:lvl1pPr>
              <a:defRPr sz="2400" b="1">
                <a:solidFill>
                  <a:schemeClr val="bg1"/>
                </a:solidFill>
                <a:latin typeface="+mn-lt"/>
              </a:defRPr>
            </a:lvl1pPr>
            <a:lvl2pPr>
              <a:defRPr sz="2400" b="1">
                <a:solidFill>
                  <a:schemeClr val="bg1"/>
                </a:solidFill>
                <a:latin typeface="+mn-lt"/>
              </a:defRPr>
            </a:lvl2pPr>
            <a:lvl3pPr>
              <a:defRPr sz="2400" b="1">
                <a:solidFill>
                  <a:schemeClr val="bg1"/>
                </a:solidFill>
                <a:latin typeface="+mn-lt"/>
              </a:defRPr>
            </a:lvl3pPr>
            <a:lvl4pPr>
              <a:defRPr sz="2400" b="1">
                <a:solidFill>
                  <a:schemeClr val="bg1"/>
                </a:solidFill>
                <a:latin typeface="+mn-lt"/>
              </a:defRPr>
            </a:lvl4pPr>
            <a:lvl5pPr>
              <a:defRPr sz="2400" b="1">
                <a:solidFill>
                  <a:schemeClr val="bg1"/>
                </a:solidFill>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Title 11">
            <a:extLst>
              <a:ext uri="{FF2B5EF4-FFF2-40B4-BE49-F238E27FC236}">
                <a16:creationId xmlns:a16="http://schemas.microsoft.com/office/drawing/2014/main" id="{F1874924-807A-4A0E-8E01-08BF20E8FECC}"/>
              </a:ext>
            </a:extLst>
          </p:cNvPr>
          <p:cNvSpPr>
            <a:spLocks noGrp="1"/>
          </p:cNvSpPr>
          <p:nvPr>
            <p:ph type="title"/>
          </p:nvPr>
        </p:nvSpPr>
        <p:spPr>
          <a:xfrm>
            <a:off x="784225" y="365125"/>
            <a:ext cx="10636250" cy="1325563"/>
          </a:xfrm>
          <a:prstGeom prst="rect">
            <a:avLst/>
          </a:prstGeom>
        </p:spPr>
        <p:txBody>
          <a:bodyPr/>
          <a:lstStyle>
            <a:lvl1pPr>
              <a:defRPr sz="5000" b="1">
                <a:solidFill>
                  <a:schemeClr val="bg1"/>
                </a:solidFill>
              </a:defRPr>
            </a:lvl1pPr>
          </a:lstStyle>
          <a:p>
            <a:r>
              <a:rPr lang="en-US"/>
              <a:t>Click to edit Master title style</a:t>
            </a:r>
            <a:endParaRPr lang="en-GB"/>
          </a:p>
        </p:txBody>
      </p:sp>
    </p:spTree>
    <p:extLst>
      <p:ext uri="{BB962C8B-B14F-4D97-AF65-F5344CB8AC3E}">
        <p14:creationId xmlns:p14="http://schemas.microsoft.com/office/powerpoint/2010/main" val="2164051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8A5873"/>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E6471FA7-3818-41E3-B76E-BB9FF839682D}"/>
              </a:ext>
            </a:extLst>
          </p:cNvPr>
          <p:cNvSpPr>
            <a:spLocks noGrp="1"/>
          </p:cNvSpPr>
          <p:nvPr>
            <p:ph type="body" sz="quarter" idx="10"/>
          </p:nvPr>
        </p:nvSpPr>
        <p:spPr>
          <a:xfrm>
            <a:off x="784225" y="1790700"/>
            <a:ext cx="10636250" cy="2398713"/>
          </a:xfrm>
          <a:prstGeom prst="rect">
            <a:avLst/>
          </a:prstGeom>
        </p:spPr>
        <p:txBody>
          <a:bodyPr/>
          <a:lstStyle>
            <a:lvl1pPr>
              <a:defRPr sz="2400" b="1">
                <a:solidFill>
                  <a:schemeClr val="bg1"/>
                </a:solidFill>
                <a:latin typeface="+mn-lt"/>
              </a:defRPr>
            </a:lvl1pPr>
            <a:lvl2pPr>
              <a:defRPr sz="2400" b="1">
                <a:solidFill>
                  <a:schemeClr val="bg1"/>
                </a:solidFill>
                <a:latin typeface="+mn-lt"/>
              </a:defRPr>
            </a:lvl2pPr>
            <a:lvl3pPr>
              <a:defRPr sz="2400" b="1">
                <a:solidFill>
                  <a:schemeClr val="bg1"/>
                </a:solidFill>
                <a:latin typeface="+mn-lt"/>
              </a:defRPr>
            </a:lvl3pPr>
            <a:lvl4pPr>
              <a:defRPr sz="2400" b="1">
                <a:solidFill>
                  <a:schemeClr val="bg1"/>
                </a:solidFill>
                <a:latin typeface="+mn-lt"/>
              </a:defRPr>
            </a:lvl4pPr>
            <a:lvl5pPr>
              <a:defRPr sz="2400" b="1">
                <a:solidFill>
                  <a:schemeClr val="bg1"/>
                </a:solidFill>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1">
            <a:extLst>
              <a:ext uri="{FF2B5EF4-FFF2-40B4-BE49-F238E27FC236}">
                <a16:creationId xmlns:a16="http://schemas.microsoft.com/office/drawing/2014/main" id="{513A2BAB-820F-4BD6-89A5-5CD699043830}"/>
              </a:ext>
            </a:extLst>
          </p:cNvPr>
          <p:cNvSpPr>
            <a:spLocks noGrp="1"/>
          </p:cNvSpPr>
          <p:nvPr>
            <p:ph type="title"/>
          </p:nvPr>
        </p:nvSpPr>
        <p:spPr>
          <a:xfrm>
            <a:off x="784225" y="365125"/>
            <a:ext cx="10636250" cy="1325563"/>
          </a:xfrm>
          <a:prstGeom prst="rect">
            <a:avLst/>
          </a:prstGeom>
        </p:spPr>
        <p:txBody>
          <a:bodyPr/>
          <a:lstStyle>
            <a:lvl1pPr>
              <a:defRPr sz="5000" b="1">
                <a:solidFill>
                  <a:schemeClr val="bg1"/>
                </a:solidFill>
              </a:defRPr>
            </a:lvl1pPr>
          </a:lstStyle>
          <a:p>
            <a:r>
              <a:rPr lang="en-US"/>
              <a:t>Click to edit Master title style</a:t>
            </a:r>
            <a:endParaRPr lang="en-GB"/>
          </a:p>
        </p:txBody>
      </p:sp>
    </p:spTree>
    <p:extLst>
      <p:ext uri="{BB962C8B-B14F-4D97-AF65-F5344CB8AC3E}">
        <p14:creationId xmlns:p14="http://schemas.microsoft.com/office/powerpoint/2010/main" val="8910965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3.xml"/><Relationship Id="rId1" Type="http://schemas.openxmlformats.org/officeDocument/2006/relationships/slideLayout" Target="../slideLayouts/slideLayout4.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04A8A67-955A-44F8-B433-5592ACA453AF}"/>
              </a:ext>
            </a:extLst>
          </p:cNvPr>
          <p:cNvPicPr>
            <a:picLocks noChangeAspect="1"/>
          </p:cNvPicPr>
          <p:nvPr userDrawn="1"/>
        </p:nvPicPr>
        <p:blipFill>
          <a:blip r:embed="rId4"/>
          <a:stretch>
            <a:fillRect/>
          </a:stretch>
        </p:blipFill>
        <p:spPr>
          <a:xfrm>
            <a:off x="6892119" y="6318913"/>
            <a:ext cx="4600960" cy="416258"/>
          </a:xfrm>
          <a:prstGeom prst="rect">
            <a:avLst/>
          </a:prstGeom>
        </p:spPr>
      </p:pic>
    </p:spTree>
    <p:extLst>
      <p:ext uri="{BB962C8B-B14F-4D97-AF65-F5344CB8AC3E}">
        <p14:creationId xmlns:p14="http://schemas.microsoft.com/office/powerpoint/2010/main" val="4046601478"/>
      </p:ext>
    </p:extLst>
  </p:cSld>
  <p:clrMap bg1="lt1" tx1="dk1" bg2="lt2" tx2="dk2" accent1="accent1" accent2="accent2" accent3="accent3" accent4="accent4" accent5="accent5" accent6="accent6" hlink="hlink" folHlink="folHlink"/>
  <p:sldLayoutIdLst>
    <p:sldLayoutId id="2147483662" r:id="rId1"/>
    <p:sldLayoutId id="214748366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8A5873"/>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4758B0-1A83-4467-AF53-6901573133EB}"/>
              </a:ext>
            </a:extLst>
          </p:cNvPr>
          <p:cNvPicPr>
            <a:picLocks noChangeAspect="1"/>
          </p:cNvPicPr>
          <p:nvPr userDrawn="1"/>
        </p:nvPicPr>
        <p:blipFill>
          <a:blip r:embed="rId3"/>
          <a:stretch>
            <a:fillRect/>
          </a:stretch>
        </p:blipFill>
        <p:spPr>
          <a:xfrm>
            <a:off x="6892119" y="6318913"/>
            <a:ext cx="4600960" cy="416258"/>
          </a:xfrm>
          <a:prstGeom prst="rect">
            <a:avLst/>
          </a:prstGeom>
        </p:spPr>
      </p:pic>
    </p:spTree>
    <p:extLst>
      <p:ext uri="{BB962C8B-B14F-4D97-AF65-F5344CB8AC3E}">
        <p14:creationId xmlns:p14="http://schemas.microsoft.com/office/powerpoint/2010/main" val="3728423558"/>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8A5873"/>
        </a:solidFill>
        <a:effectLst/>
      </p:bgPr>
    </p:bg>
    <p:spTree>
      <p:nvGrpSpPr>
        <p:cNvPr id="1" name=""/>
        <p:cNvGrpSpPr/>
        <p:nvPr/>
      </p:nvGrpSpPr>
      <p:grpSpPr>
        <a:xfrm>
          <a:off x="0" y="0"/>
          <a:ext cx="0" cy="0"/>
          <a:chOff x="0" y="0"/>
          <a:chExt cx="0" cy="0"/>
        </a:xfrm>
      </p:grpSpPr>
      <p:sp>
        <p:nvSpPr>
          <p:cNvPr id="13" name="Text Placeholder 14">
            <a:extLst>
              <a:ext uri="{FF2B5EF4-FFF2-40B4-BE49-F238E27FC236}">
                <a16:creationId xmlns:a16="http://schemas.microsoft.com/office/drawing/2014/main" id="{A35C66BD-DF0B-467C-B18A-A19D8E0EF143}"/>
              </a:ext>
            </a:extLst>
          </p:cNvPr>
          <p:cNvSpPr txBox="1">
            <a:spLocks/>
          </p:cNvSpPr>
          <p:nvPr userDrawn="1"/>
        </p:nvSpPr>
        <p:spPr>
          <a:xfrm>
            <a:off x="6257970" y="4348738"/>
            <a:ext cx="4058124" cy="838404"/>
          </a:xfrm>
          <a:prstGeom prst="rect">
            <a:avLst/>
          </a:prstGeom>
        </p:spPr>
        <p:txBody>
          <a:bodyPr/>
          <a:lstStyle>
            <a:lvl1pPr marL="390525" indent="-390525" algn="l" defTabSz="520700" rtl="0" eaLnBrk="1" fontAlgn="base" hangingPunct="1">
              <a:spcBef>
                <a:spcPct val="20000"/>
              </a:spcBef>
              <a:spcAft>
                <a:spcPct val="0"/>
              </a:spcAft>
              <a:buFont typeface="Arial" panose="020B0604020202020204" pitchFamily="34" charset="0"/>
              <a:buChar char="•"/>
              <a:defRPr sz="3200" kern="1200">
                <a:solidFill>
                  <a:schemeClr val="tx1"/>
                </a:solidFill>
                <a:latin typeface="Arial MT Lt"/>
                <a:ea typeface="MS PGothic" panose="020B0600070205080204" pitchFamily="34" charset="-128"/>
                <a:cs typeface="Arial MT Lt"/>
              </a:defRPr>
            </a:lvl1pPr>
            <a:lvl2pPr marL="846138" indent="-325438" algn="l" defTabSz="520700"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Arial MT Lt"/>
                <a:cs typeface="Arial MT Lt"/>
              </a:defRPr>
            </a:lvl2pPr>
            <a:lvl3pPr marL="1303338" indent="-260350" algn="l" defTabSz="520700" rtl="0" eaLnBrk="1" fontAlgn="base" hangingPunct="1">
              <a:spcBef>
                <a:spcPct val="20000"/>
              </a:spcBef>
              <a:spcAft>
                <a:spcPct val="0"/>
              </a:spcAft>
              <a:buFont typeface="Arial" panose="020B0604020202020204" pitchFamily="34" charset="0"/>
              <a:buChar char="•"/>
              <a:defRPr sz="2700" kern="1200">
                <a:solidFill>
                  <a:schemeClr val="tx1"/>
                </a:solidFill>
                <a:latin typeface="+mn-lt"/>
                <a:ea typeface="Arial MT Lt"/>
                <a:cs typeface="Arial MT Lt"/>
              </a:defRPr>
            </a:lvl3pPr>
            <a:lvl4pPr marL="1824038" indent="-260350" algn="l" defTabSz="520700" rtl="0" eaLnBrk="1" fontAlgn="base" hangingPunct="1">
              <a:spcBef>
                <a:spcPct val="20000"/>
              </a:spcBef>
              <a:spcAft>
                <a:spcPct val="0"/>
              </a:spcAft>
              <a:buFont typeface="Arial" panose="020B0604020202020204" pitchFamily="34" charset="0"/>
              <a:buChar char="–"/>
              <a:defRPr sz="2300" kern="1200">
                <a:solidFill>
                  <a:schemeClr val="tx1"/>
                </a:solidFill>
                <a:latin typeface="+mn-lt"/>
                <a:ea typeface="Arial MT Lt"/>
                <a:cs typeface="Arial MT Lt"/>
              </a:defRPr>
            </a:lvl4pPr>
            <a:lvl5pPr marL="2346325" indent="-260350" algn="l" defTabSz="520700" rtl="0" eaLnBrk="1" fontAlgn="base" hangingPunct="1">
              <a:spcBef>
                <a:spcPct val="20000"/>
              </a:spcBef>
              <a:spcAft>
                <a:spcPct val="0"/>
              </a:spcAft>
              <a:buFont typeface="Arial" panose="020B0604020202020204" pitchFamily="34" charset="0"/>
              <a:buChar char="»"/>
              <a:defRPr sz="2300" kern="1200">
                <a:solidFill>
                  <a:schemeClr val="tx1"/>
                </a:solidFill>
                <a:latin typeface="+mn-lt"/>
                <a:ea typeface="Arial MT Lt"/>
                <a:cs typeface="Arial MT Lt"/>
              </a:defRPr>
            </a:lvl5pPr>
            <a:lvl6pPr marL="2867901" indent="-260718" algn="l" defTabSz="521437" rtl="0" eaLnBrk="1" latinLnBrk="0" hangingPunct="1">
              <a:spcBef>
                <a:spcPct val="20000"/>
              </a:spcBef>
              <a:buFont typeface="Arial"/>
              <a:buChar char="•"/>
              <a:defRPr sz="2300" kern="1200">
                <a:solidFill>
                  <a:schemeClr val="tx1"/>
                </a:solidFill>
                <a:latin typeface="+mn-lt"/>
                <a:ea typeface="+mn-ea"/>
                <a:cs typeface="+mn-cs"/>
              </a:defRPr>
            </a:lvl6pPr>
            <a:lvl7pPr marL="3389338" indent="-260718" algn="l" defTabSz="521437" rtl="0" eaLnBrk="1" latinLnBrk="0" hangingPunct="1">
              <a:spcBef>
                <a:spcPct val="20000"/>
              </a:spcBef>
              <a:buFont typeface="Arial"/>
              <a:buChar char="•"/>
              <a:defRPr sz="2300" kern="1200">
                <a:solidFill>
                  <a:schemeClr val="tx1"/>
                </a:solidFill>
                <a:latin typeface="+mn-lt"/>
                <a:ea typeface="+mn-ea"/>
                <a:cs typeface="+mn-cs"/>
              </a:defRPr>
            </a:lvl7pPr>
            <a:lvl8pPr marL="3910775" indent="-260718" algn="l" defTabSz="521437" rtl="0" eaLnBrk="1" latinLnBrk="0" hangingPunct="1">
              <a:spcBef>
                <a:spcPct val="20000"/>
              </a:spcBef>
              <a:buFont typeface="Arial"/>
              <a:buChar char="•"/>
              <a:defRPr sz="2300" kern="1200">
                <a:solidFill>
                  <a:schemeClr val="tx1"/>
                </a:solidFill>
                <a:latin typeface="+mn-lt"/>
                <a:ea typeface="+mn-ea"/>
                <a:cs typeface="+mn-cs"/>
              </a:defRPr>
            </a:lvl8pPr>
            <a:lvl9pPr marL="4432211" indent="-260718" algn="l" defTabSz="521437" rtl="0" eaLnBrk="1" latinLnBrk="0" hangingPunct="1">
              <a:spcBef>
                <a:spcPct val="20000"/>
              </a:spcBef>
              <a:buFont typeface="Arial"/>
              <a:buChar char="•"/>
              <a:defRPr sz="2300" kern="1200">
                <a:solidFill>
                  <a:schemeClr val="tx1"/>
                </a:solidFill>
                <a:latin typeface="+mn-lt"/>
                <a:ea typeface="+mn-ea"/>
                <a:cs typeface="+mn-cs"/>
              </a:defRPr>
            </a:lvl9pPr>
          </a:lstStyle>
          <a:p>
            <a:pPr marL="0" indent="0">
              <a:buFont typeface="Arial" panose="020B0604020202020204" pitchFamily="34" charset="0"/>
              <a:buNone/>
            </a:pPr>
            <a:r>
              <a:rPr lang="en-GB" sz="3200" b="1" dirty="0">
                <a:solidFill>
                  <a:srgbClr val="FFFFFF"/>
                </a:solidFill>
              </a:rPr>
              <a:t>@</a:t>
            </a:r>
            <a:r>
              <a:rPr lang="en-GB" sz="3200" b="1" dirty="0" err="1">
                <a:solidFill>
                  <a:srgbClr val="FFFFFF"/>
                </a:solidFill>
              </a:rPr>
              <a:t>AspireHigherNet</a:t>
            </a:r>
            <a:endParaRPr lang="en-GB" sz="3200" b="1" dirty="0">
              <a:solidFill>
                <a:srgbClr val="FFFFFF"/>
              </a:solidFill>
            </a:endParaRPr>
          </a:p>
        </p:txBody>
      </p:sp>
      <p:pic>
        <p:nvPicPr>
          <p:cNvPr id="14" name="Picture 13">
            <a:extLst>
              <a:ext uri="{FF2B5EF4-FFF2-40B4-BE49-F238E27FC236}">
                <a16:creationId xmlns:a16="http://schemas.microsoft.com/office/drawing/2014/main" id="{8B4E578E-234A-4E9C-B30D-FAB9A1425F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32466" y="3614854"/>
            <a:ext cx="1886988" cy="1886988"/>
          </a:xfrm>
          <a:prstGeom prst="rect">
            <a:avLst/>
          </a:prstGeom>
        </p:spPr>
      </p:pic>
      <p:pic>
        <p:nvPicPr>
          <p:cNvPr id="5" name="Picture 4">
            <a:extLst>
              <a:ext uri="{FF2B5EF4-FFF2-40B4-BE49-F238E27FC236}">
                <a16:creationId xmlns:a16="http://schemas.microsoft.com/office/drawing/2014/main" id="{6460592C-23F3-40D1-A5D6-462863BB8026}"/>
              </a:ext>
            </a:extLst>
          </p:cNvPr>
          <p:cNvPicPr>
            <a:picLocks noChangeAspect="1"/>
          </p:cNvPicPr>
          <p:nvPr userDrawn="1"/>
        </p:nvPicPr>
        <p:blipFill>
          <a:blip r:embed="rId4"/>
          <a:stretch>
            <a:fillRect/>
          </a:stretch>
        </p:blipFill>
        <p:spPr>
          <a:xfrm>
            <a:off x="6892119" y="6318913"/>
            <a:ext cx="4600960" cy="416258"/>
          </a:xfrm>
          <a:prstGeom prst="rect">
            <a:avLst/>
          </a:prstGeom>
        </p:spPr>
      </p:pic>
    </p:spTree>
    <p:extLst>
      <p:ext uri="{BB962C8B-B14F-4D97-AF65-F5344CB8AC3E}">
        <p14:creationId xmlns:p14="http://schemas.microsoft.com/office/powerpoint/2010/main" val="2559185053"/>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98157-20D0-4CC6-6B93-3EB88067C4D8}"/>
              </a:ext>
            </a:extLst>
          </p:cNvPr>
          <p:cNvSpPr>
            <a:spLocks noGrp="1"/>
          </p:cNvSpPr>
          <p:nvPr>
            <p:ph type="title"/>
          </p:nvPr>
        </p:nvSpPr>
        <p:spPr>
          <a:xfrm>
            <a:off x="838200" y="365125"/>
            <a:ext cx="5765800" cy="3834342"/>
          </a:xfrm>
        </p:spPr>
        <p:txBody>
          <a:bodyPr/>
          <a:lstStyle/>
          <a:p>
            <a:r>
              <a:rPr lang="en-GB" dirty="0"/>
              <a:t>Higher </a:t>
            </a:r>
            <a:br>
              <a:rPr lang="en-GB" dirty="0"/>
            </a:br>
            <a:r>
              <a:rPr lang="en-GB" dirty="0"/>
              <a:t>and </a:t>
            </a:r>
            <a:br>
              <a:rPr lang="en-GB" dirty="0"/>
            </a:br>
            <a:r>
              <a:rPr lang="en-GB" dirty="0"/>
              <a:t>Degree Apprenticeships</a:t>
            </a:r>
          </a:p>
        </p:txBody>
      </p:sp>
      <p:pic>
        <p:nvPicPr>
          <p:cNvPr id="4" name="Picture 3">
            <a:extLst>
              <a:ext uri="{FF2B5EF4-FFF2-40B4-BE49-F238E27FC236}">
                <a16:creationId xmlns:a16="http://schemas.microsoft.com/office/drawing/2014/main" id="{82A4FC3D-C06F-557A-F6ED-714D5FEDD09C}"/>
              </a:ext>
            </a:extLst>
          </p:cNvPr>
          <p:cNvPicPr>
            <a:picLocks noChangeAspect="1"/>
          </p:cNvPicPr>
          <p:nvPr/>
        </p:nvPicPr>
        <p:blipFill>
          <a:blip r:embed="rId2"/>
          <a:stretch>
            <a:fillRect/>
          </a:stretch>
        </p:blipFill>
        <p:spPr>
          <a:xfrm>
            <a:off x="6961632" y="0"/>
            <a:ext cx="5230368" cy="6858000"/>
          </a:xfrm>
          <a:prstGeom prst="rect">
            <a:avLst/>
          </a:prstGeom>
        </p:spPr>
      </p:pic>
      <p:pic>
        <p:nvPicPr>
          <p:cNvPr id="5" name="Picture 4">
            <a:extLst>
              <a:ext uri="{FF2B5EF4-FFF2-40B4-BE49-F238E27FC236}">
                <a16:creationId xmlns:a16="http://schemas.microsoft.com/office/drawing/2014/main" id="{E013B71C-EB65-E803-ABAB-F8B98D001745}"/>
              </a:ext>
            </a:extLst>
          </p:cNvPr>
          <p:cNvPicPr>
            <a:picLocks noChangeAspect="1"/>
          </p:cNvPicPr>
          <p:nvPr/>
        </p:nvPicPr>
        <p:blipFill>
          <a:blip r:embed="rId3"/>
          <a:stretch>
            <a:fillRect/>
          </a:stretch>
        </p:blipFill>
        <p:spPr>
          <a:xfrm>
            <a:off x="865179" y="5791108"/>
            <a:ext cx="5230821" cy="1066892"/>
          </a:xfrm>
          <a:prstGeom prst="rect">
            <a:avLst/>
          </a:prstGeom>
        </p:spPr>
      </p:pic>
      <p:pic>
        <p:nvPicPr>
          <p:cNvPr id="7" name="Picture 6" descr="A logo with a bird and a circle&#10;&#10;AI-generated content may be incorrect.">
            <a:extLst>
              <a:ext uri="{FF2B5EF4-FFF2-40B4-BE49-F238E27FC236}">
                <a16:creationId xmlns:a16="http://schemas.microsoft.com/office/drawing/2014/main" id="{69DD3A6B-D3B9-F253-4956-3F2B9CA00C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6843" y="3337362"/>
            <a:ext cx="2453746" cy="2453746"/>
          </a:xfrm>
          <a:prstGeom prst="rect">
            <a:avLst/>
          </a:prstGeom>
        </p:spPr>
      </p:pic>
    </p:spTree>
    <p:extLst>
      <p:ext uri="{BB962C8B-B14F-4D97-AF65-F5344CB8AC3E}">
        <p14:creationId xmlns:p14="http://schemas.microsoft.com/office/powerpoint/2010/main" val="1889691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3A2CD-5B56-475C-B7A7-018CDADF7E68}"/>
              </a:ext>
            </a:extLst>
          </p:cNvPr>
          <p:cNvSpPr>
            <a:spLocks noGrp="1"/>
          </p:cNvSpPr>
          <p:nvPr>
            <p:ph type="title"/>
          </p:nvPr>
        </p:nvSpPr>
        <p:spPr/>
        <p:txBody>
          <a:bodyPr/>
          <a:lstStyle/>
          <a:p>
            <a:r>
              <a:rPr lang="en-GB" dirty="0"/>
              <a:t>What is a Higher Apprenticeship?</a:t>
            </a:r>
          </a:p>
        </p:txBody>
      </p:sp>
      <p:sp>
        <p:nvSpPr>
          <p:cNvPr id="3" name="Text Placeholder 2">
            <a:extLst>
              <a:ext uri="{FF2B5EF4-FFF2-40B4-BE49-F238E27FC236}">
                <a16:creationId xmlns:a16="http://schemas.microsoft.com/office/drawing/2014/main" id="{090B35D6-CAB4-4F75-87D8-570023F42089}"/>
              </a:ext>
            </a:extLst>
          </p:cNvPr>
          <p:cNvSpPr>
            <a:spLocks noGrp="1"/>
          </p:cNvSpPr>
          <p:nvPr>
            <p:ph type="body" sz="quarter" idx="10"/>
          </p:nvPr>
        </p:nvSpPr>
        <p:spPr>
          <a:xfrm>
            <a:off x="5402892" y="1385887"/>
            <a:ext cx="6504628" cy="4573541"/>
          </a:xfrm>
        </p:spPr>
        <p:txBody>
          <a:bodyPr/>
          <a:lstStyle/>
          <a:p>
            <a:pPr marL="285750" indent="-285750"/>
            <a:r>
              <a:rPr lang="en-GB" b="0" dirty="0">
                <a:solidFill>
                  <a:srgbClr val="9C5FB5"/>
                </a:solidFill>
              </a:rPr>
              <a:t>Combines on-the-job training with classroom learning</a:t>
            </a:r>
          </a:p>
          <a:p>
            <a:endParaRPr lang="en-GB" b="0" dirty="0">
              <a:solidFill>
                <a:srgbClr val="9C5FB5"/>
              </a:solidFill>
            </a:endParaRPr>
          </a:p>
          <a:p>
            <a:pPr marL="285750" indent="-285750"/>
            <a:r>
              <a:rPr lang="en-GB" b="0" dirty="0">
                <a:solidFill>
                  <a:srgbClr val="9C5FB5"/>
                </a:solidFill>
              </a:rPr>
              <a:t>Study at an accredited University to achieve a higher level qualification</a:t>
            </a:r>
          </a:p>
          <a:p>
            <a:endParaRPr lang="en-GB" b="0" dirty="0">
              <a:solidFill>
                <a:srgbClr val="9C5FB5"/>
              </a:solidFill>
            </a:endParaRPr>
          </a:p>
          <a:p>
            <a:pPr marL="285750" indent="-285750"/>
            <a:r>
              <a:rPr lang="en-GB" b="0" dirty="0">
                <a:solidFill>
                  <a:srgbClr val="9C5FB5"/>
                </a:solidFill>
              </a:rPr>
              <a:t>Higher Apprenticeships take between 3 – 6 to complete</a:t>
            </a:r>
          </a:p>
          <a:p>
            <a:pPr marL="285750" indent="-285750"/>
            <a:endParaRPr lang="en-GB" b="0" dirty="0">
              <a:solidFill>
                <a:srgbClr val="9C5FB5"/>
              </a:solidFill>
            </a:endParaRPr>
          </a:p>
          <a:p>
            <a:pPr marL="285750" indent="-285750"/>
            <a:r>
              <a:rPr lang="en-GB" b="0" dirty="0">
                <a:solidFill>
                  <a:srgbClr val="9C5FB5"/>
                </a:solidFill>
              </a:rPr>
              <a:t>Earn at least the National Minimum Wage while you train</a:t>
            </a:r>
          </a:p>
          <a:p>
            <a:pPr marL="0" indent="0">
              <a:buNone/>
            </a:pPr>
            <a:endParaRPr lang="en-GB" b="0" dirty="0">
              <a:solidFill>
                <a:schemeClr val="tx1"/>
              </a:solidFill>
            </a:endParaRPr>
          </a:p>
        </p:txBody>
      </p:sp>
      <p:pic>
        <p:nvPicPr>
          <p:cNvPr id="11" name="Picture 10">
            <a:extLst>
              <a:ext uri="{FF2B5EF4-FFF2-40B4-BE49-F238E27FC236}">
                <a16:creationId xmlns:a16="http://schemas.microsoft.com/office/drawing/2014/main" id="{B4E7F3F1-C0A7-4F20-9388-2BFED1FED2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387" y="1889748"/>
            <a:ext cx="4887345" cy="3660791"/>
          </a:xfrm>
          <a:prstGeom prst="rect">
            <a:avLst/>
          </a:prstGeom>
        </p:spPr>
      </p:pic>
      <p:pic>
        <p:nvPicPr>
          <p:cNvPr id="4" name="Picture 3">
            <a:extLst>
              <a:ext uri="{FF2B5EF4-FFF2-40B4-BE49-F238E27FC236}">
                <a16:creationId xmlns:a16="http://schemas.microsoft.com/office/drawing/2014/main" id="{4D06BF43-3AE9-F1AB-29A2-68F988971F09}"/>
              </a:ext>
            </a:extLst>
          </p:cNvPr>
          <p:cNvPicPr>
            <a:picLocks noChangeAspect="1"/>
          </p:cNvPicPr>
          <p:nvPr/>
        </p:nvPicPr>
        <p:blipFill>
          <a:blip r:embed="rId4"/>
          <a:stretch>
            <a:fillRect/>
          </a:stretch>
        </p:blipFill>
        <p:spPr>
          <a:xfrm>
            <a:off x="6676699" y="5959429"/>
            <a:ext cx="5230821" cy="1066892"/>
          </a:xfrm>
          <a:prstGeom prst="rect">
            <a:avLst/>
          </a:prstGeom>
        </p:spPr>
      </p:pic>
    </p:spTree>
    <p:extLst>
      <p:ext uri="{BB962C8B-B14F-4D97-AF65-F5344CB8AC3E}">
        <p14:creationId xmlns:p14="http://schemas.microsoft.com/office/powerpoint/2010/main" val="1494802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3A2CD-5B56-475C-B7A7-018CDADF7E68}"/>
              </a:ext>
            </a:extLst>
          </p:cNvPr>
          <p:cNvSpPr>
            <a:spLocks noGrp="1"/>
          </p:cNvSpPr>
          <p:nvPr>
            <p:ph type="title"/>
          </p:nvPr>
        </p:nvSpPr>
        <p:spPr>
          <a:xfrm>
            <a:off x="0" y="365125"/>
            <a:ext cx="12192000" cy="1325563"/>
          </a:xfrm>
        </p:spPr>
        <p:txBody>
          <a:bodyPr/>
          <a:lstStyle/>
          <a:p>
            <a:pPr algn="ctr"/>
            <a:r>
              <a:rPr lang="en-GB" dirty="0"/>
              <a:t>What is an Apprenticeship</a:t>
            </a:r>
            <a:br>
              <a:rPr lang="en-GB" dirty="0"/>
            </a:br>
            <a:r>
              <a:rPr lang="en-GB" dirty="0"/>
              <a:t>equivalent to? </a:t>
            </a:r>
          </a:p>
        </p:txBody>
      </p:sp>
      <p:sp>
        <p:nvSpPr>
          <p:cNvPr id="7" name="Text Placeholder 6">
            <a:extLst>
              <a:ext uri="{FF2B5EF4-FFF2-40B4-BE49-F238E27FC236}">
                <a16:creationId xmlns:a16="http://schemas.microsoft.com/office/drawing/2014/main" id="{3824D7F4-AAEE-4AB9-AB5E-7123A0F0CB0A}"/>
              </a:ext>
            </a:extLst>
          </p:cNvPr>
          <p:cNvSpPr>
            <a:spLocks noGrp="1"/>
          </p:cNvSpPr>
          <p:nvPr>
            <p:ph type="body" sz="quarter" idx="10"/>
          </p:nvPr>
        </p:nvSpPr>
        <p:spPr>
          <a:xfrm>
            <a:off x="447039" y="2054405"/>
            <a:ext cx="6770123" cy="2957862"/>
          </a:xfrm>
          <a:prstGeom prst="roundRect">
            <a:avLst/>
          </a:prstGeom>
          <a:solidFill>
            <a:srgbClr val="6B355A"/>
          </a:solidFill>
          <a:ln>
            <a:solidFill>
              <a:schemeClr val="bg1">
                <a:lumMod val="65000"/>
              </a:schemeClr>
            </a:solidFill>
          </a:ln>
        </p:spPr>
        <p:style>
          <a:lnRef idx="1">
            <a:schemeClr val="accent4"/>
          </a:lnRef>
          <a:fillRef idx="3">
            <a:schemeClr val="accent4"/>
          </a:fillRef>
          <a:effectRef idx="2">
            <a:schemeClr val="accent4"/>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indent="0" algn="ctr">
              <a:buNone/>
            </a:pPr>
            <a:r>
              <a:rPr lang="en-GB" dirty="0">
                <a:solidFill>
                  <a:schemeClr val="bg1"/>
                </a:solidFill>
              </a:rPr>
              <a:t>Higher Education, NVQ4+, HNC,</a:t>
            </a:r>
          </a:p>
          <a:p>
            <a:pPr marL="0" indent="0" algn="ctr">
              <a:buNone/>
            </a:pPr>
            <a:r>
              <a:rPr lang="en-GB" dirty="0">
                <a:solidFill>
                  <a:schemeClr val="bg1"/>
                </a:solidFill>
              </a:rPr>
              <a:t> Foundation Degree, HND, </a:t>
            </a:r>
          </a:p>
          <a:p>
            <a:pPr marL="0" indent="0" algn="ctr">
              <a:buNone/>
            </a:pPr>
            <a:r>
              <a:rPr lang="en-GB" dirty="0">
                <a:solidFill>
                  <a:schemeClr val="bg1"/>
                </a:solidFill>
              </a:rPr>
              <a:t>Degree Apprenticeship, Degree</a:t>
            </a:r>
            <a:r>
              <a:rPr lang="en-GB" dirty="0">
                <a:ln w="22225">
                  <a:solidFill>
                    <a:schemeClr val="bg1"/>
                  </a:solidFill>
                  <a:prstDash val="solid"/>
                </a:ln>
                <a:solidFill>
                  <a:schemeClr val="bg1"/>
                </a:solidFill>
              </a:rPr>
              <a:t> </a:t>
            </a:r>
          </a:p>
        </p:txBody>
      </p:sp>
      <p:sp>
        <p:nvSpPr>
          <p:cNvPr id="9" name="Rectangle: Rounded Corners 8">
            <a:extLst>
              <a:ext uri="{FF2B5EF4-FFF2-40B4-BE49-F238E27FC236}">
                <a16:creationId xmlns:a16="http://schemas.microsoft.com/office/drawing/2014/main" id="{57022FE3-232E-4F39-93E1-2BBBFDFB495C}"/>
              </a:ext>
            </a:extLst>
          </p:cNvPr>
          <p:cNvSpPr/>
          <p:nvPr/>
        </p:nvSpPr>
        <p:spPr>
          <a:xfrm>
            <a:off x="8202337" y="2054404"/>
            <a:ext cx="3751383" cy="827709"/>
          </a:xfrm>
          <a:prstGeom prst="roundRect">
            <a:avLst/>
          </a:prstGeom>
          <a:solidFill>
            <a:srgbClr val="6B355A">
              <a:alpha val="40000"/>
            </a:srgbClr>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r>
              <a:rPr lang="en-GB" sz="2000" dirty="0">
                <a:solidFill>
                  <a:schemeClr val="tx1"/>
                </a:solidFill>
                <a:latin typeface="Arial MT Lt"/>
              </a:rPr>
              <a:t>Degree (Level 6- 7)</a:t>
            </a:r>
          </a:p>
          <a:p>
            <a:pPr algn="ctr"/>
            <a:r>
              <a:rPr lang="en-GB" sz="2000" dirty="0">
                <a:solidFill>
                  <a:schemeClr val="tx1"/>
                </a:solidFill>
                <a:latin typeface="Arial MT Lt"/>
              </a:rPr>
              <a:t>(Bachelors / Masters)</a:t>
            </a:r>
          </a:p>
        </p:txBody>
      </p:sp>
      <p:sp>
        <p:nvSpPr>
          <p:cNvPr id="10" name="Rectangle: Rounded Corners 9">
            <a:extLst>
              <a:ext uri="{FF2B5EF4-FFF2-40B4-BE49-F238E27FC236}">
                <a16:creationId xmlns:a16="http://schemas.microsoft.com/office/drawing/2014/main" id="{3271711C-E885-4327-8E8F-90D8232AFDE5}"/>
              </a:ext>
            </a:extLst>
          </p:cNvPr>
          <p:cNvSpPr/>
          <p:nvPr/>
        </p:nvSpPr>
        <p:spPr>
          <a:xfrm>
            <a:off x="8202336" y="3107416"/>
            <a:ext cx="3751383" cy="1180104"/>
          </a:xfrm>
          <a:prstGeom prst="roundRect">
            <a:avLst/>
          </a:prstGeom>
          <a:solidFill>
            <a:srgbClr val="6B355A">
              <a:alpha val="40000"/>
            </a:srgbClr>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r>
              <a:rPr lang="en-GB" sz="2000" dirty="0">
                <a:solidFill>
                  <a:schemeClr val="tx1"/>
                </a:solidFill>
                <a:latin typeface="Arial MT Lt"/>
              </a:rPr>
              <a:t>Higher (Level 4- 7)</a:t>
            </a:r>
          </a:p>
          <a:p>
            <a:pPr algn="ctr"/>
            <a:r>
              <a:rPr lang="en-GB" sz="2000" dirty="0">
                <a:solidFill>
                  <a:schemeClr val="tx1"/>
                </a:solidFill>
                <a:latin typeface="Arial MT Lt"/>
              </a:rPr>
              <a:t>(Foundation-Masters Degree, Higher Diploma)</a:t>
            </a:r>
          </a:p>
        </p:txBody>
      </p:sp>
      <p:sp>
        <p:nvSpPr>
          <p:cNvPr id="15" name="Rectangle: Rounded Corners 14">
            <a:extLst>
              <a:ext uri="{FF2B5EF4-FFF2-40B4-BE49-F238E27FC236}">
                <a16:creationId xmlns:a16="http://schemas.microsoft.com/office/drawing/2014/main" id="{2AA3A203-FB22-4F5A-ACCC-411E3EBDE51D}"/>
              </a:ext>
            </a:extLst>
          </p:cNvPr>
          <p:cNvSpPr/>
          <p:nvPr/>
        </p:nvSpPr>
        <p:spPr>
          <a:xfrm>
            <a:off x="8202335" y="4512823"/>
            <a:ext cx="3751383" cy="1026670"/>
          </a:xfrm>
          <a:prstGeom prst="roundRect">
            <a:avLst/>
          </a:prstGeom>
          <a:solidFill>
            <a:srgbClr val="A53959">
              <a:alpha val="40000"/>
            </a:srgbClr>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r>
              <a:rPr lang="en-GB" sz="2000" dirty="0">
                <a:solidFill>
                  <a:schemeClr val="tx1"/>
                </a:solidFill>
                <a:latin typeface="Arial MT Lt"/>
              </a:rPr>
              <a:t>Advanced (Level 3)</a:t>
            </a:r>
          </a:p>
          <a:p>
            <a:pPr algn="ctr"/>
            <a:r>
              <a:rPr lang="en-GB" sz="2000" dirty="0">
                <a:solidFill>
                  <a:schemeClr val="tx1"/>
                </a:solidFill>
                <a:latin typeface="Arial MT Lt"/>
              </a:rPr>
              <a:t>(2 A levels)</a:t>
            </a:r>
          </a:p>
        </p:txBody>
      </p:sp>
      <p:sp>
        <p:nvSpPr>
          <p:cNvPr id="4" name="Arrow: Right 3">
            <a:extLst>
              <a:ext uri="{FF2B5EF4-FFF2-40B4-BE49-F238E27FC236}">
                <a16:creationId xmlns:a16="http://schemas.microsoft.com/office/drawing/2014/main" id="{BB23ED9C-1F92-3128-74C0-C99C1F2CB56C}"/>
              </a:ext>
            </a:extLst>
          </p:cNvPr>
          <p:cNvSpPr/>
          <p:nvPr/>
        </p:nvSpPr>
        <p:spPr>
          <a:xfrm>
            <a:off x="6570134" y="5979540"/>
            <a:ext cx="5215466" cy="102666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79193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9BA5E4-6E6B-4C3D-8385-9AF081F91974}"/>
              </a:ext>
            </a:extLst>
          </p:cNvPr>
          <p:cNvSpPr/>
          <p:nvPr/>
        </p:nvSpPr>
        <p:spPr>
          <a:xfrm>
            <a:off x="2800065" y="327851"/>
            <a:ext cx="6591869" cy="861774"/>
          </a:xfrm>
          <a:prstGeom prst="rect">
            <a:avLst/>
          </a:prstGeom>
        </p:spPr>
        <p:txBody>
          <a:bodyPr wrap="none">
            <a:spAutoFit/>
          </a:bodyPr>
          <a:lstStyle/>
          <a:p>
            <a:pPr lvl="0" algn="ctr"/>
            <a:r>
              <a:rPr lang="en-GB" sz="5000" dirty="0">
                <a:solidFill>
                  <a:prstClr val="black"/>
                </a:solidFill>
              </a:rPr>
              <a:t>How much can I earn?</a:t>
            </a:r>
          </a:p>
        </p:txBody>
      </p:sp>
      <p:sp>
        <p:nvSpPr>
          <p:cNvPr id="3" name="Rectangle: Rounded Corners 2">
            <a:extLst>
              <a:ext uri="{FF2B5EF4-FFF2-40B4-BE49-F238E27FC236}">
                <a16:creationId xmlns:a16="http://schemas.microsoft.com/office/drawing/2014/main" id="{F78CA1C1-398F-4B06-8150-FC9CEBE5AA9D}"/>
              </a:ext>
            </a:extLst>
          </p:cNvPr>
          <p:cNvSpPr/>
          <p:nvPr/>
        </p:nvSpPr>
        <p:spPr>
          <a:xfrm>
            <a:off x="265433" y="2002790"/>
            <a:ext cx="5036568" cy="2956560"/>
          </a:xfrm>
          <a:prstGeom prst="roundRect">
            <a:avLst/>
          </a:prstGeom>
          <a:solidFill>
            <a:srgbClr val="8A5873"/>
          </a:solidFill>
          <a:ln>
            <a:solidFill>
              <a:srgbClr val="9C5FB5"/>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2400" dirty="0">
                <a:solidFill>
                  <a:schemeClr val="bg1"/>
                </a:solidFill>
                <a:latin typeface="Arial MT Lt"/>
              </a:rPr>
              <a:t>Like all jobs, employers set the salaries, which vary depending on the apprenticeship</a:t>
            </a:r>
            <a:endParaRPr kumimoji="0" lang="en-GB" sz="2400" i="0" u="none" strike="noStrike" kern="1200" cap="none" spc="0" normalizeH="0" baseline="0" noProof="0" dirty="0">
              <a:ln>
                <a:noFill/>
              </a:ln>
              <a:solidFill>
                <a:schemeClr val="bg1"/>
              </a:solidFill>
              <a:effectLst/>
              <a:uLnTx/>
              <a:uFillTx/>
              <a:latin typeface="Arial MT Lt"/>
            </a:endParaRPr>
          </a:p>
        </p:txBody>
      </p:sp>
      <p:sp>
        <p:nvSpPr>
          <p:cNvPr id="4" name="Rectangle: Rounded Corners 3">
            <a:extLst>
              <a:ext uri="{FF2B5EF4-FFF2-40B4-BE49-F238E27FC236}">
                <a16:creationId xmlns:a16="http://schemas.microsoft.com/office/drawing/2014/main" id="{77704B09-AAFB-4EC1-B2FA-66C389997924}"/>
              </a:ext>
            </a:extLst>
          </p:cNvPr>
          <p:cNvSpPr/>
          <p:nvPr/>
        </p:nvSpPr>
        <p:spPr>
          <a:xfrm>
            <a:off x="5589354" y="1543342"/>
            <a:ext cx="3070111" cy="2273296"/>
          </a:xfrm>
          <a:prstGeom prst="roundRect">
            <a:avLst/>
          </a:prstGeom>
          <a:solidFill>
            <a:srgbClr val="A53959"/>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sz="2000" dirty="0">
              <a:solidFill>
                <a:schemeClr val="bg1"/>
              </a:solidFill>
              <a:latin typeface="Arial MT Lt"/>
            </a:endParaRPr>
          </a:p>
        </p:txBody>
      </p:sp>
      <p:sp>
        <p:nvSpPr>
          <p:cNvPr id="5" name="Rectangle: Rounded Corners 4">
            <a:extLst>
              <a:ext uri="{FF2B5EF4-FFF2-40B4-BE49-F238E27FC236}">
                <a16:creationId xmlns:a16="http://schemas.microsoft.com/office/drawing/2014/main" id="{962503B8-273A-4BFA-866B-AA55A8574B60}"/>
              </a:ext>
            </a:extLst>
          </p:cNvPr>
          <p:cNvSpPr/>
          <p:nvPr/>
        </p:nvSpPr>
        <p:spPr>
          <a:xfrm>
            <a:off x="8725277" y="1543342"/>
            <a:ext cx="3078479" cy="2273297"/>
          </a:xfrm>
          <a:prstGeom prst="roundRect">
            <a:avLst/>
          </a:prstGeom>
          <a:solidFill>
            <a:srgbClr val="6B355A"/>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dirty="0">
                <a:solidFill>
                  <a:schemeClr val="bg1"/>
                </a:solidFill>
                <a:latin typeface="Arial MT Lt"/>
              </a:rPr>
              <a:t>Over 19 and completed your first year?</a:t>
            </a:r>
          </a:p>
          <a:p>
            <a:pPr algn="ctr"/>
            <a:endParaRPr lang="en-GB" sz="2000" dirty="0">
              <a:solidFill>
                <a:schemeClr val="bg1"/>
              </a:solidFill>
              <a:latin typeface="Arial MT Lt"/>
            </a:endParaRPr>
          </a:p>
          <a:p>
            <a:pPr algn="ctr"/>
            <a:r>
              <a:rPr lang="en-GB" sz="2000" dirty="0">
                <a:solidFill>
                  <a:schemeClr val="bg1"/>
                </a:solidFill>
                <a:latin typeface="Arial MT Lt"/>
              </a:rPr>
              <a:t>Minimum Wage is £10.00 per hour (ages 18-20)</a:t>
            </a:r>
          </a:p>
        </p:txBody>
      </p:sp>
      <p:sp>
        <p:nvSpPr>
          <p:cNvPr id="6" name="Rectangle: Rounded Corners 5">
            <a:extLst>
              <a:ext uri="{FF2B5EF4-FFF2-40B4-BE49-F238E27FC236}">
                <a16:creationId xmlns:a16="http://schemas.microsoft.com/office/drawing/2014/main" id="{F28CF76E-DC85-4EE4-9ACC-BE0F06784620}"/>
              </a:ext>
            </a:extLst>
          </p:cNvPr>
          <p:cNvSpPr/>
          <p:nvPr/>
        </p:nvSpPr>
        <p:spPr>
          <a:xfrm>
            <a:off x="5618076" y="3940469"/>
            <a:ext cx="6214402" cy="1389631"/>
          </a:xfrm>
          <a:prstGeom prst="roundRect">
            <a:avLst/>
          </a:prstGeom>
          <a:solidFill>
            <a:srgbClr val="E93752"/>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lvl="0" algn="ctr"/>
            <a:r>
              <a:rPr lang="en-GB" sz="2200" u="sng" dirty="0">
                <a:solidFill>
                  <a:schemeClr val="bg1"/>
                </a:solidFill>
                <a:latin typeface="Arial MT Lt"/>
              </a:rPr>
              <a:t>However,</a:t>
            </a:r>
            <a:r>
              <a:rPr lang="en-GB" sz="2200" dirty="0">
                <a:solidFill>
                  <a:schemeClr val="bg1"/>
                </a:solidFill>
                <a:latin typeface="Arial MT Lt"/>
              </a:rPr>
              <a:t> Higher Apprenticeships &amp; Degree Apprenticeships often pay higher</a:t>
            </a:r>
            <a:endParaRPr kumimoji="0" lang="en-GB" sz="2200" i="0" u="none" strike="noStrike" kern="1200" cap="none" spc="0" normalizeH="0" baseline="0" noProof="0" dirty="0">
              <a:ln>
                <a:noFill/>
              </a:ln>
              <a:solidFill>
                <a:schemeClr val="bg1"/>
              </a:solidFill>
              <a:effectLst/>
              <a:uLnTx/>
              <a:uFillTx/>
              <a:latin typeface="Arial MT Lt"/>
            </a:endParaRPr>
          </a:p>
        </p:txBody>
      </p:sp>
      <p:sp>
        <p:nvSpPr>
          <p:cNvPr id="7" name="Rectangle 6">
            <a:extLst>
              <a:ext uri="{FF2B5EF4-FFF2-40B4-BE49-F238E27FC236}">
                <a16:creationId xmlns:a16="http://schemas.microsoft.com/office/drawing/2014/main" id="{F7C5D4ED-3EE7-4166-8C24-3EB5388C9234}"/>
              </a:ext>
            </a:extLst>
          </p:cNvPr>
          <p:cNvSpPr/>
          <p:nvPr/>
        </p:nvSpPr>
        <p:spPr>
          <a:xfrm>
            <a:off x="265433" y="5473740"/>
            <a:ext cx="2595582" cy="369332"/>
          </a:xfrm>
          <a:prstGeom prst="rect">
            <a:avLst/>
          </a:prstGeom>
        </p:spPr>
        <p:txBody>
          <a:bodyPr wrap="none">
            <a:spAutoFit/>
          </a:bodyPr>
          <a:lstStyle/>
          <a:p>
            <a:r>
              <a:rPr lang="en-GB" dirty="0">
                <a:latin typeface="Arial MT Lt"/>
              </a:rPr>
              <a:t>(Data September 2025)</a:t>
            </a:r>
          </a:p>
        </p:txBody>
      </p:sp>
      <p:sp>
        <p:nvSpPr>
          <p:cNvPr id="8" name="Rectangle 7">
            <a:extLst>
              <a:ext uri="{FF2B5EF4-FFF2-40B4-BE49-F238E27FC236}">
                <a16:creationId xmlns:a16="http://schemas.microsoft.com/office/drawing/2014/main" id="{F08F91C5-8CC2-449C-8BEC-505E02E66CCD}"/>
              </a:ext>
            </a:extLst>
          </p:cNvPr>
          <p:cNvSpPr/>
          <p:nvPr/>
        </p:nvSpPr>
        <p:spPr>
          <a:xfrm>
            <a:off x="5618076" y="1714160"/>
            <a:ext cx="3041389" cy="1631216"/>
          </a:xfrm>
          <a:prstGeom prst="rect">
            <a:avLst/>
          </a:prstGeom>
        </p:spPr>
        <p:txBody>
          <a:bodyPr wrap="square">
            <a:spAutoFit/>
          </a:bodyPr>
          <a:lstStyle/>
          <a:p>
            <a:pPr algn="ctr"/>
            <a:r>
              <a:rPr lang="en-GB" sz="2000" dirty="0">
                <a:solidFill>
                  <a:schemeClr val="bg1"/>
                </a:solidFill>
                <a:latin typeface="Arial MT Lt"/>
              </a:rPr>
              <a:t>Under 19 or first year of apprenticeship?</a:t>
            </a:r>
          </a:p>
          <a:p>
            <a:pPr algn="ctr"/>
            <a:endParaRPr lang="en-GB" sz="2000" dirty="0">
              <a:solidFill>
                <a:schemeClr val="bg1"/>
              </a:solidFill>
              <a:latin typeface="Arial MT Lt"/>
            </a:endParaRPr>
          </a:p>
          <a:p>
            <a:pPr algn="ctr"/>
            <a:r>
              <a:rPr lang="en-GB" sz="2000" dirty="0">
                <a:solidFill>
                  <a:schemeClr val="bg1"/>
                </a:solidFill>
                <a:latin typeface="Arial MT Lt"/>
              </a:rPr>
              <a:t>Minimum Wage is £7.55 per hour</a:t>
            </a:r>
          </a:p>
        </p:txBody>
      </p:sp>
      <p:pic>
        <p:nvPicPr>
          <p:cNvPr id="9" name="Picture 8">
            <a:extLst>
              <a:ext uri="{FF2B5EF4-FFF2-40B4-BE49-F238E27FC236}">
                <a16:creationId xmlns:a16="http://schemas.microsoft.com/office/drawing/2014/main" id="{C35019A8-B9BE-F3E5-1572-51E40CD29929}"/>
              </a:ext>
            </a:extLst>
          </p:cNvPr>
          <p:cNvPicPr>
            <a:picLocks noChangeAspect="1"/>
          </p:cNvPicPr>
          <p:nvPr/>
        </p:nvPicPr>
        <p:blipFill>
          <a:blip r:embed="rId3"/>
          <a:stretch>
            <a:fillRect/>
          </a:stretch>
        </p:blipFill>
        <p:spPr>
          <a:xfrm>
            <a:off x="6601657" y="5925193"/>
            <a:ext cx="5230821" cy="1066892"/>
          </a:xfrm>
          <a:prstGeom prst="rect">
            <a:avLst/>
          </a:prstGeom>
        </p:spPr>
      </p:pic>
    </p:spTree>
    <p:extLst>
      <p:ext uri="{BB962C8B-B14F-4D97-AF65-F5344CB8AC3E}">
        <p14:creationId xmlns:p14="http://schemas.microsoft.com/office/powerpoint/2010/main" val="3660113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995F751-677A-84AB-5643-996656706871}"/>
              </a:ext>
            </a:extLst>
          </p:cNvPr>
          <p:cNvPicPr>
            <a:picLocks noChangeAspect="1"/>
          </p:cNvPicPr>
          <p:nvPr/>
        </p:nvPicPr>
        <p:blipFill>
          <a:blip r:embed="rId3"/>
          <a:stretch>
            <a:fillRect/>
          </a:stretch>
        </p:blipFill>
        <p:spPr>
          <a:xfrm>
            <a:off x="1356340" y="1790700"/>
            <a:ext cx="8538019" cy="4124908"/>
          </a:xfrm>
          <a:prstGeom prst="rect">
            <a:avLst/>
          </a:prstGeom>
        </p:spPr>
      </p:pic>
      <p:sp>
        <p:nvSpPr>
          <p:cNvPr id="3" name="Title 2">
            <a:extLst>
              <a:ext uri="{FF2B5EF4-FFF2-40B4-BE49-F238E27FC236}">
                <a16:creationId xmlns:a16="http://schemas.microsoft.com/office/drawing/2014/main" id="{4B3884BF-2DB8-F470-867F-6ED8896D86D1}"/>
              </a:ext>
            </a:extLst>
          </p:cNvPr>
          <p:cNvSpPr>
            <a:spLocks noGrp="1"/>
          </p:cNvSpPr>
          <p:nvPr>
            <p:ph type="title"/>
          </p:nvPr>
        </p:nvSpPr>
        <p:spPr/>
        <p:txBody>
          <a:bodyPr/>
          <a:lstStyle/>
          <a:p>
            <a:r>
              <a:rPr lang="en-GB" dirty="0"/>
              <a:t>Balancing Work and Study</a:t>
            </a:r>
          </a:p>
        </p:txBody>
      </p:sp>
      <p:pic>
        <p:nvPicPr>
          <p:cNvPr id="7" name="Picture 6">
            <a:extLst>
              <a:ext uri="{FF2B5EF4-FFF2-40B4-BE49-F238E27FC236}">
                <a16:creationId xmlns:a16="http://schemas.microsoft.com/office/drawing/2014/main" id="{BC9D95B4-1A10-73C5-7BCF-5B7C6686832A}"/>
              </a:ext>
            </a:extLst>
          </p:cNvPr>
          <p:cNvPicPr>
            <a:picLocks noChangeAspect="1"/>
          </p:cNvPicPr>
          <p:nvPr/>
        </p:nvPicPr>
        <p:blipFill>
          <a:blip r:embed="rId4"/>
          <a:stretch>
            <a:fillRect/>
          </a:stretch>
        </p:blipFill>
        <p:spPr>
          <a:xfrm>
            <a:off x="6825712" y="5959429"/>
            <a:ext cx="5230821" cy="1066892"/>
          </a:xfrm>
          <a:prstGeom prst="rect">
            <a:avLst/>
          </a:prstGeom>
        </p:spPr>
      </p:pic>
    </p:spTree>
    <p:extLst>
      <p:ext uri="{BB962C8B-B14F-4D97-AF65-F5344CB8AC3E}">
        <p14:creationId xmlns:p14="http://schemas.microsoft.com/office/powerpoint/2010/main" val="3155746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3502B08-B7B4-48AB-6ABF-06313B8C412B}"/>
              </a:ext>
            </a:extLst>
          </p:cNvPr>
          <p:cNvSpPr>
            <a:spLocks noGrp="1"/>
          </p:cNvSpPr>
          <p:nvPr>
            <p:ph type="body" sz="quarter" idx="10"/>
          </p:nvPr>
        </p:nvSpPr>
        <p:spPr>
          <a:xfrm>
            <a:off x="784225" y="1083733"/>
            <a:ext cx="10636250" cy="4831875"/>
          </a:xfrm>
        </p:spPr>
        <p:txBody>
          <a:bodyPr/>
          <a:lstStyle/>
          <a:p>
            <a:pPr marL="0" marR="0" lvl="0" indent="0" algn="l" defTabSz="914400" rtl="0" eaLnBrk="1" fontAlgn="auto" latinLnBrk="0" hangingPunct="1">
              <a:lnSpc>
                <a:spcPct val="100000"/>
              </a:lnSpc>
              <a:spcBef>
                <a:spcPts val="0"/>
              </a:spcBef>
              <a:spcAft>
                <a:spcPts val="0"/>
              </a:spcAft>
              <a:buClrTx/>
              <a:buSzTx/>
              <a:buNone/>
              <a:tabLst/>
              <a:defRPr/>
            </a:pPr>
            <a:r>
              <a:rPr kumimoji="0" lang="en-GB" sz="1600" b="0" i="0" u="none" strike="noStrike" kern="1200" cap="none" spc="0" normalizeH="0" baseline="0" noProof="0" dirty="0">
                <a:ln>
                  <a:noFill/>
                </a:ln>
                <a:solidFill>
                  <a:srgbClr val="131313"/>
                </a:solidFill>
                <a:effectLst/>
                <a:uLnTx/>
                <a:uFillTx/>
                <a:latin typeface="Neue Haas Grotesk Text Pro"/>
                <a:ea typeface="+mn-ea"/>
                <a:cs typeface="+mn-cs"/>
              </a:rPr>
              <a:t>Career Advancement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31313"/>
                </a:solidFill>
                <a:effectLst/>
                <a:uLnTx/>
                <a:uFillTx/>
                <a:latin typeface="Neue Haas Grotesk Text Pro"/>
                <a:ea typeface="+mn-ea"/>
                <a:cs typeface="+mn-cs"/>
              </a:rPr>
              <a:t>Apprentices progress  their careers by acquiring valuable skills and experience</a:t>
            </a:r>
          </a:p>
          <a:p>
            <a:pPr marL="457200" marR="0" lvl="1" indent="0" algn="l" defTabSz="914400" rtl="0" eaLnBrk="1" fontAlgn="auto" latinLnBrk="0" hangingPunct="1">
              <a:lnSpc>
                <a:spcPct val="100000"/>
              </a:lnSpc>
              <a:spcBef>
                <a:spcPts val="0"/>
              </a:spcBef>
              <a:spcAft>
                <a:spcPts val="0"/>
              </a:spcAft>
              <a:buClrTx/>
              <a:buSzTx/>
              <a:buNone/>
              <a:tabLst/>
              <a:defRPr/>
            </a:pPr>
            <a:endParaRPr kumimoji="0" lang="en-GB" sz="1600" b="0" i="0" u="none" strike="noStrike" kern="1200" cap="none" spc="0" normalizeH="0" baseline="0" noProof="0" dirty="0">
              <a:ln>
                <a:noFill/>
              </a:ln>
              <a:solidFill>
                <a:srgbClr val="131313"/>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None/>
              <a:tabLst/>
              <a:defRPr/>
            </a:pPr>
            <a:r>
              <a:rPr kumimoji="0" lang="en-GB" sz="1600" b="0" i="0" u="none" strike="noStrike" kern="1200" cap="none" spc="0" normalizeH="0" baseline="0" noProof="0" dirty="0">
                <a:ln>
                  <a:noFill/>
                </a:ln>
                <a:solidFill>
                  <a:srgbClr val="131313"/>
                </a:solidFill>
                <a:effectLst/>
                <a:uLnTx/>
                <a:uFillTx/>
                <a:latin typeface="Neue Haas Grotesk Text Pro"/>
                <a:ea typeface="+mn-ea"/>
                <a:cs typeface="+mn-cs"/>
              </a:rPr>
              <a:t>Skill Development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31313"/>
                </a:solidFill>
                <a:effectLst/>
                <a:uLnTx/>
                <a:uFillTx/>
                <a:latin typeface="Neue Haas Grotesk Text Pro"/>
                <a:ea typeface="+mn-ea"/>
                <a:cs typeface="+mn-cs"/>
              </a:rPr>
              <a:t>Apprentices gain practical skills and qualifications that  enhance their employability and expertise</a:t>
            </a:r>
          </a:p>
          <a:p>
            <a:pPr marL="457200" marR="0" lvl="1" indent="0" algn="l" defTabSz="914400" rtl="0" eaLnBrk="1" fontAlgn="auto" latinLnBrk="0" hangingPunct="1">
              <a:lnSpc>
                <a:spcPct val="100000"/>
              </a:lnSpc>
              <a:spcBef>
                <a:spcPts val="0"/>
              </a:spcBef>
              <a:spcAft>
                <a:spcPts val="0"/>
              </a:spcAft>
              <a:buClrTx/>
              <a:buSzTx/>
              <a:buNone/>
              <a:tabLst/>
              <a:defRPr/>
            </a:pPr>
            <a:endParaRPr kumimoji="0" lang="en-GB" sz="1600" b="0" i="0" u="none" strike="noStrike" kern="1200" cap="none" spc="0" normalizeH="0" baseline="0" noProof="0" dirty="0">
              <a:ln>
                <a:noFill/>
              </a:ln>
              <a:solidFill>
                <a:srgbClr val="131313"/>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None/>
              <a:tabLst/>
              <a:defRPr/>
            </a:pPr>
            <a:r>
              <a:rPr lang="en-GB" sz="1600" b="0" dirty="0">
                <a:solidFill>
                  <a:srgbClr val="131313"/>
                </a:solidFill>
                <a:latin typeface="Neue Haas Grotesk Text Pro"/>
              </a:rPr>
              <a:t>E</a:t>
            </a:r>
            <a:r>
              <a:rPr kumimoji="0" lang="en-GB" sz="1600" b="0" i="0" u="none" strike="noStrike" kern="1200" cap="none" spc="0" normalizeH="0" baseline="0" noProof="0" dirty="0" err="1">
                <a:ln>
                  <a:noFill/>
                </a:ln>
                <a:solidFill>
                  <a:srgbClr val="131313"/>
                </a:solidFill>
                <a:effectLst/>
                <a:uLnTx/>
                <a:uFillTx/>
                <a:latin typeface="Neue Haas Grotesk Text Pro"/>
                <a:ea typeface="+mn-ea"/>
                <a:cs typeface="+mn-cs"/>
              </a:rPr>
              <a:t>mployment</a:t>
            </a:r>
            <a:r>
              <a:rPr kumimoji="0" lang="en-GB" sz="1600" b="0" i="0" u="none" strike="noStrike" kern="1200" cap="none" spc="0" normalizeH="0" baseline="0" noProof="0" dirty="0">
                <a:ln>
                  <a:noFill/>
                </a:ln>
                <a:solidFill>
                  <a:srgbClr val="131313"/>
                </a:solidFill>
                <a:effectLst/>
                <a:uLnTx/>
                <a:uFillTx/>
                <a:latin typeface="Neue Haas Grotesk Text Pro"/>
                <a:ea typeface="+mn-ea"/>
                <a:cs typeface="+mn-cs"/>
              </a:rPr>
              <a:t> Opportunities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31313"/>
                </a:solidFill>
                <a:effectLst/>
                <a:uLnTx/>
                <a:uFillTx/>
                <a:latin typeface="Neue Haas Grotesk Text Pro"/>
                <a:ea typeface="+mn-ea"/>
                <a:cs typeface="+mn-cs"/>
              </a:rPr>
              <a:t>Successful apprentices often secure jobs with leading  organisations after completion</a:t>
            </a:r>
          </a:p>
          <a:p>
            <a:pPr marL="457200" marR="0" lvl="1" indent="0" algn="l" defTabSz="914400" rtl="0" eaLnBrk="1" fontAlgn="auto" latinLnBrk="0" hangingPunct="1">
              <a:lnSpc>
                <a:spcPct val="100000"/>
              </a:lnSpc>
              <a:spcBef>
                <a:spcPts val="0"/>
              </a:spcBef>
              <a:spcAft>
                <a:spcPts val="0"/>
              </a:spcAft>
              <a:buClrTx/>
              <a:buSzTx/>
              <a:buNone/>
              <a:tabLst/>
              <a:defRPr/>
            </a:pPr>
            <a:endParaRPr kumimoji="0" lang="en-GB" sz="1600" b="0" i="0" u="none" strike="noStrike" kern="1200" cap="none" spc="0" normalizeH="0" baseline="0" noProof="0" dirty="0">
              <a:ln>
                <a:noFill/>
              </a:ln>
              <a:solidFill>
                <a:srgbClr val="131313"/>
              </a:solidFill>
              <a:effectLst/>
              <a:uLnTx/>
              <a:uFillTx/>
              <a:latin typeface="Neue Haas Grotesk Tex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31313"/>
                </a:solidFill>
                <a:effectLst/>
                <a:uLnTx/>
                <a:uFillTx/>
                <a:latin typeface="Arial MT Lt"/>
                <a:ea typeface="+mn-ea"/>
                <a:cs typeface="+mn-cs"/>
              </a:rPr>
              <a:t>Reduced Recruitment Costs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31313"/>
                </a:solidFill>
                <a:effectLst/>
                <a:uLnTx/>
                <a:uFillTx/>
                <a:latin typeface="Arial MT Lt"/>
                <a:ea typeface="+mn-ea"/>
                <a:cs typeface="+mn-cs"/>
              </a:rPr>
              <a:t>Tailored workforce development lowers recruitment expenses by filling roles internally with trained employees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131313"/>
              </a:solidFill>
              <a:effectLst/>
              <a:uLnTx/>
              <a:uFillTx/>
              <a:latin typeface="Arial MT 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31313"/>
                </a:solidFill>
                <a:effectLst/>
                <a:uLnTx/>
                <a:uFillTx/>
                <a:latin typeface="Arial MT Lt"/>
                <a:ea typeface="+mn-ea"/>
                <a:cs typeface="+mn-cs"/>
              </a:rPr>
              <a:t>Skilled Workforce Development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31313"/>
                </a:solidFill>
                <a:effectLst/>
                <a:uLnTx/>
                <a:uFillTx/>
                <a:latin typeface="Arial MT Lt"/>
                <a:ea typeface="+mn-ea"/>
                <a:cs typeface="+mn-cs"/>
              </a:rPr>
              <a:t>Developing a skilled workforce ensures employees meet specific employer needs and improves overall productivity</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131313"/>
              </a:solidFill>
              <a:effectLst/>
              <a:uLnTx/>
              <a:uFillTx/>
              <a:latin typeface="Arial MT 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31313"/>
                </a:solidFill>
                <a:effectLst/>
                <a:uLnTx/>
                <a:uFillTx/>
                <a:latin typeface="Arial MT Lt"/>
                <a:ea typeface="+mn-ea"/>
                <a:cs typeface="+mn-cs"/>
              </a:rPr>
              <a:t>Improved Retention and Engagement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31313"/>
                </a:solidFill>
                <a:effectLst/>
                <a:uLnTx/>
                <a:uFillTx/>
                <a:latin typeface="Arial MT Lt"/>
                <a:ea typeface="+mn-ea"/>
                <a:cs typeface="+mn-cs"/>
              </a:rPr>
              <a:t>Investing in employees increases retention rates and fosters higher engagement and job satisfaction</a:t>
            </a:r>
          </a:p>
          <a:p>
            <a:endParaRPr lang="en-GB" dirty="0"/>
          </a:p>
        </p:txBody>
      </p:sp>
      <p:sp>
        <p:nvSpPr>
          <p:cNvPr id="3" name="Title 2">
            <a:extLst>
              <a:ext uri="{FF2B5EF4-FFF2-40B4-BE49-F238E27FC236}">
                <a16:creationId xmlns:a16="http://schemas.microsoft.com/office/drawing/2014/main" id="{3C9A30A6-2E46-FCD4-C216-6225A8D15E56}"/>
              </a:ext>
            </a:extLst>
          </p:cNvPr>
          <p:cNvSpPr>
            <a:spLocks noGrp="1"/>
          </p:cNvSpPr>
          <p:nvPr>
            <p:ph type="title"/>
          </p:nvPr>
        </p:nvSpPr>
        <p:spPr>
          <a:xfrm>
            <a:off x="784225" y="365126"/>
            <a:ext cx="10636250" cy="718608"/>
          </a:xfrm>
        </p:spPr>
        <p:txBody>
          <a:bodyPr/>
          <a:lstStyle/>
          <a:p>
            <a:r>
              <a:rPr lang="en-GB" dirty="0"/>
              <a:t>Who Benefits?</a:t>
            </a:r>
          </a:p>
        </p:txBody>
      </p:sp>
      <p:pic>
        <p:nvPicPr>
          <p:cNvPr id="7" name="Picture 6">
            <a:extLst>
              <a:ext uri="{FF2B5EF4-FFF2-40B4-BE49-F238E27FC236}">
                <a16:creationId xmlns:a16="http://schemas.microsoft.com/office/drawing/2014/main" id="{9D214984-4218-0EC5-15E6-E57656317740}"/>
              </a:ext>
            </a:extLst>
          </p:cNvPr>
          <p:cNvPicPr>
            <a:picLocks noChangeAspect="1"/>
          </p:cNvPicPr>
          <p:nvPr/>
        </p:nvPicPr>
        <p:blipFill>
          <a:blip r:embed="rId3"/>
          <a:stretch>
            <a:fillRect/>
          </a:stretch>
        </p:blipFill>
        <p:spPr>
          <a:xfrm>
            <a:off x="6782589" y="5959429"/>
            <a:ext cx="5230821" cy="1066892"/>
          </a:xfrm>
          <a:prstGeom prst="rect">
            <a:avLst/>
          </a:prstGeom>
        </p:spPr>
      </p:pic>
    </p:spTree>
    <p:extLst>
      <p:ext uri="{BB962C8B-B14F-4D97-AF65-F5344CB8AC3E}">
        <p14:creationId xmlns:p14="http://schemas.microsoft.com/office/powerpoint/2010/main" val="1178064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A03463-490F-AA3D-5974-3A1C6A5FD2AF}"/>
              </a:ext>
            </a:extLst>
          </p:cNvPr>
          <p:cNvPicPr>
            <a:picLocks noChangeAspect="1"/>
          </p:cNvPicPr>
          <p:nvPr/>
        </p:nvPicPr>
        <p:blipFill>
          <a:blip r:embed="rId3"/>
          <a:stretch>
            <a:fillRect/>
          </a:stretch>
        </p:blipFill>
        <p:spPr>
          <a:xfrm>
            <a:off x="1794933" y="571500"/>
            <a:ext cx="8178800" cy="5715000"/>
          </a:xfrm>
          <a:prstGeom prst="rect">
            <a:avLst/>
          </a:prstGeom>
        </p:spPr>
      </p:pic>
      <p:pic>
        <p:nvPicPr>
          <p:cNvPr id="3" name="Picture 2">
            <a:extLst>
              <a:ext uri="{FF2B5EF4-FFF2-40B4-BE49-F238E27FC236}">
                <a16:creationId xmlns:a16="http://schemas.microsoft.com/office/drawing/2014/main" id="{9B934CFF-CF55-CC33-BE6A-C5DEB40FDE57}"/>
              </a:ext>
            </a:extLst>
          </p:cNvPr>
          <p:cNvPicPr>
            <a:picLocks noChangeAspect="1"/>
          </p:cNvPicPr>
          <p:nvPr/>
        </p:nvPicPr>
        <p:blipFill>
          <a:blip r:embed="rId4"/>
          <a:stretch>
            <a:fillRect/>
          </a:stretch>
        </p:blipFill>
        <p:spPr>
          <a:xfrm>
            <a:off x="6731789" y="6011288"/>
            <a:ext cx="5230821" cy="1066892"/>
          </a:xfrm>
          <a:prstGeom prst="rect">
            <a:avLst/>
          </a:prstGeom>
        </p:spPr>
      </p:pic>
    </p:spTree>
    <p:extLst>
      <p:ext uri="{BB962C8B-B14F-4D97-AF65-F5344CB8AC3E}">
        <p14:creationId xmlns:p14="http://schemas.microsoft.com/office/powerpoint/2010/main" val="1635952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1334C2-6344-483C-B6B4-ACA78EF2C44A}"/>
              </a:ext>
            </a:extLst>
          </p:cNvPr>
          <p:cNvSpPr txBox="1"/>
          <p:nvPr/>
        </p:nvSpPr>
        <p:spPr>
          <a:xfrm>
            <a:off x="1115209" y="596982"/>
            <a:ext cx="9961581" cy="4555093"/>
          </a:xfrm>
          <a:prstGeom prst="rect">
            <a:avLst/>
          </a:prstGeom>
          <a:noFill/>
        </p:spPr>
        <p:txBody>
          <a:bodyPr wrap="square" rtlCol="0">
            <a:spAutoFit/>
          </a:bodyPr>
          <a:lstStyle/>
          <a:p>
            <a:pPr lvl="0" algn="ctr">
              <a:defRPr/>
            </a:pPr>
            <a:r>
              <a:rPr lang="en-GB" sz="6000" b="1" kern="0" spc="-120" dirty="0">
                <a:solidFill>
                  <a:prstClr val="white"/>
                </a:solidFill>
                <a:latin typeface="Arial" panose="020B0604020202020204" pitchFamily="34" charset="0"/>
                <a:cs typeface="Arial" panose="020B0604020202020204" pitchFamily="34" charset="0"/>
              </a:rPr>
              <a:t>How to find and apply for </a:t>
            </a:r>
          </a:p>
          <a:p>
            <a:pPr lvl="0" algn="ctr">
              <a:defRPr/>
            </a:pPr>
            <a:r>
              <a:rPr lang="en-GB" sz="6000" b="1" kern="0" spc="-120" dirty="0">
                <a:solidFill>
                  <a:prstClr val="white"/>
                </a:solidFill>
                <a:latin typeface="Arial" panose="020B0604020202020204" pitchFamily="34" charset="0"/>
                <a:cs typeface="Arial" panose="020B0604020202020204" pitchFamily="34" charset="0"/>
              </a:rPr>
              <a:t>Higher Apprenticeships and </a:t>
            </a:r>
          </a:p>
          <a:p>
            <a:pPr lvl="0" algn="ctr">
              <a:defRPr/>
            </a:pPr>
            <a:r>
              <a:rPr lang="en-GB" sz="6000" b="1" kern="0" spc="-120" dirty="0">
                <a:solidFill>
                  <a:prstClr val="white"/>
                </a:solidFill>
                <a:latin typeface="Arial" panose="020B0604020202020204" pitchFamily="34" charset="0"/>
                <a:cs typeface="Arial" panose="020B0604020202020204" pitchFamily="34" charset="0"/>
              </a:rPr>
              <a:t>Degree Apprenticeships</a:t>
            </a:r>
            <a:endParaRPr lang="en-GB" sz="6000" b="1" spc="-130" dirty="0">
              <a:solidFill>
                <a:prstClr val="white"/>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6000" b="1" i="0" u="none" strike="noStrike" kern="0" cap="none" spc="-12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5000" b="1" i="0" u="none" strike="noStrike" kern="1200" cap="none" spc="-13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5" name="Rectangle: Rounded Corners 4">
            <a:extLst>
              <a:ext uri="{FF2B5EF4-FFF2-40B4-BE49-F238E27FC236}">
                <a16:creationId xmlns:a16="http://schemas.microsoft.com/office/drawing/2014/main" id="{63DD05DF-B798-4C83-A2F8-E51475E042CC}"/>
              </a:ext>
            </a:extLst>
          </p:cNvPr>
          <p:cNvSpPr/>
          <p:nvPr/>
        </p:nvSpPr>
        <p:spPr>
          <a:xfrm>
            <a:off x="729449" y="3999947"/>
            <a:ext cx="10733102" cy="1152128"/>
          </a:xfrm>
          <a:prstGeom prst="roundRect">
            <a:avLst/>
          </a:prstGeom>
          <a:ln>
            <a:solidFill>
              <a:srgbClr val="9C5FB5"/>
            </a:solidFill>
          </a:ln>
        </p:spPr>
        <p:style>
          <a:lnRef idx="2">
            <a:schemeClr val="accent2"/>
          </a:lnRef>
          <a:fillRef idx="1">
            <a:schemeClr val="lt1"/>
          </a:fillRef>
          <a:effectRef idx="0">
            <a:schemeClr val="accent2"/>
          </a:effectRef>
          <a:fontRef idx="minor">
            <a:schemeClr val="dk1"/>
          </a:fontRef>
        </p:style>
        <p:txBody>
          <a:bodyPr rtlCol="0" anchor="ctr"/>
          <a:lstStyle/>
          <a:p>
            <a:pPr lvl="0" algn="ctr">
              <a:defRPr/>
            </a:pPr>
            <a:r>
              <a:rPr lang="en-GB" sz="2400" dirty="0">
                <a:solidFill>
                  <a:prstClr val="black"/>
                </a:solidFill>
                <a:latin typeface="Arial MT Lt"/>
              </a:rPr>
              <a:t>Sounds great! Where can I apply?</a:t>
            </a:r>
            <a:endParaRPr kumimoji="0" lang="en-GB" sz="2400" b="0" i="0" u="none" strike="noStrike" kern="1200" cap="none" spc="0" normalizeH="0" baseline="0" noProof="0" dirty="0">
              <a:ln>
                <a:noFill/>
              </a:ln>
              <a:solidFill>
                <a:prstClr val="black"/>
              </a:solidFill>
              <a:effectLst/>
              <a:uLnTx/>
              <a:uFillTx/>
              <a:latin typeface="Arial MT Lt"/>
              <a:ea typeface="+mn-ea"/>
              <a:cs typeface="+mn-cs"/>
            </a:endParaRPr>
          </a:p>
        </p:txBody>
      </p:sp>
      <p:pic>
        <p:nvPicPr>
          <p:cNvPr id="2" name="Picture 1">
            <a:extLst>
              <a:ext uri="{FF2B5EF4-FFF2-40B4-BE49-F238E27FC236}">
                <a16:creationId xmlns:a16="http://schemas.microsoft.com/office/drawing/2014/main" id="{07BCB67A-DCF6-BD66-B666-7781267D47C6}"/>
              </a:ext>
            </a:extLst>
          </p:cNvPr>
          <p:cNvPicPr>
            <a:picLocks noChangeAspect="1"/>
          </p:cNvPicPr>
          <p:nvPr/>
        </p:nvPicPr>
        <p:blipFill>
          <a:blip r:embed="rId3"/>
          <a:stretch>
            <a:fillRect/>
          </a:stretch>
        </p:blipFill>
        <p:spPr>
          <a:xfrm>
            <a:off x="6799523" y="5977420"/>
            <a:ext cx="5230821" cy="1066892"/>
          </a:xfrm>
          <a:prstGeom prst="rect">
            <a:avLst/>
          </a:prstGeom>
        </p:spPr>
      </p:pic>
    </p:spTree>
    <p:extLst>
      <p:ext uri="{BB962C8B-B14F-4D97-AF65-F5344CB8AC3E}">
        <p14:creationId xmlns:p14="http://schemas.microsoft.com/office/powerpoint/2010/main" val="3619915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3A2CD-5B56-475C-B7A7-018CDADF7E68}"/>
              </a:ext>
            </a:extLst>
          </p:cNvPr>
          <p:cNvSpPr>
            <a:spLocks noGrp="1"/>
          </p:cNvSpPr>
          <p:nvPr>
            <p:ph type="title"/>
          </p:nvPr>
        </p:nvSpPr>
        <p:spPr>
          <a:xfrm>
            <a:off x="838200" y="365125"/>
            <a:ext cx="10515600" cy="1325563"/>
          </a:xfrm>
        </p:spPr>
        <p:txBody>
          <a:bodyPr/>
          <a:lstStyle/>
          <a:p>
            <a:r>
              <a:rPr lang="en-GB" dirty="0"/>
              <a:t>Useful Websites</a:t>
            </a:r>
            <a:br>
              <a:rPr lang="en-GB" dirty="0"/>
            </a:br>
            <a:endParaRPr lang="en-GB" dirty="0"/>
          </a:p>
        </p:txBody>
      </p:sp>
      <p:sp>
        <p:nvSpPr>
          <p:cNvPr id="4" name="Text Placeholder 3">
            <a:extLst>
              <a:ext uri="{FF2B5EF4-FFF2-40B4-BE49-F238E27FC236}">
                <a16:creationId xmlns:a16="http://schemas.microsoft.com/office/drawing/2014/main" id="{86785BA8-4872-4D57-9FC8-CD8BDEE1BF8C}"/>
              </a:ext>
            </a:extLst>
          </p:cNvPr>
          <p:cNvSpPr>
            <a:spLocks noGrp="1"/>
          </p:cNvSpPr>
          <p:nvPr>
            <p:ph type="body" sz="quarter" idx="10"/>
          </p:nvPr>
        </p:nvSpPr>
        <p:spPr>
          <a:xfrm>
            <a:off x="584591" y="1443589"/>
            <a:ext cx="3997960" cy="2592705"/>
          </a:xfrm>
          <a:prstGeom prst="roundRect">
            <a:avLst/>
          </a:prstGeom>
          <a:solidFill>
            <a:srgbClr val="8A5873"/>
          </a:solidFill>
          <a:ln>
            <a:solidFill>
              <a:srgbClr val="9C5FB5"/>
            </a:solidFill>
          </a:ln>
        </p:spPr>
        <p:style>
          <a:lnRef idx="2">
            <a:schemeClr val="accent2"/>
          </a:lnRef>
          <a:fillRef idx="1">
            <a:schemeClr val="lt1"/>
          </a:fillRef>
          <a:effectRef idx="0">
            <a:schemeClr val="accent2"/>
          </a:effectRef>
          <a:fontRef idx="minor">
            <a:schemeClr val="dk1"/>
          </a:fontRef>
        </p:style>
        <p:txBody>
          <a:bodyPr rtlCol="0" anchor="ctr"/>
          <a:lstStyle/>
          <a:p>
            <a:pPr marL="0" lvl="0" indent="0" algn="ctr">
              <a:buNone/>
            </a:pPr>
            <a:r>
              <a:rPr lang="en-GB" sz="2400">
                <a:solidFill>
                  <a:schemeClr val="bg1"/>
                </a:solidFill>
                <a:latin typeface="Arial MT Lt"/>
                <a:cs typeface="Arial" panose="020B0604020202020204" pitchFamily="34" charset="0"/>
              </a:rPr>
              <a:t>.</a:t>
            </a:r>
            <a:endParaRPr kumimoji="0" lang="en-GB" sz="2400" b="0" i="0" u="none" strike="noStrike" kern="1200" cap="none" spc="0" normalizeH="0" baseline="0" noProof="0" dirty="0">
              <a:ln>
                <a:noFill/>
              </a:ln>
              <a:solidFill>
                <a:schemeClr val="bg1"/>
              </a:solidFill>
              <a:effectLst/>
              <a:uLnTx/>
              <a:uFillTx/>
              <a:latin typeface="Arial MT Lt"/>
              <a:cs typeface="Arial" panose="020B0604020202020204" pitchFamily="34" charset="0"/>
            </a:endParaRPr>
          </a:p>
        </p:txBody>
      </p:sp>
      <p:sp>
        <p:nvSpPr>
          <p:cNvPr id="5" name="Rectangle: Rounded Corners 4">
            <a:extLst>
              <a:ext uri="{FF2B5EF4-FFF2-40B4-BE49-F238E27FC236}">
                <a16:creationId xmlns:a16="http://schemas.microsoft.com/office/drawing/2014/main" id="{6AF2D343-CBAB-4C38-B854-96BEF5CE3D51}"/>
              </a:ext>
            </a:extLst>
          </p:cNvPr>
          <p:cNvSpPr/>
          <p:nvPr/>
        </p:nvSpPr>
        <p:spPr>
          <a:xfrm>
            <a:off x="5085469" y="1357297"/>
            <a:ext cx="6771249" cy="1059645"/>
          </a:xfrm>
          <a:prstGeom prst="roundRect">
            <a:avLst/>
          </a:prstGeom>
          <a:solidFill>
            <a:srgbClr val="6B355A"/>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sz="2200" b="1" dirty="0">
              <a:solidFill>
                <a:schemeClr val="accent4"/>
              </a:solidFill>
              <a:latin typeface="Arial MT Lt"/>
            </a:endParaRPr>
          </a:p>
          <a:p>
            <a:pPr algn="ctr"/>
            <a:r>
              <a:rPr lang="en-GB" sz="2400" b="1" dirty="0">
                <a:solidFill>
                  <a:schemeClr val="bg1"/>
                </a:solidFill>
                <a:cs typeface="Arial" panose="020B0604020202020204" pitchFamily="34" charset="0"/>
              </a:rPr>
              <a:t>The Student Room </a:t>
            </a:r>
          </a:p>
          <a:p>
            <a:pPr algn="ctr"/>
            <a:r>
              <a:rPr lang="en-GB" sz="2400" dirty="0">
                <a:solidFill>
                  <a:schemeClr val="bg1"/>
                </a:solidFill>
                <a:cs typeface="Arial" panose="020B0604020202020204" pitchFamily="34" charset="0"/>
              </a:rPr>
              <a:t>www.thestudentroom.co.uk</a:t>
            </a:r>
            <a:r>
              <a:rPr lang="en-GB" sz="2400" dirty="0">
                <a:solidFill>
                  <a:srgbClr val="41D917"/>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white"/>
              </a:solidFill>
              <a:effectLst/>
              <a:uLnTx/>
              <a:uFillTx/>
              <a:latin typeface="Arial MT Lt"/>
            </a:endParaRPr>
          </a:p>
        </p:txBody>
      </p:sp>
      <p:sp>
        <p:nvSpPr>
          <p:cNvPr id="6" name="Rectangle: Rounded Corners 5">
            <a:extLst>
              <a:ext uri="{FF2B5EF4-FFF2-40B4-BE49-F238E27FC236}">
                <a16:creationId xmlns:a16="http://schemas.microsoft.com/office/drawing/2014/main" id="{ABCB689F-8554-4FCC-B568-FAB93B10F025}"/>
              </a:ext>
            </a:extLst>
          </p:cNvPr>
          <p:cNvSpPr/>
          <p:nvPr/>
        </p:nvSpPr>
        <p:spPr>
          <a:xfrm>
            <a:off x="4984412" y="2730176"/>
            <a:ext cx="2223175" cy="1719515"/>
          </a:xfrm>
          <a:prstGeom prst="roundRect">
            <a:avLst/>
          </a:prstGeom>
          <a:solidFill>
            <a:srgbClr val="A53959"/>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2400" b="1" dirty="0">
                <a:solidFill>
                  <a:schemeClr val="bg1"/>
                </a:solidFill>
              </a:rPr>
              <a:t>Job websites</a:t>
            </a:r>
          </a:p>
        </p:txBody>
      </p:sp>
      <p:sp>
        <p:nvSpPr>
          <p:cNvPr id="7" name="Rectangle: Rounded Corners 6">
            <a:extLst>
              <a:ext uri="{FF2B5EF4-FFF2-40B4-BE49-F238E27FC236}">
                <a16:creationId xmlns:a16="http://schemas.microsoft.com/office/drawing/2014/main" id="{A6710C52-E917-4370-B18A-197F9DEDBC66}"/>
              </a:ext>
            </a:extLst>
          </p:cNvPr>
          <p:cNvSpPr/>
          <p:nvPr/>
        </p:nvSpPr>
        <p:spPr>
          <a:xfrm>
            <a:off x="7283545" y="2730176"/>
            <a:ext cx="2223175" cy="1719515"/>
          </a:xfrm>
          <a:prstGeom prst="roundRect">
            <a:avLst/>
          </a:prstGeom>
          <a:solidFill>
            <a:srgbClr val="A53959"/>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kumimoji="0" lang="en-GB" sz="2400" b="1" i="0" u="none" strike="noStrike" kern="1200" cap="none" spc="0" normalizeH="0" baseline="0" noProof="0" dirty="0">
                <a:ln>
                  <a:noFill/>
                </a:ln>
                <a:solidFill>
                  <a:schemeClr val="bg1"/>
                </a:solidFill>
                <a:effectLst/>
                <a:uLnTx/>
                <a:uFillTx/>
              </a:rPr>
              <a:t>Company Websites </a:t>
            </a:r>
          </a:p>
        </p:txBody>
      </p:sp>
      <p:sp>
        <p:nvSpPr>
          <p:cNvPr id="8" name="Rectangle: Rounded Corners 7">
            <a:extLst>
              <a:ext uri="{FF2B5EF4-FFF2-40B4-BE49-F238E27FC236}">
                <a16:creationId xmlns:a16="http://schemas.microsoft.com/office/drawing/2014/main" id="{5B616651-ED25-4C6B-AC52-03C89C891093}"/>
              </a:ext>
            </a:extLst>
          </p:cNvPr>
          <p:cNvSpPr/>
          <p:nvPr/>
        </p:nvSpPr>
        <p:spPr>
          <a:xfrm>
            <a:off x="9582679" y="2739942"/>
            <a:ext cx="2456728" cy="1719515"/>
          </a:xfrm>
          <a:prstGeom prst="roundRect">
            <a:avLst/>
          </a:prstGeom>
          <a:solidFill>
            <a:srgbClr val="A53959"/>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2400" b="1" dirty="0">
                <a:solidFill>
                  <a:schemeClr val="bg1"/>
                </a:solidFill>
                <a:cs typeface="Arial" panose="020B0604020202020204" pitchFamily="34" charset="0"/>
              </a:rPr>
              <a:t>UCAS </a:t>
            </a:r>
          </a:p>
          <a:p>
            <a:pPr algn="ctr"/>
            <a:r>
              <a:rPr lang="en-GB" sz="2200" dirty="0">
                <a:solidFill>
                  <a:schemeClr val="bg1"/>
                </a:solidFill>
                <a:cs typeface="Arial" panose="020B0604020202020204" pitchFamily="34" charset="0"/>
              </a:rPr>
              <a:t>www.UCAS.com</a:t>
            </a:r>
          </a:p>
        </p:txBody>
      </p:sp>
      <p:sp>
        <p:nvSpPr>
          <p:cNvPr id="9" name="Rectangle: Rounded Corners 8">
            <a:extLst>
              <a:ext uri="{FF2B5EF4-FFF2-40B4-BE49-F238E27FC236}">
                <a16:creationId xmlns:a16="http://schemas.microsoft.com/office/drawing/2014/main" id="{340A1650-3A83-4B0C-B587-D8FD040B5810}"/>
              </a:ext>
            </a:extLst>
          </p:cNvPr>
          <p:cNvSpPr/>
          <p:nvPr/>
        </p:nvSpPr>
        <p:spPr>
          <a:xfrm>
            <a:off x="5085468" y="4772691"/>
            <a:ext cx="6771249" cy="1133627"/>
          </a:xfrm>
          <a:prstGeom prst="roundRect">
            <a:avLst/>
          </a:prstGeom>
          <a:solidFill>
            <a:srgbClr val="E93752"/>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2400" b="1" dirty="0">
                <a:solidFill>
                  <a:schemeClr val="bg1"/>
                </a:solidFill>
              </a:rPr>
              <a:t>Find an Apprenticeship</a:t>
            </a:r>
          </a:p>
          <a:p>
            <a:pPr algn="ctr"/>
            <a:r>
              <a:rPr lang="en-GB" sz="2400" dirty="0">
                <a:solidFill>
                  <a:schemeClr val="bg1"/>
                </a:solidFill>
              </a:rPr>
              <a:t> www.gov.uk/apply-apprenticeship </a:t>
            </a:r>
          </a:p>
        </p:txBody>
      </p:sp>
      <p:pic>
        <p:nvPicPr>
          <p:cNvPr id="3" name="Picture 2">
            <a:extLst>
              <a:ext uri="{FF2B5EF4-FFF2-40B4-BE49-F238E27FC236}">
                <a16:creationId xmlns:a16="http://schemas.microsoft.com/office/drawing/2014/main" id="{BA20819E-1196-5F65-3FCA-0859D2AECA2D}"/>
              </a:ext>
            </a:extLst>
          </p:cNvPr>
          <p:cNvPicPr>
            <a:picLocks noChangeAspect="1"/>
          </p:cNvPicPr>
          <p:nvPr/>
        </p:nvPicPr>
        <p:blipFill>
          <a:blip r:embed="rId3"/>
          <a:stretch>
            <a:fillRect/>
          </a:stretch>
        </p:blipFill>
        <p:spPr>
          <a:xfrm>
            <a:off x="6808586" y="5959429"/>
            <a:ext cx="5230821" cy="1066892"/>
          </a:xfrm>
          <a:prstGeom prst="rect">
            <a:avLst/>
          </a:prstGeom>
        </p:spPr>
      </p:pic>
      <p:pic>
        <p:nvPicPr>
          <p:cNvPr id="11" name="Picture 10">
            <a:extLst>
              <a:ext uri="{FF2B5EF4-FFF2-40B4-BE49-F238E27FC236}">
                <a16:creationId xmlns:a16="http://schemas.microsoft.com/office/drawing/2014/main" id="{DAA51DCD-3FC3-EF3B-F663-26659FE89537}"/>
              </a:ext>
            </a:extLst>
          </p:cNvPr>
          <p:cNvPicPr>
            <a:picLocks noChangeAspect="1"/>
          </p:cNvPicPr>
          <p:nvPr/>
        </p:nvPicPr>
        <p:blipFill>
          <a:blip r:embed="rId4"/>
          <a:stretch>
            <a:fillRect/>
          </a:stretch>
        </p:blipFill>
        <p:spPr>
          <a:xfrm>
            <a:off x="612694" y="4299986"/>
            <a:ext cx="4105275" cy="2228850"/>
          </a:xfrm>
          <a:prstGeom prst="rect">
            <a:avLst/>
          </a:prstGeom>
        </p:spPr>
      </p:pic>
      <p:sp>
        <p:nvSpPr>
          <p:cNvPr id="12" name="AutoShape 2" descr="Image result for amazing apprenticeships">
            <a:extLst>
              <a:ext uri="{FF2B5EF4-FFF2-40B4-BE49-F238E27FC236}">
                <a16:creationId xmlns:a16="http://schemas.microsoft.com/office/drawing/2014/main" id="{7B22CD6A-FE37-0066-C09A-C9B63453463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 name="Picture 12">
            <a:extLst>
              <a:ext uri="{FF2B5EF4-FFF2-40B4-BE49-F238E27FC236}">
                <a16:creationId xmlns:a16="http://schemas.microsoft.com/office/drawing/2014/main" id="{FFB981E2-DF09-4B80-DD0B-7DBF2602E161}"/>
              </a:ext>
            </a:extLst>
          </p:cNvPr>
          <p:cNvPicPr>
            <a:picLocks noChangeAspect="1"/>
          </p:cNvPicPr>
          <p:nvPr/>
        </p:nvPicPr>
        <p:blipFill>
          <a:blip r:embed="rId5"/>
          <a:stretch>
            <a:fillRect/>
          </a:stretch>
        </p:blipFill>
        <p:spPr>
          <a:xfrm>
            <a:off x="864308" y="1625516"/>
            <a:ext cx="3438525" cy="2228850"/>
          </a:xfrm>
          <a:prstGeom prst="rect">
            <a:avLst/>
          </a:prstGeom>
        </p:spPr>
      </p:pic>
    </p:spTree>
    <p:extLst>
      <p:ext uri="{BB962C8B-B14F-4D97-AF65-F5344CB8AC3E}">
        <p14:creationId xmlns:p14="http://schemas.microsoft.com/office/powerpoint/2010/main" val="416471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AFE38-77CA-F832-80C2-A7B82CEC6D74}"/>
              </a:ext>
            </a:extLst>
          </p:cNvPr>
          <p:cNvSpPr>
            <a:spLocks noGrp="1"/>
          </p:cNvSpPr>
          <p:nvPr>
            <p:ph type="title"/>
          </p:nvPr>
        </p:nvSpPr>
        <p:spPr/>
        <p:txBody>
          <a:bodyPr/>
          <a:lstStyle/>
          <a:p>
            <a:r>
              <a:rPr lang="en-GB" dirty="0"/>
              <a:t>KEY POINTS</a:t>
            </a:r>
          </a:p>
        </p:txBody>
      </p:sp>
      <p:sp>
        <p:nvSpPr>
          <p:cNvPr id="3" name="Text Placeholder 2">
            <a:extLst>
              <a:ext uri="{FF2B5EF4-FFF2-40B4-BE49-F238E27FC236}">
                <a16:creationId xmlns:a16="http://schemas.microsoft.com/office/drawing/2014/main" id="{8E854790-392E-FDC5-D117-DF37D79F1950}"/>
              </a:ext>
            </a:extLst>
          </p:cNvPr>
          <p:cNvSpPr>
            <a:spLocks noGrp="1"/>
          </p:cNvSpPr>
          <p:nvPr>
            <p:ph type="body" sz="quarter" idx="10"/>
          </p:nvPr>
        </p:nvSpPr>
        <p:spPr>
          <a:xfrm>
            <a:off x="838200" y="1422400"/>
            <a:ext cx="10515600" cy="4690533"/>
          </a:xfrm>
        </p:spPr>
        <p:txBody>
          <a:bodyPr/>
          <a:lstStyle/>
          <a:p>
            <a:pPr marL="0" indent="0">
              <a:buNone/>
            </a:pPr>
            <a:r>
              <a:rPr lang="en-GB" dirty="0"/>
              <a:t>This is a job application</a:t>
            </a:r>
          </a:p>
          <a:p>
            <a:pPr marL="0" indent="0">
              <a:buNone/>
            </a:pPr>
            <a:endParaRPr lang="en-GB" dirty="0"/>
          </a:p>
          <a:p>
            <a:r>
              <a:rPr lang="en-GB" dirty="0"/>
              <a:t>Many students will be applying for these roles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8A5873"/>
                </a:solidFill>
                <a:effectLst/>
                <a:uLnTx/>
                <a:uFillTx/>
                <a:latin typeface="Arial"/>
                <a:ea typeface="+mn-ea"/>
                <a:cs typeface="+mn-cs"/>
              </a:rPr>
              <a:t>The role may require relocation</a:t>
            </a:r>
            <a:endParaRPr lang="en-GB" dirty="0"/>
          </a:p>
          <a:p>
            <a:r>
              <a:rPr lang="en-GB" dirty="0"/>
              <a:t>The employer does not have to look for candidates – candidates look for the role</a:t>
            </a:r>
          </a:p>
          <a:p>
            <a:r>
              <a:rPr lang="en-GB" dirty="0"/>
              <a:t>Some employers advertise as early as the October of Year 13</a:t>
            </a:r>
          </a:p>
          <a:p>
            <a:r>
              <a:rPr lang="en-GB" dirty="0"/>
              <a:t>RESEARCH vacancies</a:t>
            </a:r>
          </a:p>
          <a:p>
            <a:r>
              <a:rPr lang="en-GB" dirty="0"/>
              <a:t>RESEARCH the company before applying</a:t>
            </a:r>
          </a:p>
          <a:p>
            <a:r>
              <a:rPr lang="en-GB" dirty="0"/>
              <a:t>RESEARCH the reasons you want the role before interview</a:t>
            </a:r>
          </a:p>
        </p:txBody>
      </p:sp>
      <p:pic>
        <p:nvPicPr>
          <p:cNvPr id="4" name="Picture 3">
            <a:extLst>
              <a:ext uri="{FF2B5EF4-FFF2-40B4-BE49-F238E27FC236}">
                <a16:creationId xmlns:a16="http://schemas.microsoft.com/office/drawing/2014/main" id="{ED12123B-B7BB-41D0-529E-B0514CF31D38}"/>
              </a:ext>
            </a:extLst>
          </p:cNvPr>
          <p:cNvPicPr>
            <a:picLocks noChangeAspect="1"/>
          </p:cNvPicPr>
          <p:nvPr/>
        </p:nvPicPr>
        <p:blipFill>
          <a:blip r:embed="rId3"/>
          <a:stretch>
            <a:fillRect/>
          </a:stretch>
        </p:blipFill>
        <p:spPr>
          <a:xfrm>
            <a:off x="6799523" y="5959429"/>
            <a:ext cx="5230821" cy="1066892"/>
          </a:xfrm>
          <a:prstGeom prst="rect">
            <a:avLst/>
          </a:prstGeom>
        </p:spPr>
      </p:pic>
    </p:spTree>
    <p:extLst>
      <p:ext uri="{BB962C8B-B14F-4D97-AF65-F5344CB8AC3E}">
        <p14:creationId xmlns:p14="http://schemas.microsoft.com/office/powerpoint/2010/main" val="2251763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C26743-FF56-5394-4B19-DF91C81922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857625" cy="3857625"/>
          </a:xfrm>
          <a:prstGeom prst="rect">
            <a:avLst/>
          </a:prstGeom>
        </p:spPr>
      </p:pic>
      <p:pic>
        <p:nvPicPr>
          <p:cNvPr id="5" name="Picture 4">
            <a:extLst>
              <a:ext uri="{FF2B5EF4-FFF2-40B4-BE49-F238E27FC236}">
                <a16:creationId xmlns:a16="http://schemas.microsoft.com/office/drawing/2014/main" id="{9957091F-CCBA-145B-338D-10AA46D4CB54}"/>
              </a:ext>
            </a:extLst>
          </p:cNvPr>
          <p:cNvPicPr>
            <a:picLocks noChangeAspect="1"/>
          </p:cNvPicPr>
          <p:nvPr/>
        </p:nvPicPr>
        <p:blipFill>
          <a:blip r:embed="rId4"/>
          <a:stretch>
            <a:fillRect/>
          </a:stretch>
        </p:blipFill>
        <p:spPr>
          <a:xfrm>
            <a:off x="6748722" y="5960487"/>
            <a:ext cx="5230821" cy="1066892"/>
          </a:xfrm>
          <a:prstGeom prst="rect">
            <a:avLst/>
          </a:prstGeom>
        </p:spPr>
      </p:pic>
      <p:pic>
        <p:nvPicPr>
          <p:cNvPr id="6" name="Picture 5">
            <a:extLst>
              <a:ext uri="{FF2B5EF4-FFF2-40B4-BE49-F238E27FC236}">
                <a16:creationId xmlns:a16="http://schemas.microsoft.com/office/drawing/2014/main" id="{95A395DA-F8AD-18E3-D218-80C85DA575E6}"/>
              </a:ext>
            </a:extLst>
          </p:cNvPr>
          <p:cNvPicPr>
            <a:picLocks noChangeAspect="1"/>
          </p:cNvPicPr>
          <p:nvPr/>
        </p:nvPicPr>
        <p:blipFill>
          <a:blip r:embed="rId5"/>
          <a:stretch>
            <a:fillRect/>
          </a:stretch>
        </p:blipFill>
        <p:spPr>
          <a:xfrm>
            <a:off x="7494587" y="5082495"/>
            <a:ext cx="4314825" cy="952500"/>
          </a:xfrm>
          <a:prstGeom prst="rect">
            <a:avLst/>
          </a:prstGeom>
        </p:spPr>
      </p:pic>
      <p:sp>
        <p:nvSpPr>
          <p:cNvPr id="3" name="TextBox 2">
            <a:extLst>
              <a:ext uri="{FF2B5EF4-FFF2-40B4-BE49-F238E27FC236}">
                <a16:creationId xmlns:a16="http://schemas.microsoft.com/office/drawing/2014/main" id="{A81B610C-88DB-6A06-9FC0-0290A55BBD63}"/>
              </a:ext>
            </a:extLst>
          </p:cNvPr>
          <p:cNvSpPr txBox="1"/>
          <p:nvPr/>
        </p:nvSpPr>
        <p:spPr>
          <a:xfrm>
            <a:off x="4073655" y="644357"/>
            <a:ext cx="6096000" cy="4438138"/>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b-NO" sz="2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If you want to further support your child in making career decisions:</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b-NO" sz="2200" b="0" i="0" u="none" strike="noStrike" kern="1200" cap="none" spc="0" normalizeH="0" baseline="0" noProof="0" dirty="0">
                <a:ln>
                  <a:noFill/>
                </a:ln>
                <a:solidFill>
                  <a:prstClr val="black"/>
                </a:solidFill>
                <a:effectLst/>
                <a:uLnTx/>
                <a:uFillTx/>
                <a:latin typeface="Arial"/>
                <a:ea typeface="+mn-ea"/>
                <a:cs typeface="Arial"/>
              </a:rPr>
              <a:t>Encourage your </a:t>
            </a:r>
            <a:r>
              <a:rPr lang="nb-NO" sz="2200" dirty="0">
                <a:solidFill>
                  <a:prstClr val="black"/>
                </a:solidFill>
                <a:latin typeface="Arial"/>
                <a:cs typeface="Arial"/>
              </a:rPr>
              <a:t>student </a:t>
            </a:r>
            <a:r>
              <a:rPr kumimoji="0" lang="nb-NO" sz="2200" b="0" i="0" u="none" strike="noStrike" kern="1200" cap="none" spc="0" normalizeH="0" baseline="0" noProof="0" dirty="0">
                <a:ln>
                  <a:noFill/>
                </a:ln>
                <a:solidFill>
                  <a:prstClr val="black"/>
                </a:solidFill>
                <a:effectLst/>
                <a:uLnTx/>
                <a:uFillTx/>
                <a:latin typeface="Arial"/>
                <a:ea typeface="+mn-ea"/>
                <a:cs typeface="Arial"/>
              </a:rPr>
              <a:t>to talk about their choices with you, their teachers and careers advisors</a:t>
            </a:r>
            <a:endParaRPr kumimoji="0" lang="nb-NO" sz="2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b-NO" sz="2200" b="0" i="0" u="none" strike="noStrike" kern="1200" cap="none" spc="0" normalizeH="0" baseline="0" noProof="0" dirty="0">
                <a:ln>
                  <a:noFill/>
                </a:ln>
                <a:solidFill>
                  <a:prstClr val="black"/>
                </a:solidFill>
                <a:effectLst/>
                <a:uLnTx/>
                <a:uFillTx/>
                <a:latin typeface="Arial"/>
                <a:ea typeface="+mn-ea"/>
                <a:cs typeface="Arial"/>
              </a:rPr>
              <a:t>Support your </a:t>
            </a:r>
            <a:r>
              <a:rPr lang="nb-NO" sz="2200" dirty="0">
                <a:solidFill>
                  <a:prstClr val="black"/>
                </a:solidFill>
                <a:latin typeface="Arial"/>
                <a:cs typeface="Arial"/>
              </a:rPr>
              <a:t>student </a:t>
            </a:r>
            <a:r>
              <a:rPr kumimoji="0" lang="nb-NO" sz="2200" b="0" i="0" u="none" strike="noStrike" kern="1200" cap="none" spc="0" normalizeH="0" baseline="0" noProof="0" dirty="0">
                <a:ln>
                  <a:noFill/>
                </a:ln>
                <a:solidFill>
                  <a:prstClr val="black"/>
                </a:solidFill>
                <a:effectLst/>
                <a:uLnTx/>
                <a:uFillTx/>
                <a:latin typeface="Arial"/>
                <a:ea typeface="+mn-ea"/>
                <a:cs typeface="Arial"/>
              </a:rPr>
              <a:t>to reach out to education or training providers who offer the course they are interested in, to ask what they are looking for before you apply</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b-NO" sz="2200" b="1" i="0" u="none" strike="noStrike" kern="1200" cap="none" spc="0" normalizeH="0" baseline="0" noProof="0" dirty="0">
                <a:ln>
                  <a:noFill/>
                </a:ln>
                <a:solidFill>
                  <a:prstClr val="black"/>
                </a:solidFill>
                <a:effectLst/>
                <a:uLnTx/>
                <a:uFillTx/>
                <a:latin typeface="Arial"/>
                <a:ea typeface="+mn-ea"/>
                <a:cs typeface="Arial"/>
              </a:rPr>
              <a:t>Engage in careers conversations with your </a:t>
            </a:r>
            <a:r>
              <a:rPr lang="nb-NO" sz="2200" b="1">
                <a:solidFill>
                  <a:prstClr val="black"/>
                </a:solidFill>
                <a:latin typeface="Arial"/>
                <a:cs typeface="Arial"/>
              </a:rPr>
              <a:t>student</a:t>
            </a:r>
            <a:r>
              <a:rPr kumimoji="0" lang="nb-NO" sz="2200" b="1" i="0" u="none" strike="noStrike" kern="1200" cap="none" spc="0" normalizeH="0" baseline="0" noProof="0">
                <a:ln>
                  <a:noFill/>
                </a:ln>
                <a:solidFill>
                  <a:prstClr val="black"/>
                </a:solidFill>
                <a:effectLst/>
                <a:uLnTx/>
                <a:uFillTx/>
                <a:latin typeface="Arial"/>
                <a:ea typeface="+mn-ea"/>
                <a:cs typeface="Arial"/>
              </a:rPr>
              <a:t> </a:t>
            </a:r>
            <a:r>
              <a:rPr kumimoji="0" lang="nb-NO" sz="2200" b="1" i="0" u="none" strike="noStrike" kern="1200" cap="none" spc="0" normalizeH="0" baseline="0" noProof="0" dirty="0">
                <a:ln>
                  <a:noFill/>
                </a:ln>
                <a:solidFill>
                  <a:prstClr val="black"/>
                </a:solidFill>
                <a:effectLst/>
                <a:uLnTx/>
                <a:uFillTx/>
                <a:latin typeface="Arial"/>
                <a:ea typeface="+mn-ea"/>
                <a:cs typeface="Arial"/>
              </a:rPr>
              <a:t>to help them feel more supported, informed and confident in their decisions</a:t>
            </a:r>
          </a:p>
        </p:txBody>
      </p:sp>
    </p:spTree>
    <p:extLst>
      <p:ext uri="{BB962C8B-B14F-4D97-AF65-F5344CB8AC3E}">
        <p14:creationId xmlns:p14="http://schemas.microsoft.com/office/powerpoint/2010/main" val="3423469791"/>
      </p:ext>
    </p:extLst>
  </p:cSld>
  <p:clrMapOvr>
    <a:masterClrMapping/>
  </p:clrMapOvr>
</p:sld>
</file>

<file path=ppt/theme/theme1.xml><?xml version="1.0" encoding="utf-8"?>
<a:theme xmlns:a="http://schemas.openxmlformats.org/drawingml/2006/main" name="Custom Design">
  <a:themeElements>
    <a:clrScheme name="Custom 4">
      <a:dk1>
        <a:sysClr val="windowText" lastClr="000000"/>
      </a:dk1>
      <a:lt1>
        <a:sysClr val="window" lastClr="FFFFFF"/>
      </a:lt1>
      <a:dk2>
        <a:srgbClr val="44546A"/>
      </a:dk2>
      <a:lt2>
        <a:srgbClr val="E7E6E6"/>
      </a:lt2>
      <a:accent1>
        <a:srgbClr val="4472C4"/>
      </a:accent1>
      <a:accent2>
        <a:srgbClr val="70AD47"/>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199EC0106CD24C9E494FE677B99E76" ma:contentTypeVersion="12" ma:contentTypeDescription="Create a new document." ma:contentTypeScope="" ma:versionID="7d27de631b135d17277fd3e00c879fa1">
  <xsd:schema xmlns:xsd="http://www.w3.org/2001/XMLSchema" xmlns:xs="http://www.w3.org/2001/XMLSchema" xmlns:p="http://schemas.microsoft.com/office/2006/metadata/properties" xmlns:ns2="21ede475-8dd6-476c-9b3d-8a2310c3645b" xmlns:ns3="ce9ee432-0e1b-47be-908a-5d8697065c14" targetNamespace="http://schemas.microsoft.com/office/2006/metadata/properties" ma:root="true" ma:fieldsID="e1eea30642e6687358e877b4693c6e2b" ns2:_="" ns3:_="">
    <xsd:import namespace="21ede475-8dd6-476c-9b3d-8a2310c3645b"/>
    <xsd:import namespace="ce9ee432-0e1b-47be-908a-5d8697065c1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ede475-8dd6-476c-9b3d-8a2310c364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e9ee432-0e1b-47be-908a-5d8697065c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5EF577D-990B-4D4E-BF44-4A27CDD67D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ede475-8dd6-476c-9b3d-8a2310c3645b"/>
    <ds:schemaRef ds:uri="ce9ee432-0e1b-47be-908a-5d8697065c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CDE459A-B9D2-413D-9A99-F1A206E92AF0}">
  <ds:schemaRefs>
    <ds:schemaRef ds:uri="http://schemas.microsoft.com/sharepoint/v3/contenttype/forms"/>
  </ds:schemaRefs>
</ds:datastoreItem>
</file>

<file path=customXml/itemProps3.xml><?xml version="1.0" encoding="utf-8"?>
<ds:datastoreItem xmlns:ds="http://schemas.openxmlformats.org/officeDocument/2006/customXml" ds:itemID="{6EACB49D-F4C4-4BAA-A3D5-15878D9B1F32}">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1051</TotalTime>
  <Words>877</Words>
  <Application>Microsoft Office PowerPoint</Application>
  <PresentationFormat>Widescreen</PresentationFormat>
  <Paragraphs>137</Paragraphs>
  <Slides>11</Slides>
  <Notes>10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11</vt:i4>
      </vt:variant>
    </vt:vector>
  </HeadingPairs>
  <TitlesOfParts>
    <vt:vector size="19" baseType="lpstr">
      <vt:lpstr>Abadi Extra Light</vt:lpstr>
      <vt:lpstr>Arial</vt:lpstr>
      <vt:lpstr>Arial MT Lt</vt:lpstr>
      <vt:lpstr>Calibri</vt:lpstr>
      <vt:lpstr>Neue Haas Grotesk Text Pro</vt:lpstr>
      <vt:lpstr>Custom Design</vt:lpstr>
      <vt:lpstr>1_Custom Design</vt:lpstr>
      <vt:lpstr>3_Custom Design</vt:lpstr>
      <vt:lpstr>Higher  and  Degree Apprenticeships</vt:lpstr>
      <vt:lpstr>What is a Higher Apprenticeship?</vt:lpstr>
      <vt:lpstr>What is an Apprenticeship equivalent to? </vt:lpstr>
      <vt:lpstr>PowerPoint Presentation</vt:lpstr>
      <vt:lpstr>Balancing Work and Study</vt:lpstr>
      <vt:lpstr>Who Benefits?</vt:lpstr>
      <vt:lpstr>PowerPoint Presentation</vt:lpstr>
      <vt:lpstr>PowerPoint Presentation</vt:lpstr>
      <vt:lpstr>Useful Websites </vt:lpstr>
      <vt:lpstr>KEY POINTS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Pearce</dc:creator>
  <cp:lastModifiedBy>K PRIOR</cp:lastModifiedBy>
  <cp:revision>38</cp:revision>
  <dcterms:created xsi:type="dcterms:W3CDTF">2019-09-11T07:44:27Z</dcterms:created>
  <dcterms:modified xsi:type="dcterms:W3CDTF">2025-09-18T06:59:23Z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0x010100B2199EC0106CD24C9E494FE677B99E76</vt:lpwstr>
  </property>
</Properties>
</file>